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95" r:id="rId6"/>
    <p:sldId id="296" r:id="rId7"/>
    <p:sldId id="292" r:id="rId8"/>
    <p:sldId id="293" r:id="rId9"/>
    <p:sldId id="279" r:id="rId10"/>
    <p:sldId id="280" r:id="rId11"/>
    <p:sldId id="281" r:id="rId12"/>
    <p:sldId id="265" r:id="rId13"/>
    <p:sldId id="299" r:id="rId14"/>
    <p:sldId id="298" r:id="rId15"/>
    <p:sldId id="300" r:id="rId16"/>
    <p:sldId id="266" r:id="rId17"/>
    <p:sldId id="267" r:id="rId18"/>
    <p:sldId id="297" r:id="rId19"/>
    <p:sldId id="268"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98" autoAdjust="0"/>
  </p:normalViewPr>
  <p:slideViewPr>
    <p:cSldViewPr>
      <p:cViewPr varScale="1">
        <p:scale>
          <a:sx n="70" d="100"/>
          <a:sy n="70" d="100"/>
        </p:scale>
        <p:origin x="1810"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C12290-7582-4282-A50D-D92738E5B331}" type="datetimeFigureOut">
              <a:rPr lang="en-US" smtClean="0"/>
              <a:t>5/10/2016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F13F5-75F2-47E5-B901-86D2996F9B2A}" type="slidenum">
              <a:rPr lang="en-US" smtClean="0"/>
              <a:t>‹#›</a:t>
            </a:fld>
            <a:endParaRPr lang="en-US"/>
          </a:p>
        </p:txBody>
      </p:sp>
    </p:spTree>
    <p:extLst>
      <p:ext uri="{BB962C8B-B14F-4D97-AF65-F5344CB8AC3E}">
        <p14:creationId xmlns:p14="http://schemas.microsoft.com/office/powerpoint/2010/main" val="1023321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F13F5-75F2-47E5-B901-86D2996F9B2A}" type="slidenum">
              <a:rPr lang="en-US" smtClean="0"/>
              <a:t>4</a:t>
            </a:fld>
            <a:endParaRPr lang="en-US"/>
          </a:p>
        </p:txBody>
      </p:sp>
    </p:spTree>
    <p:extLst>
      <p:ext uri="{BB962C8B-B14F-4D97-AF65-F5344CB8AC3E}">
        <p14:creationId xmlns:p14="http://schemas.microsoft.com/office/powerpoint/2010/main" val="724378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 </a:t>
            </a:r>
          </a:p>
          <a:p>
            <a:endParaRPr lang="en-US" dirty="0" smtClean="0"/>
          </a:p>
          <a:p>
            <a:r>
              <a:rPr lang="en-US" dirty="0" smtClean="0"/>
              <a:t>http://www.slideshare.net/tharindurusira/time-series-prediction-algorithms-literature-review</a:t>
            </a:r>
          </a:p>
          <a:p>
            <a:endParaRPr lang="en-US" dirty="0" smtClean="0"/>
          </a:p>
          <a:p>
            <a:r>
              <a:rPr lang="en-US" dirty="0" smtClean="0"/>
              <a:t>SVM'</a:t>
            </a:r>
          </a:p>
          <a:p>
            <a:r>
              <a:rPr lang="en-US" dirty="0" smtClean="0"/>
              <a:t>2.3 Support Vector Machines (SVM) SVM is related to statistical learning theory. It is popular because of its success in digit recognition. SVM is now regarded as an important example of “kernel methods”, one of the key area in machine learning. Support vector machines have the basics of linear learning machines. The basic problem of linear learning machine is deciding the decision boundary.</a:t>
            </a:r>
          </a:p>
          <a:p>
            <a:endParaRPr lang="en-US" dirty="0" smtClean="0"/>
          </a:p>
          <a:p>
            <a:endParaRPr lang="en-US" dirty="0" smtClean="0"/>
          </a:p>
          <a:p>
            <a:r>
              <a:rPr lang="en-US" dirty="0" smtClean="0"/>
              <a:t>Random Forest</a:t>
            </a:r>
          </a:p>
          <a:p>
            <a:r>
              <a:rPr lang="en-US" dirty="0" smtClean="0"/>
              <a:t> http://bmcbioinformatics.biomedcentral.com/articles/10.1186/1471-2105-15-276</a:t>
            </a:r>
          </a:p>
          <a:p>
            <a:r>
              <a:rPr lang="en-US" dirty="0" smtClean="0"/>
              <a:t> </a:t>
            </a:r>
          </a:p>
          <a:p>
            <a:r>
              <a:rPr lang="en-US" dirty="0" smtClean="0"/>
              <a:t> Random forest over </a:t>
            </a:r>
            <a:r>
              <a:rPr lang="en-US" dirty="0" err="1" smtClean="0"/>
              <a:t>Arima</a:t>
            </a:r>
            <a:endParaRPr lang="en-US" dirty="0" smtClean="0"/>
          </a:p>
          <a:p>
            <a:r>
              <a:rPr lang="en-US" dirty="0" smtClean="0"/>
              <a:t> </a:t>
            </a:r>
          </a:p>
          <a:p>
            <a:r>
              <a:rPr lang="en-US" dirty="0" smtClean="0"/>
              <a:t> </a:t>
            </a:r>
          </a:p>
          <a:p>
            <a:r>
              <a:rPr lang="en-US" dirty="0" smtClean="0"/>
              <a:t> GBM </a:t>
            </a:r>
            <a:r>
              <a:rPr lang="en-US" dirty="0" err="1" smtClean="0"/>
              <a:t>iteratiion</a:t>
            </a:r>
            <a:r>
              <a:rPr lang="en-US" dirty="0" smtClean="0"/>
              <a:t> busting </a:t>
            </a:r>
          </a:p>
          <a:p>
            <a:r>
              <a:rPr lang="en-US" dirty="0" smtClean="0"/>
              <a:t> https://www.google.com/url?sa=t&amp;rct=j&amp;q=&amp;esrc=s&amp;source=web&amp;cd=3&amp;cad=rja&amp;uact=8&amp;ved=0ahUKEwj9ssCmyMbMAhUFwiYKHcUTAo4QFggpMAI&amp;url=http%3A%2F%2Fstatistics.ucla.edu%2Fsystem%2Fresources%2FBAhbBlsHOgZmSSJWMjAxNC8wMi8wNi8xMF8yOV8xMV82MDdfQW5hbHlzaXNfb2ZfVGltZV9TZXJpZXNfTW9kZWxzX3dpdGhfSXRlcmF0ZWRfQm9vc3RpbmcucGRmBjoGRVQ%2FAnalysis%2520of%2520Time%2520Series%2520Models%2520with%2520Iterated%2520Boosting.pdf&amp;usg=AFQjCNGq7z10sOJOdkQViQ4J1tOUoWWxAg&amp;sig2=-jKN3Vc7ydej5rvEOQ5UQQ&amp;bvm=bv.121421273,d.eWE</a:t>
            </a:r>
          </a:p>
          <a:p>
            <a:r>
              <a:rPr lang="en-US" dirty="0" smtClean="0"/>
              <a:t> </a:t>
            </a:r>
          </a:p>
          <a:p>
            <a:r>
              <a:rPr lang="en-US" dirty="0" smtClean="0"/>
              <a:t> The main idea</a:t>
            </a:r>
          </a:p>
          <a:p>
            <a:r>
              <a:rPr lang="en-US" dirty="0" smtClean="0"/>
              <a:t>in boosting is to use a sequence or collection of relatively simple or “weak” models</a:t>
            </a:r>
          </a:p>
          <a:p>
            <a:r>
              <a:rPr lang="en-US" dirty="0" smtClean="0"/>
              <a:t>to form a stronger functional model in the end. Observations are re-weighted at</a:t>
            </a:r>
          </a:p>
          <a:p>
            <a:r>
              <a:rPr lang="en-US" dirty="0" smtClean="0"/>
              <a:t>each step to give more weight to those with greater errors from the previous</a:t>
            </a:r>
          </a:p>
          <a:p>
            <a:r>
              <a:rPr lang="en-US" dirty="0" smtClean="0"/>
              <a:t>iteration. The final model hopefully yields greater predictive performance than</a:t>
            </a:r>
          </a:p>
          <a:p>
            <a:r>
              <a:rPr lang="en-US" dirty="0" smtClean="0"/>
              <a:t>the individual models</a:t>
            </a:r>
          </a:p>
          <a:p>
            <a:r>
              <a:rPr lang="en-US" dirty="0" smtClean="0"/>
              <a:t> </a:t>
            </a:r>
          </a:p>
          <a:p>
            <a:r>
              <a:rPr lang="en-US" dirty="0" smtClean="0"/>
              <a:t> </a:t>
            </a:r>
          </a:p>
          <a:p>
            <a:r>
              <a:rPr lang="en-US" dirty="0" smtClean="0"/>
              <a:t> Data </a:t>
            </a:r>
            <a:r>
              <a:rPr lang="en-US" dirty="0" err="1" smtClean="0"/>
              <a:t>Imputatuion</a:t>
            </a:r>
            <a:r>
              <a:rPr lang="en-US" dirty="0" smtClean="0"/>
              <a:t> </a:t>
            </a:r>
          </a:p>
          <a:p>
            <a:r>
              <a:rPr lang="en-US" dirty="0" smtClean="0"/>
              <a:t> https://www.google.com/url?sa=t&amp;rct=j&amp;q=&amp;esrc=s&amp;source=web&amp;cd=1&amp;cad=rja&amp;uact=8&amp;ved=0ahUKEwj7_tKYycbMAhXBUyYKHd83C2IQFgghMAA&amp;url=http%3A%2F%2Fgking.harvard.edu%2Ffiles%2Fpr.pdf&amp;usg=AFQjCNGpnhU_8okmEeNqnvRLCppKDEromw&amp;sig2=LwhjL0vN2LeBLb__V6jkTg&amp;bvm=bv.121421273,d.eWE</a:t>
            </a:r>
          </a:p>
          <a:p>
            <a:r>
              <a:rPr lang="en-US" dirty="0" smtClean="0"/>
              <a:t> </a:t>
            </a:r>
          </a:p>
          <a:p>
            <a:r>
              <a:rPr lang="en-US" dirty="0" smtClean="0"/>
              <a:t> https://www.google.com/url?sa=t&amp;rct=j&amp;q=&amp;esrc=s&amp;source=web&amp;cd=5&amp;cad=rja&amp;uact=8&amp;ved=0ahUKEwj7_tKYycbMAhXBUyYKHd83C2IQFghGMAQ&amp;url=https%3A%2F%2Farxiv.org%2Fpdf%2F1510.03924&amp;usg=AFQjCNHUezfn_n0nmt-tYKQ9r8oQMEb7rw&amp;sig2=vAABECzFHkd22Fk8SN1Vow&amp;bvm=bv.121421273,d.eWE</a:t>
            </a:r>
          </a:p>
          <a:p>
            <a:r>
              <a:rPr lang="en-US" dirty="0" smtClean="0"/>
              <a:t> </a:t>
            </a:r>
            <a:endParaRPr lang="en-US" dirty="0"/>
          </a:p>
        </p:txBody>
      </p:sp>
      <p:sp>
        <p:nvSpPr>
          <p:cNvPr id="4" name="Slide Number Placeholder 3"/>
          <p:cNvSpPr>
            <a:spLocks noGrp="1"/>
          </p:cNvSpPr>
          <p:nvPr>
            <p:ph type="sldNum" sz="quarter" idx="10"/>
          </p:nvPr>
        </p:nvSpPr>
        <p:spPr/>
        <p:txBody>
          <a:bodyPr/>
          <a:lstStyle/>
          <a:p>
            <a:fld id="{5A6F13F5-75F2-47E5-B901-86D2996F9B2A}" type="slidenum">
              <a:rPr lang="en-US" smtClean="0"/>
              <a:t>18</a:t>
            </a:fld>
            <a:endParaRPr lang="en-US"/>
          </a:p>
        </p:txBody>
      </p:sp>
    </p:spTree>
    <p:extLst>
      <p:ext uri="{BB962C8B-B14F-4D97-AF65-F5344CB8AC3E}">
        <p14:creationId xmlns:p14="http://schemas.microsoft.com/office/powerpoint/2010/main" val="117299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F13F5-75F2-47E5-B901-86D2996F9B2A}" type="slidenum">
              <a:rPr lang="en-US" smtClean="0"/>
              <a:t>5</a:t>
            </a:fld>
            <a:endParaRPr lang="en-US"/>
          </a:p>
        </p:txBody>
      </p:sp>
    </p:spTree>
    <p:extLst>
      <p:ext uri="{BB962C8B-B14F-4D97-AF65-F5344CB8AC3E}">
        <p14:creationId xmlns:p14="http://schemas.microsoft.com/office/powerpoint/2010/main" val="516346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F13F5-75F2-47E5-B901-86D2996F9B2A}" type="slidenum">
              <a:rPr lang="en-US" smtClean="0"/>
              <a:t>6</a:t>
            </a:fld>
            <a:endParaRPr lang="en-US"/>
          </a:p>
        </p:txBody>
      </p:sp>
    </p:spTree>
    <p:extLst>
      <p:ext uri="{BB962C8B-B14F-4D97-AF65-F5344CB8AC3E}">
        <p14:creationId xmlns:p14="http://schemas.microsoft.com/office/powerpoint/2010/main" val="2663519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A6F13F5-75F2-47E5-B901-86D2996F9B2A}" type="slidenum">
              <a:rPr lang="en-US" smtClean="0"/>
              <a:t>7</a:t>
            </a:fld>
            <a:endParaRPr lang="en-US"/>
          </a:p>
        </p:txBody>
      </p:sp>
    </p:spTree>
    <p:extLst>
      <p:ext uri="{BB962C8B-B14F-4D97-AF65-F5344CB8AC3E}">
        <p14:creationId xmlns:p14="http://schemas.microsoft.com/office/powerpoint/2010/main" val="4113539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F13F5-75F2-47E5-B901-86D2996F9B2A}" type="slidenum">
              <a:rPr lang="en-US" smtClean="0"/>
              <a:t>12</a:t>
            </a:fld>
            <a:endParaRPr lang="en-US"/>
          </a:p>
        </p:txBody>
      </p:sp>
    </p:spTree>
    <p:extLst>
      <p:ext uri="{BB962C8B-B14F-4D97-AF65-F5344CB8AC3E}">
        <p14:creationId xmlns:p14="http://schemas.microsoft.com/office/powerpoint/2010/main" val="1981365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F13F5-75F2-47E5-B901-86D2996F9B2A}" type="slidenum">
              <a:rPr lang="en-US" smtClean="0"/>
              <a:t>13</a:t>
            </a:fld>
            <a:endParaRPr lang="en-US"/>
          </a:p>
        </p:txBody>
      </p:sp>
    </p:spTree>
    <p:extLst>
      <p:ext uri="{BB962C8B-B14F-4D97-AF65-F5344CB8AC3E}">
        <p14:creationId xmlns:p14="http://schemas.microsoft.com/office/powerpoint/2010/main" val="29079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F13F5-75F2-47E5-B901-86D2996F9B2A}" type="slidenum">
              <a:rPr lang="en-US" smtClean="0"/>
              <a:t>14</a:t>
            </a:fld>
            <a:endParaRPr lang="en-US"/>
          </a:p>
        </p:txBody>
      </p:sp>
    </p:spTree>
    <p:extLst>
      <p:ext uri="{BB962C8B-B14F-4D97-AF65-F5344CB8AC3E}">
        <p14:creationId xmlns:p14="http://schemas.microsoft.com/office/powerpoint/2010/main" val="204283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6F13F5-75F2-47E5-B901-86D2996F9B2A}" type="slidenum">
              <a:rPr lang="en-US" smtClean="0"/>
              <a:t>15</a:t>
            </a:fld>
            <a:endParaRPr lang="en-US"/>
          </a:p>
        </p:txBody>
      </p:sp>
    </p:spTree>
    <p:extLst>
      <p:ext uri="{BB962C8B-B14F-4D97-AF65-F5344CB8AC3E}">
        <p14:creationId xmlns:p14="http://schemas.microsoft.com/office/powerpoint/2010/main" val="1142615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 </a:t>
            </a:r>
          </a:p>
          <a:p>
            <a:endParaRPr lang="en-US" dirty="0" smtClean="0"/>
          </a:p>
          <a:p>
            <a:r>
              <a:rPr lang="en-US" dirty="0" smtClean="0"/>
              <a:t>http://www.slideshare.net/tharindurusira/time-series-prediction-algorithms-literature-review</a:t>
            </a:r>
          </a:p>
          <a:p>
            <a:endParaRPr lang="en-US" dirty="0" smtClean="0"/>
          </a:p>
          <a:p>
            <a:r>
              <a:rPr lang="en-US" dirty="0" smtClean="0"/>
              <a:t>SVM'</a:t>
            </a:r>
          </a:p>
          <a:p>
            <a:r>
              <a:rPr lang="en-US" dirty="0" smtClean="0"/>
              <a:t>2.3 Support Vector Machines (SVM) SVM is related to statistical learning theory. It is popular because of its success in digit recognition. SVM is now regarded as an important example of “kernel methods”, one of the key area in machine learning. Support vector machines have the basics of linear learning machines. The basic problem of linear learning machine is deciding the decision boundary.</a:t>
            </a:r>
          </a:p>
          <a:p>
            <a:endParaRPr lang="en-US" dirty="0" smtClean="0"/>
          </a:p>
          <a:p>
            <a:endParaRPr lang="en-US" dirty="0" smtClean="0"/>
          </a:p>
          <a:p>
            <a:r>
              <a:rPr lang="en-US" dirty="0" smtClean="0"/>
              <a:t>Random Forest</a:t>
            </a:r>
          </a:p>
          <a:p>
            <a:r>
              <a:rPr lang="en-US" dirty="0" smtClean="0"/>
              <a:t> http://bmcbioinformatics.biomedcentral.com/articles/10.1186/1471-2105-15-276</a:t>
            </a:r>
          </a:p>
          <a:p>
            <a:r>
              <a:rPr lang="en-US" dirty="0" smtClean="0"/>
              <a:t> </a:t>
            </a:r>
          </a:p>
          <a:p>
            <a:r>
              <a:rPr lang="en-US" dirty="0" smtClean="0"/>
              <a:t> Random forest over </a:t>
            </a:r>
            <a:r>
              <a:rPr lang="en-US" dirty="0" err="1" smtClean="0"/>
              <a:t>Arima</a:t>
            </a:r>
            <a:endParaRPr lang="en-US" dirty="0" smtClean="0"/>
          </a:p>
          <a:p>
            <a:r>
              <a:rPr lang="en-US" dirty="0" smtClean="0"/>
              <a:t> </a:t>
            </a:r>
          </a:p>
          <a:p>
            <a:r>
              <a:rPr lang="en-US" dirty="0" smtClean="0"/>
              <a:t> </a:t>
            </a:r>
          </a:p>
          <a:p>
            <a:r>
              <a:rPr lang="en-US" dirty="0" smtClean="0"/>
              <a:t> GBM </a:t>
            </a:r>
            <a:r>
              <a:rPr lang="en-US" dirty="0" err="1" smtClean="0"/>
              <a:t>iteratiion</a:t>
            </a:r>
            <a:r>
              <a:rPr lang="en-US" dirty="0" smtClean="0"/>
              <a:t> busting </a:t>
            </a:r>
          </a:p>
          <a:p>
            <a:r>
              <a:rPr lang="en-US" dirty="0" smtClean="0"/>
              <a:t> https://www.google.com/url?sa=t&amp;rct=j&amp;q=&amp;esrc=s&amp;source=web&amp;cd=3&amp;cad=rja&amp;uact=8&amp;ved=0ahUKEwj9ssCmyMbMAhUFwiYKHcUTAo4QFggpMAI&amp;url=http%3A%2F%2Fstatistics.ucla.edu%2Fsystem%2Fresources%2FBAhbBlsHOgZmSSJWMjAxNC8wMi8wNi8xMF8yOV8xMV82MDdfQW5hbHlzaXNfb2ZfVGltZV9TZXJpZXNfTW9kZWxzX3dpdGhfSXRlcmF0ZWRfQm9vc3RpbmcucGRmBjoGRVQ%2FAnalysis%2520of%2520Time%2520Series%2520Models%2520with%2520Iterated%2520Boosting.pdf&amp;usg=AFQjCNGq7z10sOJOdkQViQ4J1tOUoWWxAg&amp;sig2=-jKN3Vc7ydej5rvEOQ5UQQ&amp;bvm=bv.121421273,d.eWE</a:t>
            </a:r>
          </a:p>
          <a:p>
            <a:r>
              <a:rPr lang="en-US" dirty="0" smtClean="0"/>
              <a:t> </a:t>
            </a:r>
          </a:p>
          <a:p>
            <a:r>
              <a:rPr lang="en-US" dirty="0" smtClean="0"/>
              <a:t> The main idea</a:t>
            </a:r>
          </a:p>
          <a:p>
            <a:r>
              <a:rPr lang="en-US" dirty="0" smtClean="0"/>
              <a:t>in boosting is to use a sequence or collection of relatively simple or “weak” models</a:t>
            </a:r>
          </a:p>
          <a:p>
            <a:r>
              <a:rPr lang="en-US" dirty="0" smtClean="0"/>
              <a:t>to form a stronger functional model in the end. Observations are re-weighted at</a:t>
            </a:r>
          </a:p>
          <a:p>
            <a:r>
              <a:rPr lang="en-US" dirty="0" smtClean="0"/>
              <a:t>each step to give more weight to those with greater errors from the previous</a:t>
            </a:r>
          </a:p>
          <a:p>
            <a:r>
              <a:rPr lang="en-US" dirty="0" smtClean="0"/>
              <a:t>iteration. The final model hopefully yields greater predictive performance than</a:t>
            </a:r>
          </a:p>
          <a:p>
            <a:r>
              <a:rPr lang="en-US" dirty="0" smtClean="0"/>
              <a:t>the individual models</a:t>
            </a:r>
          </a:p>
          <a:p>
            <a:r>
              <a:rPr lang="en-US" dirty="0" smtClean="0"/>
              <a:t> </a:t>
            </a:r>
          </a:p>
          <a:p>
            <a:r>
              <a:rPr lang="en-US" dirty="0" smtClean="0"/>
              <a:t> </a:t>
            </a:r>
          </a:p>
          <a:p>
            <a:r>
              <a:rPr lang="en-US" dirty="0" smtClean="0"/>
              <a:t> Data </a:t>
            </a:r>
            <a:r>
              <a:rPr lang="en-US" dirty="0" err="1" smtClean="0"/>
              <a:t>Imputatuion</a:t>
            </a:r>
            <a:r>
              <a:rPr lang="en-US" dirty="0" smtClean="0"/>
              <a:t> </a:t>
            </a:r>
          </a:p>
          <a:p>
            <a:r>
              <a:rPr lang="en-US" dirty="0" smtClean="0"/>
              <a:t> https://www.google.com/url?sa=t&amp;rct=j&amp;q=&amp;esrc=s&amp;source=web&amp;cd=1&amp;cad=rja&amp;uact=8&amp;ved=0ahUKEwj7_tKYycbMAhXBUyYKHd83C2IQFgghMAA&amp;url=http%3A%2F%2Fgking.harvard.edu%2Ffiles%2Fpr.pdf&amp;usg=AFQjCNGpnhU_8okmEeNqnvRLCppKDEromw&amp;sig2=LwhjL0vN2LeBLb__V6jkTg&amp;bvm=bv.121421273,d.eWE</a:t>
            </a:r>
          </a:p>
          <a:p>
            <a:r>
              <a:rPr lang="en-US" dirty="0" smtClean="0"/>
              <a:t> </a:t>
            </a:r>
          </a:p>
          <a:p>
            <a:r>
              <a:rPr lang="en-US" dirty="0" smtClean="0"/>
              <a:t> https://www.google.com/url?sa=t&amp;rct=j&amp;q=&amp;esrc=s&amp;source=web&amp;cd=5&amp;cad=rja&amp;uact=8&amp;ved=0ahUKEwj7_tKYycbMAhXBUyYKHd83C2IQFghGMAQ&amp;url=https%3A%2F%2Farxiv.org%2Fpdf%2F1510.03924&amp;usg=AFQjCNHUezfn_n0nmt-tYKQ9r8oQMEb7rw&amp;sig2=vAABECzFHkd22Fk8SN1Vow&amp;bvm=bv.121421273,d.eWE</a:t>
            </a:r>
          </a:p>
          <a:p>
            <a:r>
              <a:rPr lang="en-US" dirty="0" smtClean="0"/>
              <a:t> </a:t>
            </a:r>
            <a:endParaRPr lang="en-US" dirty="0"/>
          </a:p>
        </p:txBody>
      </p:sp>
      <p:sp>
        <p:nvSpPr>
          <p:cNvPr id="4" name="Slide Number Placeholder 3"/>
          <p:cNvSpPr>
            <a:spLocks noGrp="1"/>
          </p:cNvSpPr>
          <p:nvPr>
            <p:ph type="sldNum" sz="quarter" idx="10"/>
          </p:nvPr>
        </p:nvSpPr>
        <p:spPr/>
        <p:txBody>
          <a:bodyPr/>
          <a:lstStyle/>
          <a:p>
            <a:fld id="{5A6F13F5-75F2-47E5-B901-86D2996F9B2A}" type="slidenum">
              <a:rPr lang="en-US" smtClean="0"/>
              <a:t>17</a:t>
            </a:fld>
            <a:endParaRPr lang="en-US"/>
          </a:p>
        </p:txBody>
      </p:sp>
    </p:spTree>
    <p:extLst>
      <p:ext uri="{BB962C8B-B14F-4D97-AF65-F5344CB8AC3E}">
        <p14:creationId xmlns:p14="http://schemas.microsoft.com/office/powerpoint/2010/main" val="3295357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5/10/2016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5/10/2016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5/10/2016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5/10/2016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5/10/2016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5/10/2016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5/10/2016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5/10/2016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5/10/2016</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slideshare.net/tharindurusira/time-series-prediction-algorithms-literature-review"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tatistics.ucla.edu/system/resources/BAhbBlsHOgZmSSJWMjAxNC8wMi8wNi8xMF8yOV8xMV82MDdfQW5hbHlzaXNfb2ZfVGltZV9TZXJpZXNfTW9kZWxzX3dpdGhfSXRlcmF0ZWRfQm9vc3RpbmcucGRmBjoGRVQ/Analysis%20of%20Time%20Series%20Models%20with%20Iterated%20Boosting.pdf" TargetMode="External"/><Relationship Id="rId4" Type="http://schemas.openxmlformats.org/officeDocument/2006/relationships/hyperlink" Target="http://bmcbioinformatics.biomedcentral.com/articles/10.1186/1471-2105-15-276"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ran.r-project.org/web/packages/nnet/index.html" TargetMode="External"/><Relationship Id="rId3" Type="http://schemas.openxmlformats.org/officeDocument/2006/relationships/hyperlink" Target="https://cran.r-project.org/web/packages/h2o/index.html" TargetMode="External"/><Relationship Id="rId7" Type="http://schemas.openxmlformats.org/officeDocument/2006/relationships/hyperlink" Target="https://arxiv.org/ftp/arxiv/papers/1510/1510.03924.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gking.harvard.edu/files/pr.pdf" TargetMode="External"/><Relationship Id="rId5" Type="http://schemas.openxmlformats.org/officeDocument/2006/relationships/hyperlink" Target="https://cran.r-project.org/web/packages/gbm/index.html" TargetMode="External"/><Relationship Id="rId4" Type="http://schemas.openxmlformats.org/officeDocument/2006/relationships/hyperlink" Target="https://cran.r-project.org/web/packages/randomForest/index.html" TargetMode="External"/><Relationship Id="rId9" Type="http://schemas.openxmlformats.org/officeDocument/2006/relationships/hyperlink" Target="https://cran.r-project.org/web/packages/RSofia/index.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03648" y="3068960"/>
            <a:ext cx="7491442" cy="3593026"/>
          </a:xfrm>
        </p:spPr>
        <p:txBody>
          <a:bodyPr>
            <a:normAutofit/>
          </a:bodyPr>
          <a:lstStyle/>
          <a:p>
            <a:pPr algn="r"/>
            <a:r>
              <a:rPr lang="en-US" sz="1400" dirty="0" smtClean="0">
                <a:solidFill>
                  <a:schemeClr val="tx1"/>
                </a:solidFill>
                <a:latin typeface="Cambria" panose="02040503050406030204" pitchFamily="18" charset="0"/>
              </a:rPr>
              <a:t>    Prepared For   -  </a:t>
            </a:r>
          </a:p>
          <a:p>
            <a:pPr algn="r"/>
            <a:r>
              <a:rPr lang="en-US" sz="1400" dirty="0" smtClean="0">
                <a:solidFill>
                  <a:schemeClr val="tx1"/>
                </a:solidFill>
                <a:latin typeface="Cambria" panose="02040503050406030204" pitchFamily="18" charset="0"/>
              </a:rPr>
              <a:t>Larry Fulton </a:t>
            </a:r>
          </a:p>
          <a:p>
            <a:pPr algn="r"/>
            <a:endParaRPr lang="en-US" sz="1400" dirty="0" smtClean="0">
              <a:solidFill>
                <a:schemeClr val="tx1"/>
              </a:solidFill>
              <a:latin typeface="Cambria" panose="02040503050406030204" pitchFamily="18" charset="0"/>
            </a:endParaRPr>
          </a:p>
          <a:p>
            <a:pPr algn="r"/>
            <a:endParaRPr lang="en-US" sz="1400" dirty="0">
              <a:solidFill>
                <a:schemeClr val="tx1"/>
              </a:solidFill>
              <a:latin typeface="Cambria" panose="02040503050406030204" pitchFamily="18" charset="0"/>
            </a:endParaRPr>
          </a:p>
          <a:p>
            <a:pPr algn="r"/>
            <a:endParaRPr lang="en-US" sz="1400" dirty="0" smtClean="0">
              <a:solidFill>
                <a:schemeClr val="tx1"/>
              </a:solidFill>
              <a:latin typeface="Cambria" panose="02040503050406030204" pitchFamily="18" charset="0"/>
            </a:endParaRPr>
          </a:p>
          <a:p>
            <a:pPr algn="r"/>
            <a:endParaRPr lang="en-US" sz="1400" dirty="0">
              <a:solidFill>
                <a:schemeClr val="tx1"/>
              </a:solidFill>
              <a:latin typeface="Cambria" panose="02040503050406030204" pitchFamily="18" charset="0"/>
            </a:endParaRPr>
          </a:p>
          <a:p>
            <a:pPr algn="r"/>
            <a:endParaRPr lang="en-US" sz="1400" dirty="0" smtClean="0">
              <a:solidFill>
                <a:schemeClr val="tx1"/>
              </a:solidFill>
              <a:latin typeface="Cambria" panose="02040503050406030204" pitchFamily="18" charset="0"/>
            </a:endParaRPr>
          </a:p>
          <a:p>
            <a:pPr algn="r"/>
            <a:r>
              <a:rPr lang="en-US" sz="1400" dirty="0" smtClean="0">
                <a:solidFill>
                  <a:schemeClr val="tx1"/>
                </a:solidFill>
                <a:latin typeface="Cambria" panose="02040503050406030204" pitchFamily="18" charset="0"/>
              </a:rPr>
              <a:t>Presented By   -</a:t>
            </a:r>
          </a:p>
          <a:p>
            <a:pPr algn="r"/>
            <a:r>
              <a:rPr lang="en-US" sz="1400" dirty="0" smtClean="0">
                <a:solidFill>
                  <a:schemeClr val="tx1"/>
                </a:solidFill>
                <a:latin typeface="Cambria" panose="02040503050406030204" pitchFamily="18" charset="0"/>
              </a:rPr>
              <a:t>Priyank Dsilva</a:t>
            </a:r>
          </a:p>
          <a:p>
            <a:pPr algn="r"/>
            <a:r>
              <a:rPr lang="en-US" sz="1400" dirty="0" smtClean="0">
                <a:solidFill>
                  <a:schemeClr val="tx1"/>
                </a:solidFill>
                <a:latin typeface="Cambria" panose="02040503050406030204" pitchFamily="18" charset="0"/>
              </a:rPr>
              <a:t>Sonam </a:t>
            </a:r>
            <a:r>
              <a:rPr lang="en-US" sz="1400" dirty="0" err="1" smtClean="0">
                <a:solidFill>
                  <a:schemeClr val="tx1"/>
                </a:solidFill>
                <a:latin typeface="Cambria" panose="02040503050406030204" pitchFamily="18" charset="0"/>
              </a:rPr>
              <a:t>Manhas</a:t>
            </a:r>
            <a:endParaRPr lang="en-US" sz="1400" dirty="0" smtClean="0">
              <a:solidFill>
                <a:schemeClr val="tx1"/>
              </a:solidFill>
              <a:latin typeface="Cambria" panose="02040503050406030204" pitchFamily="18" charset="0"/>
            </a:endParaRPr>
          </a:p>
          <a:p>
            <a:pPr algn="r"/>
            <a:r>
              <a:rPr lang="en-US" sz="1400" dirty="0" err="1" smtClean="0">
                <a:solidFill>
                  <a:schemeClr val="tx1"/>
                </a:solidFill>
                <a:latin typeface="Cambria" panose="02040503050406030204" pitchFamily="18" charset="0"/>
              </a:rPr>
              <a:t>Neha</a:t>
            </a:r>
            <a:r>
              <a:rPr lang="en-US" sz="1400" dirty="0" smtClean="0">
                <a:solidFill>
                  <a:schemeClr val="tx1"/>
                </a:solidFill>
                <a:latin typeface="Cambria" panose="02040503050406030204" pitchFamily="18" charset="0"/>
              </a:rPr>
              <a:t> Singh</a:t>
            </a:r>
          </a:p>
          <a:p>
            <a:pPr algn="r"/>
            <a:r>
              <a:rPr lang="en-US" sz="1400" dirty="0" smtClean="0">
                <a:solidFill>
                  <a:schemeClr val="tx1"/>
                </a:solidFill>
                <a:latin typeface="Cambria" panose="02040503050406030204" pitchFamily="18" charset="0"/>
              </a:rPr>
              <a:t>Saurabh </a:t>
            </a:r>
            <a:r>
              <a:rPr lang="en-US" sz="1400" dirty="0" err="1" smtClean="0">
                <a:solidFill>
                  <a:schemeClr val="tx1"/>
                </a:solidFill>
                <a:latin typeface="Cambria" panose="02040503050406030204" pitchFamily="18" charset="0"/>
              </a:rPr>
              <a:t>Dhoble</a:t>
            </a:r>
            <a:endParaRPr lang="en-US" sz="1400" dirty="0" smtClean="0">
              <a:solidFill>
                <a:schemeClr val="tx1"/>
              </a:solidFill>
              <a:latin typeface="Cambria" panose="02040503050406030204" pitchFamily="18" charset="0"/>
            </a:endParaRPr>
          </a:p>
          <a:p>
            <a:endParaRPr lang="en-IN" dirty="0"/>
          </a:p>
        </p:txBody>
      </p:sp>
      <p:sp>
        <p:nvSpPr>
          <p:cNvPr id="3" name="Title 2"/>
          <p:cNvSpPr>
            <a:spLocks noGrp="1"/>
          </p:cNvSpPr>
          <p:nvPr>
            <p:ph type="ctrTitle"/>
          </p:nvPr>
        </p:nvSpPr>
        <p:spPr/>
        <p:txBody>
          <a:bodyPr/>
          <a:lstStyle/>
          <a:p>
            <a:r>
              <a:rPr lang="en-US" dirty="0"/>
              <a:t>From Fog Nets to Neural Nets</a:t>
            </a:r>
          </a:p>
        </p:txBody>
      </p:sp>
      <p:cxnSp>
        <p:nvCxnSpPr>
          <p:cNvPr id="4" name="Straight Connector 3"/>
          <p:cNvCxnSpPr/>
          <p:nvPr/>
        </p:nvCxnSpPr>
        <p:spPr>
          <a:xfrm>
            <a:off x="7596336" y="3356992"/>
            <a:ext cx="1447800"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596336" y="5373216"/>
            <a:ext cx="1447800"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94115"/>
            <a:ext cx="7772400" cy="827112"/>
          </a:xfrm>
        </p:spPr>
        <p:txBody>
          <a:bodyPr>
            <a:normAutofit fontScale="90000"/>
          </a:bodyPr>
          <a:lstStyle/>
          <a:p>
            <a:r>
              <a:rPr lang="en-US" dirty="0" smtClean="0">
                <a:solidFill>
                  <a:schemeClr val="tx1"/>
                </a:solidFill>
                <a:latin typeface="Cambria" panose="02040503050406030204" pitchFamily="18" charset="0"/>
              </a:rPr>
              <a:t>Application of Algorithm &amp; Techniques</a:t>
            </a:r>
            <a:endParaRPr lang="en-IN" dirty="0">
              <a:solidFill>
                <a:schemeClr val="tx1"/>
              </a:solidFill>
              <a:latin typeface="Cambria" panose="02040503050406030204" pitchFamily="18" charset="0"/>
            </a:endParaRPr>
          </a:p>
        </p:txBody>
      </p:sp>
      <p:sp>
        <p:nvSpPr>
          <p:cNvPr id="8" name="Rectangle 7"/>
          <p:cNvSpPr/>
          <p:nvPr/>
        </p:nvSpPr>
        <p:spPr>
          <a:xfrm>
            <a:off x="776738" y="1073993"/>
            <a:ext cx="2834237" cy="369332"/>
          </a:xfrm>
          <a:prstGeom prst="rect">
            <a:avLst/>
          </a:prstGeom>
        </p:spPr>
        <p:txBody>
          <a:bodyPr wrap="none">
            <a:spAutoFit/>
          </a:bodyPr>
          <a:lstStyle/>
          <a:p>
            <a:pPr marL="285750" indent="-285750">
              <a:buFont typeface="Wingdings" panose="05000000000000000000" pitchFamily="2" charset="2"/>
              <a:buChar char="Ø"/>
            </a:pPr>
            <a:r>
              <a:rPr lang="en-IN" dirty="0">
                <a:latin typeface="Cambria" panose="02040503050406030204" pitchFamily="18" charset="0"/>
              </a:rPr>
              <a:t>Support </a:t>
            </a:r>
            <a:r>
              <a:rPr lang="en-IN" dirty="0" smtClean="0">
                <a:latin typeface="Cambria" panose="02040503050406030204" pitchFamily="18" charset="0"/>
              </a:rPr>
              <a:t>Vector </a:t>
            </a:r>
            <a:r>
              <a:rPr lang="en-IN" dirty="0">
                <a:latin typeface="Cambria" panose="02040503050406030204" pitchFamily="18" charset="0"/>
              </a:rPr>
              <a:t>Machine</a:t>
            </a:r>
          </a:p>
        </p:txBody>
      </p:sp>
      <p:pic>
        <p:nvPicPr>
          <p:cNvPr id="3" name="Picture 2"/>
          <p:cNvPicPr>
            <a:picLocks noChangeAspect="1"/>
          </p:cNvPicPr>
          <p:nvPr/>
        </p:nvPicPr>
        <p:blipFill>
          <a:blip r:embed="rId2"/>
          <a:stretch>
            <a:fillRect/>
          </a:stretch>
        </p:blipFill>
        <p:spPr>
          <a:xfrm>
            <a:off x="937058" y="1717650"/>
            <a:ext cx="7686675" cy="2619375"/>
          </a:xfrm>
          <a:prstGeom prst="rect">
            <a:avLst/>
          </a:prstGeom>
        </p:spPr>
      </p:pic>
      <p:pic>
        <p:nvPicPr>
          <p:cNvPr id="4" name="Picture 3"/>
          <p:cNvPicPr>
            <a:picLocks noChangeAspect="1"/>
          </p:cNvPicPr>
          <p:nvPr/>
        </p:nvPicPr>
        <p:blipFill>
          <a:blip r:embed="rId3"/>
          <a:stretch>
            <a:fillRect/>
          </a:stretch>
        </p:blipFill>
        <p:spPr>
          <a:xfrm>
            <a:off x="937058" y="4819135"/>
            <a:ext cx="1885950" cy="428625"/>
          </a:xfrm>
          <a:prstGeom prst="rect">
            <a:avLst/>
          </a:prstGeom>
        </p:spPr>
      </p:pic>
    </p:spTree>
    <p:extLst>
      <p:ext uri="{BB962C8B-B14F-4D97-AF65-F5344CB8AC3E}">
        <p14:creationId xmlns:p14="http://schemas.microsoft.com/office/powerpoint/2010/main" val="2992619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94115"/>
            <a:ext cx="7772400" cy="827112"/>
          </a:xfrm>
        </p:spPr>
        <p:txBody>
          <a:bodyPr>
            <a:normAutofit fontScale="90000"/>
          </a:bodyPr>
          <a:lstStyle/>
          <a:p>
            <a:r>
              <a:rPr lang="en-US" dirty="0" smtClean="0">
                <a:solidFill>
                  <a:schemeClr val="tx1"/>
                </a:solidFill>
                <a:latin typeface="Cambria" panose="02040503050406030204" pitchFamily="18" charset="0"/>
              </a:rPr>
              <a:t>Application of Algorithm &amp; Techniques</a:t>
            </a:r>
            <a:endParaRPr lang="en-IN" dirty="0">
              <a:solidFill>
                <a:schemeClr val="tx1"/>
              </a:solidFill>
              <a:latin typeface="Cambria" panose="02040503050406030204" pitchFamily="18" charset="0"/>
            </a:endParaRPr>
          </a:p>
        </p:txBody>
      </p:sp>
      <p:sp>
        <p:nvSpPr>
          <p:cNvPr id="12" name="Rectangle 11"/>
          <p:cNvSpPr/>
          <p:nvPr/>
        </p:nvSpPr>
        <p:spPr>
          <a:xfrm>
            <a:off x="755576" y="987983"/>
            <a:ext cx="942887" cy="369332"/>
          </a:xfrm>
          <a:prstGeom prst="rect">
            <a:avLst/>
          </a:prstGeom>
        </p:spPr>
        <p:txBody>
          <a:bodyPr wrap="none">
            <a:spAutoFit/>
          </a:bodyPr>
          <a:lstStyle/>
          <a:p>
            <a:pPr marL="285750" indent="-285750">
              <a:buFont typeface="Wingdings" panose="05000000000000000000" pitchFamily="2" charset="2"/>
              <a:buChar char="Ø"/>
            </a:pPr>
            <a:r>
              <a:rPr lang="en-IN" dirty="0" smtClean="0">
                <a:latin typeface="Cambria" panose="02040503050406030204" pitchFamily="18" charset="0"/>
              </a:rPr>
              <a:t>GBM</a:t>
            </a:r>
            <a:endParaRPr lang="en-IN" dirty="0">
              <a:latin typeface="Cambria" panose="02040503050406030204" pitchFamily="18" charset="0"/>
            </a:endParaRPr>
          </a:p>
        </p:txBody>
      </p:sp>
      <p:pic>
        <p:nvPicPr>
          <p:cNvPr id="4" name="Picture 3"/>
          <p:cNvPicPr>
            <a:picLocks noChangeAspect="1"/>
          </p:cNvPicPr>
          <p:nvPr/>
        </p:nvPicPr>
        <p:blipFill>
          <a:blip r:embed="rId2"/>
          <a:stretch>
            <a:fillRect/>
          </a:stretch>
        </p:blipFill>
        <p:spPr>
          <a:xfrm>
            <a:off x="949107" y="1442198"/>
            <a:ext cx="7753350" cy="2124075"/>
          </a:xfrm>
          <a:prstGeom prst="rect">
            <a:avLst/>
          </a:prstGeom>
        </p:spPr>
      </p:pic>
      <p:pic>
        <p:nvPicPr>
          <p:cNvPr id="5" name="Picture 4"/>
          <p:cNvPicPr>
            <a:picLocks noChangeAspect="1"/>
          </p:cNvPicPr>
          <p:nvPr/>
        </p:nvPicPr>
        <p:blipFill>
          <a:blip r:embed="rId3"/>
          <a:stretch>
            <a:fillRect/>
          </a:stretch>
        </p:blipFill>
        <p:spPr>
          <a:xfrm>
            <a:off x="946538" y="3651156"/>
            <a:ext cx="3419475" cy="2162175"/>
          </a:xfrm>
          <a:prstGeom prst="rect">
            <a:avLst/>
          </a:prstGeom>
        </p:spPr>
      </p:pic>
    </p:spTree>
    <p:extLst>
      <p:ext uri="{BB962C8B-B14F-4D97-AF65-F5344CB8AC3E}">
        <p14:creationId xmlns:p14="http://schemas.microsoft.com/office/powerpoint/2010/main" val="3422153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282154"/>
          </a:xfrm>
        </p:spPr>
        <p:txBody>
          <a:bodyPr>
            <a:normAutofit fontScale="90000"/>
          </a:bodyPr>
          <a:lstStyle/>
          <a:p>
            <a:r>
              <a:rPr lang="en-US" dirty="0" smtClean="0">
                <a:solidFill>
                  <a:schemeClr val="tx1"/>
                </a:solidFill>
                <a:latin typeface="Cambria" panose="02040503050406030204" pitchFamily="18" charset="0"/>
              </a:rPr>
              <a:t>Approach Followed</a:t>
            </a:r>
            <a:r>
              <a:rPr lang="en-US" dirty="0" smtClean="0"/>
              <a:t/>
            </a:r>
            <a:br>
              <a:rPr lang="en-US" dirty="0" smtClean="0"/>
            </a:br>
            <a:endParaRPr lang="en-IN" dirty="0"/>
          </a:p>
        </p:txBody>
      </p:sp>
      <p:sp>
        <p:nvSpPr>
          <p:cNvPr id="3" name="Rectangle 2"/>
          <p:cNvSpPr/>
          <p:nvPr/>
        </p:nvSpPr>
        <p:spPr>
          <a:xfrm>
            <a:off x="827584" y="1156493"/>
            <a:ext cx="4298641" cy="369332"/>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Cambria" panose="02040503050406030204" pitchFamily="18" charset="0"/>
              </a:rPr>
              <a:t>Data Sets</a:t>
            </a:r>
            <a:endParaRPr lang="en-US" dirty="0"/>
          </a:p>
        </p:txBody>
      </p:sp>
      <p:sp>
        <p:nvSpPr>
          <p:cNvPr id="9" name="Rectangle 8"/>
          <p:cNvSpPr/>
          <p:nvPr/>
        </p:nvSpPr>
        <p:spPr>
          <a:xfrm>
            <a:off x="842527" y="1525825"/>
            <a:ext cx="1529008" cy="307777"/>
          </a:xfrm>
          <a:prstGeom prst="rect">
            <a:avLst/>
          </a:prstGeom>
        </p:spPr>
        <p:txBody>
          <a:bodyPr wrap="none">
            <a:spAutoFit/>
          </a:bodyPr>
          <a:lstStyle/>
          <a:p>
            <a:pPr marL="285750" indent="-285750">
              <a:buFont typeface="Wingdings" panose="05000000000000000000" pitchFamily="2" charset="2"/>
              <a:buChar char="§"/>
            </a:pPr>
            <a:r>
              <a:rPr lang="en-IN" sz="1400" dirty="0" smtClean="0">
                <a:latin typeface="Cambria" panose="02040503050406030204" pitchFamily="18" charset="0"/>
              </a:rPr>
              <a:t>Fog Nets Data</a:t>
            </a:r>
            <a:endParaRPr lang="en-IN" sz="1400" dirty="0">
              <a:latin typeface="Cambria" panose="02040503050406030204" pitchFamily="18" charset="0"/>
            </a:endParaRPr>
          </a:p>
        </p:txBody>
      </p:sp>
      <p:sp>
        <p:nvSpPr>
          <p:cNvPr id="12" name="Rectangle 11"/>
          <p:cNvSpPr/>
          <p:nvPr/>
        </p:nvSpPr>
        <p:spPr>
          <a:xfrm>
            <a:off x="826096" y="2317995"/>
            <a:ext cx="3324372" cy="307777"/>
          </a:xfrm>
          <a:prstGeom prst="rect">
            <a:avLst/>
          </a:prstGeom>
        </p:spPr>
        <p:txBody>
          <a:bodyPr wrap="none">
            <a:spAutoFit/>
          </a:bodyPr>
          <a:lstStyle/>
          <a:p>
            <a:pPr marL="285750" indent="-285750">
              <a:buFont typeface="Wingdings" panose="05000000000000000000" pitchFamily="2" charset="2"/>
              <a:buChar char="§"/>
            </a:pPr>
            <a:r>
              <a:rPr lang="en-IN" sz="1400" dirty="0">
                <a:latin typeface="Cambria" panose="02040503050406030204" pitchFamily="18" charset="0"/>
              </a:rPr>
              <a:t>Fog Nets </a:t>
            </a:r>
            <a:r>
              <a:rPr lang="en-IN" sz="1400" dirty="0" smtClean="0">
                <a:latin typeface="Cambria" panose="02040503050406030204" pitchFamily="18" charset="0"/>
              </a:rPr>
              <a:t>Data &amp; </a:t>
            </a:r>
            <a:r>
              <a:rPr lang="en-IN" sz="1400" dirty="0" err="1">
                <a:latin typeface="Cambria" panose="02040503050406030204" pitchFamily="18" charset="0"/>
              </a:rPr>
              <a:t>Sidi</a:t>
            </a:r>
            <a:r>
              <a:rPr lang="en-IN" sz="1400" dirty="0">
                <a:latin typeface="Cambria" panose="02040503050406030204" pitchFamily="18" charset="0"/>
              </a:rPr>
              <a:t> Ifni</a:t>
            </a:r>
            <a:r>
              <a:rPr lang="en-IN" sz="1400" dirty="0" smtClean="0">
                <a:latin typeface="Cambria" panose="02040503050406030204" pitchFamily="18" charset="0"/>
              </a:rPr>
              <a:t> Airport Data</a:t>
            </a:r>
            <a:endParaRPr lang="en-IN" sz="1400" dirty="0">
              <a:latin typeface="Cambria" panose="02040503050406030204" pitchFamily="18" charset="0"/>
            </a:endParaRPr>
          </a:p>
        </p:txBody>
      </p:sp>
      <p:pic>
        <p:nvPicPr>
          <p:cNvPr id="13" name="Picture 12"/>
          <p:cNvPicPr>
            <a:picLocks noChangeAspect="1"/>
          </p:cNvPicPr>
          <p:nvPr/>
        </p:nvPicPr>
        <p:blipFill>
          <a:blip r:embed="rId3"/>
          <a:stretch>
            <a:fillRect/>
          </a:stretch>
        </p:blipFill>
        <p:spPr>
          <a:xfrm>
            <a:off x="839686" y="2771865"/>
            <a:ext cx="7757999" cy="640256"/>
          </a:xfrm>
          <a:prstGeom prst="rect">
            <a:avLst/>
          </a:prstGeom>
        </p:spPr>
      </p:pic>
      <p:pic>
        <p:nvPicPr>
          <p:cNvPr id="14" name="Picture 13"/>
          <p:cNvPicPr>
            <a:picLocks noChangeAspect="1"/>
          </p:cNvPicPr>
          <p:nvPr/>
        </p:nvPicPr>
        <p:blipFill>
          <a:blip r:embed="rId4"/>
          <a:stretch>
            <a:fillRect/>
          </a:stretch>
        </p:blipFill>
        <p:spPr>
          <a:xfrm>
            <a:off x="925285" y="1893162"/>
            <a:ext cx="6772783" cy="278740"/>
          </a:xfrm>
          <a:prstGeom prst="rect">
            <a:avLst/>
          </a:prstGeom>
        </p:spPr>
      </p:pic>
      <p:sp>
        <p:nvSpPr>
          <p:cNvPr id="15" name="Rectangle 14"/>
          <p:cNvSpPr/>
          <p:nvPr/>
        </p:nvSpPr>
        <p:spPr>
          <a:xfrm>
            <a:off x="839686" y="3549653"/>
            <a:ext cx="3425361" cy="307777"/>
          </a:xfrm>
          <a:prstGeom prst="rect">
            <a:avLst/>
          </a:prstGeom>
        </p:spPr>
        <p:txBody>
          <a:bodyPr wrap="none">
            <a:spAutoFit/>
          </a:bodyPr>
          <a:lstStyle/>
          <a:p>
            <a:pPr marL="285750" indent="-285750">
              <a:buFont typeface="Wingdings" panose="05000000000000000000" pitchFamily="2" charset="2"/>
              <a:buChar char="§"/>
            </a:pPr>
            <a:r>
              <a:rPr lang="en-IN" sz="1400" dirty="0">
                <a:latin typeface="Cambria" panose="02040503050406030204" pitchFamily="18" charset="0"/>
              </a:rPr>
              <a:t>Fog Nets Data &amp; </a:t>
            </a:r>
            <a:r>
              <a:rPr lang="en-IN" sz="1400" dirty="0" err="1">
                <a:latin typeface="Cambria" panose="02040503050406030204" pitchFamily="18" charset="0"/>
              </a:rPr>
              <a:t>Guelmim</a:t>
            </a:r>
            <a:r>
              <a:rPr lang="en-IN" sz="1400" dirty="0" smtClean="0">
                <a:latin typeface="Cambria" panose="02040503050406030204" pitchFamily="18" charset="0"/>
              </a:rPr>
              <a:t> </a:t>
            </a:r>
            <a:r>
              <a:rPr lang="en-IN" sz="1400" dirty="0">
                <a:latin typeface="Cambria" panose="02040503050406030204" pitchFamily="18" charset="0"/>
              </a:rPr>
              <a:t>Airport Data</a:t>
            </a:r>
          </a:p>
        </p:txBody>
      </p:sp>
      <p:pic>
        <p:nvPicPr>
          <p:cNvPr id="16" name="Picture 15"/>
          <p:cNvPicPr>
            <a:picLocks noChangeAspect="1"/>
          </p:cNvPicPr>
          <p:nvPr/>
        </p:nvPicPr>
        <p:blipFill>
          <a:blip r:embed="rId5"/>
          <a:stretch>
            <a:fillRect/>
          </a:stretch>
        </p:blipFill>
        <p:spPr>
          <a:xfrm>
            <a:off x="826096" y="3923995"/>
            <a:ext cx="7689913" cy="520320"/>
          </a:xfrm>
          <a:prstGeom prst="rect">
            <a:avLst/>
          </a:prstGeom>
        </p:spPr>
      </p:pic>
      <p:sp>
        <p:nvSpPr>
          <p:cNvPr id="18" name="Rectangle 17"/>
          <p:cNvSpPr/>
          <p:nvPr/>
        </p:nvSpPr>
        <p:spPr>
          <a:xfrm>
            <a:off x="826096" y="4602722"/>
            <a:ext cx="3242747" cy="307777"/>
          </a:xfrm>
          <a:prstGeom prst="rect">
            <a:avLst/>
          </a:prstGeom>
        </p:spPr>
        <p:txBody>
          <a:bodyPr wrap="none">
            <a:spAutoFit/>
          </a:bodyPr>
          <a:lstStyle/>
          <a:p>
            <a:pPr marL="285750" indent="-285750">
              <a:buFont typeface="Wingdings" panose="05000000000000000000" pitchFamily="2" charset="2"/>
              <a:buChar char="§"/>
            </a:pPr>
            <a:r>
              <a:rPr lang="en-IN" sz="1400" dirty="0">
                <a:latin typeface="Cambria" panose="02040503050406030204" pitchFamily="18" charset="0"/>
              </a:rPr>
              <a:t>Fog Nets Data &amp; </a:t>
            </a:r>
            <a:r>
              <a:rPr lang="en-IN" sz="1400" dirty="0" smtClean="0">
                <a:latin typeface="Cambria" panose="02040503050406030204" pitchFamily="18" charset="0"/>
              </a:rPr>
              <a:t>Agadir </a:t>
            </a:r>
            <a:r>
              <a:rPr lang="en-IN" sz="1400" dirty="0">
                <a:latin typeface="Cambria" panose="02040503050406030204" pitchFamily="18" charset="0"/>
              </a:rPr>
              <a:t>Airport Data</a:t>
            </a:r>
          </a:p>
        </p:txBody>
      </p:sp>
      <p:pic>
        <p:nvPicPr>
          <p:cNvPr id="19" name="Picture 18"/>
          <p:cNvPicPr>
            <a:picLocks noChangeAspect="1"/>
          </p:cNvPicPr>
          <p:nvPr/>
        </p:nvPicPr>
        <p:blipFill>
          <a:blip r:embed="rId6"/>
          <a:stretch>
            <a:fillRect/>
          </a:stretch>
        </p:blipFill>
        <p:spPr>
          <a:xfrm>
            <a:off x="826096" y="5090476"/>
            <a:ext cx="7689913" cy="52734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282154"/>
          </a:xfrm>
        </p:spPr>
        <p:txBody>
          <a:bodyPr>
            <a:normAutofit fontScale="90000"/>
          </a:bodyPr>
          <a:lstStyle/>
          <a:p>
            <a:r>
              <a:rPr lang="en-US" dirty="0" smtClean="0">
                <a:solidFill>
                  <a:schemeClr val="tx1"/>
                </a:solidFill>
                <a:latin typeface="Cambria" panose="02040503050406030204" pitchFamily="18" charset="0"/>
              </a:rPr>
              <a:t>Approach Followed</a:t>
            </a:r>
            <a:r>
              <a:rPr lang="en-US" dirty="0" smtClean="0"/>
              <a:t/>
            </a:r>
            <a:br>
              <a:rPr lang="en-US" dirty="0" smtClean="0"/>
            </a:br>
            <a:endParaRPr lang="en-IN" dirty="0"/>
          </a:p>
        </p:txBody>
      </p:sp>
      <p:sp>
        <p:nvSpPr>
          <p:cNvPr id="3" name="Rectangle 2"/>
          <p:cNvSpPr/>
          <p:nvPr/>
        </p:nvSpPr>
        <p:spPr>
          <a:xfrm>
            <a:off x="827584" y="1156493"/>
            <a:ext cx="4298641" cy="369332"/>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Cambria" panose="02040503050406030204" pitchFamily="18" charset="0"/>
              </a:rPr>
              <a:t>Data Sets</a:t>
            </a:r>
            <a:endParaRPr lang="en-US" dirty="0"/>
          </a:p>
        </p:txBody>
      </p:sp>
      <p:sp>
        <p:nvSpPr>
          <p:cNvPr id="9" name="Rectangle 8"/>
          <p:cNvSpPr/>
          <p:nvPr/>
        </p:nvSpPr>
        <p:spPr>
          <a:xfrm>
            <a:off x="903717" y="1653215"/>
            <a:ext cx="4995278" cy="307777"/>
          </a:xfrm>
          <a:prstGeom prst="rect">
            <a:avLst/>
          </a:prstGeom>
        </p:spPr>
        <p:txBody>
          <a:bodyPr wrap="none">
            <a:spAutoFit/>
          </a:bodyPr>
          <a:lstStyle/>
          <a:p>
            <a:pPr marL="285750" indent="-285750">
              <a:buFont typeface="Wingdings" panose="05000000000000000000" pitchFamily="2" charset="2"/>
              <a:buChar char="§"/>
            </a:pPr>
            <a:r>
              <a:rPr lang="en-IN" sz="1400" dirty="0" smtClean="0">
                <a:latin typeface="Cambria" panose="02040503050406030204" pitchFamily="18" charset="0"/>
              </a:rPr>
              <a:t>Fog Nets Data &amp; Near by Airport Data (</a:t>
            </a:r>
            <a:r>
              <a:rPr lang="en-IN" sz="1400" dirty="0" err="1" smtClean="0">
                <a:latin typeface="Cambria" panose="02040503050406030204" pitchFamily="18" charset="0"/>
              </a:rPr>
              <a:t>Sidi</a:t>
            </a:r>
            <a:r>
              <a:rPr lang="en-IN" sz="1400" dirty="0" smtClean="0">
                <a:latin typeface="Cambria" panose="02040503050406030204" pitchFamily="18" charset="0"/>
              </a:rPr>
              <a:t> Ifni &amp; </a:t>
            </a:r>
            <a:r>
              <a:rPr lang="en-IN" sz="1400" dirty="0" err="1" smtClean="0">
                <a:latin typeface="Cambria" panose="02040503050406030204" pitchFamily="18" charset="0"/>
              </a:rPr>
              <a:t>Guelmim</a:t>
            </a:r>
            <a:r>
              <a:rPr lang="en-IN" sz="1400" dirty="0" smtClean="0">
                <a:latin typeface="Cambria" panose="02040503050406030204" pitchFamily="18" charset="0"/>
              </a:rPr>
              <a:t>)</a:t>
            </a:r>
            <a:endParaRPr lang="en-IN" sz="1400" dirty="0">
              <a:latin typeface="Cambria" panose="02040503050406030204" pitchFamily="18" charset="0"/>
            </a:endParaRPr>
          </a:p>
        </p:txBody>
      </p:sp>
      <p:sp>
        <p:nvSpPr>
          <p:cNvPr id="18" name="Rectangle 17"/>
          <p:cNvSpPr/>
          <p:nvPr/>
        </p:nvSpPr>
        <p:spPr>
          <a:xfrm>
            <a:off x="903717" y="3291383"/>
            <a:ext cx="5071773" cy="307777"/>
          </a:xfrm>
          <a:prstGeom prst="rect">
            <a:avLst/>
          </a:prstGeom>
        </p:spPr>
        <p:txBody>
          <a:bodyPr wrap="none">
            <a:spAutoFit/>
          </a:bodyPr>
          <a:lstStyle/>
          <a:p>
            <a:pPr marL="285750" indent="-285750">
              <a:buFont typeface="Wingdings" panose="05000000000000000000" pitchFamily="2" charset="2"/>
              <a:buChar char="§"/>
            </a:pPr>
            <a:r>
              <a:rPr lang="en-IN" sz="1400" dirty="0">
                <a:latin typeface="Cambria" panose="02040503050406030204" pitchFamily="18" charset="0"/>
              </a:rPr>
              <a:t>Fog Nets Data &amp; </a:t>
            </a:r>
            <a:r>
              <a:rPr lang="en-IN" sz="1400" dirty="0" smtClean="0">
                <a:latin typeface="Cambria" panose="02040503050406030204" pitchFamily="18" charset="0"/>
              </a:rPr>
              <a:t>Airport </a:t>
            </a:r>
            <a:r>
              <a:rPr lang="en-IN" sz="1400" dirty="0">
                <a:latin typeface="Cambria" panose="02040503050406030204" pitchFamily="18" charset="0"/>
              </a:rPr>
              <a:t>Data (</a:t>
            </a:r>
            <a:r>
              <a:rPr lang="en-IN" sz="1400" dirty="0" err="1">
                <a:latin typeface="Cambria" panose="02040503050406030204" pitchFamily="18" charset="0"/>
              </a:rPr>
              <a:t>Sidi</a:t>
            </a:r>
            <a:r>
              <a:rPr lang="en-IN" sz="1400" dirty="0">
                <a:latin typeface="Cambria" panose="02040503050406030204" pitchFamily="18" charset="0"/>
              </a:rPr>
              <a:t> Ifni &amp; </a:t>
            </a:r>
            <a:r>
              <a:rPr lang="en-IN" sz="1400" dirty="0" err="1" smtClean="0">
                <a:latin typeface="Cambria" panose="02040503050406030204" pitchFamily="18" charset="0"/>
              </a:rPr>
              <a:t>Guelmim</a:t>
            </a:r>
            <a:r>
              <a:rPr lang="en-IN" sz="1400" dirty="0" smtClean="0">
                <a:latin typeface="Cambria" panose="02040503050406030204" pitchFamily="18" charset="0"/>
              </a:rPr>
              <a:t> &amp; Agadir)</a:t>
            </a:r>
            <a:endParaRPr lang="en-IN" sz="1400" dirty="0">
              <a:latin typeface="Cambria" panose="02040503050406030204" pitchFamily="18" charset="0"/>
            </a:endParaRPr>
          </a:p>
        </p:txBody>
      </p:sp>
      <p:pic>
        <p:nvPicPr>
          <p:cNvPr id="4" name="Picture 3"/>
          <p:cNvPicPr>
            <a:picLocks noChangeAspect="1"/>
          </p:cNvPicPr>
          <p:nvPr/>
        </p:nvPicPr>
        <p:blipFill>
          <a:blip r:embed="rId3"/>
          <a:stretch>
            <a:fillRect/>
          </a:stretch>
        </p:blipFill>
        <p:spPr>
          <a:xfrm>
            <a:off x="903717" y="2149860"/>
            <a:ext cx="7994376" cy="867281"/>
          </a:xfrm>
          <a:prstGeom prst="rect">
            <a:avLst/>
          </a:prstGeom>
        </p:spPr>
      </p:pic>
      <p:pic>
        <p:nvPicPr>
          <p:cNvPr id="5" name="Picture 4"/>
          <p:cNvPicPr>
            <a:picLocks noChangeAspect="1"/>
          </p:cNvPicPr>
          <p:nvPr/>
        </p:nvPicPr>
        <p:blipFill>
          <a:blip r:embed="rId4"/>
          <a:stretch>
            <a:fillRect/>
          </a:stretch>
        </p:blipFill>
        <p:spPr>
          <a:xfrm>
            <a:off x="827584" y="3875200"/>
            <a:ext cx="8070509" cy="969877"/>
          </a:xfrm>
          <a:prstGeom prst="rect">
            <a:avLst/>
          </a:prstGeom>
        </p:spPr>
      </p:pic>
    </p:spTree>
    <p:extLst>
      <p:ext uri="{BB962C8B-B14F-4D97-AF65-F5344CB8AC3E}">
        <p14:creationId xmlns:p14="http://schemas.microsoft.com/office/powerpoint/2010/main" val="367530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282154"/>
          </a:xfrm>
        </p:spPr>
        <p:txBody>
          <a:bodyPr>
            <a:normAutofit fontScale="90000"/>
          </a:bodyPr>
          <a:lstStyle/>
          <a:p>
            <a:r>
              <a:rPr lang="en-US" dirty="0" smtClean="0">
                <a:solidFill>
                  <a:schemeClr val="tx1"/>
                </a:solidFill>
                <a:latin typeface="Cambria" panose="02040503050406030204" pitchFamily="18" charset="0"/>
              </a:rPr>
              <a:t>Approach Followed</a:t>
            </a:r>
            <a:r>
              <a:rPr lang="en-US" dirty="0" smtClean="0"/>
              <a:t/>
            </a:r>
            <a:br>
              <a:rPr lang="en-US" dirty="0" smtClean="0"/>
            </a:br>
            <a:endParaRPr lang="en-IN" dirty="0"/>
          </a:p>
        </p:txBody>
      </p:sp>
      <p:sp>
        <p:nvSpPr>
          <p:cNvPr id="3" name="Rectangle 2"/>
          <p:cNvSpPr/>
          <p:nvPr/>
        </p:nvSpPr>
        <p:spPr>
          <a:xfrm>
            <a:off x="842527" y="1336590"/>
            <a:ext cx="4298641" cy="369332"/>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Cambria" panose="02040503050406030204" pitchFamily="18" charset="0"/>
              </a:rPr>
              <a:t>Prediction Models</a:t>
            </a:r>
            <a:endParaRPr lang="en-US" dirty="0"/>
          </a:p>
        </p:txBody>
      </p:sp>
      <p:sp>
        <p:nvSpPr>
          <p:cNvPr id="9" name="Rectangle 8"/>
          <p:cNvSpPr/>
          <p:nvPr/>
        </p:nvSpPr>
        <p:spPr>
          <a:xfrm>
            <a:off x="852669" y="1713457"/>
            <a:ext cx="2312428" cy="1015663"/>
          </a:xfrm>
          <a:prstGeom prst="rect">
            <a:avLst/>
          </a:prstGeom>
        </p:spPr>
        <p:txBody>
          <a:bodyPr wrap="none">
            <a:spAutoFit/>
          </a:bodyPr>
          <a:lstStyle/>
          <a:p>
            <a:pPr marL="285750" indent="-285750">
              <a:buFont typeface="Wingdings" panose="05000000000000000000" pitchFamily="2" charset="2"/>
              <a:buChar char="§"/>
            </a:pPr>
            <a:r>
              <a:rPr lang="en-IN" sz="1400" dirty="0" smtClean="0">
                <a:latin typeface="Cambria" panose="02040503050406030204" pitchFamily="18" charset="0"/>
              </a:rPr>
              <a:t>H20 : Random Forest</a:t>
            </a:r>
          </a:p>
          <a:p>
            <a:pPr marL="285750" indent="-285750">
              <a:buFont typeface="Wingdings" panose="05000000000000000000" pitchFamily="2" charset="2"/>
              <a:buChar char="§"/>
            </a:pPr>
            <a:r>
              <a:rPr lang="en-IN" sz="1400" dirty="0" smtClean="0">
                <a:latin typeface="Cambria" panose="02040503050406030204" pitchFamily="18" charset="0"/>
              </a:rPr>
              <a:t>Support Vector Machine</a:t>
            </a:r>
          </a:p>
          <a:p>
            <a:pPr marL="285750" indent="-285750">
              <a:buFont typeface="Wingdings" panose="05000000000000000000" pitchFamily="2" charset="2"/>
              <a:buChar char="§"/>
            </a:pPr>
            <a:r>
              <a:rPr lang="en-IN" sz="1400" dirty="0" smtClean="0">
                <a:latin typeface="Cambria" panose="02040503050406030204" pitchFamily="18" charset="0"/>
              </a:rPr>
              <a:t>GBM</a:t>
            </a:r>
            <a:endParaRPr lang="en-IN" sz="1400" dirty="0">
              <a:latin typeface="Cambria" panose="02040503050406030204" pitchFamily="18" charset="0"/>
            </a:endParaRPr>
          </a:p>
          <a:p>
            <a:pPr marL="285750" indent="-285750">
              <a:buFont typeface="Wingdings" panose="05000000000000000000" pitchFamily="2" charset="2"/>
              <a:buChar char="§"/>
            </a:pPr>
            <a:endParaRPr lang="en-IN" dirty="0">
              <a:latin typeface="Cambria" panose="02040503050406030204" pitchFamily="18" charset="0"/>
            </a:endParaRPr>
          </a:p>
        </p:txBody>
      </p:sp>
      <p:sp>
        <p:nvSpPr>
          <p:cNvPr id="5" name="Rectangle 4"/>
          <p:cNvSpPr/>
          <p:nvPr/>
        </p:nvSpPr>
        <p:spPr>
          <a:xfrm>
            <a:off x="852669" y="2988352"/>
            <a:ext cx="7046737" cy="369332"/>
          </a:xfrm>
          <a:prstGeom prst="rect">
            <a:avLst/>
          </a:prstGeom>
        </p:spPr>
        <p:txBody>
          <a:bodyPr wrap="none">
            <a:spAutoFit/>
          </a:bodyPr>
          <a:lstStyle/>
          <a:p>
            <a:pPr marL="285750" indent="-285750">
              <a:buFont typeface="Wingdings" panose="05000000000000000000" pitchFamily="2" charset="2"/>
              <a:buChar char="q"/>
            </a:pPr>
            <a:r>
              <a:rPr lang="en-IN" dirty="0" smtClean="0">
                <a:latin typeface="Cambria" panose="02040503050406030204" pitchFamily="18" charset="0"/>
              </a:rPr>
              <a:t>6 Data Sets * 3 types of Prediction Models = 18 Prediction Models</a:t>
            </a:r>
            <a:endParaRPr lang="en-IN" dirty="0">
              <a:latin typeface="Cambria" panose="02040503050406030204" pitchFamily="18" charset="0"/>
            </a:endParaRPr>
          </a:p>
        </p:txBody>
      </p:sp>
      <p:pic>
        <p:nvPicPr>
          <p:cNvPr id="7" name="Picture 6"/>
          <p:cNvPicPr>
            <a:picLocks noChangeAspect="1"/>
          </p:cNvPicPr>
          <p:nvPr/>
        </p:nvPicPr>
        <p:blipFill>
          <a:blip r:embed="rId3"/>
          <a:stretch>
            <a:fillRect/>
          </a:stretch>
        </p:blipFill>
        <p:spPr>
          <a:xfrm>
            <a:off x="323528" y="3764189"/>
            <a:ext cx="8712968" cy="1025055"/>
          </a:xfrm>
          <a:prstGeom prst="rect">
            <a:avLst/>
          </a:prstGeom>
        </p:spPr>
      </p:pic>
      <p:sp>
        <p:nvSpPr>
          <p:cNvPr id="8" name="Rectangle 7"/>
          <p:cNvSpPr/>
          <p:nvPr/>
        </p:nvSpPr>
        <p:spPr>
          <a:xfrm>
            <a:off x="914400" y="5565081"/>
            <a:ext cx="2680349" cy="338554"/>
          </a:xfrm>
          <a:prstGeom prst="rect">
            <a:avLst/>
          </a:prstGeom>
        </p:spPr>
        <p:txBody>
          <a:bodyPr wrap="none">
            <a:spAutoFit/>
          </a:bodyPr>
          <a:lstStyle/>
          <a:p>
            <a:pPr marL="285750" indent="-285750">
              <a:buFont typeface="Wingdings" panose="05000000000000000000" pitchFamily="2" charset="2"/>
              <a:buChar char="v"/>
            </a:pPr>
            <a:r>
              <a:rPr lang="en-IN" sz="1600" b="1" i="1" dirty="0" smtClean="0">
                <a:latin typeface="Cambria" panose="02040503050406030204" pitchFamily="18" charset="0"/>
              </a:rPr>
              <a:t>Which Value To Select ??</a:t>
            </a:r>
            <a:endParaRPr lang="en-US" sz="1600" b="1" i="1" dirty="0"/>
          </a:p>
        </p:txBody>
      </p:sp>
    </p:spTree>
    <p:extLst>
      <p:ext uri="{BB962C8B-B14F-4D97-AF65-F5344CB8AC3E}">
        <p14:creationId xmlns:p14="http://schemas.microsoft.com/office/powerpoint/2010/main" val="1585604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282154"/>
          </a:xfrm>
        </p:spPr>
        <p:txBody>
          <a:bodyPr>
            <a:normAutofit fontScale="90000"/>
          </a:bodyPr>
          <a:lstStyle/>
          <a:p>
            <a:r>
              <a:rPr lang="en-US" dirty="0" smtClean="0">
                <a:solidFill>
                  <a:schemeClr val="tx1"/>
                </a:solidFill>
                <a:latin typeface="Cambria" panose="02040503050406030204" pitchFamily="18" charset="0"/>
              </a:rPr>
              <a:t>Approach Followed</a:t>
            </a:r>
            <a:r>
              <a:rPr lang="en-US" dirty="0" smtClean="0"/>
              <a:t/>
            </a:r>
            <a:br>
              <a:rPr lang="en-US" dirty="0" smtClean="0"/>
            </a:br>
            <a:endParaRPr lang="en-IN" dirty="0"/>
          </a:p>
        </p:txBody>
      </p:sp>
      <p:sp>
        <p:nvSpPr>
          <p:cNvPr id="3" name="Rectangle 2"/>
          <p:cNvSpPr/>
          <p:nvPr/>
        </p:nvSpPr>
        <p:spPr>
          <a:xfrm>
            <a:off x="842527" y="1336590"/>
            <a:ext cx="4298641" cy="369332"/>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Cambria" panose="02040503050406030204" pitchFamily="18" charset="0"/>
              </a:rPr>
              <a:t>Yield Factor Nearby Fit Model</a:t>
            </a:r>
            <a:endParaRPr lang="en-US" dirty="0"/>
          </a:p>
        </p:txBody>
      </p:sp>
      <p:sp>
        <p:nvSpPr>
          <p:cNvPr id="9" name="Rectangle 8"/>
          <p:cNvSpPr/>
          <p:nvPr/>
        </p:nvSpPr>
        <p:spPr>
          <a:xfrm>
            <a:off x="395536" y="1789209"/>
            <a:ext cx="6815675" cy="307777"/>
          </a:xfrm>
          <a:prstGeom prst="rect">
            <a:avLst/>
          </a:prstGeom>
        </p:spPr>
        <p:txBody>
          <a:bodyPr wrap="square">
            <a:spAutoFit/>
          </a:bodyPr>
          <a:lstStyle/>
          <a:p>
            <a:pPr marL="285750" indent="-285750">
              <a:buFont typeface="Wingdings" panose="05000000000000000000" pitchFamily="2" charset="2"/>
              <a:buChar char="§"/>
            </a:pPr>
            <a:r>
              <a:rPr lang="en-IN" sz="1400" dirty="0" smtClean="0">
                <a:latin typeface="Cambria" panose="02040503050406030204" pitchFamily="18" charset="0"/>
              </a:rPr>
              <a:t>Convert Yield value to Factors</a:t>
            </a:r>
            <a:endParaRPr lang="en-IN" dirty="0">
              <a:latin typeface="Cambria" panose="02040503050406030204" pitchFamily="18" charset="0"/>
            </a:endParaRPr>
          </a:p>
        </p:txBody>
      </p:sp>
      <p:pic>
        <p:nvPicPr>
          <p:cNvPr id="4" name="Picture 3"/>
          <p:cNvPicPr>
            <a:picLocks noChangeAspect="1"/>
          </p:cNvPicPr>
          <p:nvPr/>
        </p:nvPicPr>
        <p:blipFill>
          <a:blip r:embed="rId3"/>
          <a:stretch>
            <a:fillRect/>
          </a:stretch>
        </p:blipFill>
        <p:spPr>
          <a:xfrm>
            <a:off x="467544" y="2096986"/>
            <a:ext cx="3916288" cy="391629"/>
          </a:xfrm>
          <a:prstGeom prst="rect">
            <a:avLst/>
          </a:prstGeom>
        </p:spPr>
      </p:pic>
      <p:pic>
        <p:nvPicPr>
          <p:cNvPr id="6" name="Picture 5"/>
          <p:cNvPicPr>
            <a:picLocks noChangeAspect="1"/>
          </p:cNvPicPr>
          <p:nvPr/>
        </p:nvPicPr>
        <p:blipFill>
          <a:blip r:embed="rId4"/>
          <a:stretch>
            <a:fillRect/>
          </a:stretch>
        </p:blipFill>
        <p:spPr>
          <a:xfrm>
            <a:off x="4572000" y="1052736"/>
            <a:ext cx="4403153" cy="5553654"/>
          </a:xfrm>
          <a:prstGeom prst="rect">
            <a:avLst/>
          </a:prstGeom>
        </p:spPr>
      </p:pic>
      <p:sp>
        <p:nvSpPr>
          <p:cNvPr id="10" name="Rectangle 9"/>
          <p:cNvSpPr/>
          <p:nvPr/>
        </p:nvSpPr>
        <p:spPr>
          <a:xfrm>
            <a:off x="395536" y="2652400"/>
            <a:ext cx="2748188" cy="523220"/>
          </a:xfrm>
          <a:prstGeom prst="rect">
            <a:avLst/>
          </a:prstGeom>
        </p:spPr>
        <p:txBody>
          <a:bodyPr wrap="none">
            <a:spAutoFit/>
          </a:bodyPr>
          <a:lstStyle/>
          <a:p>
            <a:pPr marL="285750" indent="-285750">
              <a:buFont typeface="Wingdings" panose="05000000000000000000" pitchFamily="2" charset="2"/>
              <a:buChar char="§"/>
            </a:pPr>
            <a:r>
              <a:rPr lang="en-IN" sz="1400" dirty="0" smtClean="0">
                <a:latin typeface="Cambria" panose="02040503050406030204" pitchFamily="18" charset="0"/>
              </a:rPr>
              <a:t>H20 : Deep Learning</a:t>
            </a:r>
          </a:p>
          <a:p>
            <a:r>
              <a:rPr lang="en-IN" sz="1400" i="1" dirty="0" smtClean="0">
                <a:latin typeface="Cambria" panose="02040503050406030204" pitchFamily="18" charset="0"/>
              </a:rPr>
              <a:t>	- Predict Yield Factors</a:t>
            </a:r>
            <a:endParaRPr lang="en-IN" i="1" dirty="0">
              <a:latin typeface="Cambria" panose="02040503050406030204" pitchFamily="18" charset="0"/>
            </a:endParaRPr>
          </a:p>
        </p:txBody>
      </p:sp>
      <p:sp>
        <p:nvSpPr>
          <p:cNvPr id="11" name="Rectangle 10"/>
          <p:cNvSpPr/>
          <p:nvPr/>
        </p:nvSpPr>
        <p:spPr>
          <a:xfrm>
            <a:off x="467544" y="3423262"/>
            <a:ext cx="3213572" cy="307777"/>
          </a:xfrm>
          <a:prstGeom prst="rect">
            <a:avLst/>
          </a:prstGeom>
        </p:spPr>
        <p:txBody>
          <a:bodyPr wrap="none">
            <a:spAutoFit/>
          </a:bodyPr>
          <a:lstStyle/>
          <a:p>
            <a:pPr marL="285750" indent="-285750">
              <a:buFont typeface="Wingdings" panose="05000000000000000000" pitchFamily="2" charset="2"/>
              <a:buChar char="§"/>
            </a:pPr>
            <a:r>
              <a:rPr lang="en-IN" sz="1400" dirty="0" smtClean="0">
                <a:latin typeface="Cambria" panose="02040503050406030204" pitchFamily="18" charset="0"/>
              </a:rPr>
              <a:t>Find Prediction Near to Yield Factor</a:t>
            </a:r>
            <a:endParaRPr lang="en-IN" sz="1400" dirty="0">
              <a:latin typeface="Cambria" panose="02040503050406030204" pitchFamily="18" charset="0"/>
            </a:endParaRPr>
          </a:p>
        </p:txBody>
      </p:sp>
      <p:pic>
        <p:nvPicPr>
          <p:cNvPr id="13" name="Picture 12"/>
          <p:cNvPicPr>
            <a:picLocks noChangeAspect="1"/>
          </p:cNvPicPr>
          <p:nvPr/>
        </p:nvPicPr>
        <p:blipFill>
          <a:blip r:embed="rId5"/>
          <a:stretch>
            <a:fillRect/>
          </a:stretch>
        </p:blipFill>
        <p:spPr>
          <a:xfrm>
            <a:off x="395536" y="3978681"/>
            <a:ext cx="4037578" cy="1147192"/>
          </a:xfrm>
          <a:prstGeom prst="rect">
            <a:avLst/>
          </a:prstGeom>
        </p:spPr>
      </p:pic>
    </p:spTree>
    <p:extLst>
      <p:ext uri="{BB962C8B-B14F-4D97-AF65-F5344CB8AC3E}">
        <p14:creationId xmlns:p14="http://schemas.microsoft.com/office/powerpoint/2010/main" val="652118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4647"/>
            <a:ext cx="7772400" cy="1143000"/>
          </a:xfrm>
        </p:spPr>
        <p:txBody>
          <a:bodyPr>
            <a:normAutofit/>
          </a:bodyPr>
          <a:lstStyle/>
          <a:p>
            <a:pPr algn="ctr"/>
            <a:r>
              <a:rPr lang="en-US" sz="3600" dirty="0" smtClean="0">
                <a:solidFill>
                  <a:schemeClr val="tx1"/>
                </a:solidFill>
                <a:latin typeface="Cambria" panose="02040503050406030204" pitchFamily="18" charset="0"/>
              </a:rPr>
              <a:t>Submission to Driven Data</a:t>
            </a:r>
            <a:endParaRPr lang="en-IN" sz="3600" dirty="0"/>
          </a:p>
        </p:txBody>
      </p:sp>
      <p:pic>
        <p:nvPicPr>
          <p:cNvPr id="3" name="Picture 2"/>
          <p:cNvPicPr>
            <a:picLocks noChangeAspect="1"/>
          </p:cNvPicPr>
          <p:nvPr/>
        </p:nvPicPr>
        <p:blipFill>
          <a:blip r:embed="rId2"/>
          <a:stretch>
            <a:fillRect/>
          </a:stretch>
        </p:blipFill>
        <p:spPr>
          <a:xfrm>
            <a:off x="755576" y="1772816"/>
            <a:ext cx="7458075" cy="3381375"/>
          </a:xfrm>
          <a:prstGeom prst="rect">
            <a:avLst/>
          </a:prstGeom>
        </p:spPr>
      </p:pic>
      <p:pic>
        <p:nvPicPr>
          <p:cNvPr id="4" name="Picture 3"/>
          <p:cNvPicPr>
            <a:picLocks noChangeAspect="1"/>
          </p:cNvPicPr>
          <p:nvPr/>
        </p:nvPicPr>
        <p:blipFill>
          <a:blip r:embed="rId3"/>
          <a:stretch>
            <a:fillRect/>
          </a:stretch>
        </p:blipFill>
        <p:spPr>
          <a:xfrm>
            <a:off x="903213" y="5257154"/>
            <a:ext cx="7162800" cy="5715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20" y="263475"/>
            <a:ext cx="7772400" cy="738664"/>
          </a:xfrm>
        </p:spPr>
        <p:txBody>
          <a:bodyPr>
            <a:normAutofit/>
          </a:bodyPr>
          <a:lstStyle/>
          <a:p>
            <a:r>
              <a:rPr lang="en-US" sz="3600" dirty="0" smtClean="0">
                <a:solidFill>
                  <a:schemeClr val="tx1"/>
                </a:solidFill>
                <a:latin typeface="Cambria" panose="02040503050406030204" pitchFamily="18" charset="0"/>
              </a:rPr>
              <a:t>Literature Reference</a:t>
            </a:r>
            <a:endParaRPr lang="en-IN" sz="3600" dirty="0">
              <a:solidFill>
                <a:schemeClr val="tx1"/>
              </a:solidFill>
              <a:latin typeface="Cambria" panose="02040503050406030204" pitchFamily="18" charset="0"/>
            </a:endParaRPr>
          </a:p>
        </p:txBody>
      </p:sp>
      <p:sp>
        <p:nvSpPr>
          <p:cNvPr id="4" name="Rectangle 3"/>
          <p:cNvSpPr/>
          <p:nvPr/>
        </p:nvSpPr>
        <p:spPr>
          <a:xfrm>
            <a:off x="498848" y="1270502"/>
            <a:ext cx="8064896" cy="1661993"/>
          </a:xfrm>
          <a:prstGeom prst="rect">
            <a:avLst/>
          </a:prstGeom>
        </p:spPr>
        <p:txBody>
          <a:bodyPr wrap="square">
            <a:spAutoFit/>
          </a:bodyPr>
          <a:lstStyle/>
          <a:p>
            <a:r>
              <a:rPr lang="en-US" b="1" dirty="0" smtClean="0">
                <a:latin typeface="Cambria" panose="02040503050406030204" pitchFamily="18" charset="0"/>
              </a:rPr>
              <a:t>Time Series Prediction Algorithm</a:t>
            </a:r>
          </a:p>
          <a:p>
            <a:pPr marL="285750" indent="-285750">
              <a:buFont typeface="Wingdings" panose="05000000000000000000" pitchFamily="2" charset="2"/>
              <a:buChar char="v"/>
            </a:pPr>
            <a:r>
              <a:rPr lang="en-US" sz="1400" i="1" dirty="0">
                <a:latin typeface="Cambria" panose="02040503050406030204" pitchFamily="18" charset="0"/>
              </a:rPr>
              <a:t>Support Vector Machines (SVM) SVM is related to statistical learning theory. It is popular because of its success in digit recognition. SVM is now regarded as an important example of “kernel methods”, one of the key area in machine learning. Support vector machines have the basics of linear learning machines. The basic problem of linear learning machine is deciding the decision boundary</a:t>
            </a:r>
            <a:r>
              <a:rPr lang="en-US" sz="1400" i="1" dirty="0" smtClean="0">
                <a:latin typeface="Cambria" panose="02040503050406030204" pitchFamily="18" charset="0"/>
              </a:rPr>
              <a:t>.</a:t>
            </a:r>
          </a:p>
          <a:p>
            <a:pPr marL="285750" indent="-285750">
              <a:buFont typeface="Wingdings" panose="05000000000000000000" pitchFamily="2" charset="2"/>
              <a:buChar char="v"/>
            </a:pPr>
            <a:endParaRPr lang="en-US" sz="1400" i="1" dirty="0">
              <a:latin typeface="Cambria" panose="02040503050406030204" pitchFamily="18" charset="0"/>
            </a:endParaRPr>
          </a:p>
          <a:p>
            <a:r>
              <a:rPr lang="en-US" sz="1400" dirty="0">
                <a:latin typeface="Cambria" panose="02040503050406030204" pitchFamily="18" charset="0"/>
              </a:rPr>
              <a:t>(</a:t>
            </a:r>
            <a:r>
              <a:rPr lang="en-US" sz="1400" dirty="0">
                <a:latin typeface="Cambria" panose="02040503050406030204" pitchFamily="18" charset="0"/>
                <a:hlinkClick r:id="rId3"/>
              </a:rPr>
              <a:t>http://www.slideshare.net/tharindurusira/time-series-prediction-algorithms-literature-review</a:t>
            </a:r>
            <a:r>
              <a:rPr lang="en-US" sz="1400" dirty="0" smtClean="0">
                <a:latin typeface="Cambria" panose="02040503050406030204" pitchFamily="18" charset="0"/>
              </a:rPr>
              <a:t>)</a:t>
            </a:r>
          </a:p>
        </p:txBody>
      </p:sp>
      <p:sp>
        <p:nvSpPr>
          <p:cNvPr id="7" name="Rectangle 6"/>
          <p:cNvSpPr/>
          <p:nvPr/>
        </p:nvSpPr>
        <p:spPr>
          <a:xfrm>
            <a:off x="498848" y="3140968"/>
            <a:ext cx="8064896" cy="1015663"/>
          </a:xfrm>
          <a:prstGeom prst="rect">
            <a:avLst/>
          </a:prstGeom>
        </p:spPr>
        <p:txBody>
          <a:bodyPr wrap="square">
            <a:spAutoFit/>
          </a:bodyPr>
          <a:lstStyle/>
          <a:p>
            <a:r>
              <a:rPr lang="en-US" b="1" dirty="0">
                <a:latin typeface="Cambria" panose="02040503050406030204" pitchFamily="18" charset="0"/>
              </a:rPr>
              <a:t> Random Forest </a:t>
            </a:r>
            <a:r>
              <a:rPr lang="en-US" b="1" dirty="0" smtClean="0">
                <a:latin typeface="Cambria" panose="02040503050406030204" pitchFamily="18" charset="0"/>
              </a:rPr>
              <a:t>&amp; ARIMA</a:t>
            </a:r>
          </a:p>
          <a:p>
            <a:pPr marL="285750" indent="-285750">
              <a:buFont typeface="Wingdings" panose="05000000000000000000" pitchFamily="2" charset="2"/>
              <a:buChar char="v"/>
            </a:pPr>
            <a:r>
              <a:rPr lang="en-US" sz="1400" i="1" dirty="0"/>
              <a:t>Comparison of ARIMA and Random Forest time series models for prediction </a:t>
            </a:r>
            <a:endParaRPr lang="en-US" sz="1400" i="1" dirty="0" smtClean="0"/>
          </a:p>
          <a:p>
            <a:pPr marL="285750" indent="-285750">
              <a:buFont typeface="Wingdings" panose="05000000000000000000" pitchFamily="2" charset="2"/>
              <a:buChar char="v"/>
            </a:pPr>
            <a:endParaRPr lang="en-US" sz="1400" i="1" dirty="0"/>
          </a:p>
          <a:p>
            <a:r>
              <a:rPr lang="en-US" sz="1400" dirty="0" smtClean="0">
                <a:latin typeface="Cambria" panose="02040503050406030204" pitchFamily="18" charset="0"/>
              </a:rPr>
              <a:t>(</a:t>
            </a:r>
            <a:r>
              <a:rPr lang="en-US" sz="1400" dirty="0">
                <a:latin typeface="Cambria" panose="02040503050406030204" pitchFamily="18" charset="0"/>
                <a:hlinkClick r:id="rId4"/>
              </a:rPr>
              <a:t>http://bmcbioinformatics.biomedcentral.com/articles/10.1186/1471-2105-15-276</a:t>
            </a:r>
            <a:r>
              <a:rPr lang="en-US" sz="1400" dirty="0" smtClean="0">
                <a:latin typeface="Cambria" panose="02040503050406030204" pitchFamily="18" charset="0"/>
              </a:rPr>
              <a:t>)</a:t>
            </a:r>
          </a:p>
        </p:txBody>
      </p:sp>
      <p:sp>
        <p:nvSpPr>
          <p:cNvPr id="10" name="Rectangle 9"/>
          <p:cNvSpPr/>
          <p:nvPr/>
        </p:nvSpPr>
        <p:spPr>
          <a:xfrm>
            <a:off x="498848" y="4365104"/>
            <a:ext cx="8064896" cy="2092881"/>
          </a:xfrm>
          <a:prstGeom prst="rect">
            <a:avLst/>
          </a:prstGeom>
        </p:spPr>
        <p:txBody>
          <a:bodyPr wrap="square">
            <a:spAutoFit/>
          </a:bodyPr>
          <a:lstStyle/>
          <a:p>
            <a:r>
              <a:rPr lang="en-US" b="1" dirty="0">
                <a:latin typeface="Cambria" panose="02040503050406030204" pitchFamily="18" charset="0"/>
              </a:rPr>
              <a:t>GBM </a:t>
            </a:r>
            <a:r>
              <a:rPr lang="en-US" b="1" dirty="0" smtClean="0">
                <a:latin typeface="Cambria" panose="02040503050406030204" pitchFamily="18" charset="0"/>
              </a:rPr>
              <a:t>iteration </a:t>
            </a:r>
            <a:r>
              <a:rPr lang="en-US" b="1" dirty="0">
                <a:latin typeface="Cambria" panose="02040503050406030204" pitchFamily="18" charset="0"/>
              </a:rPr>
              <a:t>busting </a:t>
            </a:r>
            <a:endParaRPr lang="en-US" b="1" dirty="0" smtClean="0">
              <a:latin typeface="Cambria" panose="02040503050406030204" pitchFamily="18" charset="0"/>
            </a:endParaRPr>
          </a:p>
          <a:p>
            <a:pPr marL="285750" indent="-285750">
              <a:buFont typeface="Wingdings" panose="05000000000000000000" pitchFamily="2" charset="2"/>
              <a:buChar char="v"/>
            </a:pPr>
            <a:r>
              <a:rPr lang="en-US" sz="1400" i="1" dirty="0">
                <a:latin typeface="Cambria" panose="02040503050406030204" pitchFamily="18" charset="0"/>
              </a:rPr>
              <a:t>The main </a:t>
            </a:r>
            <a:r>
              <a:rPr lang="en-US" sz="1400" i="1" dirty="0" smtClean="0">
                <a:latin typeface="Cambria" panose="02040503050406030204" pitchFamily="18" charset="0"/>
              </a:rPr>
              <a:t>idea in </a:t>
            </a:r>
            <a:r>
              <a:rPr lang="en-US" sz="1400" i="1" dirty="0">
                <a:latin typeface="Cambria" panose="02040503050406030204" pitchFamily="18" charset="0"/>
              </a:rPr>
              <a:t>boosting is to use a sequence or collection of relatively simple or “weak” </a:t>
            </a:r>
            <a:r>
              <a:rPr lang="en-US" sz="1400" i="1" dirty="0" smtClean="0">
                <a:latin typeface="Cambria" panose="02040503050406030204" pitchFamily="18" charset="0"/>
              </a:rPr>
              <a:t>models to </a:t>
            </a:r>
            <a:r>
              <a:rPr lang="en-US" sz="1400" i="1" dirty="0">
                <a:latin typeface="Cambria" panose="02040503050406030204" pitchFamily="18" charset="0"/>
              </a:rPr>
              <a:t>form a stronger functional model in the end. Observations are re-weighted </a:t>
            </a:r>
            <a:r>
              <a:rPr lang="en-US" sz="1400" i="1" dirty="0" smtClean="0">
                <a:latin typeface="Cambria" panose="02040503050406030204" pitchFamily="18" charset="0"/>
              </a:rPr>
              <a:t>at each </a:t>
            </a:r>
            <a:r>
              <a:rPr lang="en-US" sz="1400" i="1" dirty="0">
                <a:latin typeface="Cambria" panose="02040503050406030204" pitchFamily="18" charset="0"/>
              </a:rPr>
              <a:t>step to give more weight to those with greater errors from the </a:t>
            </a:r>
            <a:r>
              <a:rPr lang="en-US" sz="1400" i="1" dirty="0" smtClean="0">
                <a:latin typeface="Cambria" panose="02040503050406030204" pitchFamily="18" charset="0"/>
              </a:rPr>
              <a:t>previous iteration</a:t>
            </a:r>
            <a:r>
              <a:rPr lang="en-US" sz="1400" i="1" dirty="0">
                <a:latin typeface="Cambria" panose="02040503050406030204" pitchFamily="18" charset="0"/>
              </a:rPr>
              <a:t>. The final model hopefully yields greater predictive performance </a:t>
            </a:r>
            <a:r>
              <a:rPr lang="en-US" sz="1400" i="1" dirty="0" smtClean="0">
                <a:latin typeface="Cambria" panose="02040503050406030204" pitchFamily="18" charset="0"/>
              </a:rPr>
              <a:t>than the </a:t>
            </a:r>
            <a:r>
              <a:rPr lang="en-US" sz="1400" i="1" dirty="0">
                <a:latin typeface="Cambria" panose="02040503050406030204" pitchFamily="18" charset="0"/>
              </a:rPr>
              <a:t>individual </a:t>
            </a:r>
            <a:r>
              <a:rPr lang="en-US" sz="1400" i="1" dirty="0" smtClean="0">
                <a:latin typeface="Cambria" panose="02040503050406030204" pitchFamily="18" charset="0"/>
              </a:rPr>
              <a:t>models</a:t>
            </a:r>
          </a:p>
          <a:p>
            <a:pPr marL="285750" indent="-285750">
              <a:buFont typeface="Wingdings" panose="05000000000000000000" pitchFamily="2" charset="2"/>
              <a:buChar char="v"/>
            </a:pPr>
            <a:endParaRPr lang="en-US" sz="1400" i="1" dirty="0" smtClean="0">
              <a:latin typeface="Cambria" panose="02040503050406030204" pitchFamily="18" charset="0"/>
            </a:endParaRPr>
          </a:p>
          <a:p>
            <a:r>
              <a:rPr lang="en-US" sz="1400" dirty="0" smtClean="0">
                <a:latin typeface="Cambria" panose="02040503050406030204" pitchFamily="18" charset="0"/>
              </a:rPr>
              <a:t>(</a:t>
            </a:r>
            <a:r>
              <a:rPr lang="en-US" sz="1400" dirty="0">
                <a:latin typeface="Cambria" panose="02040503050406030204" pitchFamily="18" charset="0"/>
                <a:hlinkClick r:id="rId5"/>
              </a:rPr>
              <a:t>http://statistics.ucla.edu/system/resources/BAhbBlsHOgZmSSJWMjAxNC8wMi8wNi8xMF8yOV8xMV82MDdfQW5hbHlzaXNfb2ZfVGltZV9TZXJpZXNfTW9kZWxzX3dpdGhfSXRlcmF0ZWRfQm9vc3RpbmcucGRmBjoGRVQ/Analysis%20of%20Time%20Series%20Models%20with%20Iterated%20Boosting.pdf</a:t>
            </a:r>
            <a:r>
              <a:rPr lang="en-US" sz="1400" dirty="0" smtClean="0">
                <a:latin typeface="Cambria" panose="02040503050406030204" pitchFamily="18" charset="0"/>
              </a:rPr>
              <a:t>)</a:t>
            </a:r>
            <a:endParaRPr lang="en-US" sz="1400"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20" y="263475"/>
            <a:ext cx="7772400" cy="738664"/>
          </a:xfrm>
        </p:spPr>
        <p:txBody>
          <a:bodyPr>
            <a:normAutofit/>
          </a:bodyPr>
          <a:lstStyle/>
          <a:p>
            <a:r>
              <a:rPr lang="en-US" sz="3600" dirty="0" smtClean="0">
                <a:solidFill>
                  <a:schemeClr val="tx1"/>
                </a:solidFill>
                <a:latin typeface="Cambria" panose="02040503050406030204" pitchFamily="18" charset="0"/>
              </a:rPr>
              <a:t>Literature Reference</a:t>
            </a:r>
            <a:endParaRPr lang="en-IN" sz="3600" dirty="0">
              <a:solidFill>
                <a:schemeClr val="tx1"/>
              </a:solidFill>
              <a:latin typeface="Cambria" panose="02040503050406030204" pitchFamily="18" charset="0"/>
            </a:endParaRPr>
          </a:p>
        </p:txBody>
      </p:sp>
      <p:sp>
        <p:nvSpPr>
          <p:cNvPr id="3" name="Content Placeholder 2"/>
          <p:cNvSpPr>
            <a:spLocks noGrp="1"/>
          </p:cNvSpPr>
          <p:nvPr>
            <p:ph sz="quarter" idx="1"/>
          </p:nvPr>
        </p:nvSpPr>
        <p:spPr>
          <a:xfrm>
            <a:off x="505272" y="3759465"/>
            <a:ext cx="3096344" cy="2019515"/>
          </a:xfrm>
        </p:spPr>
        <p:txBody>
          <a:bodyPr>
            <a:normAutofit/>
          </a:bodyPr>
          <a:lstStyle/>
          <a:p>
            <a:r>
              <a:rPr lang="en-IN" sz="1800" dirty="0" smtClean="0">
                <a:hlinkClick r:id="rId3"/>
              </a:rPr>
              <a:t>library(h2o)</a:t>
            </a:r>
            <a:endParaRPr lang="en-IN" sz="1800" dirty="0" smtClean="0"/>
          </a:p>
          <a:p>
            <a:r>
              <a:rPr lang="en-IN" sz="1800" dirty="0" smtClean="0">
                <a:hlinkClick r:id="rId4"/>
              </a:rPr>
              <a:t>library(mice)</a:t>
            </a:r>
            <a:endParaRPr lang="en-IN" sz="1800" dirty="0" smtClean="0"/>
          </a:p>
          <a:p>
            <a:r>
              <a:rPr lang="en-IN" sz="1800" dirty="0" smtClean="0">
                <a:hlinkClick r:id="rId5"/>
              </a:rPr>
              <a:t>library(</a:t>
            </a:r>
            <a:r>
              <a:rPr lang="en-IN" sz="1800" dirty="0" err="1" smtClean="0">
                <a:hlinkClick r:id="rId5"/>
              </a:rPr>
              <a:t>gbm</a:t>
            </a:r>
            <a:r>
              <a:rPr lang="en-IN" sz="1800" dirty="0" smtClean="0">
                <a:hlinkClick r:id="rId5"/>
              </a:rPr>
              <a:t>)</a:t>
            </a:r>
            <a:endParaRPr lang="en-IN" sz="1800" dirty="0"/>
          </a:p>
        </p:txBody>
      </p:sp>
      <p:sp>
        <p:nvSpPr>
          <p:cNvPr id="4" name="Rectangle 3"/>
          <p:cNvSpPr/>
          <p:nvPr/>
        </p:nvSpPr>
        <p:spPr>
          <a:xfrm>
            <a:off x="505272" y="1344078"/>
            <a:ext cx="8064896" cy="1692771"/>
          </a:xfrm>
          <a:prstGeom prst="rect">
            <a:avLst/>
          </a:prstGeom>
        </p:spPr>
        <p:txBody>
          <a:bodyPr wrap="square">
            <a:spAutoFit/>
          </a:bodyPr>
          <a:lstStyle/>
          <a:p>
            <a:r>
              <a:rPr lang="en-US" b="1" dirty="0">
                <a:latin typeface="Cambria" panose="02040503050406030204" pitchFamily="18" charset="0"/>
              </a:rPr>
              <a:t>Data </a:t>
            </a:r>
            <a:r>
              <a:rPr lang="en-US" b="1" dirty="0" smtClean="0">
                <a:latin typeface="Cambria" panose="02040503050406030204" pitchFamily="18" charset="0"/>
              </a:rPr>
              <a:t>Imputation </a:t>
            </a:r>
          </a:p>
          <a:p>
            <a:pPr marL="285750" indent="-285750">
              <a:buFont typeface="Wingdings" panose="05000000000000000000" pitchFamily="2" charset="2"/>
              <a:buChar char="v"/>
            </a:pPr>
            <a:r>
              <a:rPr lang="en-US" sz="1400" i="1" dirty="0">
                <a:latin typeface="Cambria" panose="02040503050406030204" pitchFamily="18" charset="0"/>
              </a:rPr>
              <a:t>What to Do about Missing Values in Time-Series Cross-Section Data </a:t>
            </a:r>
            <a:endParaRPr lang="en-US" sz="1400" b="1" i="1" dirty="0" smtClean="0">
              <a:latin typeface="Cambria" panose="02040503050406030204" pitchFamily="18" charset="0"/>
            </a:endParaRPr>
          </a:p>
          <a:p>
            <a:r>
              <a:rPr lang="en-US" sz="1400" dirty="0" smtClean="0">
                <a:latin typeface="Cambria" panose="02040503050406030204" pitchFamily="18" charset="0"/>
              </a:rPr>
              <a:t>(</a:t>
            </a:r>
            <a:r>
              <a:rPr lang="en-US" sz="1400" dirty="0">
                <a:latin typeface="Cambria" panose="02040503050406030204" pitchFamily="18" charset="0"/>
                <a:hlinkClick r:id="rId6"/>
              </a:rPr>
              <a:t>http://gking.harvard.edu/files/pr.pdf</a:t>
            </a:r>
            <a:r>
              <a:rPr lang="en-US" sz="1400" dirty="0" smtClean="0">
                <a:latin typeface="Cambria" panose="02040503050406030204" pitchFamily="18" charset="0"/>
              </a:rPr>
              <a:t>)</a:t>
            </a:r>
          </a:p>
          <a:p>
            <a:endParaRPr lang="en-US" sz="1400" dirty="0">
              <a:latin typeface="Cambria" panose="02040503050406030204" pitchFamily="18" charset="0"/>
            </a:endParaRPr>
          </a:p>
          <a:p>
            <a:pPr marL="285750" indent="-285750">
              <a:buFont typeface="Wingdings" panose="05000000000000000000" pitchFamily="2" charset="2"/>
              <a:buChar char="v"/>
            </a:pPr>
            <a:r>
              <a:rPr lang="en-US" sz="1400" i="1" dirty="0">
                <a:latin typeface="Cambria" panose="02040503050406030204" pitchFamily="18" charset="0"/>
              </a:rPr>
              <a:t>Comparison of different Methods for Univariate Time Series Imputation in R </a:t>
            </a:r>
            <a:endParaRPr lang="en-US" sz="1400" i="1" dirty="0" smtClean="0">
              <a:latin typeface="Cambria" panose="02040503050406030204" pitchFamily="18" charset="0"/>
            </a:endParaRPr>
          </a:p>
          <a:p>
            <a:r>
              <a:rPr lang="en-US" sz="1400" dirty="0">
                <a:latin typeface="Cambria" panose="02040503050406030204" pitchFamily="18" charset="0"/>
              </a:rPr>
              <a:t>(</a:t>
            </a:r>
            <a:r>
              <a:rPr lang="en-US" sz="1400" dirty="0">
                <a:latin typeface="Cambria" panose="02040503050406030204" pitchFamily="18" charset="0"/>
                <a:hlinkClick r:id="rId7"/>
              </a:rPr>
              <a:t>https://</a:t>
            </a:r>
            <a:r>
              <a:rPr lang="en-US" sz="1400" dirty="0" smtClean="0">
                <a:latin typeface="Cambria" panose="02040503050406030204" pitchFamily="18" charset="0"/>
                <a:hlinkClick r:id="rId7"/>
              </a:rPr>
              <a:t>arxiv.org/ftp/arxiv/papers/1510/1510.03924.pdf</a:t>
            </a:r>
            <a:r>
              <a:rPr lang="en-US" sz="1400" dirty="0" smtClean="0">
                <a:latin typeface="Cambria" panose="02040503050406030204" pitchFamily="18" charset="0"/>
              </a:rPr>
              <a:t>)</a:t>
            </a:r>
          </a:p>
          <a:p>
            <a:endParaRPr lang="en-US" sz="1400" dirty="0">
              <a:latin typeface="Cambria" panose="02040503050406030204" pitchFamily="18" charset="0"/>
            </a:endParaRPr>
          </a:p>
        </p:txBody>
      </p:sp>
      <p:sp>
        <p:nvSpPr>
          <p:cNvPr id="8" name="Rectangle 7"/>
          <p:cNvSpPr/>
          <p:nvPr/>
        </p:nvSpPr>
        <p:spPr>
          <a:xfrm>
            <a:off x="505272" y="3194122"/>
            <a:ext cx="1354089" cy="369332"/>
          </a:xfrm>
          <a:prstGeom prst="rect">
            <a:avLst/>
          </a:prstGeom>
        </p:spPr>
        <p:txBody>
          <a:bodyPr wrap="none">
            <a:spAutoFit/>
          </a:bodyPr>
          <a:lstStyle/>
          <a:p>
            <a:r>
              <a:rPr lang="en-IN" b="1" dirty="0">
                <a:latin typeface="Cambria" panose="02040503050406030204" pitchFamily="18" charset="0"/>
              </a:rPr>
              <a:t>R Libraries</a:t>
            </a:r>
            <a:endParaRPr lang="en-IN" b="1" dirty="0">
              <a:latin typeface="Cambria" panose="02040503050406030204" pitchFamily="18" charset="0"/>
              <a:hlinkClick r:id="rId3"/>
            </a:endParaRPr>
          </a:p>
        </p:txBody>
      </p:sp>
      <p:sp>
        <p:nvSpPr>
          <p:cNvPr id="9" name="Rectangle 8"/>
          <p:cNvSpPr/>
          <p:nvPr/>
        </p:nvSpPr>
        <p:spPr>
          <a:xfrm>
            <a:off x="4355976" y="3756828"/>
            <a:ext cx="4572000" cy="723275"/>
          </a:xfrm>
          <a:prstGeom prst="rect">
            <a:avLst/>
          </a:prstGeom>
        </p:spPr>
        <p:txBody>
          <a:bodyPr>
            <a:spAutoFit/>
          </a:bodyPr>
          <a:lstStyle/>
          <a:p>
            <a:pPr marL="274320" indent="-274320">
              <a:spcBef>
                <a:spcPts val="580"/>
              </a:spcBef>
              <a:buClr>
                <a:schemeClr val="accent1"/>
              </a:buClr>
              <a:buSzPct val="85000"/>
              <a:buFont typeface="Wingdings 2"/>
              <a:buChar char=""/>
            </a:pPr>
            <a:r>
              <a:rPr lang="en-IN" dirty="0" smtClean="0">
                <a:hlinkClick r:id="rId8"/>
              </a:rPr>
              <a:t>library(</a:t>
            </a:r>
            <a:r>
              <a:rPr lang="en-IN" dirty="0" err="1" smtClean="0">
                <a:hlinkClick r:id="rId8"/>
              </a:rPr>
              <a:t>imputeTS</a:t>
            </a:r>
            <a:r>
              <a:rPr lang="en-IN" dirty="0" smtClean="0">
                <a:hlinkClick r:id="rId8"/>
              </a:rPr>
              <a:t>)</a:t>
            </a:r>
            <a:endParaRPr lang="en-IN" dirty="0"/>
          </a:p>
          <a:p>
            <a:pPr marL="274320" indent="-274320">
              <a:spcBef>
                <a:spcPts val="580"/>
              </a:spcBef>
              <a:buClr>
                <a:schemeClr val="accent1"/>
              </a:buClr>
              <a:buSzPct val="85000"/>
              <a:buFont typeface="Wingdings 2"/>
              <a:buChar char=""/>
            </a:pPr>
            <a:r>
              <a:rPr lang="en-IN" dirty="0" smtClean="0">
                <a:hlinkClick r:id="rId9"/>
              </a:rPr>
              <a:t>library(</a:t>
            </a:r>
            <a:r>
              <a:rPr lang="en-IN" dirty="0" err="1" smtClean="0">
                <a:hlinkClick r:id="rId9"/>
              </a:rPr>
              <a:t>ksvm</a:t>
            </a:r>
            <a:r>
              <a:rPr lang="en-IN" dirty="0" smtClean="0">
                <a:hlinkClick r:id="rId9"/>
              </a:rPr>
              <a:t>)</a:t>
            </a:r>
            <a:endParaRPr lang="en-IN" dirty="0"/>
          </a:p>
        </p:txBody>
      </p:sp>
    </p:spTree>
    <p:extLst>
      <p:ext uri="{BB962C8B-B14F-4D97-AF65-F5344CB8AC3E}">
        <p14:creationId xmlns:p14="http://schemas.microsoft.com/office/powerpoint/2010/main" val="1204631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268760"/>
            <a:ext cx="7309984" cy="4572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795" y="989856"/>
            <a:ext cx="7772400" cy="1143000"/>
          </a:xfrm>
        </p:spPr>
        <p:txBody>
          <a:bodyPr>
            <a:normAutofit fontScale="90000"/>
          </a:bodyPr>
          <a:lstStyle/>
          <a:p>
            <a:r>
              <a:rPr lang="en-US" dirty="0" smtClean="0">
                <a:solidFill>
                  <a:schemeClr val="tx1"/>
                </a:solidFill>
                <a:latin typeface="Cambria" panose="02040503050406030204" pitchFamily="18" charset="0"/>
              </a:rPr>
              <a:t>Table of Contents</a:t>
            </a:r>
            <a:r>
              <a:rPr lang="en-US" dirty="0" smtClean="0"/>
              <a:t/>
            </a:r>
            <a:br>
              <a:rPr lang="en-US" dirty="0" smtClean="0"/>
            </a:br>
            <a:endParaRPr lang="en-IN" dirty="0"/>
          </a:p>
        </p:txBody>
      </p:sp>
      <p:sp>
        <p:nvSpPr>
          <p:cNvPr id="3" name="Content Placeholder 2"/>
          <p:cNvSpPr>
            <a:spLocks noGrp="1"/>
          </p:cNvSpPr>
          <p:nvPr>
            <p:ph sz="quarter" idx="1"/>
          </p:nvPr>
        </p:nvSpPr>
        <p:spPr>
          <a:xfrm>
            <a:off x="899795" y="2276872"/>
            <a:ext cx="7772400" cy="2376264"/>
          </a:xfrm>
        </p:spPr>
        <p:txBody>
          <a:bodyPr/>
          <a:lstStyle/>
          <a:p>
            <a:r>
              <a:rPr lang="en-IN" sz="2000" dirty="0" smtClean="0">
                <a:latin typeface="Cambria" panose="02040503050406030204" pitchFamily="18" charset="0"/>
              </a:rPr>
              <a:t>Problem Statement</a:t>
            </a:r>
          </a:p>
          <a:p>
            <a:r>
              <a:rPr lang="en-IN" sz="2000" dirty="0" smtClean="0">
                <a:latin typeface="Cambria" panose="02040503050406030204" pitchFamily="18" charset="0"/>
              </a:rPr>
              <a:t>Data Preparation: Data Mining and Cleaning</a:t>
            </a:r>
          </a:p>
          <a:p>
            <a:r>
              <a:rPr lang="en-US" sz="2000" dirty="0" smtClean="0">
                <a:latin typeface="Cambria" panose="02040503050406030204" pitchFamily="18" charset="0"/>
              </a:rPr>
              <a:t>Application of Algorithm &amp; Techniques</a:t>
            </a:r>
          </a:p>
          <a:p>
            <a:r>
              <a:rPr lang="en-US" sz="2000" dirty="0" smtClean="0">
                <a:latin typeface="Cambria" panose="02040503050406030204" pitchFamily="18" charset="0"/>
              </a:rPr>
              <a:t>Approach Followed</a:t>
            </a:r>
          </a:p>
          <a:p>
            <a:r>
              <a:rPr lang="en-US" sz="2000" dirty="0" smtClean="0">
                <a:latin typeface="Cambria" panose="02040503050406030204" pitchFamily="18" charset="0"/>
              </a:rPr>
              <a:t>Submission to Driven Data</a:t>
            </a:r>
          </a:p>
          <a:p>
            <a:r>
              <a:rPr lang="en-US" sz="2000" dirty="0" smtClean="0">
                <a:latin typeface="Cambria" panose="02040503050406030204" pitchFamily="18" charset="0"/>
              </a:rPr>
              <a:t>Literature Reference</a:t>
            </a:r>
            <a:endParaRPr lang="en-IN" sz="2000" dirty="0" smtClean="0">
              <a:latin typeface="Cambria" panose="02040503050406030204" pitchFamily="18" charset="0"/>
            </a:endParaRP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43608" y="548680"/>
            <a:ext cx="6870138" cy="4572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052736"/>
            <a:ext cx="7772400" cy="1143000"/>
          </a:xfrm>
        </p:spPr>
        <p:txBody>
          <a:bodyPr>
            <a:noAutofit/>
          </a:bodyPr>
          <a:lstStyle/>
          <a:p>
            <a:r>
              <a:rPr lang="en-US" sz="3600" dirty="0" smtClean="0">
                <a:solidFill>
                  <a:schemeClr val="tx1"/>
                </a:solidFill>
                <a:latin typeface="Cambria" panose="02040503050406030204" pitchFamily="18" charset="0"/>
              </a:rPr>
              <a:t>Problem Statement</a:t>
            </a:r>
            <a:r>
              <a:rPr lang="en-US" dirty="0" smtClean="0"/>
              <a:t/>
            </a:r>
            <a:br>
              <a:rPr lang="en-US" dirty="0" smtClean="0"/>
            </a:br>
            <a:endParaRPr lang="en-IN" dirty="0"/>
          </a:p>
        </p:txBody>
      </p:sp>
      <p:sp>
        <p:nvSpPr>
          <p:cNvPr id="3" name="Content Placeholder 2"/>
          <p:cNvSpPr>
            <a:spLocks noGrp="1"/>
          </p:cNvSpPr>
          <p:nvPr>
            <p:ph sz="quarter" idx="1"/>
          </p:nvPr>
        </p:nvSpPr>
        <p:spPr>
          <a:xfrm>
            <a:off x="971600" y="2276872"/>
            <a:ext cx="7772400" cy="3205336"/>
          </a:xfrm>
        </p:spPr>
        <p:txBody>
          <a:bodyPr/>
          <a:lstStyle/>
          <a:p>
            <a:r>
              <a:rPr lang="en-US" sz="2400" dirty="0"/>
              <a:t>Dar Si </a:t>
            </a:r>
            <a:r>
              <a:rPr lang="en-US" sz="2400" dirty="0" err="1"/>
              <a:t>Hmad</a:t>
            </a:r>
            <a:r>
              <a:rPr lang="en-US" sz="2400" dirty="0"/>
              <a:t> (DSH) manages a network of fog nets that collect and disseminate fresh water to landlocked communities in Southwest Morocco.</a:t>
            </a:r>
          </a:p>
          <a:p>
            <a:r>
              <a:rPr lang="en-US" sz="2400" dirty="0"/>
              <a:t>DSH has assembled years of data about weather patterns and water yield. They are in search of clever ways to predict how much water they can expect in the future and clear and insightful ways to visualize their collections system.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772400" cy="1143000"/>
          </a:xfrm>
        </p:spPr>
        <p:txBody>
          <a:bodyPr>
            <a:noAutofit/>
          </a:bodyPr>
          <a:lstStyle/>
          <a:p>
            <a:r>
              <a:rPr lang="en-IN" sz="3600" dirty="0" smtClean="0">
                <a:solidFill>
                  <a:schemeClr val="tx1"/>
                </a:solidFill>
                <a:latin typeface="Cambria" panose="02040503050406030204" pitchFamily="18" charset="0"/>
              </a:rPr>
              <a:t>Data Preparation:</a:t>
            </a:r>
            <a:br>
              <a:rPr lang="en-IN" sz="3600" dirty="0" smtClean="0">
                <a:solidFill>
                  <a:schemeClr val="tx1"/>
                </a:solidFill>
                <a:latin typeface="Cambria" panose="02040503050406030204" pitchFamily="18" charset="0"/>
              </a:rPr>
            </a:br>
            <a:r>
              <a:rPr lang="en-IN" sz="3600" dirty="0" smtClean="0">
                <a:solidFill>
                  <a:schemeClr val="tx1"/>
                </a:solidFill>
                <a:latin typeface="Cambria" panose="02040503050406030204" pitchFamily="18" charset="0"/>
              </a:rPr>
              <a:t>Data Mining and Cleaning</a:t>
            </a:r>
            <a:endParaRPr lang="en-IN" sz="3600" dirty="0">
              <a:solidFill>
                <a:schemeClr val="tx1"/>
              </a:solidFill>
              <a:latin typeface="Cambria" panose="02040503050406030204" pitchFamily="18" charset="0"/>
            </a:endParaRPr>
          </a:p>
        </p:txBody>
      </p:sp>
      <p:sp>
        <p:nvSpPr>
          <p:cNvPr id="4" name="Rectangle 3"/>
          <p:cNvSpPr/>
          <p:nvPr/>
        </p:nvSpPr>
        <p:spPr>
          <a:xfrm>
            <a:off x="755576" y="1547664"/>
            <a:ext cx="6984776" cy="1723549"/>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Cambria" panose="02040503050406030204" pitchFamily="18" charset="0"/>
              </a:rPr>
              <a:t>Agadir Airport Data</a:t>
            </a:r>
          </a:p>
          <a:p>
            <a:pPr marL="742950" lvl="1" indent="-285750">
              <a:buFont typeface="Arial" panose="020B0604020202020204" pitchFamily="34" charset="0"/>
              <a:buChar char="•"/>
            </a:pPr>
            <a:r>
              <a:rPr lang="en-IN" sz="1400" i="1" dirty="0" smtClean="0">
                <a:latin typeface="Cambria" panose="02040503050406030204" pitchFamily="18" charset="0"/>
              </a:rPr>
              <a:t>1 Hour Intervals.</a:t>
            </a:r>
          </a:p>
          <a:p>
            <a:pPr marL="742950" lvl="1" indent="-285750">
              <a:buFont typeface="Arial" panose="020B0604020202020204" pitchFamily="34" charset="0"/>
              <a:buChar char="•"/>
            </a:pPr>
            <a:r>
              <a:rPr lang="en-IN" sz="1400" i="1" dirty="0" smtClean="0">
                <a:latin typeface="Cambria" panose="02040503050406030204" pitchFamily="18" charset="0"/>
              </a:rPr>
              <a:t>Columns (WW,W’W’,ff10) have too many missing Values. Replace them with ‘Unknown’ and 0.</a:t>
            </a:r>
          </a:p>
          <a:p>
            <a:pPr marL="742950" lvl="1" indent="-285750">
              <a:buFont typeface="Arial" panose="020B0604020202020204" pitchFamily="34" charset="0"/>
              <a:buChar char="•"/>
            </a:pPr>
            <a:r>
              <a:rPr lang="en-IN" sz="1400" i="1" dirty="0">
                <a:latin typeface="Cambria" panose="02040503050406030204" pitchFamily="18" charset="0"/>
              </a:rPr>
              <a:t>Calculated Field (Year, Month, Day)</a:t>
            </a:r>
          </a:p>
          <a:p>
            <a:pPr marL="742950" lvl="1" indent="-285750">
              <a:buFont typeface="Arial" panose="020B0604020202020204" pitchFamily="34" charset="0"/>
              <a:buChar char="•"/>
            </a:pPr>
            <a:r>
              <a:rPr lang="en-IN" sz="1400" i="1" dirty="0" smtClean="0">
                <a:latin typeface="Cambria" panose="02040503050406030204" pitchFamily="18" charset="0"/>
              </a:rPr>
              <a:t>Impute the remaining Missing Values with </a:t>
            </a:r>
            <a:r>
              <a:rPr lang="en-IN" sz="1400" i="1" dirty="0" err="1" smtClean="0">
                <a:latin typeface="Cambria" panose="02040503050406030204" pitchFamily="18" charset="0"/>
              </a:rPr>
              <a:t>ImputeTS</a:t>
            </a:r>
            <a:r>
              <a:rPr lang="en-IN" sz="1400" i="1" dirty="0" smtClean="0">
                <a:latin typeface="Cambria" panose="02040503050406030204" pitchFamily="18" charset="0"/>
              </a:rPr>
              <a:t>/Mice</a:t>
            </a:r>
            <a:endParaRPr lang="en-IN" dirty="0" smtClean="0">
              <a:latin typeface="Cambria" panose="02040503050406030204" pitchFamily="18" charset="0"/>
            </a:endParaRPr>
          </a:p>
          <a:p>
            <a:pPr marL="285750" indent="-285750">
              <a:buFont typeface="Arial" panose="020B0604020202020204" pitchFamily="34" charset="0"/>
              <a:buChar char="•"/>
            </a:pPr>
            <a:endParaRPr lang="en-IN" dirty="0">
              <a:latin typeface="Cambria" panose="02040503050406030204" pitchFamily="18" charset="0"/>
            </a:endParaRPr>
          </a:p>
        </p:txBody>
      </p:sp>
      <p:pic>
        <p:nvPicPr>
          <p:cNvPr id="5" name="Picture 4"/>
          <p:cNvPicPr>
            <a:picLocks noChangeAspect="1"/>
          </p:cNvPicPr>
          <p:nvPr/>
        </p:nvPicPr>
        <p:blipFill>
          <a:blip r:embed="rId3"/>
          <a:stretch>
            <a:fillRect/>
          </a:stretch>
        </p:blipFill>
        <p:spPr>
          <a:xfrm>
            <a:off x="609328" y="3717032"/>
            <a:ext cx="8352928" cy="182982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772400" cy="1143000"/>
          </a:xfrm>
        </p:spPr>
        <p:txBody>
          <a:bodyPr>
            <a:noAutofit/>
          </a:bodyPr>
          <a:lstStyle/>
          <a:p>
            <a:r>
              <a:rPr lang="en-IN" sz="3600" dirty="0" smtClean="0">
                <a:solidFill>
                  <a:schemeClr val="tx1"/>
                </a:solidFill>
                <a:latin typeface="Cambria" panose="02040503050406030204" pitchFamily="18" charset="0"/>
              </a:rPr>
              <a:t>Data Preparation:</a:t>
            </a:r>
            <a:br>
              <a:rPr lang="en-IN" sz="3600" dirty="0" smtClean="0">
                <a:solidFill>
                  <a:schemeClr val="tx1"/>
                </a:solidFill>
                <a:latin typeface="Cambria" panose="02040503050406030204" pitchFamily="18" charset="0"/>
              </a:rPr>
            </a:br>
            <a:r>
              <a:rPr lang="en-IN" sz="3600" dirty="0" smtClean="0">
                <a:solidFill>
                  <a:schemeClr val="tx1"/>
                </a:solidFill>
                <a:latin typeface="Cambria" panose="02040503050406030204" pitchFamily="18" charset="0"/>
              </a:rPr>
              <a:t>Data Mining and Cleaning</a:t>
            </a:r>
            <a:endParaRPr lang="en-IN" sz="3600" dirty="0">
              <a:solidFill>
                <a:schemeClr val="tx1"/>
              </a:solidFill>
              <a:latin typeface="Cambria" panose="02040503050406030204" pitchFamily="18" charset="0"/>
            </a:endParaRPr>
          </a:p>
        </p:txBody>
      </p:sp>
      <p:sp>
        <p:nvSpPr>
          <p:cNvPr id="4" name="Rectangle 3"/>
          <p:cNvSpPr/>
          <p:nvPr/>
        </p:nvSpPr>
        <p:spPr>
          <a:xfrm>
            <a:off x="755576" y="1547664"/>
            <a:ext cx="6984776" cy="1661993"/>
          </a:xfrm>
          <a:prstGeom prst="rect">
            <a:avLst/>
          </a:prstGeom>
        </p:spPr>
        <p:txBody>
          <a:bodyPr wrap="square">
            <a:spAutoFit/>
          </a:bodyPr>
          <a:lstStyle/>
          <a:p>
            <a:pPr marL="285750" indent="-285750">
              <a:buFont typeface="Wingdings" panose="05000000000000000000" pitchFamily="2" charset="2"/>
              <a:buChar char="Ø"/>
            </a:pPr>
            <a:r>
              <a:rPr lang="en-IN" dirty="0" err="1">
                <a:latin typeface="Cambria" panose="02040503050406030204" pitchFamily="18" charset="0"/>
              </a:rPr>
              <a:t>Guelmim</a:t>
            </a:r>
            <a:r>
              <a:rPr lang="en-IN" dirty="0">
                <a:latin typeface="Cambria" panose="02040503050406030204" pitchFamily="18" charset="0"/>
              </a:rPr>
              <a:t> Airport Data</a:t>
            </a:r>
          </a:p>
          <a:p>
            <a:pPr marL="742950" lvl="1" indent="-285750">
              <a:buFont typeface="Arial" panose="020B0604020202020204" pitchFamily="34" charset="0"/>
              <a:buChar char="•"/>
            </a:pPr>
            <a:r>
              <a:rPr lang="en-IN" sz="1400" i="1" dirty="0" smtClean="0">
                <a:latin typeface="Cambria" panose="02040503050406030204" pitchFamily="18" charset="0"/>
              </a:rPr>
              <a:t>1 Hour Intervals (6:00 -17:00).Add additional rows required for prediction Interval of 2 Hours ( 00,02,04,18,20,22).</a:t>
            </a:r>
          </a:p>
          <a:p>
            <a:pPr marL="742950" lvl="1" indent="-285750">
              <a:buFont typeface="Arial" panose="020B0604020202020204" pitchFamily="34" charset="0"/>
              <a:buChar char="•"/>
            </a:pPr>
            <a:r>
              <a:rPr lang="en-IN" sz="1400" i="1" dirty="0" smtClean="0">
                <a:latin typeface="Cambria" panose="02040503050406030204" pitchFamily="18" charset="0"/>
              </a:rPr>
              <a:t>Columns (WW,W’W’,ff10) have too many missing Values. Replace them with ‘Unknown’ and 0.</a:t>
            </a:r>
          </a:p>
          <a:p>
            <a:pPr marL="742950" lvl="1" indent="-285750">
              <a:buFont typeface="Arial" panose="020B0604020202020204" pitchFamily="34" charset="0"/>
              <a:buChar char="•"/>
            </a:pPr>
            <a:r>
              <a:rPr lang="en-IN" sz="1400" i="1" dirty="0">
                <a:latin typeface="Cambria" panose="02040503050406030204" pitchFamily="18" charset="0"/>
              </a:rPr>
              <a:t>Calculated Field (Year, Month, Day)</a:t>
            </a:r>
          </a:p>
          <a:p>
            <a:pPr marL="742950" lvl="1" indent="-285750">
              <a:buFont typeface="Arial" panose="020B0604020202020204" pitchFamily="34" charset="0"/>
              <a:buChar char="•"/>
            </a:pPr>
            <a:r>
              <a:rPr lang="en-IN" sz="1400" i="1" dirty="0" smtClean="0">
                <a:latin typeface="Cambria" panose="02040503050406030204" pitchFamily="18" charset="0"/>
              </a:rPr>
              <a:t>Impute the remaining Missing Values with </a:t>
            </a:r>
            <a:r>
              <a:rPr lang="en-IN" sz="1400" i="1" dirty="0" err="1" smtClean="0">
                <a:latin typeface="Cambria" panose="02040503050406030204" pitchFamily="18" charset="0"/>
              </a:rPr>
              <a:t>ImputeTS</a:t>
            </a:r>
            <a:r>
              <a:rPr lang="en-IN" sz="1400" i="1" dirty="0" smtClean="0">
                <a:latin typeface="Cambria" panose="02040503050406030204" pitchFamily="18" charset="0"/>
              </a:rPr>
              <a:t>/Mice</a:t>
            </a:r>
          </a:p>
        </p:txBody>
      </p:sp>
      <p:pic>
        <p:nvPicPr>
          <p:cNvPr id="3" name="Picture 2"/>
          <p:cNvPicPr>
            <a:picLocks noChangeAspect="1"/>
          </p:cNvPicPr>
          <p:nvPr/>
        </p:nvPicPr>
        <p:blipFill>
          <a:blip r:embed="rId3"/>
          <a:stretch>
            <a:fillRect/>
          </a:stretch>
        </p:blipFill>
        <p:spPr>
          <a:xfrm>
            <a:off x="1067023" y="3578775"/>
            <a:ext cx="7437537" cy="2655759"/>
          </a:xfrm>
          <a:prstGeom prst="rect">
            <a:avLst/>
          </a:prstGeom>
        </p:spPr>
      </p:pic>
    </p:spTree>
    <p:extLst>
      <p:ext uri="{BB962C8B-B14F-4D97-AF65-F5344CB8AC3E}">
        <p14:creationId xmlns:p14="http://schemas.microsoft.com/office/powerpoint/2010/main" val="3284554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772400" cy="1143000"/>
          </a:xfrm>
        </p:spPr>
        <p:txBody>
          <a:bodyPr>
            <a:noAutofit/>
          </a:bodyPr>
          <a:lstStyle/>
          <a:p>
            <a:r>
              <a:rPr lang="en-IN" sz="3600" dirty="0" smtClean="0">
                <a:solidFill>
                  <a:schemeClr val="tx1"/>
                </a:solidFill>
                <a:latin typeface="Cambria" panose="02040503050406030204" pitchFamily="18" charset="0"/>
              </a:rPr>
              <a:t>Data Preparation:</a:t>
            </a:r>
            <a:br>
              <a:rPr lang="en-IN" sz="3600" dirty="0" smtClean="0">
                <a:solidFill>
                  <a:schemeClr val="tx1"/>
                </a:solidFill>
                <a:latin typeface="Cambria" panose="02040503050406030204" pitchFamily="18" charset="0"/>
              </a:rPr>
            </a:br>
            <a:r>
              <a:rPr lang="en-IN" sz="3600" dirty="0" smtClean="0">
                <a:solidFill>
                  <a:schemeClr val="tx1"/>
                </a:solidFill>
                <a:latin typeface="Cambria" panose="02040503050406030204" pitchFamily="18" charset="0"/>
              </a:rPr>
              <a:t>Data Mining and Cleaning</a:t>
            </a:r>
            <a:endParaRPr lang="en-IN" sz="3600" dirty="0">
              <a:solidFill>
                <a:schemeClr val="tx1"/>
              </a:solidFill>
              <a:latin typeface="Cambria" panose="02040503050406030204" pitchFamily="18" charset="0"/>
            </a:endParaRPr>
          </a:p>
        </p:txBody>
      </p:sp>
      <p:sp>
        <p:nvSpPr>
          <p:cNvPr id="4" name="Rectangle 3"/>
          <p:cNvSpPr/>
          <p:nvPr/>
        </p:nvSpPr>
        <p:spPr>
          <a:xfrm>
            <a:off x="755576" y="1547664"/>
            <a:ext cx="6984776" cy="2431435"/>
          </a:xfrm>
          <a:prstGeom prst="rect">
            <a:avLst/>
          </a:prstGeom>
        </p:spPr>
        <p:txBody>
          <a:bodyPr wrap="square">
            <a:spAutoFit/>
          </a:bodyPr>
          <a:lstStyle/>
          <a:p>
            <a:pPr marL="285750" indent="-285750">
              <a:buFont typeface="Wingdings" panose="05000000000000000000" pitchFamily="2" charset="2"/>
              <a:buChar char="Ø"/>
            </a:pPr>
            <a:r>
              <a:rPr lang="en-IN" dirty="0" err="1">
                <a:latin typeface="Cambria" panose="02040503050406030204" pitchFamily="18" charset="0"/>
              </a:rPr>
              <a:t>Sidi</a:t>
            </a:r>
            <a:r>
              <a:rPr lang="en-IN" dirty="0">
                <a:latin typeface="Cambria" panose="02040503050406030204" pitchFamily="18" charset="0"/>
              </a:rPr>
              <a:t> Ifni </a:t>
            </a:r>
            <a:r>
              <a:rPr lang="en-IN" dirty="0" smtClean="0">
                <a:latin typeface="Cambria" panose="02040503050406030204" pitchFamily="18" charset="0"/>
              </a:rPr>
              <a:t>Airport </a:t>
            </a:r>
            <a:r>
              <a:rPr lang="en-IN" dirty="0">
                <a:latin typeface="Cambria" panose="02040503050406030204" pitchFamily="18" charset="0"/>
              </a:rPr>
              <a:t>Data</a:t>
            </a:r>
          </a:p>
          <a:p>
            <a:pPr marL="742950" lvl="1" indent="-285750">
              <a:buFont typeface="Arial" panose="020B0604020202020204" pitchFamily="34" charset="0"/>
              <a:buChar char="•"/>
            </a:pPr>
            <a:r>
              <a:rPr lang="en-IN" sz="1400" i="1" dirty="0">
                <a:latin typeface="Cambria" panose="02040503050406030204" pitchFamily="18" charset="0"/>
              </a:rPr>
              <a:t>3</a:t>
            </a:r>
            <a:r>
              <a:rPr lang="en-IN" sz="1400" i="1" dirty="0" smtClean="0">
                <a:latin typeface="Cambria" panose="02040503050406030204" pitchFamily="18" charset="0"/>
              </a:rPr>
              <a:t> Hour Intervals (6:00 -18:00).Add additional rows required for prediction Interval of 2 Hours ( 00,02,04,20,22).</a:t>
            </a:r>
          </a:p>
          <a:p>
            <a:pPr marL="742950" lvl="1" indent="-285750">
              <a:buFont typeface="Arial" panose="020B0604020202020204" pitchFamily="34" charset="0"/>
              <a:buChar char="•"/>
            </a:pPr>
            <a:r>
              <a:rPr lang="en-IN" sz="1400" i="1" dirty="0" smtClean="0">
                <a:latin typeface="Cambria" panose="02040503050406030204" pitchFamily="18" charset="0"/>
              </a:rPr>
              <a:t>Columns (WW,W1,W2) have too many missing Values. Replace them with ‘Unknown’ .Columns(E’,SSS) had only one value hence removed it. Columns(</a:t>
            </a:r>
            <a:r>
              <a:rPr lang="en-IN" sz="1400" i="1" dirty="0" err="1" smtClean="0">
                <a:latin typeface="Cambria" panose="02040503050406030204" pitchFamily="18" charset="0"/>
              </a:rPr>
              <a:t>Tn,Tx</a:t>
            </a:r>
            <a:r>
              <a:rPr lang="en-IN" sz="1400" i="1" dirty="0" smtClean="0">
                <a:latin typeface="Cambria" panose="02040503050406030204" pitchFamily="18" charset="0"/>
              </a:rPr>
              <a:t>) had values for Specific </a:t>
            </a:r>
            <a:r>
              <a:rPr lang="en-IN" sz="1400" i="1" dirty="0" err="1" smtClean="0">
                <a:latin typeface="Cambria" panose="02040503050406030204" pitchFamily="18" charset="0"/>
              </a:rPr>
              <a:t>Time,so</a:t>
            </a:r>
            <a:r>
              <a:rPr lang="en-IN" sz="1400" i="1" dirty="0" smtClean="0">
                <a:latin typeface="Cambria" panose="02040503050406030204" pitchFamily="18" charset="0"/>
              </a:rPr>
              <a:t> imputed the Rest.</a:t>
            </a:r>
          </a:p>
          <a:p>
            <a:pPr marL="742950" lvl="1" indent="-285750">
              <a:buFont typeface="Arial" panose="020B0604020202020204" pitchFamily="34" charset="0"/>
              <a:buChar char="•"/>
            </a:pPr>
            <a:r>
              <a:rPr lang="en-IN" sz="1400" i="1" dirty="0">
                <a:latin typeface="Cambria" panose="02040503050406030204" pitchFamily="18" charset="0"/>
              </a:rPr>
              <a:t>Calculated Field (Year, Month, Day)</a:t>
            </a:r>
          </a:p>
          <a:p>
            <a:pPr marL="742950" lvl="1" indent="-285750">
              <a:buFont typeface="Arial" panose="020B0604020202020204" pitchFamily="34" charset="0"/>
              <a:buChar char="•"/>
            </a:pPr>
            <a:r>
              <a:rPr lang="en-IN" sz="1400" i="1" dirty="0" smtClean="0">
                <a:latin typeface="Cambria" panose="02040503050406030204" pitchFamily="18" charset="0"/>
              </a:rPr>
              <a:t>Impute the remaining Missing Values with </a:t>
            </a:r>
            <a:r>
              <a:rPr lang="en-IN" sz="1400" i="1" dirty="0" err="1" smtClean="0">
                <a:latin typeface="Cambria" panose="02040503050406030204" pitchFamily="18" charset="0"/>
              </a:rPr>
              <a:t>ImputeTS</a:t>
            </a:r>
            <a:r>
              <a:rPr lang="en-IN" sz="1400" i="1" dirty="0" smtClean="0">
                <a:latin typeface="Cambria" panose="02040503050406030204" pitchFamily="18" charset="0"/>
              </a:rPr>
              <a:t>/Mice</a:t>
            </a:r>
          </a:p>
          <a:p>
            <a:endParaRPr lang="en-IN" dirty="0" smtClean="0">
              <a:latin typeface="Cambria" panose="02040503050406030204" pitchFamily="18" charset="0"/>
            </a:endParaRPr>
          </a:p>
          <a:p>
            <a:pPr marL="285750" indent="-285750">
              <a:buFont typeface="Arial" panose="020B0604020202020204" pitchFamily="34" charset="0"/>
              <a:buChar char="•"/>
            </a:pPr>
            <a:endParaRPr lang="en-IN" dirty="0">
              <a:latin typeface="Cambria" panose="02040503050406030204" pitchFamily="18" charset="0"/>
            </a:endParaRPr>
          </a:p>
        </p:txBody>
      </p:sp>
      <p:pic>
        <p:nvPicPr>
          <p:cNvPr id="5" name="Picture 4"/>
          <p:cNvPicPr>
            <a:picLocks noChangeAspect="1"/>
          </p:cNvPicPr>
          <p:nvPr/>
        </p:nvPicPr>
        <p:blipFill>
          <a:blip r:embed="rId3"/>
          <a:stretch>
            <a:fillRect/>
          </a:stretch>
        </p:blipFill>
        <p:spPr>
          <a:xfrm>
            <a:off x="1149045" y="3469886"/>
            <a:ext cx="7295666" cy="1730790"/>
          </a:xfrm>
          <a:prstGeom prst="rect">
            <a:avLst/>
          </a:prstGeom>
        </p:spPr>
      </p:pic>
      <p:pic>
        <p:nvPicPr>
          <p:cNvPr id="6" name="Picture 5"/>
          <p:cNvPicPr>
            <a:picLocks noChangeAspect="1"/>
          </p:cNvPicPr>
          <p:nvPr/>
        </p:nvPicPr>
        <p:blipFill>
          <a:blip r:embed="rId4"/>
          <a:stretch>
            <a:fillRect/>
          </a:stretch>
        </p:blipFill>
        <p:spPr>
          <a:xfrm>
            <a:off x="1162839" y="5157934"/>
            <a:ext cx="7268078" cy="1583018"/>
          </a:xfrm>
          <a:prstGeom prst="rect">
            <a:avLst/>
          </a:prstGeom>
        </p:spPr>
      </p:pic>
    </p:spTree>
    <p:extLst>
      <p:ext uri="{BB962C8B-B14F-4D97-AF65-F5344CB8AC3E}">
        <p14:creationId xmlns:p14="http://schemas.microsoft.com/office/powerpoint/2010/main" val="2761414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772400" cy="1143000"/>
          </a:xfrm>
        </p:spPr>
        <p:txBody>
          <a:bodyPr>
            <a:noAutofit/>
          </a:bodyPr>
          <a:lstStyle/>
          <a:p>
            <a:r>
              <a:rPr lang="en-IN" sz="3600" dirty="0" smtClean="0">
                <a:solidFill>
                  <a:schemeClr val="tx1"/>
                </a:solidFill>
                <a:latin typeface="Cambria" panose="02040503050406030204" pitchFamily="18" charset="0"/>
              </a:rPr>
              <a:t>Data Preparation:</a:t>
            </a:r>
            <a:br>
              <a:rPr lang="en-IN" sz="3600" dirty="0" smtClean="0">
                <a:solidFill>
                  <a:schemeClr val="tx1"/>
                </a:solidFill>
                <a:latin typeface="Cambria" panose="02040503050406030204" pitchFamily="18" charset="0"/>
              </a:rPr>
            </a:br>
            <a:r>
              <a:rPr lang="en-IN" sz="3600" dirty="0" smtClean="0">
                <a:solidFill>
                  <a:schemeClr val="tx1"/>
                </a:solidFill>
                <a:latin typeface="Cambria" panose="02040503050406030204" pitchFamily="18" charset="0"/>
              </a:rPr>
              <a:t>Data Mining and Cleaning</a:t>
            </a:r>
            <a:endParaRPr lang="en-IN" sz="3600" dirty="0">
              <a:solidFill>
                <a:schemeClr val="tx1"/>
              </a:solidFill>
              <a:latin typeface="Cambria" panose="02040503050406030204" pitchFamily="18" charset="0"/>
            </a:endParaRPr>
          </a:p>
        </p:txBody>
      </p:sp>
      <p:sp>
        <p:nvSpPr>
          <p:cNvPr id="5" name="Rectangle 4"/>
          <p:cNvSpPr/>
          <p:nvPr/>
        </p:nvSpPr>
        <p:spPr>
          <a:xfrm>
            <a:off x="899592" y="1559567"/>
            <a:ext cx="7772400" cy="1877437"/>
          </a:xfrm>
          <a:prstGeom prst="rect">
            <a:avLst/>
          </a:prstGeom>
        </p:spPr>
        <p:txBody>
          <a:bodyPr wrap="square">
            <a:spAutoFit/>
          </a:bodyPr>
          <a:lstStyle/>
          <a:p>
            <a:pPr marL="285750" indent="-285750">
              <a:buFont typeface="Wingdings" panose="05000000000000000000" pitchFamily="2" charset="2"/>
              <a:buChar char="Ø"/>
            </a:pPr>
            <a:r>
              <a:rPr lang="en-IN" dirty="0" smtClean="0">
                <a:latin typeface="Cambria" panose="02040503050406030204" pitchFamily="18" charset="0"/>
              </a:rPr>
              <a:t>Training/Testing Data</a:t>
            </a:r>
            <a:endParaRPr lang="en-IN" dirty="0">
              <a:latin typeface="Cambria" panose="02040503050406030204" pitchFamily="18" charset="0"/>
            </a:endParaRPr>
          </a:p>
          <a:p>
            <a:pPr marL="742950" lvl="1" indent="-285750">
              <a:buFont typeface="Arial" panose="020B0604020202020204" pitchFamily="34" charset="0"/>
              <a:buChar char="•"/>
            </a:pPr>
            <a:r>
              <a:rPr lang="en-IN" sz="1400" i="1" dirty="0" smtClean="0">
                <a:latin typeface="Cambria" panose="02040503050406030204" pitchFamily="18" charset="0"/>
              </a:rPr>
              <a:t>5 min &amp; 2 Hours Interval Data</a:t>
            </a:r>
          </a:p>
          <a:p>
            <a:pPr marL="742950" lvl="1" indent="-285750">
              <a:buFont typeface="Arial" panose="020B0604020202020204" pitchFamily="34" charset="0"/>
              <a:buChar char="•"/>
            </a:pPr>
            <a:r>
              <a:rPr lang="en-IN" sz="1400" i="1" dirty="0" smtClean="0">
                <a:latin typeface="Cambria" panose="02040503050406030204" pitchFamily="18" charset="0"/>
              </a:rPr>
              <a:t>Missing Values in 2 Hours Interval - Some values present in 5 min Interval.</a:t>
            </a:r>
          </a:p>
          <a:p>
            <a:pPr marL="742950" lvl="1" indent="-285750">
              <a:buFont typeface="Arial" panose="020B0604020202020204" pitchFamily="34" charset="0"/>
              <a:buChar char="•"/>
            </a:pPr>
            <a:r>
              <a:rPr lang="en-IN" sz="1400" i="1" dirty="0" smtClean="0">
                <a:latin typeface="Cambria" panose="02040503050406030204" pitchFamily="18" charset="0"/>
              </a:rPr>
              <a:t>Merged both Source for Better Imputation.</a:t>
            </a:r>
          </a:p>
          <a:p>
            <a:pPr marL="742950" lvl="1" indent="-285750">
              <a:buFont typeface="Arial" panose="020B0604020202020204" pitchFamily="34" charset="0"/>
              <a:buChar char="•"/>
            </a:pPr>
            <a:r>
              <a:rPr lang="en-IN" sz="1400" i="1" dirty="0" smtClean="0">
                <a:latin typeface="Cambria" panose="02040503050406030204" pitchFamily="18" charset="0"/>
              </a:rPr>
              <a:t>Some 0 values were Actual NA’s. Replaced them with NA.</a:t>
            </a:r>
          </a:p>
          <a:p>
            <a:pPr marL="742950" lvl="1" indent="-285750">
              <a:buFont typeface="Arial" panose="020B0604020202020204" pitchFamily="34" charset="0"/>
              <a:buChar char="•"/>
            </a:pPr>
            <a:r>
              <a:rPr lang="en-IN" sz="1400" i="1" dirty="0" smtClean="0">
                <a:latin typeface="Cambria" panose="02040503050406030204" pitchFamily="18" charset="0"/>
              </a:rPr>
              <a:t>If NA’s had values in other source then we replace them with proper values.</a:t>
            </a:r>
          </a:p>
          <a:p>
            <a:pPr marL="742950" lvl="1" indent="-285750">
              <a:buFont typeface="Arial" panose="020B0604020202020204" pitchFamily="34" charset="0"/>
              <a:buChar char="•"/>
            </a:pPr>
            <a:r>
              <a:rPr lang="en-IN" sz="1400" i="1" dirty="0">
                <a:latin typeface="Cambria" panose="02040503050406030204" pitchFamily="18" charset="0"/>
              </a:rPr>
              <a:t>Calculated Field (Year, Month, Day)</a:t>
            </a:r>
          </a:p>
          <a:p>
            <a:pPr marL="742950" lvl="1" indent="-285750">
              <a:buFont typeface="Arial" panose="020B0604020202020204" pitchFamily="34" charset="0"/>
              <a:buChar char="•"/>
            </a:pPr>
            <a:r>
              <a:rPr lang="en-IN" sz="1400" i="1" dirty="0">
                <a:latin typeface="Cambria" panose="02040503050406030204" pitchFamily="18" charset="0"/>
              </a:rPr>
              <a:t>Impute the remaining Missing Values with </a:t>
            </a:r>
            <a:r>
              <a:rPr lang="en-IN" sz="1400" i="1" dirty="0" err="1" smtClean="0">
                <a:latin typeface="Cambria" panose="02040503050406030204" pitchFamily="18" charset="0"/>
              </a:rPr>
              <a:t>ImputeTS</a:t>
            </a:r>
            <a:r>
              <a:rPr lang="en-IN" sz="1400" i="1" dirty="0" smtClean="0">
                <a:latin typeface="Cambria" panose="02040503050406030204" pitchFamily="18" charset="0"/>
              </a:rPr>
              <a:t>/Mice</a:t>
            </a:r>
            <a:endParaRPr lang="en-IN" sz="1400" i="1" dirty="0">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1136643" y="3569630"/>
            <a:ext cx="6404248" cy="1437991"/>
          </a:xfrm>
          <a:prstGeom prst="rect">
            <a:avLst/>
          </a:prstGeom>
        </p:spPr>
      </p:pic>
      <p:pic>
        <p:nvPicPr>
          <p:cNvPr id="7" name="Picture 6"/>
          <p:cNvPicPr>
            <a:picLocks noChangeAspect="1"/>
          </p:cNvPicPr>
          <p:nvPr/>
        </p:nvPicPr>
        <p:blipFill>
          <a:blip r:embed="rId4"/>
          <a:stretch>
            <a:fillRect/>
          </a:stretch>
        </p:blipFill>
        <p:spPr>
          <a:xfrm>
            <a:off x="1136643" y="5380193"/>
            <a:ext cx="7248880" cy="427391"/>
          </a:xfrm>
          <a:prstGeom prst="rect">
            <a:avLst/>
          </a:prstGeom>
        </p:spPr>
      </p:pic>
      <p:pic>
        <p:nvPicPr>
          <p:cNvPr id="8" name="Picture 7"/>
          <p:cNvPicPr>
            <a:picLocks noChangeAspect="1"/>
          </p:cNvPicPr>
          <p:nvPr/>
        </p:nvPicPr>
        <p:blipFill>
          <a:blip r:embed="rId5"/>
          <a:stretch>
            <a:fillRect/>
          </a:stretch>
        </p:blipFill>
        <p:spPr>
          <a:xfrm>
            <a:off x="1136644" y="5845128"/>
            <a:ext cx="7248880" cy="403650"/>
          </a:xfrm>
          <a:prstGeom prst="rect">
            <a:avLst/>
          </a:prstGeom>
        </p:spPr>
      </p:pic>
      <p:sp>
        <p:nvSpPr>
          <p:cNvPr id="9" name="Rectangle 8"/>
          <p:cNvSpPr/>
          <p:nvPr/>
        </p:nvSpPr>
        <p:spPr>
          <a:xfrm>
            <a:off x="3347864" y="5045165"/>
            <a:ext cx="3145669" cy="307777"/>
          </a:xfrm>
          <a:prstGeom prst="rect">
            <a:avLst/>
          </a:prstGeom>
        </p:spPr>
        <p:txBody>
          <a:bodyPr wrap="none">
            <a:spAutoFit/>
          </a:bodyPr>
          <a:lstStyle/>
          <a:p>
            <a:r>
              <a:rPr lang="en-IN" sz="1400" i="1" dirty="0" smtClean="0">
                <a:latin typeface="Cambria" panose="02040503050406030204" pitchFamily="18" charset="0"/>
              </a:rPr>
              <a:t>Snap 1 : Some </a:t>
            </a:r>
            <a:r>
              <a:rPr lang="en-IN" sz="1400" i="1" dirty="0">
                <a:latin typeface="Cambria" panose="02040503050406030204" pitchFamily="18" charset="0"/>
              </a:rPr>
              <a:t>0 </a:t>
            </a:r>
            <a:r>
              <a:rPr lang="en-IN" sz="1400" i="1" dirty="0" smtClean="0">
                <a:latin typeface="Cambria" panose="02040503050406030204" pitchFamily="18" charset="0"/>
              </a:rPr>
              <a:t>values </a:t>
            </a:r>
            <a:r>
              <a:rPr lang="en-IN" sz="1400" i="1" dirty="0">
                <a:latin typeface="Cambria" panose="02040503050406030204" pitchFamily="18" charset="0"/>
              </a:rPr>
              <a:t>were Actual NA’s</a:t>
            </a:r>
            <a:endParaRPr lang="en-US" sz="1400" dirty="0"/>
          </a:p>
        </p:txBody>
      </p:sp>
      <p:sp>
        <p:nvSpPr>
          <p:cNvPr id="10" name="Rectangle 9"/>
          <p:cNvSpPr/>
          <p:nvPr/>
        </p:nvSpPr>
        <p:spPr>
          <a:xfrm>
            <a:off x="3347864" y="6259913"/>
            <a:ext cx="2293769" cy="307777"/>
          </a:xfrm>
          <a:prstGeom prst="rect">
            <a:avLst/>
          </a:prstGeom>
        </p:spPr>
        <p:txBody>
          <a:bodyPr wrap="none">
            <a:spAutoFit/>
          </a:bodyPr>
          <a:lstStyle/>
          <a:p>
            <a:r>
              <a:rPr lang="en-IN" sz="1400" i="1" dirty="0">
                <a:latin typeface="Cambria" panose="02040503050406030204" pitchFamily="18" charset="0"/>
              </a:rPr>
              <a:t>Snap </a:t>
            </a:r>
            <a:r>
              <a:rPr lang="en-IN" sz="1400" i="1" dirty="0" smtClean="0">
                <a:latin typeface="Cambria" panose="02040503050406030204" pitchFamily="18" charset="0"/>
              </a:rPr>
              <a:t>2 </a:t>
            </a:r>
            <a:r>
              <a:rPr lang="en-IN" sz="1400" i="1" dirty="0">
                <a:latin typeface="Cambria" panose="02040503050406030204" pitchFamily="18" charset="0"/>
              </a:rPr>
              <a:t>: </a:t>
            </a:r>
            <a:r>
              <a:rPr lang="en-US" sz="1400" i="1" dirty="0" smtClean="0">
                <a:latin typeface="Cambria" panose="02040503050406030204" pitchFamily="18" charset="0"/>
              </a:rPr>
              <a:t>Fetch Proper Values</a:t>
            </a:r>
            <a:endParaRPr lang="en-US" sz="1400" i="1" dirty="0">
              <a:latin typeface="Cambria" panose="02040503050406030204" pitchFamily="18" charset="0"/>
            </a:endParaRPr>
          </a:p>
        </p:txBody>
      </p:sp>
    </p:spTree>
    <p:extLst>
      <p:ext uri="{BB962C8B-B14F-4D97-AF65-F5344CB8AC3E}">
        <p14:creationId xmlns:p14="http://schemas.microsoft.com/office/powerpoint/2010/main" val="242765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772400" cy="827112"/>
          </a:xfrm>
        </p:spPr>
        <p:txBody>
          <a:bodyPr>
            <a:normAutofit fontScale="90000"/>
          </a:bodyPr>
          <a:lstStyle/>
          <a:p>
            <a:r>
              <a:rPr lang="en-US" dirty="0" smtClean="0">
                <a:solidFill>
                  <a:schemeClr val="tx1"/>
                </a:solidFill>
                <a:latin typeface="Cambria" panose="02040503050406030204" pitchFamily="18" charset="0"/>
              </a:rPr>
              <a:t>Application of Algorithm &amp; Techniques</a:t>
            </a:r>
            <a:endParaRPr lang="en-IN" dirty="0">
              <a:solidFill>
                <a:schemeClr val="tx1"/>
              </a:solidFill>
              <a:latin typeface="Cambria" panose="02040503050406030204" pitchFamily="18" charset="0"/>
            </a:endParaRPr>
          </a:p>
        </p:txBody>
      </p:sp>
      <p:sp>
        <p:nvSpPr>
          <p:cNvPr id="6" name="Rectangle 5"/>
          <p:cNvSpPr/>
          <p:nvPr/>
        </p:nvSpPr>
        <p:spPr>
          <a:xfrm>
            <a:off x="755576" y="1087760"/>
            <a:ext cx="2509020" cy="369332"/>
          </a:xfrm>
          <a:prstGeom prst="rect">
            <a:avLst/>
          </a:prstGeom>
        </p:spPr>
        <p:txBody>
          <a:bodyPr wrap="none">
            <a:spAutoFit/>
          </a:bodyPr>
          <a:lstStyle/>
          <a:p>
            <a:pPr marL="285750" indent="-285750">
              <a:buFont typeface="Wingdings" panose="05000000000000000000" pitchFamily="2" charset="2"/>
              <a:buChar char="Ø"/>
            </a:pPr>
            <a:r>
              <a:rPr lang="en-IN" dirty="0">
                <a:latin typeface="Cambria" panose="02040503050406030204" pitchFamily="18" charset="0"/>
              </a:rPr>
              <a:t>H2O : </a:t>
            </a:r>
            <a:r>
              <a:rPr lang="en-IN" dirty="0" smtClean="0">
                <a:latin typeface="Cambria" panose="02040503050406030204" pitchFamily="18" charset="0"/>
              </a:rPr>
              <a:t>Deep Learning</a:t>
            </a:r>
            <a:endParaRPr lang="en-IN" dirty="0">
              <a:latin typeface="Cambria" panose="02040503050406030204" pitchFamily="18" charset="0"/>
            </a:endParaRPr>
          </a:p>
        </p:txBody>
      </p:sp>
      <p:pic>
        <p:nvPicPr>
          <p:cNvPr id="4" name="Picture 3"/>
          <p:cNvPicPr>
            <a:picLocks noChangeAspect="1"/>
          </p:cNvPicPr>
          <p:nvPr/>
        </p:nvPicPr>
        <p:blipFill>
          <a:blip r:embed="rId2"/>
          <a:stretch>
            <a:fillRect/>
          </a:stretch>
        </p:blipFill>
        <p:spPr>
          <a:xfrm>
            <a:off x="1187624" y="1437288"/>
            <a:ext cx="4896544" cy="989392"/>
          </a:xfrm>
          <a:prstGeom prst="rect">
            <a:avLst/>
          </a:prstGeom>
        </p:spPr>
      </p:pic>
      <p:pic>
        <p:nvPicPr>
          <p:cNvPr id="5" name="Picture 4"/>
          <p:cNvPicPr>
            <a:picLocks noChangeAspect="1"/>
          </p:cNvPicPr>
          <p:nvPr/>
        </p:nvPicPr>
        <p:blipFill>
          <a:blip r:embed="rId3"/>
          <a:stretch>
            <a:fillRect/>
          </a:stretch>
        </p:blipFill>
        <p:spPr>
          <a:xfrm>
            <a:off x="4028853" y="2662077"/>
            <a:ext cx="4914413" cy="3522600"/>
          </a:xfrm>
          <a:prstGeom prst="rect">
            <a:avLst/>
          </a:prstGeom>
        </p:spPr>
      </p:pic>
      <p:pic>
        <p:nvPicPr>
          <p:cNvPr id="7" name="Picture 6"/>
          <p:cNvPicPr>
            <a:picLocks noChangeAspect="1"/>
          </p:cNvPicPr>
          <p:nvPr/>
        </p:nvPicPr>
        <p:blipFill>
          <a:blip r:embed="rId4"/>
          <a:stretch>
            <a:fillRect/>
          </a:stretch>
        </p:blipFill>
        <p:spPr>
          <a:xfrm>
            <a:off x="833534" y="2426680"/>
            <a:ext cx="3195319" cy="2044398"/>
          </a:xfrm>
          <a:prstGeom prst="rect">
            <a:avLst/>
          </a:prstGeom>
        </p:spPr>
      </p:pic>
      <p:pic>
        <p:nvPicPr>
          <p:cNvPr id="8" name="Picture 7"/>
          <p:cNvPicPr>
            <a:picLocks noChangeAspect="1"/>
          </p:cNvPicPr>
          <p:nvPr/>
        </p:nvPicPr>
        <p:blipFill>
          <a:blip r:embed="rId5"/>
          <a:stretch>
            <a:fillRect/>
          </a:stretch>
        </p:blipFill>
        <p:spPr>
          <a:xfrm>
            <a:off x="921548" y="4423377"/>
            <a:ext cx="2177075" cy="2205721"/>
          </a:xfrm>
          <a:prstGeom prst="rect">
            <a:avLst/>
          </a:prstGeom>
        </p:spPr>
      </p:pic>
    </p:spTree>
    <p:extLst>
      <p:ext uri="{BB962C8B-B14F-4D97-AF65-F5344CB8AC3E}">
        <p14:creationId xmlns:p14="http://schemas.microsoft.com/office/powerpoint/2010/main" val="387216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94115"/>
            <a:ext cx="7772400" cy="827112"/>
          </a:xfrm>
        </p:spPr>
        <p:txBody>
          <a:bodyPr>
            <a:normAutofit fontScale="90000"/>
          </a:bodyPr>
          <a:lstStyle/>
          <a:p>
            <a:r>
              <a:rPr lang="en-US" dirty="0" smtClean="0">
                <a:solidFill>
                  <a:schemeClr val="tx1"/>
                </a:solidFill>
                <a:latin typeface="Cambria" panose="02040503050406030204" pitchFamily="18" charset="0"/>
              </a:rPr>
              <a:t>Application of Algorithm &amp; Techniques</a:t>
            </a:r>
            <a:endParaRPr lang="en-IN" dirty="0">
              <a:solidFill>
                <a:schemeClr val="tx1"/>
              </a:solidFill>
              <a:latin typeface="Cambria" panose="02040503050406030204" pitchFamily="18" charset="0"/>
            </a:endParaRPr>
          </a:p>
        </p:txBody>
      </p:sp>
      <p:sp>
        <p:nvSpPr>
          <p:cNvPr id="8" name="Rectangle 7"/>
          <p:cNvSpPr/>
          <p:nvPr/>
        </p:nvSpPr>
        <p:spPr>
          <a:xfrm>
            <a:off x="781742" y="1198537"/>
            <a:ext cx="2568524" cy="369332"/>
          </a:xfrm>
          <a:prstGeom prst="rect">
            <a:avLst/>
          </a:prstGeom>
        </p:spPr>
        <p:txBody>
          <a:bodyPr wrap="none">
            <a:spAutoFit/>
          </a:bodyPr>
          <a:lstStyle/>
          <a:p>
            <a:pPr marL="285750" indent="-285750">
              <a:buFont typeface="Wingdings" panose="05000000000000000000" pitchFamily="2" charset="2"/>
              <a:buChar char="Ø"/>
            </a:pPr>
            <a:r>
              <a:rPr lang="en-IN" dirty="0">
                <a:latin typeface="Cambria" panose="02040503050406030204" pitchFamily="18" charset="0"/>
              </a:rPr>
              <a:t>H2O : </a:t>
            </a:r>
            <a:r>
              <a:rPr lang="en-IN" dirty="0" smtClean="0">
                <a:latin typeface="Cambria" panose="02040503050406030204" pitchFamily="18" charset="0"/>
              </a:rPr>
              <a:t>Random Forest</a:t>
            </a:r>
            <a:endParaRPr lang="en-IN" dirty="0">
              <a:latin typeface="Cambria" panose="02040503050406030204" pitchFamily="18" charset="0"/>
            </a:endParaRPr>
          </a:p>
        </p:txBody>
      </p:sp>
      <p:pic>
        <p:nvPicPr>
          <p:cNvPr id="3" name="Picture 2"/>
          <p:cNvPicPr>
            <a:picLocks noChangeAspect="1"/>
          </p:cNvPicPr>
          <p:nvPr/>
        </p:nvPicPr>
        <p:blipFill>
          <a:blip r:embed="rId2"/>
          <a:stretch>
            <a:fillRect/>
          </a:stretch>
        </p:blipFill>
        <p:spPr>
          <a:xfrm>
            <a:off x="755576" y="1745179"/>
            <a:ext cx="8267700" cy="1133475"/>
          </a:xfrm>
          <a:prstGeom prst="rect">
            <a:avLst/>
          </a:prstGeom>
        </p:spPr>
      </p:pic>
      <p:pic>
        <p:nvPicPr>
          <p:cNvPr id="6" name="Picture 5"/>
          <p:cNvPicPr>
            <a:picLocks noChangeAspect="1"/>
          </p:cNvPicPr>
          <p:nvPr/>
        </p:nvPicPr>
        <p:blipFill>
          <a:blip r:embed="rId3"/>
          <a:stretch>
            <a:fillRect/>
          </a:stretch>
        </p:blipFill>
        <p:spPr>
          <a:xfrm>
            <a:off x="5173743" y="3280450"/>
            <a:ext cx="3849533" cy="2368317"/>
          </a:xfrm>
          <a:prstGeom prst="rect">
            <a:avLst/>
          </a:prstGeom>
        </p:spPr>
      </p:pic>
      <p:pic>
        <p:nvPicPr>
          <p:cNvPr id="7" name="Picture 6"/>
          <p:cNvPicPr>
            <a:picLocks noChangeAspect="1"/>
          </p:cNvPicPr>
          <p:nvPr/>
        </p:nvPicPr>
        <p:blipFill>
          <a:blip r:embed="rId4"/>
          <a:stretch>
            <a:fillRect/>
          </a:stretch>
        </p:blipFill>
        <p:spPr>
          <a:xfrm>
            <a:off x="755576" y="3270721"/>
            <a:ext cx="4400906" cy="2134522"/>
          </a:xfrm>
          <a:prstGeom prst="rect">
            <a:avLst/>
          </a:prstGeom>
        </p:spPr>
      </p:pic>
    </p:spTree>
    <p:extLst>
      <p:ext uri="{BB962C8B-B14F-4D97-AF65-F5344CB8AC3E}">
        <p14:creationId xmlns:p14="http://schemas.microsoft.com/office/powerpoint/2010/main" val="6783059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1214</TotalTime>
  <Words>1156</Words>
  <Application>Microsoft Office PowerPoint</Application>
  <PresentationFormat>On-screen Show (4:3)</PresentationFormat>
  <Paragraphs>180</Paragraphs>
  <Slides>20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Cambria</vt:lpstr>
      <vt:lpstr>Franklin Gothic Book</vt:lpstr>
      <vt:lpstr>Perpetua</vt:lpstr>
      <vt:lpstr>Wingdings</vt:lpstr>
      <vt:lpstr>Wingdings 2</vt:lpstr>
      <vt:lpstr>Equity</vt:lpstr>
      <vt:lpstr>From Fog Nets to Neural Nets</vt:lpstr>
      <vt:lpstr>Table of Contents </vt:lpstr>
      <vt:lpstr>Problem Statement </vt:lpstr>
      <vt:lpstr>Data Preparation: Data Mining and Cleaning</vt:lpstr>
      <vt:lpstr>Data Preparation: Data Mining and Cleaning</vt:lpstr>
      <vt:lpstr>Data Preparation: Data Mining and Cleaning</vt:lpstr>
      <vt:lpstr>Data Preparation: Data Mining and Cleaning</vt:lpstr>
      <vt:lpstr>Application of Algorithm &amp; Techniques</vt:lpstr>
      <vt:lpstr>Application of Algorithm &amp; Techniques</vt:lpstr>
      <vt:lpstr>Application of Algorithm &amp; Techniques</vt:lpstr>
      <vt:lpstr>Application of Algorithm &amp; Techniques</vt:lpstr>
      <vt:lpstr>Approach Followed </vt:lpstr>
      <vt:lpstr>Approach Followed </vt:lpstr>
      <vt:lpstr>Approach Followed </vt:lpstr>
      <vt:lpstr>Approach Followed </vt:lpstr>
      <vt:lpstr>Submission to Driven Data</vt:lpstr>
      <vt:lpstr>Literature Reference</vt:lpstr>
      <vt:lpstr>Literature 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Machine Learning From Disaster</dc:title>
  <dc:creator>Saurabh</dc:creator>
  <cp:lastModifiedBy>Priyank Dsilva</cp:lastModifiedBy>
  <cp:revision>122</cp:revision>
  <dcterms:created xsi:type="dcterms:W3CDTF">2016-04-10T03:01:18Z</dcterms:created>
  <dcterms:modified xsi:type="dcterms:W3CDTF">2016-05-10T14:44:26Z</dcterms:modified>
</cp:coreProperties>
</file>