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5" r:id="rId9"/>
    <p:sldId id="262" r:id="rId10"/>
    <p:sldId id="277" r:id="rId11"/>
    <p:sldId id="279" r:id="rId12"/>
    <p:sldId id="280" r:id="rId13"/>
    <p:sldId id="281" r:id="rId14"/>
    <p:sldId id="282" r:id="rId15"/>
    <p:sldId id="265" r:id="rId16"/>
    <p:sldId id="286" r:id="rId17"/>
    <p:sldId id="287" r:id="rId18"/>
    <p:sldId id="289" r:id="rId19"/>
    <p:sldId id="290" r:id="rId20"/>
    <p:sldId id="291" r:id="rId21"/>
    <p:sldId id="266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98" autoAdjust="0"/>
  </p:normalViewPr>
  <p:slideViewPr>
    <p:cSldViewPr>
      <p:cViewPr varScale="1">
        <p:scale>
          <a:sx n="69" d="100"/>
          <a:sy n="69" d="100"/>
        </p:scale>
        <p:origin x="18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12290-7582-4282-A50D-D92738E5B331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F13F5-75F2-47E5-B901-86D2996F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Family Flag -&gt; Identifies</a:t>
            </a:r>
            <a:r>
              <a:rPr lang="en-US" baseline="0" dirty="0" smtClean="0"/>
              <a:t> if the passenger is alone or with family</a:t>
            </a:r>
          </a:p>
          <a:p>
            <a:r>
              <a:rPr lang="en-US" baseline="0" dirty="0" smtClean="0"/>
              <a:t>Family Size -&gt; No of Members in a Family</a:t>
            </a:r>
          </a:p>
          <a:p>
            <a:r>
              <a:rPr lang="en-US" baseline="0" dirty="0" smtClean="0"/>
              <a:t>Family Size Category -&gt; Categorizes family in three groups Singleton(1),Small(2-4) and Large(5+)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8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result matched the Actual Values. Training Subset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result matched the Actual Values. Training Subset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Family -&gt; Combination of Surname and</a:t>
            </a:r>
            <a:r>
              <a:rPr lang="en-US" baseline="0" dirty="0" smtClean="0"/>
              <a:t> Family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Children/Child &lt;</a:t>
            </a:r>
            <a:r>
              <a:rPr lang="en-US" baseline="0" dirty="0" smtClean="0"/>
              <a:t> </a:t>
            </a:r>
            <a:r>
              <a:rPr lang="en-US" dirty="0" smtClean="0"/>
              <a:t>16</a:t>
            </a:r>
          </a:p>
          <a:p>
            <a:r>
              <a:rPr lang="en-US" dirty="0" smtClean="0"/>
              <a:t>Mother/Father Should</a:t>
            </a:r>
            <a:r>
              <a:rPr lang="en-US" baseline="0" dirty="0" smtClean="0"/>
              <a:t> be </a:t>
            </a:r>
            <a:r>
              <a:rPr lang="en-US" baseline="0" dirty="0" err="1" smtClean="0"/>
              <a:t>Mr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Mrs</a:t>
            </a:r>
            <a:r>
              <a:rPr lang="en-US" baseline="0" dirty="0" smtClean="0"/>
              <a:t> with Parch&gt;0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dirty="0" smtClean="0">
                <a:latin typeface="Cambria" panose="02040503050406030204" pitchFamily="18" charset="0"/>
              </a:rPr>
              <a:t>Ethnicity: </a:t>
            </a:r>
            <a:r>
              <a:rPr lang="en-IN" sz="1200" dirty="0" smtClean="0">
                <a:latin typeface="Cambria" panose="02040503050406030204" pitchFamily="18" charset="0"/>
              </a:rPr>
              <a:t>Arabs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Why </a:t>
            </a:r>
            <a:r>
              <a:rPr lang="en-US" baseline="0" dirty="0" err="1" smtClean="0"/>
              <a:t>PClass</a:t>
            </a:r>
            <a:r>
              <a:rPr lang="en-US" baseline="0" dirty="0" smtClean="0"/>
              <a:t> and Embarked as groups.</a:t>
            </a:r>
          </a:p>
          <a:p>
            <a:r>
              <a:rPr lang="en-US" baseline="0" dirty="0" smtClean="0"/>
              <a:t>How Ticket Fare is Consolidated.</a:t>
            </a:r>
          </a:p>
          <a:p>
            <a:r>
              <a:rPr lang="en-US" baseline="0" dirty="0" smtClean="0"/>
              <a:t>Only Few values had NA so no need to show the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</a:p>
          <a:p>
            <a:r>
              <a:rPr lang="en-US" dirty="0" smtClean="0"/>
              <a:t>Subset</a:t>
            </a:r>
            <a:r>
              <a:rPr lang="en-US" baseline="0" dirty="0" smtClean="0"/>
              <a:t> of Training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5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Count &gt;</a:t>
            </a:r>
            <a:r>
              <a:rPr lang="en-US" baseline="0" dirty="0" smtClean="0"/>
              <a:t> 6 then Survived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result matched the Actual Values. Training Subset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F13F5-75F2-47E5-B901-86D2996F9B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1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4/11/2016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RSofia/index.html" TargetMode="External"/><Relationship Id="rId3" Type="http://schemas.openxmlformats.org/officeDocument/2006/relationships/hyperlink" Target="https://cran.r-project.org/web/packages/randomForest/index.html" TargetMode="External"/><Relationship Id="rId7" Type="http://schemas.openxmlformats.org/officeDocument/2006/relationships/hyperlink" Target="https://cran.r-project.org/web/packages/nnet/index.html" TargetMode="External"/><Relationship Id="rId2" Type="http://schemas.openxmlformats.org/officeDocument/2006/relationships/hyperlink" Target="https://cran.r-project.org/web/packages/h2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gbm/index.html" TargetMode="External"/><Relationship Id="rId5" Type="http://schemas.openxmlformats.org/officeDocument/2006/relationships/hyperlink" Target="https://cran.r-project.org/web/packages/kernlab/index.html" TargetMode="External"/><Relationship Id="rId4" Type="http://schemas.openxmlformats.org/officeDocument/2006/relationships/hyperlink" Target="https://cran.r-project.org/web/packages/plyr/index.html" TargetMode="External"/><Relationship Id="rId9" Type="http://schemas.openxmlformats.org/officeDocument/2006/relationships/hyperlink" Target="https://cran.r-project.org/web/packages/deepnet/index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7491442" cy="3593026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   Prepared For   -  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Larry Fulton </a:t>
            </a:r>
          </a:p>
          <a:p>
            <a:pPr algn="r"/>
            <a:endParaRPr lang="en-US" sz="1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Presented By   -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Priyank Dsilva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Sonam </a:t>
            </a:r>
            <a:r>
              <a:rPr lang="en-US" sz="1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Manhas</a:t>
            </a:r>
            <a:endParaRPr lang="en-US" sz="1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r>
              <a:rPr lang="en-US" sz="1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Neha</a:t>
            </a:r>
            <a:r>
              <a:rPr lang="en-US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Singh</a:t>
            </a: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Saurabh </a:t>
            </a:r>
            <a:r>
              <a:rPr lang="en-US" sz="14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Dhoble</a:t>
            </a:r>
            <a:endParaRPr lang="en-US" sz="1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>
                <a:latin typeface="Cambria" panose="02040503050406030204" pitchFamily="18" charset="0"/>
              </a:rPr>
              <a:t>Titanic: Machine Learning From Disaster</a:t>
            </a:r>
            <a:endParaRPr lang="en-IN" dirty="0">
              <a:latin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96336" y="3356992"/>
            <a:ext cx="144780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96336" y="5373216"/>
            <a:ext cx="144780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827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Application of Algorithm &amp; Techniques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087760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</a:rPr>
              <a:t>H2O : </a:t>
            </a:r>
            <a:r>
              <a:rPr lang="en-IN" dirty="0" smtClean="0">
                <a:latin typeface="Cambria" panose="02040503050406030204" pitchFamily="18" charset="0"/>
              </a:rPr>
              <a:t>GLM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5" y="1428128"/>
            <a:ext cx="8248650" cy="1000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738741"/>
            <a:ext cx="3418507" cy="3035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30" y="2715365"/>
            <a:ext cx="4591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4115"/>
            <a:ext cx="7772400" cy="827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Application of Algorithm &amp; Techniques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038" y="5235109"/>
            <a:ext cx="256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</a:rPr>
              <a:t>H2O : </a:t>
            </a:r>
            <a:r>
              <a:rPr lang="en-IN" dirty="0" smtClean="0">
                <a:latin typeface="Cambria" panose="02040503050406030204" pitchFamily="18" charset="0"/>
              </a:rPr>
              <a:t>Random Forest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648767"/>
            <a:ext cx="8220075" cy="952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5576" y="987983"/>
            <a:ext cx="225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</a:rPr>
              <a:t>H2O : </a:t>
            </a:r>
            <a:r>
              <a:rPr lang="en-IN" dirty="0" smtClean="0">
                <a:latin typeface="Cambria" panose="02040503050406030204" pitchFamily="18" charset="0"/>
              </a:rPr>
              <a:t>Naïve Bayes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81" y="1361876"/>
            <a:ext cx="7934325" cy="1133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3" y="2499912"/>
            <a:ext cx="4171950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522818"/>
            <a:ext cx="2747764" cy="1259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076" y="2418800"/>
            <a:ext cx="3774355" cy="20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4115"/>
            <a:ext cx="7772400" cy="827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Application of Algorithm &amp; Techniques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4693301"/>
            <a:ext cx="282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</a:rPr>
              <a:t>Support vector Machine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576" y="987983"/>
            <a:ext cx="1967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</a:rPr>
              <a:t>Random Forest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71775"/>
            <a:ext cx="6991350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67" y="5541919"/>
            <a:ext cx="6858000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260626"/>
            <a:ext cx="7877175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67" y="5062633"/>
            <a:ext cx="7877175" cy="438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922" y="2494425"/>
            <a:ext cx="2809519" cy="26189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67" y="2746878"/>
            <a:ext cx="4909195" cy="152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4115"/>
            <a:ext cx="7772400" cy="827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Application of Algorithm &amp; Techniques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4703180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</a:rPr>
              <a:t>GLM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576" y="98798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</a:rPr>
              <a:t>GBM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63" y="1687799"/>
            <a:ext cx="7315200" cy="115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00" y="5600795"/>
            <a:ext cx="6562725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60" y="1274833"/>
            <a:ext cx="7877175" cy="438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90" y="5162645"/>
            <a:ext cx="7877175" cy="43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60" y="2840324"/>
            <a:ext cx="3629025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494" y="2454838"/>
            <a:ext cx="3430906" cy="27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4115"/>
            <a:ext cx="7772400" cy="827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Application of Algorithm &amp; Techniques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3380065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</a:rPr>
              <a:t>Sofia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576" y="987983"/>
            <a:ext cx="153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Cambria" panose="02040503050406030204" pitchFamily="18" charset="0"/>
              </a:rPr>
              <a:t>Neural Net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60" y="2272732"/>
            <a:ext cx="7162800" cy="1028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0" y="3839343"/>
            <a:ext cx="7467600" cy="12167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60" y="1644093"/>
            <a:ext cx="78771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60" y="5258520"/>
            <a:ext cx="2933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82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Approach Followed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1172890"/>
            <a:ext cx="3153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latin typeface="Cambria" panose="02040503050406030204" pitchFamily="18" charset="0"/>
              </a:rPr>
              <a:t>Data for Modelling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32174"/>
            <a:ext cx="8714631" cy="309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00" y="5063265"/>
            <a:ext cx="7082079" cy="493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50" y="5621624"/>
            <a:ext cx="7204846" cy="4739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100" y="6169923"/>
            <a:ext cx="5760640" cy="555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82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Approach Followed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1172890"/>
            <a:ext cx="3153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</a:rPr>
              <a:t>Predictors for </a:t>
            </a:r>
            <a:r>
              <a:rPr lang="en-IN" dirty="0" smtClean="0">
                <a:latin typeface="Cambria" panose="02040503050406030204" pitchFamily="18" charset="0"/>
              </a:rPr>
              <a:t>Model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772816"/>
            <a:ext cx="5753100" cy="466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953" y="2239541"/>
            <a:ext cx="57721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300" y="2703215"/>
            <a:ext cx="5772150" cy="438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300" y="3156688"/>
            <a:ext cx="5772150" cy="476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368" y="3607865"/>
            <a:ext cx="5781675" cy="466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3300" y="4007020"/>
            <a:ext cx="5781675" cy="4667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20516" y="4911801"/>
            <a:ext cx="6929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 smtClean="0">
                <a:latin typeface="Cambria" panose="02040503050406030204" pitchFamily="18" charset="0"/>
              </a:rPr>
              <a:t>Final Predictors:</a:t>
            </a:r>
          </a:p>
          <a:p>
            <a:r>
              <a:rPr lang="en-IN" sz="1400" i="1" dirty="0">
                <a:latin typeface="Cambria" panose="02040503050406030204" pitchFamily="18" charset="0"/>
              </a:rPr>
              <a:t>'Pclass','Title','RoundedFillAge','Embarked','BooleanSex0M1F','RoundedFare','FareCategory','FamilyFlag','Child','Mother'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53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82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Approach Followed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1172890"/>
            <a:ext cx="74020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Cambria" panose="02040503050406030204" pitchFamily="18" charset="0"/>
              </a:rPr>
              <a:t>Aggregate the Results of 11 </a:t>
            </a:r>
            <a:r>
              <a:rPr lang="en-IN" dirty="0" smtClean="0">
                <a:latin typeface="Cambria" panose="02040503050406030204" pitchFamily="18" charset="0"/>
              </a:rPr>
              <a:t>Models</a:t>
            </a:r>
          </a:p>
          <a:p>
            <a:pPr lvl="1" algn="r"/>
            <a:r>
              <a:rPr lang="en-IN" sz="1400" i="1" dirty="0">
                <a:latin typeface="Cambria" panose="02040503050406030204" pitchFamily="18" charset="0"/>
              </a:rPr>
              <a:t>	</a:t>
            </a:r>
            <a:r>
              <a:rPr lang="en-IN" sz="1400" i="1" dirty="0" smtClean="0">
                <a:latin typeface="Cambria" panose="02040503050406030204" pitchFamily="18" charset="0"/>
              </a:rPr>
              <a:t>					             </a:t>
            </a:r>
            <a:r>
              <a:rPr lang="en-IN" sz="1400" i="1" dirty="0" err="1" smtClean="0">
                <a:latin typeface="Cambria" panose="02040503050406030204" pitchFamily="18" charset="0"/>
              </a:rPr>
              <a:t>TotalCount</a:t>
            </a:r>
            <a:r>
              <a:rPr lang="en-IN" sz="1400" i="1" dirty="0" smtClean="0">
                <a:latin typeface="Cambria" panose="02040503050406030204" pitchFamily="18" charset="0"/>
              </a:rPr>
              <a:t> &gt;= 6</a:t>
            </a:r>
            <a:endParaRPr lang="en-IN" sz="1400" i="1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501008"/>
            <a:ext cx="7815681" cy="1381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6608" y="5229200"/>
            <a:ext cx="3359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Additional Approach: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1" dirty="0" smtClean="0"/>
              <a:t>Top 3 Model Approach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1" dirty="0" smtClean="0"/>
              <a:t>Second Layer Approach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1" dirty="0" smtClean="0"/>
              <a:t>Adjust Ratio Approach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08" y="2072329"/>
            <a:ext cx="7790633" cy="10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82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Approach Followed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1172890"/>
            <a:ext cx="4737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>
                <a:latin typeface="Cambria" panose="02040503050406030204" pitchFamily="18" charset="0"/>
              </a:rPr>
              <a:t>Identifying Top 3 Models And Prediction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3657456"/>
            <a:ext cx="35135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 smtClean="0">
                <a:latin typeface="Cambria" panose="02040503050406030204" pitchFamily="18" charset="0"/>
              </a:rPr>
              <a:t>Top 3 Models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ambria" panose="02040503050406030204" pitchFamily="18" charset="0"/>
              </a:rPr>
              <a:t>H2ODeepLearning.prediction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ambria" panose="02040503050406030204" pitchFamily="18" charset="0"/>
              </a:rPr>
              <a:t>H2OGBM.prediction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ambria" panose="02040503050406030204" pitchFamily="18" charset="0"/>
              </a:rPr>
              <a:t>H2ORandomForest.prediction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935217"/>
            <a:ext cx="8219256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847592"/>
            <a:ext cx="8136904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4797152"/>
            <a:ext cx="8096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460"/>
            <a:ext cx="7772400" cy="1282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Approach Followed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1109563"/>
            <a:ext cx="6825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</a:rPr>
              <a:t>Second Layer Deep Learning on 11 Model  Predictions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1427617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 smtClean="0">
                <a:latin typeface="Cambria" panose="02040503050406030204" pitchFamily="18" charset="0"/>
              </a:rPr>
              <a:t>Training Frame:</a:t>
            </a:r>
          </a:p>
          <a:p>
            <a:r>
              <a:rPr lang="en-IN" sz="1400" i="1" dirty="0" smtClean="0">
                <a:latin typeface="Cambria" panose="02040503050406030204" pitchFamily="18" charset="0"/>
              </a:rPr>
              <a:t>Make Predictions on </a:t>
            </a:r>
            <a:r>
              <a:rPr lang="en-IN" sz="1400" i="1" dirty="0">
                <a:latin typeface="Cambria" panose="02040503050406030204" pitchFamily="18" charset="0"/>
              </a:rPr>
              <a:t>Training </a:t>
            </a:r>
            <a:r>
              <a:rPr lang="en-IN" sz="1400" i="1" dirty="0" smtClean="0">
                <a:latin typeface="Cambria" panose="02040503050406030204" pitchFamily="18" charset="0"/>
              </a:rPr>
              <a:t>Date or </a:t>
            </a:r>
            <a:r>
              <a:rPr lang="en-IN" sz="1400" i="1" dirty="0">
                <a:latin typeface="Cambria" panose="02040503050406030204" pitchFamily="18" charset="0"/>
              </a:rPr>
              <a:t>Subset </a:t>
            </a:r>
            <a:r>
              <a:rPr lang="en-IN" sz="1400" i="1" dirty="0" smtClean="0">
                <a:latin typeface="Cambria" panose="02040503050406030204" pitchFamily="18" charset="0"/>
              </a:rPr>
              <a:t>of Training Data</a:t>
            </a:r>
            <a:endParaRPr lang="en-IN" sz="1400" i="1" dirty="0" smtClean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14" y="2999509"/>
            <a:ext cx="780097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14" y="1915165"/>
            <a:ext cx="7704856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04" y="4648805"/>
            <a:ext cx="7908153" cy="646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14" y="5295122"/>
            <a:ext cx="7876143" cy="6577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114" y="5941439"/>
            <a:ext cx="6612009" cy="5827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0104" y="4341028"/>
            <a:ext cx="89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 dirty="0" smtClean="0">
                <a:latin typeface="Cambria" panose="02040503050406030204" pitchFamily="18" charset="0"/>
              </a:rPr>
              <a:t>Anomaly: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795" y="9898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Table of Contents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795" y="2276872"/>
            <a:ext cx="7772400" cy="2376264"/>
          </a:xfrm>
        </p:spPr>
        <p:txBody>
          <a:bodyPr/>
          <a:lstStyle/>
          <a:p>
            <a:r>
              <a:rPr lang="en-IN" sz="2000" dirty="0" smtClean="0">
                <a:latin typeface="Cambria" panose="02040503050406030204" pitchFamily="18" charset="0"/>
              </a:rPr>
              <a:t>Problem Statement</a:t>
            </a:r>
          </a:p>
          <a:p>
            <a:r>
              <a:rPr lang="en-IN" sz="2000" dirty="0" smtClean="0">
                <a:latin typeface="Cambria" panose="02040503050406030204" pitchFamily="18" charset="0"/>
              </a:rPr>
              <a:t>Data Preparation: Data Mining and Cleaning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Application of Algorithm &amp; Techniques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Approach Followed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Submission to Kaggle.com</a:t>
            </a:r>
          </a:p>
          <a:p>
            <a:r>
              <a:rPr lang="en-US" sz="2000" dirty="0" smtClean="0">
                <a:latin typeface="Cambria" panose="02040503050406030204" pitchFamily="18" charset="0"/>
              </a:rPr>
              <a:t>Literature Reference</a:t>
            </a:r>
            <a:endParaRPr lang="en-IN" sz="2000" dirty="0" smtClean="0">
              <a:latin typeface="Cambria" panose="020405030504060302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82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Approach Followed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14400" y="1172890"/>
            <a:ext cx="6825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mbria" panose="02040503050406030204" pitchFamily="18" charset="0"/>
              </a:rPr>
              <a:t>Adjust Ratio of the 11 Model Prediction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4848" y="1844824"/>
            <a:ext cx="5904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 smtClean="0">
                <a:latin typeface="Cambria" panose="02040503050406030204" pitchFamily="18" charset="0"/>
              </a:rPr>
              <a:t>When Ratio is Equal (</a:t>
            </a:r>
            <a:r>
              <a:rPr lang="en-IN" sz="1400" i="1" dirty="0" err="1" smtClean="0">
                <a:latin typeface="Cambria" panose="02040503050406030204" pitchFamily="18" charset="0"/>
              </a:rPr>
              <a:t>TotalCount</a:t>
            </a:r>
            <a:r>
              <a:rPr lang="en-IN" sz="1400" i="1" dirty="0" smtClean="0">
                <a:latin typeface="Cambria" panose="02040503050406030204" pitchFamily="18" charset="0"/>
              </a:rPr>
              <a:t> &gt;=6)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4848" y="49176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i="1" dirty="0">
                <a:latin typeface="Cambria" panose="02040503050406030204" pitchFamily="18" charset="0"/>
              </a:rPr>
              <a:t>When Ratio is Equal (</a:t>
            </a:r>
            <a:r>
              <a:rPr lang="en-IN" sz="1400" i="1" dirty="0" err="1">
                <a:latin typeface="Cambria" panose="02040503050406030204" pitchFamily="18" charset="0"/>
              </a:rPr>
              <a:t>TotalCount</a:t>
            </a:r>
            <a:r>
              <a:rPr lang="en-IN" sz="1400" i="1" dirty="0">
                <a:latin typeface="Cambria" panose="02040503050406030204" pitchFamily="18" charset="0"/>
              </a:rPr>
              <a:t> </a:t>
            </a:r>
            <a:r>
              <a:rPr lang="en-IN" sz="1400" i="1" dirty="0" smtClean="0">
                <a:latin typeface="Cambria" panose="02040503050406030204" pitchFamily="18" charset="0"/>
              </a:rPr>
              <a:t>&gt;=9)</a:t>
            </a:r>
            <a:endParaRPr lang="en-IN" sz="1100" i="1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4848" y="3381230"/>
            <a:ext cx="3009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 dirty="0">
                <a:latin typeface="Cambria" panose="02040503050406030204" pitchFamily="18" charset="0"/>
              </a:rPr>
              <a:t>When Ratio is Equal (</a:t>
            </a:r>
            <a:r>
              <a:rPr lang="en-IN" sz="1400" i="1" dirty="0" err="1">
                <a:latin typeface="Cambria" panose="02040503050406030204" pitchFamily="18" charset="0"/>
              </a:rPr>
              <a:t>TotalCount</a:t>
            </a:r>
            <a:r>
              <a:rPr lang="en-IN" sz="1400" i="1" dirty="0">
                <a:latin typeface="Cambria" panose="02040503050406030204" pitchFamily="18" charset="0"/>
              </a:rPr>
              <a:t> </a:t>
            </a:r>
            <a:r>
              <a:rPr lang="en-IN" sz="1400" i="1" dirty="0" smtClean="0">
                <a:latin typeface="Cambria" panose="02040503050406030204" pitchFamily="18" charset="0"/>
              </a:rPr>
              <a:t>&gt;=8)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120" y="2267964"/>
            <a:ext cx="3686175" cy="628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014" y="3804370"/>
            <a:ext cx="3667125" cy="600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120" y="5356849"/>
            <a:ext cx="3752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44647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Submission to Kaggle.com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971600" y="1208646"/>
            <a:ext cx="5904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i="1" dirty="0" smtClean="0">
                <a:latin typeface="Cambria" panose="02040503050406030204" pitchFamily="18" charset="0"/>
              </a:rPr>
              <a:t>11 Models 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290201"/>
            <a:ext cx="5904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i="1" dirty="0" smtClean="0">
                <a:latin typeface="Cambria" panose="02040503050406030204" pitchFamily="18" charset="0"/>
              </a:rPr>
              <a:t>Top 3 Models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3285194"/>
            <a:ext cx="5904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i="1" dirty="0" smtClean="0">
                <a:latin typeface="Cambria" panose="02040503050406030204" pitchFamily="18" charset="0"/>
              </a:rPr>
              <a:t>Second Layer Deep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4273014"/>
            <a:ext cx="5904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400" i="1" dirty="0" smtClean="0">
                <a:latin typeface="Cambria" panose="02040503050406030204" pitchFamily="18" charset="0"/>
              </a:rPr>
              <a:t>Adjusted Ratio of 11 Models(8)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5244810"/>
            <a:ext cx="59046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i="1" dirty="0">
                <a:latin typeface="Cambria" panose="02040503050406030204" pitchFamily="18" charset="0"/>
              </a:rPr>
              <a:t>Adjusted Ratio of 11 </a:t>
            </a:r>
            <a:r>
              <a:rPr lang="en-IN" sz="1400" i="1" dirty="0" smtClean="0">
                <a:latin typeface="Cambria" panose="02040503050406030204" pitchFamily="18" charset="0"/>
              </a:rPr>
              <a:t>Models(9)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38" y="2706512"/>
            <a:ext cx="4619625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38" y="3675790"/>
            <a:ext cx="4381500" cy="523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438" y="4638116"/>
            <a:ext cx="4733925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438" y="5771009"/>
            <a:ext cx="4552950" cy="514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438" y="1608230"/>
            <a:ext cx="451485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20" y="263475"/>
            <a:ext cx="7772400" cy="73866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Literature Reference</a:t>
            </a:r>
            <a:endParaRPr lang="en-IN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3281693"/>
            <a:ext cx="3096344" cy="2019515"/>
          </a:xfrm>
        </p:spPr>
        <p:txBody>
          <a:bodyPr>
            <a:normAutofit/>
          </a:bodyPr>
          <a:lstStyle/>
          <a:p>
            <a:r>
              <a:rPr lang="en-IN" sz="1800" dirty="0" smtClean="0">
                <a:hlinkClick r:id="rId2"/>
              </a:rPr>
              <a:t>library(h2o)</a:t>
            </a:r>
            <a:endParaRPr lang="en-IN" sz="1800" dirty="0" smtClean="0"/>
          </a:p>
          <a:p>
            <a:r>
              <a:rPr lang="en-IN" sz="1800" dirty="0" smtClean="0">
                <a:hlinkClick r:id="rId3"/>
              </a:rPr>
              <a:t>library(</a:t>
            </a:r>
            <a:r>
              <a:rPr lang="en-IN" sz="1800" dirty="0" err="1" smtClean="0">
                <a:hlinkClick r:id="rId3"/>
              </a:rPr>
              <a:t>randomForest</a:t>
            </a:r>
            <a:r>
              <a:rPr lang="en-IN" sz="1800" dirty="0" smtClean="0">
                <a:hlinkClick r:id="rId3"/>
              </a:rPr>
              <a:t>)</a:t>
            </a:r>
            <a:endParaRPr lang="en-IN" sz="1800" dirty="0" smtClean="0"/>
          </a:p>
          <a:p>
            <a:r>
              <a:rPr lang="en-IN" sz="1800" dirty="0" smtClean="0">
                <a:hlinkClick r:id="rId4"/>
              </a:rPr>
              <a:t>library(</a:t>
            </a:r>
            <a:r>
              <a:rPr lang="en-IN" sz="1800" dirty="0" err="1" smtClean="0">
                <a:hlinkClick r:id="rId4"/>
              </a:rPr>
              <a:t>plyr</a:t>
            </a:r>
            <a:r>
              <a:rPr lang="en-IN" sz="1800" dirty="0" smtClean="0">
                <a:hlinkClick r:id="rId4"/>
              </a:rPr>
              <a:t>)</a:t>
            </a:r>
            <a:endParaRPr lang="en-IN" sz="1800" dirty="0" smtClean="0"/>
          </a:p>
          <a:p>
            <a:r>
              <a:rPr lang="en-IN" sz="1800" dirty="0" smtClean="0">
                <a:hlinkClick r:id="rId5"/>
              </a:rPr>
              <a:t>library(</a:t>
            </a:r>
            <a:r>
              <a:rPr lang="en-IN" sz="1800" dirty="0" err="1" smtClean="0">
                <a:hlinkClick r:id="rId5"/>
              </a:rPr>
              <a:t>kernlab</a:t>
            </a:r>
            <a:r>
              <a:rPr lang="en-IN" sz="1800" dirty="0" smtClean="0">
                <a:hlinkClick r:id="rId5"/>
              </a:rPr>
              <a:t>)</a:t>
            </a:r>
            <a:endParaRPr lang="en-IN" sz="1800" dirty="0">
              <a:hlinkClick r:id="rId5"/>
            </a:endParaRPr>
          </a:p>
          <a:p>
            <a:r>
              <a:rPr lang="en-IN" sz="1800" dirty="0">
                <a:hlinkClick r:id="rId6"/>
              </a:rPr>
              <a:t>library(</a:t>
            </a:r>
            <a:r>
              <a:rPr lang="en-IN" sz="1800" dirty="0" err="1">
                <a:hlinkClick r:id="rId6"/>
              </a:rPr>
              <a:t>gbm</a:t>
            </a:r>
            <a:r>
              <a:rPr lang="en-IN" sz="1800" dirty="0" smtClean="0">
                <a:hlinkClick r:id="rId6"/>
              </a:rPr>
              <a:t>)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467544" y="813170"/>
            <a:ext cx="806489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>
                <a:latin typeface="Cambria" panose="02040503050406030204" pitchFamily="18" charset="0"/>
              </a:rPr>
              <a:t>Exploring the Titanic Dataset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(https</a:t>
            </a:r>
            <a:r>
              <a:rPr lang="en-US" sz="1400" dirty="0">
                <a:latin typeface="Cambria" panose="02040503050406030204" pitchFamily="18" charset="0"/>
              </a:rPr>
              <a:t>://</a:t>
            </a:r>
            <a:r>
              <a:rPr lang="en-US" sz="1400" dirty="0" smtClean="0">
                <a:latin typeface="Cambria" panose="02040503050406030204" pitchFamily="18" charset="0"/>
              </a:rPr>
              <a:t>www.kaggle.com/mrisdal/titanic/exploring-survival-on-the-titanic/notebook)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2024476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Titanic: Getting Started With </a:t>
            </a:r>
            <a:r>
              <a:rPr lang="en-US" b="1" dirty="0" smtClean="0">
                <a:latin typeface="Cambria" panose="02040503050406030204" pitchFamily="18" charset="0"/>
              </a:rPr>
              <a:t>R</a:t>
            </a:r>
            <a:endParaRPr lang="en-US" sz="1400" dirty="0" smtClean="0">
              <a:latin typeface="Cambria" panose="02040503050406030204" pitchFamily="18" charset="0"/>
            </a:endParaRPr>
          </a:p>
          <a:p>
            <a:r>
              <a:rPr lang="en-US" sz="1400" dirty="0" smtClean="0">
                <a:latin typeface="Cambria" panose="02040503050406030204" pitchFamily="18" charset="0"/>
              </a:rPr>
              <a:t>(http</a:t>
            </a:r>
            <a:r>
              <a:rPr lang="en-US" sz="1400" dirty="0">
                <a:latin typeface="Cambria" panose="02040503050406030204" pitchFamily="18" charset="0"/>
              </a:rPr>
              <a:t>://</a:t>
            </a:r>
            <a:r>
              <a:rPr lang="en-US" sz="1400" dirty="0" smtClean="0">
                <a:latin typeface="Cambria" panose="02040503050406030204" pitchFamily="18" charset="0"/>
              </a:rPr>
              <a:t>trevorstephens.com/post/72916401642/titanic-getting-started-with-r)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2743339"/>
            <a:ext cx="1354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</a:rPr>
              <a:t>R Libraries</a:t>
            </a:r>
            <a:endParaRPr lang="en-IN" b="1" dirty="0">
              <a:latin typeface="Cambria" panose="02040503050406030204" pitchFamily="18" charset="0"/>
              <a:hlinkClick r:id="rId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3284927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dirty="0">
                <a:hlinkClick r:id="rId7"/>
              </a:rPr>
              <a:t>library(</a:t>
            </a:r>
            <a:r>
              <a:rPr lang="en-IN" dirty="0" err="1">
                <a:hlinkClick r:id="rId7"/>
              </a:rPr>
              <a:t>nnet</a:t>
            </a:r>
            <a:r>
              <a:rPr lang="en-IN" dirty="0">
                <a:hlinkClick r:id="rId7"/>
              </a:rPr>
              <a:t>)</a:t>
            </a:r>
            <a:endParaRPr lang="en-IN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dirty="0">
                <a:hlinkClick r:id="rId8"/>
              </a:rPr>
              <a:t>library(</a:t>
            </a:r>
            <a:r>
              <a:rPr lang="en-IN" dirty="0" err="1">
                <a:hlinkClick r:id="rId8"/>
              </a:rPr>
              <a:t>RSofia</a:t>
            </a:r>
            <a:r>
              <a:rPr lang="en-IN" dirty="0">
                <a:hlinkClick r:id="rId8"/>
              </a:rPr>
              <a:t>)</a:t>
            </a:r>
            <a:endParaRPr lang="en-IN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dirty="0">
                <a:hlinkClick r:id="rId9"/>
              </a:rPr>
              <a:t>library(</a:t>
            </a:r>
            <a:r>
              <a:rPr lang="en-IN" dirty="0" err="1">
                <a:hlinkClick r:id="rId9"/>
              </a:rPr>
              <a:t>deepnet</a:t>
            </a:r>
            <a:r>
              <a:rPr lang="en-IN" dirty="0">
                <a:hlinkClick r:id="rId9"/>
              </a:rPr>
              <a:t>)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dirty="0">
                <a:hlinkClick r:id="rId4"/>
              </a:rPr>
              <a:t>library(</a:t>
            </a:r>
            <a:r>
              <a:rPr lang="en-IN" dirty="0" err="1">
                <a:hlinkClick r:id="rId4"/>
              </a:rPr>
              <a:t>dplyr</a:t>
            </a:r>
            <a:r>
              <a:rPr lang="en-IN" dirty="0">
                <a:hlinkClick r:id="rId4"/>
              </a:rPr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309984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0"/>
            <a:ext cx="687013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052736"/>
            <a:ext cx="77724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Problem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2276872"/>
            <a:ext cx="7772400" cy="320533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Cambria" panose="02040503050406030204" pitchFamily="18" charset="0"/>
              </a:rPr>
              <a:t>    </a:t>
            </a:r>
            <a:r>
              <a:rPr lang="en-US" sz="2000" dirty="0" smtClean="0">
                <a:latin typeface="Cambria" panose="02040503050406030204" pitchFamily="18" charset="0"/>
              </a:rPr>
              <a:t>On April 15th, 1912, the infamous Titanic shipwreck occurred, leaving only 32% of the passengers alive. We investigated what factors would be crucial in determining the survival of each passenger</a:t>
            </a:r>
            <a:endParaRPr lang="en-IN" sz="2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Preparation:</a:t>
            </a:r>
            <a:b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Mining and Cleaning</a:t>
            </a:r>
            <a:endParaRPr lang="en-IN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670074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Name -&gt; </a:t>
            </a:r>
            <a:r>
              <a:rPr lang="en-IN" dirty="0" smtClean="0">
                <a:latin typeface="Cambria" panose="02040503050406030204" pitchFamily="18" charset="0"/>
              </a:rPr>
              <a:t>Title , Surname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74" y="2056284"/>
            <a:ext cx="403860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087062"/>
            <a:ext cx="1543050" cy="1200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5576" y="3594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mbria" panose="02040503050406030204" pitchFamily="18" charset="0"/>
              </a:rPr>
              <a:t>SibSp</a:t>
            </a:r>
            <a:r>
              <a:rPr lang="en-US" dirty="0" smtClean="0">
                <a:latin typeface="Cambria" panose="02040503050406030204" pitchFamily="18" charset="0"/>
              </a:rPr>
              <a:t> , </a:t>
            </a:r>
            <a:r>
              <a:rPr lang="en-US" dirty="0" err="1" smtClean="0">
                <a:latin typeface="Cambria" panose="02040503050406030204" pitchFamily="18" charset="0"/>
              </a:rPr>
              <a:t>PArch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-&gt; </a:t>
            </a:r>
            <a:r>
              <a:rPr lang="en-US" dirty="0" err="1" smtClean="0">
                <a:latin typeface="Cambria" panose="02040503050406030204" pitchFamily="18" charset="0"/>
              </a:rPr>
              <a:t>FamilyFlag</a:t>
            </a:r>
            <a:r>
              <a:rPr lang="en-US" dirty="0" smtClean="0">
                <a:latin typeface="Cambria" panose="02040503050406030204" pitchFamily="18" charset="0"/>
              </a:rPr>
              <a:t> , </a:t>
            </a:r>
            <a:r>
              <a:rPr lang="en-US" dirty="0" err="1" smtClean="0">
                <a:latin typeface="Cambria" panose="02040503050406030204" pitchFamily="18" charset="0"/>
              </a:rPr>
              <a:t>FamilySize</a:t>
            </a:r>
            <a:r>
              <a:rPr lang="en-US" dirty="0" smtClean="0">
                <a:latin typeface="Cambria" panose="02040503050406030204" pitchFamily="18" charset="0"/>
              </a:rPr>
              <a:t> , </a:t>
            </a:r>
            <a:r>
              <a:rPr lang="en-US" dirty="0" err="1" smtClean="0">
                <a:latin typeface="Cambria" panose="02040503050406030204" pitchFamily="18" charset="0"/>
              </a:rPr>
              <a:t>FamilySizeCategory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68" y="4102908"/>
            <a:ext cx="5003984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308" y="3955304"/>
            <a:ext cx="3120008" cy="2242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68" y="5289809"/>
            <a:ext cx="1866900" cy="742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874" y="5289809"/>
            <a:ext cx="3000375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Preparation:</a:t>
            </a:r>
            <a:b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Mining and Cleaning</a:t>
            </a:r>
            <a:endParaRPr lang="en-IN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670074"/>
            <a:ext cx="3527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Surname , </a:t>
            </a:r>
            <a:r>
              <a:rPr lang="en-IN" dirty="0" err="1" smtClean="0">
                <a:latin typeface="Cambria" panose="02040503050406030204" pitchFamily="18" charset="0"/>
              </a:rPr>
              <a:t>FamilySize</a:t>
            </a:r>
            <a:r>
              <a:rPr lang="en-IN" dirty="0" smtClean="0">
                <a:latin typeface="Cambria" panose="02040503050406030204" pitchFamily="18" charset="0"/>
              </a:rPr>
              <a:t> -&gt; Family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35942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Cabin -&gt; Deck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69262"/>
            <a:ext cx="4029075" cy="1152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236121"/>
            <a:ext cx="4171950" cy="1095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750346"/>
            <a:ext cx="1362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Preparation:</a:t>
            </a:r>
            <a:b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Mining and Cleaning</a:t>
            </a:r>
            <a:endParaRPr lang="en-IN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670074"/>
            <a:ext cx="795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Age , Title , Parch , Sex -&gt; </a:t>
            </a:r>
            <a:r>
              <a:rPr lang="en-IN" dirty="0" err="1" smtClean="0">
                <a:latin typeface="Cambria" panose="02040503050406030204" pitchFamily="18" charset="0"/>
              </a:rPr>
              <a:t>GenaralizedAge</a:t>
            </a:r>
            <a:r>
              <a:rPr lang="en-IN" dirty="0" smtClean="0">
                <a:latin typeface="Cambria" panose="02040503050406030204" pitchFamily="18" charset="0"/>
              </a:rPr>
              <a:t> , Flags(</a:t>
            </a:r>
            <a:r>
              <a:rPr lang="en-IN" dirty="0" err="1" smtClean="0">
                <a:latin typeface="Cambria" panose="02040503050406030204" pitchFamily="18" charset="0"/>
              </a:rPr>
              <a:t>Child,Mother,Father,Parent</a:t>
            </a:r>
            <a:r>
              <a:rPr lang="en-IN" dirty="0" smtClean="0">
                <a:latin typeface="Cambria" panose="02040503050406030204" pitchFamily="18" charset="0"/>
              </a:rPr>
              <a:t>)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422108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Fare -&gt; </a:t>
            </a:r>
            <a:r>
              <a:rPr lang="en-US" dirty="0" err="1" smtClean="0">
                <a:latin typeface="Cambria" panose="02040503050406030204" pitchFamily="18" charset="0"/>
              </a:rPr>
              <a:t>FareCategory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54440"/>
            <a:ext cx="7772400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42" y="3250673"/>
            <a:ext cx="15240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231" y="3282199"/>
            <a:ext cx="152400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120" y="3282199"/>
            <a:ext cx="150495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959" y="3250673"/>
            <a:ext cx="1504950" cy="733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2" y="4756542"/>
            <a:ext cx="3048000" cy="904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5976" y="4100383"/>
            <a:ext cx="3744416" cy="19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Preparation:</a:t>
            </a:r>
            <a:b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Mining and Cleaning</a:t>
            </a:r>
            <a:endParaRPr lang="en-IN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670074"/>
            <a:ext cx="523136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NA Fill – Embarked </a:t>
            </a:r>
          </a:p>
          <a:p>
            <a:r>
              <a:rPr lang="en-US" sz="1400" i="1" dirty="0" smtClean="0">
                <a:latin typeface="Cambria" panose="02040503050406030204" pitchFamily="18" charset="0"/>
              </a:rPr>
              <a:t>	fill </a:t>
            </a:r>
            <a:r>
              <a:rPr lang="en-US" sz="1400" i="1" dirty="0">
                <a:latin typeface="Cambria" panose="02040503050406030204" pitchFamily="18" charset="0"/>
              </a:rPr>
              <a:t>the two missing values with </a:t>
            </a:r>
            <a:r>
              <a:rPr lang="en-US" sz="1400" i="1" dirty="0" smtClean="0">
                <a:latin typeface="Cambria" panose="02040503050406030204" pitchFamily="18" charset="0"/>
              </a:rPr>
              <a:t>the most </a:t>
            </a:r>
            <a:r>
              <a:rPr lang="en-US" sz="1400" i="1" dirty="0">
                <a:latin typeface="Cambria" panose="02040503050406030204" pitchFamily="18" charset="0"/>
              </a:rPr>
              <a:t>occurred </a:t>
            </a:r>
            <a:r>
              <a:rPr lang="en-US" sz="1400" i="1" dirty="0" smtClean="0">
                <a:latin typeface="Cambria" panose="02040503050406030204" pitchFamily="18" charset="0"/>
              </a:rPr>
              <a:t>value,</a:t>
            </a:r>
          </a:p>
          <a:p>
            <a:r>
              <a:rPr lang="en-US" sz="1400" i="1" dirty="0" smtClean="0">
                <a:latin typeface="Cambria" panose="02040503050406030204" pitchFamily="18" charset="0"/>
              </a:rPr>
              <a:t>	which </a:t>
            </a:r>
            <a:r>
              <a:rPr lang="en-US" sz="1400" i="1" dirty="0">
                <a:latin typeface="Cambria" panose="02040503050406030204" pitchFamily="18" charset="0"/>
              </a:rPr>
              <a:t>is "S"</a:t>
            </a:r>
            <a:endParaRPr lang="en-IN" sz="1400" i="1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2592703"/>
            <a:ext cx="6624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NA Fill – </a:t>
            </a:r>
            <a:r>
              <a:rPr lang="en-IN" dirty="0" smtClean="0">
                <a:latin typeface="Cambria" panose="02040503050406030204" pitchFamily="18" charset="0"/>
              </a:rPr>
              <a:t>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i="1" dirty="0" smtClean="0">
                <a:latin typeface="Cambria" panose="02040503050406030204" pitchFamily="18" charset="0"/>
              </a:rPr>
              <a:t>Divide into groups by Title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i="1" dirty="0" smtClean="0">
                <a:latin typeface="Cambria" panose="02040503050406030204" pitchFamily="18" charset="0"/>
              </a:rPr>
              <a:t>Calculate Mean and SD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i="1" dirty="0" smtClean="0">
                <a:latin typeface="Cambria" panose="02040503050406030204" pitchFamily="18" charset="0"/>
              </a:rPr>
              <a:t>Select Random No from</a:t>
            </a:r>
          </a:p>
          <a:p>
            <a:pPr lvl="1"/>
            <a:r>
              <a:rPr lang="en-IN" sz="1400" i="1" dirty="0">
                <a:latin typeface="Cambria" panose="02040503050406030204" pitchFamily="18" charset="0"/>
              </a:rPr>
              <a:t>	</a:t>
            </a:r>
            <a:r>
              <a:rPr lang="en-IN" sz="1400" i="1" dirty="0" smtClean="0">
                <a:latin typeface="Cambria" panose="02040503050406030204" pitchFamily="18" charset="0"/>
              </a:rPr>
              <a:t>Range(Mean</a:t>
            </a:r>
            <a:r>
              <a:rPr lang="en-US" sz="1400" i="1" dirty="0" smtClean="0"/>
              <a:t>±SD)</a:t>
            </a:r>
            <a:endParaRPr lang="en-IN" sz="1400" i="1" dirty="0"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670074"/>
            <a:ext cx="1200150" cy="733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44" y="3856872"/>
            <a:ext cx="1666875" cy="1137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44" y="5204889"/>
            <a:ext cx="1571625" cy="12720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720" y="3823809"/>
            <a:ext cx="1600200" cy="11701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5204889"/>
            <a:ext cx="1504950" cy="1272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4928" y="5204889"/>
            <a:ext cx="1552575" cy="12720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2658889"/>
            <a:ext cx="4924425" cy="1333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7805" y="4491693"/>
            <a:ext cx="2954187" cy="22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772400" cy="1143000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Preparation:</a:t>
            </a:r>
            <a:b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IN" sz="3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Data Mining and Cleaning</a:t>
            </a:r>
            <a:endParaRPr lang="en-IN" sz="3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570585"/>
            <a:ext cx="6624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NA Fill – </a:t>
            </a:r>
            <a:r>
              <a:rPr lang="en-IN" dirty="0" smtClean="0">
                <a:latin typeface="Cambria" panose="02040503050406030204" pitchFamily="18" charset="0"/>
              </a:rPr>
              <a:t>Fare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i="1" dirty="0" smtClean="0">
                <a:latin typeface="Cambria" panose="02040503050406030204" pitchFamily="18" charset="0"/>
              </a:rPr>
              <a:t>Divide into groups by </a:t>
            </a:r>
            <a:r>
              <a:rPr lang="en-IN" sz="1400" i="1" dirty="0" err="1" smtClean="0">
                <a:latin typeface="Cambria" panose="02040503050406030204" pitchFamily="18" charset="0"/>
              </a:rPr>
              <a:t>PClass</a:t>
            </a:r>
            <a:r>
              <a:rPr lang="en-IN" sz="1400" i="1" dirty="0" smtClean="0">
                <a:latin typeface="Cambria" panose="02040503050406030204" pitchFamily="18" charset="0"/>
              </a:rPr>
              <a:t> and Embarked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i="1" dirty="0" smtClean="0">
                <a:latin typeface="Cambria" panose="02040503050406030204" pitchFamily="18" charset="0"/>
              </a:rPr>
              <a:t>Calculate Mean and SD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i="1" dirty="0" smtClean="0">
                <a:latin typeface="Cambria" panose="02040503050406030204" pitchFamily="18" charset="0"/>
              </a:rPr>
              <a:t>Select Random No from Range(Mean</a:t>
            </a:r>
            <a:r>
              <a:rPr lang="en-US" sz="1400" i="1" dirty="0" smtClean="0"/>
              <a:t>±SD)</a:t>
            </a:r>
            <a:endParaRPr lang="en-IN" sz="1400" i="1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69" y="4355031"/>
            <a:ext cx="2419350" cy="1131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97" y="4254438"/>
            <a:ext cx="2466975" cy="1232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050" y="4240854"/>
            <a:ext cx="2505075" cy="1246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82" y="5661248"/>
            <a:ext cx="5591175" cy="8858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7524" y="2619363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400" i="1" dirty="0">
                <a:latin typeface="Cambria" panose="02040503050406030204" pitchFamily="18" charset="0"/>
              </a:rPr>
              <a:t>Analysis: Missing Values only for Passenger </a:t>
            </a:r>
            <a:r>
              <a:rPr lang="en-IN" sz="1400" i="1" dirty="0" smtClean="0">
                <a:latin typeface="Cambria" panose="02040503050406030204" pitchFamily="18" charset="0"/>
              </a:rPr>
              <a:t>Embarked </a:t>
            </a:r>
            <a:r>
              <a:rPr lang="en-IN" sz="1400" i="1" dirty="0">
                <a:latin typeface="Cambria" panose="02040503050406030204" pitchFamily="18" charset="0"/>
              </a:rPr>
              <a:t>at ‘S’ and Singleton </a:t>
            </a:r>
            <a:r>
              <a:rPr lang="en-IN" sz="1400" i="1" dirty="0" smtClean="0">
                <a:latin typeface="Cambria" panose="02040503050406030204" pitchFamily="18" charset="0"/>
              </a:rPr>
              <a:t>Group.</a:t>
            </a:r>
          </a:p>
          <a:p>
            <a:pPr lvl="1"/>
            <a:r>
              <a:rPr lang="en-IN" sz="1400" i="1" dirty="0">
                <a:latin typeface="Cambria" panose="02040503050406030204" pitchFamily="18" charset="0"/>
              </a:rPr>
              <a:t>	</a:t>
            </a:r>
            <a:r>
              <a:rPr lang="en-IN" sz="1400" i="1" dirty="0" smtClean="0">
                <a:latin typeface="Cambria" panose="02040503050406030204" pitchFamily="18" charset="0"/>
              </a:rPr>
              <a:t>    : Multiple Passengers on Same ticket had consolidated Fare.</a:t>
            </a:r>
            <a:endParaRPr lang="en-IN" sz="1400" i="1" dirty="0"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82" y="3079681"/>
            <a:ext cx="6096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8271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Application of Algorithm &amp; Techniques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08776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</a:rPr>
              <a:t>H2O : </a:t>
            </a:r>
            <a:r>
              <a:rPr lang="en-IN" dirty="0" smtClean="0">
                <a:latin typeface="Cambria" panose="02040503050406030204" pitchFamily="18" charset="0"/>
              </a:rPr>
              <a:t>Deep Learning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9815" y="4800985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</a:rPr>
              <a:t>H2O : </a:t>
            </a:r>
            <a:r>
              <a:rPr lang="en-IN" dirty="0" smtClean="0">
                <a:latin typeface="Cambria" panose="02040503050406030204" pitchFamily="18" charset="0"/>
              </a:rPr>
              <a:t>GBM</a:t>
            </a:r>
            <a:endParaRPr lang="en-IN" dirty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76722"/>
            <a:ext cx="8220075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589240"/>
            <a:ext cx="6905625" cy="1057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92863"/>
            <a:ext cx="3890351" cy="1889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78" y="4400295"/>
            <a:ext cx="2878063" cy="1347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608" y="2455682"/>
            <a:ext cx="3095005" cy="1837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643</TotalTime>
  <Words>586</Words>
  <Application>Microsoft Office PowerPoint</Application>
  <PresentationFormat>On-screen Show (4:3)</PresentationFormat>
  <Paragraphs>142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</vt:lpstr>
      <vt:lpstr>Franklin Gothic Book</vt:lpstr>
      <vt:lpstr>Perpetua</vt:lpstr>
      <vt:lpstr>Wingdings</vt:lpstr>
      <vt:lpstr>Wingdings 2</vt:lpstr>
      <vt:lpstr>Equity</vt:lpstr>
      <vt:lpstr>Titanic: Machine Learning From Disaster</vt:lpstr>
      <vt:lpstr>Table of Contents </vt:lpstr>
      <vt:lpstr>Problem Statement </vt:lpstr>
      <vt:lpstr>Data Preparation: Data Mining and Cleaning</vt:lpstr>
      <vt:lpstr>Data Preparation: Data Mining and Cleaning</vt:lpstr>
      <vt:lpstr>Data Preparation: Data Mining and Cleaning</vt:lpstr>
      <vt:lpstr>Data Preparation: Data Mining and Cleaning</vt:lpstr>
      <vt:lpstr>Data Preparation: Data Mining and Cleaning</vt:lpstr>
      <vt:lpstr>Application of Algorithm &amp; Techniques</vt:lpstr>
      <vt:lpstr>Application of Algorithm &amp; Techniques</vt:lpstr>
      <vt:lpstr>Application of Algorithm &amp; Techniques</vt:lpstr>
      <vt:lpstr>Application of Algorithm &amp; Techniques</vt:lpstr>
      <vt:lpstr>Application of Algorithm &amp; Techniques</vt:lpstr>
      <vt:lpstr>Application of Algorithm &amp; Techniques</vt:lpstr>
      <vt:lpstr>Approach Followed </vt:lpstr>
      <vt:lpstr>Approach Followed </vt:lpstr>
      <vt:lpstr>Approach Followed </vt:lpstr>
      <vt:lpstr>Approach Followed </vt:lpstr>
      <vt:lpstr>Approach Followed </vt:lpstr>
      <vt:lpstr>Approach Followed </vt:lpstr>
      <vt:lpstr>Submission to Kaggle.com</vt:lpstr>
      <vt:lpstr>Literature 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Titanic: Machine Learning From Disaster</dc:title>
  <dc:creator>Saurabh</dc:creator>
  <cp:lastModifiedBy>Priyank Dsilva</cp:lastModifiedBy>
  <cp:revision>90</cp:revision>
  <dcterms:created xsi:type="dcterms:W3CDTF">2016-04-10T03:01:18Z</dcterms:created>
  <dcterms:modified xsi:type="dcterms:W3CDTF">2016-04-12T04:46:02Z</dcterms:modified>
</cp:coreProperties>
</file>