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76" r:id="rId4"/>
    <p:sldId id="258" r:id="rId5"/>
    <p:sldId id="259" r:id="rId6"/>
    <p:sldId id="260" r:id="rId7"/>
    <p:sldId id="261" r:id="rId8"/>
    <p:sldId id="262" r:id="rId9"/>
    <p:sldId id="272" r:id="rId10"/>
    <p:sldId id="274" r:id="rId11"/>
    <p:sldId id="270" r:id="rId12"/>
    <p:sldId id="266" r:id="rId13"/>
    <p:sldId id="275"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2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49640C-BC19-424F-86DE-B070CA5870D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A5E2EAB4-3ED7-4D60-9A93-695A12EAC39C}"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144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9640C-BC19-424F-86DE-B070CA5870D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EAB4-3ED7-4D60-9A93-695A12EAC39C}" type="slidenum">
              <a:rPr lang="en-IN" smtClean="0"/>
              <a:t>‹#›</a:t>
            </a:fld>
            <a:endParaRPr lang="en-IN"/>
          </a:p>
        </p:txBody>
      </p:sp>
    </p:spTree>
    <p:extLst>
      <p:ext uri="{BB962C8B-B14F-4D97-AF65-F5344CB8AC3E}">
        <p14:creationId xmlns:p14="http://schemas.microsoft.com/office/powerpoint/2010/main" val="229664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9640C-BC19-424F-86DE-B070CA5870D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EAB4-3ED7-4D60-9A93-695A12EAC39C}" type="slidenum">
              <a:rPr lang="en-IN" smtClean="0"/>
              <a:t>‹#›</a:t>
            </a:fld>
            <a:endParaRPr lang="en-IN"/>
          </a:p>
        </p:txBody>
      </p:sp>
    </p:spTree>
    <p:extLst>
      <p:ext uri="{BB962C8B-B14F-4D97-AF65-F5344CB8AC3E}">
        <p14:creationId xmlns:p14="http://schemas.microsoft.com/office/powerpoint/2010/main" val="358704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9640C-BC19-424F-86DE-B070CA5870D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EAB4-3ED7-4D60-9A93-695A12EAC39C}"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4550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9640C-BC19-424F-86DE-B070CA5870D7}" type="datetimeFigureOut">
              <a:rPr lang="en-IN" smtClean="0"/>
              <a:t>02-10-2024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EAB4-3ED7-4D60-9A93-695A12EAC39C}" type="slidenum">
              <a:rPr lang="en-IN" smtClean="0"/>
              <a:t>‹#›</a:t>
            </a:fld>
            <a:endParaRPr lang="en-IN"/>
          </a:p>
        </p:txBody>
      </p:sp>
    </p:spTree>
    <p:extLst>
      <p:ext uri="{BB962C8B-B14F-4D97-AF65-F5344CB8AC3E}">
        <p14:creationId xmlns:p14="http://schemas.microsoft.com/office/powerpoint/2010/main" val="424845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49640C-BC19-424F-86DE-B070CA5870D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EAB4-3ED7-4D60-9A93-695A12EAC39C}"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7284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49640C-BC19-424F-86DE-B070CA5870D7}" type="datetimeFigureOut">
              <a:rPr lang="en-IN" smtClean="0"/>
              <a:t>02-10-2024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E2EAB4-3ED7-4D60-9A93-695A12EAC39C}" type="slidenum">
              <a:rPr lang="en-IN" smtClean="0"/>
              <a:t>‹#›</a:t>
            </a:fld>
            <a:endParaRPr lang="en-IN"/>
          </a:p>
        </p:txBody>
      </p:sp>
    </p:spTree>
    <p:extLst>
      <p:ext uri="{BB962C8B-B14F-4D97-AF65-F5344CB8AC3E}">
        <p14:creationId xmlns:p14="http://schemas.microsoft.com/office/powerpoint/2010/main" val="75401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49640C-BC19-424F-86DE-B070CA5870D7}" type="datetimeFigureOut">
              <a:rPr lang="en-IN" smtClean="0"/>
              <a:t>02-10-2024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E2EAB4-3ED7-4D60-9A93-695A12EAC39C}"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136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49640C-BC19-424F-86DE-B070CA5870D7}" type="datetimeFigureOut">
              <a:rPr lang="en-IN" smtClean="0"/>
              <a:t>02-10-2024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E2EAB4-3ED7-4D60-9A93-695A12EAC39C}" type="slidenum">
              <a:rPr lang="en-IN" smtClean="0"/>
              <a:t>‹#›</a:t>
            </a:fld>
            <a:endParaRPr lang="en-IN"/>
          </a:p>
        </p:txBody>
      </p:sp>
    </p:spTree>
    <p:extLst>
      <p:ext uri="{BB962C8B-B14F-4D97-AF65-F5344CB8AC3E}">
        <p14:creationId xmlns:p14="http://schemas.microsoft.com/office/powerpoint/2010/main" val="106754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9640C-BC19-424F-86DE-B070CA5870D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EAB4-3ED7-4D60-9A93-695A12EAC39C}" type="slidenum">
              <a:rPr lang="en-IN" smtClean="0"/>
              <a:t>‹#›</a:t>
            </a:fld>
            <a:endParaRPr lang="en-IN"/>
          </a:p>
        </p:txBody>
      </p:sp>
    </p:spTree>
    <p:extLst>
      <p:ext uri="{BB962C8B-B14F-4D97-AF65-F5344CB8AC3E}">
        <p14:creationId xmlns:p14="http://schemas.microsoft.com/office/powerpoint/2010/main" val="127357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9640C-BC19-424F-86DE-B070CA5870D7}" type="datetimeFigureOut">
              <a:rPr lang="en-IN" smtClean="0"/>
              <a:t>02-10-2024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EAB4-3ED7-4D60-9A93-695A12EAC39C}" type="slidenum">
              <a:rPr lang="en-IN" smtClean="0"/>
              <a:t>‹#›</a:t>
            </a:fld>
            <a:endParaRPr lang="en-IN"/>
          </a:p>
        </p:txBody>
      </p:sp>
    </p:spTree>
    <p:extLst>
      <p:ext uri="{BB962C8B-B14F-4D97-AF65-F5344CB8AC3E}">
        <p14:creationId xmlns:p14="http://schemas.microsoft.com/office/powerpoint/2010/main" val="95130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249640C-BC19-424F-86DE-B070CA5870D7}" type="datetimeFigureOut">
              <a:rPr lang="en-IN" smtClean="0"/>
              <a:t>02-10-2024</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A5E2EAB4-3ED7-4D60-9A93-695A12EAC39C}"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716761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60756E-2E5E-6813-5977-3AE26207E02B}"/>
              </a:ext>
            </a:extLst>
          </p:cNvPr>
          <p:cNvSpPr>
            <a:spLocks noGrp="1"/>
          </p:cNvSpPr>
          <p:nvPr>
            <p:ph type="subTitle" idx="1"/>
          </p:nvPr>
        </p:nvSpPr>
        <p:spPr>
          <a:xfrm>
            <a:off x="1268360" y="634181"/>
            <a:ext cx="7447937" cy="1415845"/>
          </a:xfrm>
          <a:ln w="28575">
            <a:solidFill>
              <a:schemeClr val="accent1"/>
            </a:solidFill>
          </a:ln>
        </p:spPr>
        <p:txBody>
          <a:bodyPr>
            <a:normAutofit fontScale="25000" lnSpcReduction="20000"/>
          </a:bodyPr>
          <a:lstStyle/>
          <a:p>
            <a:pPr algn="ctr"/>
            <a:r>
              <a:rPr lang="en-IN" sz="6600" dirty="0">
                <a:latin typeface="Times New Roman" panose="02020603050405020304" pitchFamily="18" charset="0"/>
                <a:cs typeface="Times New Roman" panose="02020603050405020304" pitchFamily="18" charset="0"/>
              </a:rPr>
              <a:t> </a:t>
            </a:r>
          </a:p>
          <a:p>
            <a:pPr algn="ctr"/>
            <a:r>
              <a:rPr lang="en-IN" sz="28000" dirty="0">
                <a:latin typeface="Times New Roman" panose="02020603050405020304" pitchFamily="18" charset="0"/>
                <a:cs typeface="Times New Roman" panose="02020603050405020304" pitchFamily="18" charset="0"/>
              </a:rPr>
              <a:t>Olist Store Analysis</a:t>
            </a:r>
          </a:p>
          <a:p>
            <a:endParaRPr lang="en-IN" dirty="0"/>
          </a:p>
        </p:txBody>
      </p:sp>
      <p:sp>
        <p:nvSpPr>
          <p:cNvPr id="4" name="TextBox 3">
            <a:extLst>
              <a:ext uri="{FF2B5EF4-FFF2-40B4-BE49-F238E27FC236}">
                <a16:creationId xmlns:a16="http://schemas.microsoft.com/office/drawing/2014/main" id="{391959D6-8FD8-C9BE-104A-58D4DFABB7A5}"/>
              </a:ext>
            </a:extLst>
          </p:cNvPr>
          <p:cNvSpPr txBox="1"/>
          <p:nvPr/>
        </p:nvSpPr>
        <p:spPr>
          <a:xfrm>
            <a:off x="2993924" y="3351983"/>
            <a:ext cx="3515032" cy="2677656"/>
          </a:xfrm>
          <a:prstGeom prst="rect">
            <a:avLst/>
          </a:prstGeom>
          <a:noFill/>
          <a:ln w="28575">
            <a:solidFill>
              <a:schemeClr val="accent1"/>
            </a:solidFill>
          </a:ln>
        </p:spPr>
        <p:txBody>
          <a:bodyPr wrap="square" rtlCol="0">
            <a:spAutoFit/>
          </a:bodyPr>
          <a:lstStyle/>
          <a:p>
            <a:pPr algn="ctr">
              <a:spcAft>
                <a:spcPts val="100"/>
              </a:spcAft>
            </a:pPr>
            <a: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t>Selvaji M Priyanka</a:t>
            </a:r>
          </a:p>
          <a:p>
            <a:pPr algn="ctr">
              <a:spcAft>
                <a:spcPts val="100"/>
              </a:spcAft>
            </a:pPr>
            <a: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t>Kodi Vamshisai</a:t>
            </a:r>
            <a:b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br>
            <a: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t>Deekshith Murali U</a:t>
            </a:r>
            <a:b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br>
            <a: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t>Arakala Tulasi</a:t>
            </a:r>
            <a:b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br>
            <a: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t>Pulluri Nithin Rao</a:t>
            </a:r>
            <a:b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br>
            <a:r>
              <a:rPr lang="en-IN" sz="2800" b="0" i="0" dirty="0">
                <a:solidFill>
                  <a:schemeClr val="tx2">
                    <a:lumMod val="50000"/>
                  </a:schemeClr>
                </a:solidFill>
                <a:effectLst/>
                <a:latin typeface="Times New Roman" panose="02020603050405020304" pitchFamily="18" charset="0"/>
                <a:cs typeface="Times New Roman" panose="02020603050405020304" pitchFamily="18" charset="0"/>
              </a:rPr>
              <a:t>Aditya Anil Chavan</a:t>
            </a: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0101B45-2406-5D31-7841-DECB37F0B1B6}"/>
              </a:ext>
            </a:extLst>
          </p:cNvPr>
          <p:cNvSpPr txBox="1"/>
          <p:nvPr/>
        </p:nvSpPr>
        <p:spPr>
          <a:xfrm>
            <a:off x="2984090" y="2629486"/>
            <a:ext cx="3515033"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Group 5</a:t>
            </a:r>
            <a:endParaRPr lang="en-IN" sz="2800" dirty="0">
              <a:latin typeface="Times New Roman" panose="02020603050405020304" pitchFamily="18" charset="0"/>
              <a:cs typeface="Times New Roman" panose="02020603050405020304" pitchFamily="18" charset="0"/>
            </a:endParaRPr>
          </a:p>
        </p:txBody>
      </p:sp>
      <p:pic>
        <p:nvPicPr>
          <p:cNvPr id="7" name="Graphic 6" descr="Shopping cart with solid fill">
            <a:extLst>
              <a:ext uri="{FF2B5EF4-FFF2-40B4-BE49-F238E27FC236}">
                <a16:creationId xmlns:a16="http://schemas.microsoft.com/office/drawing/2014/main" id="{F7EC68AC-FE29-2669-692E-5AE35CE9A8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60424" y="0"/>
            <a:ext cx="2089355" cy="1946787"/>
          </a:xfrm>
          <a:prstGeom prst="rect">
            <a:avLst/>
          </a:prstGeom>
        </p:spPr>
      </p:pic>
      <p:pic>
        <p:nvPicPr>
          <p:cNvPr id="12" name="Graphic 11" descr="Money with solid fill">
            <a:extLst>
              <a:ext uri="{FF2B5EF4-FFF2-40B4-BE49-F238E27FC236}">
                <a16:creationId xmlns:a16="http://schemas.microsoft.com/office/drawing/2014/main" id="{3A3D7A61-A120-D7FF-8062-F85E0A9E0C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407113">
            <a:off x="10697259" y="3671500"/>
            <a:ext cx="1340694" cy="1610538"/>
          </a:xfrm>
          <a:prstGeom prst="rect">
            <a:avLst/>
          </a:prstGeom>
        </p:spPr>
      </p:pic>
      <p:pic>
        <p:nvPicPr>
          <p:cNvPr id="16" name="Graphic 15" descr="Business Growth with solid fill">
            <a:extLst>
              <a:ext uri="{FF2B5EF4-FFF2-40B4-BE49-F238E27FC236}">
                <a16:creationId xmlns:a16="http://schemas.microsoft.com/office/drawing/2014/main" id="{41EF0AA4-750C-2FBF-3834-D286C1F00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53926">
            <a:off x="8782438" y="5009300"/>
            <a:ext cx="2062160" cy="1919757"/>
          </a:xfrm>
          <a:prstGeom prst="rect">
            <a:avLst/>
          </a:prstGeom>
        </p:spPr>
      </p:pic>
      <p:pic>
        <p:nvPicPr>
          <p:cNvPr id="18" name="Graphic 17" descr="Coins with solid fill">
            <a:extLst>
              <a:ext uri="{FF2B5EF4-FFF2-40B4-BE49-F238E27FC236}">
                <a16:creationId xmlns:a16="http://schemas.microsoft.com/office/drawing/2014/main" id="{9CF5924A-DE51-E803-44D5-C79A366091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728457">
            <a:off x="8984539" y="2609128"/>
            <a:ext cx="1548211" cy="1700665"/>
          </a:xfrm>
          <a:prstGeom prst="rect">
            <a:avLst/>
          </a:prstGeom>
        </p:spPr>
      </p:pic>
      <p:pic>
        <p:nvPicPr>
          <p:cNvPr id="20" name="Graphic 19" descr="Handshake with solid fill">
            <a:extLst>
              <a:ext uri="{FF2B5EF4-FFF2-40B4-BE49-F238E27FC236}">
                <a16:creationId xmlns:a16="http://schemas.microsoft.com/office/drawing/2014/main" id="{0965F04B-3752-1E20-E838-F6432316D8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907677">
            <a:off x="10781984" y="2011768"/>
            <a:ext cx="1380935" cy="1294167"/>
          </a:xfrm>
          <a:prstGeom prst="rect">
            <a:avLst/>
          </a:prstGeom>
        </p:spPr>
      </p:pic>
    </p:spTree>
    <p:extLst>
      <p:ext uri="{BB962C8B-B14F-4D97-AF65-F5344CB8AC3E}">
        <p14:creationId xmlns:p14="http://schemas.microsoft.com/office/powerpoint/2010/main" val="16231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60756E-2E5E-6813-5977-3AE26207E02B}"/>
              </a:ext>
            </a:extLst>
          </p:cNvPr>
          <p:cNvSpPr>
            <a:spLocks noGrp="1"/>
          </p:cNvSpPr>
          <p:nvPr>
            <p:ph type="subTitle" idx="1"/>
          </p:nvPr>
        </p:nvSpPr>
        <p:spPr>
          <a:xfrm>
            <a:off x="1371600" y="280219"/>
            <a:ext cx="7226708" cy="899652"/>
          </a:xfrm>
          <a:ln w="28575">
            <a:solidFill>
              <a:schemeClr val="accent1"/>
            </a:solidFill>
          </a:ln>
        </p:spPr>
        <p:txBody>
          <a:bodyPr anchor="ctr">
            <a:normAutofit fontScale="25000" lnSpcReduction="20000"/>
          </a:bodyPr>
          <a:lstStyle/>
          <a:p>
            <a:pPr algn="ctr"/>
            <a:r>
              <a:rPr lang="en-IN" sz="6600" dirty="0">
                <a:latin typeface="Times New Roman" panose="02020603050405020304" pitchFamily="18" charset="0"/>
                <a:cs typeface="Times New Roman" panose="02020603050405020304" pitchFamily="18" charset="0"/>
              </a:rPr>
              <a:t> </a:t>
            </a:r>
            <a:r>
              <a:rPr lang="en-IN" sz="16000" b="1" dirty="0">
                <a:latin typeface="Times New Roman" panose="02020603050405020304" pitchFamily="18" charset="0"/>
                <a:cs typeface="Times New Roman" panose="02020603050405020304" pitchFamily="18" charset="0"/>
              </a:rPr>
              <a:t>Challenges faced in the project</a:t>
            </a:r>
            <a:endParaRPr lang="en-IN" sz="16000" dirty="0"/>
          </a:p>
        </p:txBody>
      </p:sp>
      <p:pic>
        <p:nvPicPr>
          <p:cNvPr id="7" name="Graphic 6" descr="Shopping cart with solid fill">
            <a:extLst>
              <a:ext uri="{FF2B5EF4-FFF2-40B4-BE49-F238E27FC236}">
                <a16:creationId xmlns:a16="http://schemas.microsoft.com/office/drawing/2014/main" id="{F7EC68AC-FE29-2669-692E-5AE35CE9A8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60424" y="0"/>
            <a:ext cx="2089355" cy="1946787"/>
          </a:xfrm>
          <a:prstGeom prst="rect">
            <a:avLst/>
          </a:prstGeom>
        </p:spPr>
      </p:pic>
      <p:pic>
        <p:nvPicPr>
          <p:cNvPr id="12" name="Graphic 11" descr="Money with solid fill">
            <a:extLst>
              <a:ext uri="{FF2B5EF4-FFF2-40B4-BE49-F238E27FC236}">
                <a16:creationId xmlns:a16="http://schemas.microsoft.com/office/drawing/2014/main" id="{3A3D7A61-A120-D7FF-8062-F85E0A9E0C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407113">
            <a:off x="10697259" y="3671500"/>
            <a:ext cx="1340694" cy="1610538"/>
          </a:xfrm>
          <a:prstGeom prst="rect">
            <a:avLst/>
          </a:prstGeom>
        </p:spPr>
      </p:pic>
      <p:pic>
        <p:nvPicPr>
          <p:cNvPr id="16" name="Graphic 15" descr="Business Growth with solid fill">
            <a:extLst>
              <a:ext uri="{FF2B5EF4-FFF2-40B4-BE49-F238E27FC236}">
                <a16:creationId xmlns:a16="http://schemas.microsoft.com/office/drawing/2014/main" id="{41EF0AA4-750C-2FBF-3834-D286C1F00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53926">
            <a:off x="8782438" y="5009300"/>
            <a:ext cx="2062160" cy="1919757"/>
          </a:xfrm>
          <a:prstGeom prst="rect">
            <a:avLst/>
          </a:prstGeom>
        </p:spPr>
      </p:pic>
      <p:pic>
        <p:nvPicPr>
          <p:cNvPr id="18" name="Graphic 17" descr="Coins with solid fill">
            <a:extLst>
              <a:ext uri="{FF2B5EF4-FFF2-40B4-BE49-F238E27FC236}">
                <a16:creationId xmlns:a16="http://schemas.microsoft.com/office/drawing/2014/main" id="{9CF5924A-DE51-E803-44D5-C79A366091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728457">
            <a:off x="8984539" y="2609128"/>
            <a:ext cx="1548211" cy="1700665"/>
          </a:xfrm>
          <a:prstGeom prst="rect">
            <a:avLst/>
          </a:prstGeom>
        </p:spPr>
      </p:pic>
      <p:pic>
        <p:nvPicPr>
          <p:cNvPr id="20" name="Graphic 19" descr="Handshake with solid fill">
            <a:extLst>
              <a:ext uri="{FF2B5EF4-FFF2-40B4-BE49-F238E27FC236}">
                <a16:creationId xmlns:a16="http://schemas.microsoft.com/office/drawing/2014/main" id="{0965F04B-3752-1E20-E838-F6432316D8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907677">
            <a:off x="10781984" y="2011768"/>
            <a:ext cx="1380935" cy="1294167"/>
          </a:xfrm>
          <a:prstGeom prst="rect">
            <a:avLst/>
          </a:prstGeom>
        </p:spPr>
      </p:pic>
      <p:sp>
        <p:nvSpPr>
          <p:cNvPr id="2" name="TextBox 1">
            <a:extLst>
              <a:ext uri="{FF2B5EF4-FFF2-40B4-BE49-F238E27FC236}">
                <a16:creationId xmlns:a16="http://schemas.microsoft.com/office/drawing/2014/main" id="{E9A8AF5B-5E12-B069-45E0-DA7AF1014659}"/>
              </a:ext>
            </a:extLst>
          </p:cNvPr>
          <p:cNvSpPr txBox="1"/>
          <p:nvPr/>
        </p:nvSpPr>
        <p:spPr>
          <a:xfrm>
            <a:off x="2521974" y="1286585"/>
            <a:ext cx="6076334" cy="5401479"/>
          </a:xfrm>
          <a:prstGeom prst="rect">
            <a:avLst/>
          </a:prstGeom>
          <a:noFill/>
          <a:ln w="28575">
            <a:solidFill>
              <a:schemeClr val="accent1"/>
            </a:solidFill>
          </a:ln>
        </p:spPr>
        <p:txBody>
          <a:bodyPr wrap="square" rtlCol="0">
            <a:spAutoFit/>
          </a:bodyPr>
          <a:lstStyle/>
          <a:p>
            <a:pPr marL="285750" indent="-285750">
              <a:buFont typeface="Arial" panose="020B0604020202020204" pitchFamily="34" charset="0"/>
              <a:buChar char="•"/>
            </a:pPr>
            <a:endParaRPr lang="en-US" sz="100" dirty="0"/>
          </a:p>
          <a:p>
            <a:pPr marL="285750" indent="-285750">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Challenges we faced while doing the Olist store project was cleaning the data. First, we cleaned the data, removed the duplicate, null and blank values and merged the tables. But for 2</a:t>
            </a:r>
            <a:r>
              <a:rPr lang="en-IN" sz="2200" baseline="30000" dirty="0">
                <a:latin typeface="Times New Roman" panose="02020603050405020304" pitchFamily="18" charset="0"/>
                <a:cs typeface="Times New Roman" panose="02020603050405020304" pitchFamily="18" charset="0"/>
              </a:rPr>
              <a:t>nd</a:t>
            </a:r>
            <a:r>
              <a:rPr lang="en-IN" sz="2200" dirty="0">
                <a:latin typeface="Times New Roman" panose="02020603050405020304" pitchFamily="18" charset="0"/>
                <a:cs typeface="Times New Roman" panose="02020603050405020304" pitchFamily="18" charset="0"/>
              </a:rPr>
              <a:t> and 4</a:t>
            </a:r>
            <a:r>
              <a:rPr lang="en-IN" sz="2200" baseline="30000" dirty="0">
                <a:latin typeface="Times New Roman" panose="02020603050405020304" pitchFamily="18" charset="0"/>
                <a:cs typeface="Times New Roman" panose="02020603050405020304" pitchFamily="18" charset="0"/>
              </a:rPr>
              <a:t>th</a:t>
            </a:r>
            <a:r>
              <a:rPr lang="en-IN" sz="2200" dirty="0">
                <a:latin typeface="Times New Roman" panose="02020603050405020304" pitchFamily="18" charset="0"/>
                <a:cs typeface="Times New Roman" panose="02020603050405020304" pitchFamily="18" charset="0"/>
              </a:rPr>
              <a:t> Kpi’s we were not getting the exact values.</a:t>
            </a:r>
          </a:p>
          <a:p>
            <a:pPr marL="285750" indent="-285750">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Next, for power bi and tableau we merged the csv files using data modelling without cleaning the data. Now, we were able to get nearest value for kpi 2 but still not able to get exact payment value in kpi 4. </a:t>
            </a:r>
          </a:p>
          <a:p>
            <a:pPr marL="285750" indent="-285750">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Making dashboards and alignments in it were bit challenging because the charts, values in it, and x and y axis labels should be visible without anything missing out.</a:t>
            </a:r>
          </a:p>
          <a:p>
            <a:pPr>
              <a:spcBef>
                <a:spcPts val="600"/>
              </a:spcBef>
              <a:spcAft>
                <a:spcPts val="600"/>
              </a:spcAft>
            </a:pPr>
            <a:endParaRPr lang="en-IN"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28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926AD7-DC8E-97DD-400E-4737E8728932}"/>
              </a:ext>
            </a:extLst>
          </p:cNvPr>
          <p:cNvSpPr txBox="1"/>
          <p:nvPr/>
        </p:nvSpPr>
        <p:spPr>
          <a:xfrm>
            <a:off x="191729" y="339213"/>
            <a:ext cx="615553" cy="6209693"/>
          </a:xfrm>
          <a:prstGeom prst="rect">
            <a:avLst/>
          </a:prstGeom>
          <a:noFill/>
        </p:spPr>
        <p:txBody>
          <a:bodyPr vert="vert270" wrap="square" rtlCol="0">
            <a:spAutoFit/>
          </a:bodyPr>
          <a:lstStyle/>
          <a:p>
            <a:pPr algn="ctr"/>
            <a:r>
              <a:rPr lang="en-US" sz="2800" b="1" dirty="0">
                <a:latin typeface="Times New Roman" panose="02020603050405020304" pitchFamily="18" charset="0"/>
                <a:cs typeface="Times New Roman" panose="02020603050405020304" pitchFamily="18" charset="0"/>
              </a:rPr>
              <a:t>M Y   S Q L      Q  U E  R  I  E  S</a:t>
            </a:r>
            <a:endParaRPr lang="en-IN" sz="2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67D3CF0-A3E5-CD54-BEDB-978230DA7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843" y="2156951"/>
            <a:ext cx="6012426" cy="2684205"/>
          </a:xfrm>
          <a:prstGeom prst="rect">
            <a:avLst/>
          </a:prstGeom>
          <a:ln w="12700">
            <a:solidFill>
              <a:schemeClr val="bg1"/>
            </a:solidFill>
          </a:ln>
        </p:spPr>
      </p:pic>
      <p:pic>
        <p:nvPicPr>
          <p:cNvPr id="12" name="Picture 11">
            <a:extLst>
              <a:ext uri="{FF2B5EF4-FFF2-40B4-BE49-F238E27FC236}">
                <a16:creationId xmlns:a16="http://schemas.microsoft.com/office/drawing/2014/main" id="{0F17B700-927D-5840-4D2A-CE87E8B74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845" y="4852219"/>
            <a:ext cx="6012424" cy="1946787"/>
          </a:xfrm>
          <a:prstGeom prst="rect">
            <a:avLst/>
          </a:prstGeom>
          <a:ln w="12700">
            <a:solidFill>
              <a:schemeClr val="bg1"/>
            </a:solidFill>
          </a:ln>
        </p:spPr>
      </p:pic>
      <p:pic>
        <p:nvPicPr>
          <p:cNvPr id="13" name="Picture 12">
            <a:extLst>
              <a:ext uri="{FF2B5EF4-FFF2-40B4-BE49-F238E27FC236}">
                <a16:creationId xmlns:a16="http://schemas.microsoft.com/office/drawing/2014/main" id="{0B6B271D-2E51-FA1F-BC94-6CE681F4F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547" y="81116"/>
            <a:ext cx="4943297" cy="4151671"/>
          </a:xfrm>
          <a:prstGeom prst="rect">
            <a:avLst/>
          </a:prstGeom>
          <a:ln w="12700">
            <a:solidFill>
              <a:schemeClr val="bg1"/>
            </a:solidFill>
          </a:ln>
        </p:spPr>
      </p:pic>
      <p:pic>
        <p:nvPicPr>
          <p:cNvPr id="14" name="Picture 13">
            <a:extLst>
              <a:ext uri="{FF2B5EF4-FFF2-40B4-BE49-F238E27FC236}">
                <a16:creationId xmlns:a16="http://schemas.microsoft.com/office/drawing/2014/main" id="{D7C8D526-1BDF-852F-6088-CA3CC61FF3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547" y="4232787"/>
            <a:ext cx="4943297" cy="2566219"/>
          </a:xfrm>
          <a:prstGeom prst="rect">
            <a:avLst/>
          </a:prstGeom>
          <a:ln w="12700">
            <a:solidFill>
              <a:schemeClr val="bg1"/>
            </a:solidFill>
          </a:ln>
        </p:spPr>
      </p:pic>
      <p:pic>
        <p:nvPicPr>
          <p:cNvPr id="15" name="Picture 14">
            <a:extLst>
              <a:ext uri="{FF2B5EF4-FFF2-40B4-BE49-F238E27FC236}">
                <a16:creationId xmlns:a16="http://schemas.microsoft.com/office/drawing/2014/main" id="{BB92D982-D4B7-930B-84F6-A9443A5C0A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7842" y="81116"/>
            <a:ext cx="6012427" cy="2086898"/>
          </a:xfrm>
          <a:prstGeom prst="rect">
            <a:avLst/>
          </a:prstGeom>
          <a:ln w="12700">
            <a:solidFill>
              <a:schemeClr val="bg1"/>
            </a:solidFill>
          </a:ln>
        </p:spPr>
      </p:pic>
    </p:spTree>
    <p:extLst>
      <p:ext uri="{BB962C8B-B14F-4D97-AF65-F5344CB8AC3E}">
        <p14:creationId xmlns:p14="http://schemas.microsoft.com/office/powerpoint/2010/main" val="196899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4FEE86-9724-8A59-6114-E5E9FD2D9E80}"/>
              </a:ext>
            </a:extLst>
          </p:cNvPr>
          <p:cNvSpPr txBox="1"/>
          <p:nvPr/>
        </p:nvSpPr>
        <p:spPr>
          <a:xfrm>
            <a:off x="191729" y="339213"/>
            <a:ext cx="553998" cy="6209693"/>
          </a:xfrm>
          <a:prstGeom prst="rect">
            <a:avLst/>
          </a:prstGeom>
          <a:noFill/>
        </p:spPr>
        <p:txBody>
          <a:bodyPr vert="vert270" wrap="square" rtlCol="0">
            <a:spAutoFit/>
          </a:bodyPr>
          <a:lstStyle/>
          <a:p>
            <a:pPr algn="ctr"/>
            <a:r>
              <a:rPr lang="en-US" sz="2400" b="1" dirty="0">
                <a:latin typeface="Times New Roman" panose="02020603050405020304" pitchFamily="18" charset="0"/>
                <a:cs typeface="Times New Roman" panose="02020603050405020304" pitchFamily="18" charset="0"/>
              </a:rPr>
              <a:t>E  X  C  E  L          D  A  S  H  B  O  A  R  D</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FB8EE4-7AD2-A1EC-D459-AFDE07F4DE26}"/>
              </a:ext>
            </a:extLst>
          </p:cNvPr>
          <p:cNvPicPr>
            <a:picLocks noChangeAspect="1"/>
          </p:cNvPicPr>
          <p:nvPr/>
        </p:nvPicPr>
        <p:blipFill>
          <a:blip r:embed="rId2">
            <a:extLst>
              <a:ext uri="{28A0092B-C50C-407E-A947-70E740481C1C}">
                <a14:useLocalDpi xmlns:a14="http://schemas.microsoft.com/office/drawing/2010/main" val="0"/>
              </a:ext>
            </a:extLst>
          </a:blip>
          <a:srcRect l="448" t="136" r="448" b="1086"/>
          <a:stretch/>
        </p:blipFill>
        <p:spPr>
          <a:xfrm>
            <a:off x="1017639" y="0"/>
            <a:ext cx="11174361" cy="6858000"/>
          </a:xfrm>
          <a:prstGeom prst="rect">
            <a:avLst/>
          </a:prstGeom>
        </p:spPr>
      </p:pic>
    </p:spTree>
    <p:extLst>
      <p:ext uri="{BB962C8B-B14F-4D97-AF65-F5344CB8AC3E}">
        <p14:creationId xmlns:p14="http://schemas.microsoft.com/office/powerpoint/2010/main" val="140444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8B7ED-B816-9BEE-8B07-C42964AF0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135" y="0"/>
            <a:ext cx="11144864" cy="6858000"/>
          </a:xfrm>
          <a:prstGeom prst="rect">
            <a:avLst/>
          </a:prstGeom>
        </p:spPr>
      </p:pic>
      <p:sp>
        <p:nvSpPr>
          <p:cNvPr id="4" name="TextBox 3">
            <a:extLst>
              <a:ext uri="{FF2B5EF4-FFF2-40B4-BE49-F238E27FC236}">
                <a16:creationId xmlns:a16="http://schemas.microsoft.com/office/drawing/2014/main" id="{E8FF2F04-CE72-0B0D-9A13-1A2E9EEFE544}"/>
              </a:ext>
            </a:extLst>
          </p:cNvPr>
          <p:cNvSpPr txBox="1"/>
          <p:nvPr/>
        </p:nvSpPr>
        <p:spPr>
          <a:xfrm>
            <a:off x="191729" y="339213"/>
            <a:ext cx="492443" cy="6209693"/>
          </a:xfrm>
          <a:prstGeom prst="rect">
            <a:avLst/>
          </a:prstGeom>
          <a:noFill/>
        </p:spPr>
        <p:txBody>
          <a:bodyPr vert="vert270" wrap="square" rtlCol="0">
            <a:spAutoFit/>
          </a:bodyPr>
          <a:lstStyle/>
          <a:p>
            <a:pPr algn="ctr"/>
            <a:r>
              <a:rPr lang="en-US" sz="2000" b="1" dirty="0">
                <a:latin typeface="Times New Roman" panose="02020603050405020304" pitchFamily="18" charset="0"/>
                <a:cs typeface="Times New Roman" panose="02020603050405020304" pitchFamily="18" charset="0"/>
              </a:rPr>
              <a:t>P  O  W  E  R       B  I      D  A  S  H  B  O  A  R  D</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17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D20B10-162A-A540-CEF5-E6F3C20BB1B7}"/>
              </a:ext>
            </a:extLst>
          </p:cNvPr>
          <p:cNvSpPr txBox="1"/>
          <p:nvPr/>
        </p:nvSpPr>
        <p:spPr>
          <a:xfrm>
            <a:off x="191729" y="339213"/>
            <a:ext cx="553998" cy="6209693"/>
          </a:xfrm>
          <a:prstGeom prst="rect">
            <a:avLst/>
          </a:prstGeom>
          <a:noFill/>
        </p:spPr>
        <p:txBody>
          <a:bodyPr vert="vert270" wrap="square" rtlCol="0">
            <a:spAutoFit/>
          </a:bodyPr>
          <a:lstStyle/>
          <a:p>
            <a:pPr algn="ctr"/>
            <a:r>
              <a:rPr lang="en-US" sz="2400" b="1" dirty="0">
                <a:latin typeface="Times New Roman" panose="02020603050405020304" pitchFamily="18" charset="0"/>
                <a:cs typeface="Times New Roman" panose="02020603050405020304" pitchFamily="18" charset="0"/>
              </a:rPr>
              <a:t>T  A  B  L  E  A  U         D  A  S  H  B  O  A  R  D</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88A2C7-12C7-07DF-03E2-7A2662AEF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85" y="0"/>
            <a:ext cx="11155115" cy="6858000"/>
          </a:xfrm>
          <a:prstGeom prst="rect">
            <a:avLst/>
          </a:prstGeom>
        </p:spPr>
      </p:pic>
    </p:spTree>
    <p:extLst>
      <p:ext uri="{BB962C8B-B14F-4D97-AF65-F5344CB8AC3E}">
        <p14:creationId xmlns:p14="http://schemas.microsoft.com/office/powerpoint/2010/main" val="3216936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60756E-2E5E-6813-5977-3AE26207E02B}"/>
              </a:ext>
            </a:extLst>
          </p:cNvPr>
          <p:cNvSpPr>
            <a:spLocks noGrp="1"/>
          </p:cNvSpPr>
          <p:nvPr>
            <p:ph type="subTitle" idx="1"/>
          </p:nvPr>
        </p:nvSpPr>
        <p:spPr>
          <a:xfrm>
            <a:off x="2743200" y="2442151"/>
            <a:ext cx="5722374" cy="2034619"/>
          </a:xfrm>
          <a:ln w="28575">
            <a:solidFill>
              <a:schemeClr val="accent1"/>
            </a:solidFill>
          </a:ln>
        </p:spPr>
        <p:txBody>
          <a:bodyPr>
            <a:normAutofit/>
          </a:bodyPr>
          <a:lstStyle/>
          <a:p>
            <a:pPr algn="ctr"/>
            <a:r>
              <a:rPr lang="en-IN" sz="6600" dirty="0">
                <a:latin typeface="Times New Roman" panose="02020603050405020304" pitchFamily="18" charset="0"/>
                <a:cs typeface="Times New Roman" panose="02020603050405020304" pitchFamily="18" charset="0"/>
              </a:rPr>
              <a:t> Thank you</a:t>
            </a:r>
            <a:endParaRPr lang="en-IN" sz="28000" dirty="0">
              <a:latin typeface="Times New Roman" panose="02020603050405020304" pitchFamily="18" charset="0"/>
              <a:cs typeface="Times New Roman" panose="02020603050405020304" pitchFamily="18" charset="0"/>
            </a:endParaRPr>
          </a:p>
          <a:p>
            <a:endParaRPr lang="en-IN" dirty="0"/>
          </a:p>
        </p:txBody>
      </p:sp>
      <p:pic>
        <p:nvPicPr>
          <p:cNvPr id="7" name="Graphic 6" descr="Shopping cart with solid fill">
            <a:extLst>
              <a:ext uri="{FF2B5EF4-FFF2-40B4-BE49-F238E27FC236}">
                <a16:creationId xmlns:a16="http://schemas.microsoft.com/office/drawing/2014/main" id="{F7EC68AC-FE29-2669-692E-5AE35CE9A8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60424" y="0"/>
            <a:ext cx="2089355" cy="1946787"/>
          </a:xfrm>
          <a:prstGeom prst="rect">
            <a:avLst/>
          </a:prstGeom>
        </p:spPr>
      </p:pic>
      <p:pic>
        <p:nvPicPr>
          <p:cNvPr id="12" name="Graphic 11" descr="Money with solid fill">
            <a:extLst>
              <a:ext uri="{FF2B5EF4-FFF2-40B4-BE49-F238E27FC236}">
                <a16:creationId xmlns:a16="http://schemas.microsoft.com/office/drawing/2014/main" id="{3A3D7A61-A120-D7FF-8062-F85E0A9E0C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407113">
            <a:off x="10697259" y="3671500"/>
            <a:ext cx="1340694" cy="1610538"/>
          </a:xfrm>
          <a:prstGeom prst="rect">
            <a:avLst/>
          </a:prstGeom>
        </p:spPr>
      </p:pic>
      <p:pic>
        <p:nvPicPr>
          <p:cNvPr id="16" name="Graphic 15" descr="Business Growth with solid fill">
            <a:extLst>
              <a:ext uri="{FF2B5EF4-FFF2-40B4-BE49-F238E27FC236}">
                <a16:creationId xmlns:a16="http://schemas.microsoft.com/office/drawing/2014/main" id="{41EF0AA4-750C-2FBF-3834-D286C1F00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53926">
            <a:off x="8782438" y="5009300"/>
            <a:ext cx="2062160" cy="1919757"/>
          </a:xfrm>
          <a:prstGeom prst="rect">
            <a:avLst/>
          </a:prstGeom>
        </p:spPr>
      </p:pic>
      <p:pic>
        <p:nvPicPr>
          <p:cNvPr id="18" name="Graphic 17" descr="Coins with solid fill">
            <a:extLst>
              <a:ext uri="{FF2B5EF4-FFF2-40B4-BE49-F238E27FC236}">
                <a16:creationId xmlns:a16="http://schemas.microsoft.com/office/drawing/2014/main" id="{9CF5924A-DE51-E803-44D5-C79A366091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728457">
            <a:off x="8984539" y="2609128"/>
            <a:ext cx="1548211" cy="1700665"/>
          </a:xfrm>
          <a:prstGeom prst="rect">
            <a:avLst/>
          </a:prstGeom>
        </p:spPr>
      </p:pic>
      <p:pic>
        <p:nvPicPr>
          <p:cNvPr id="20" name="Graphic 19" descr="Handshake with solid fill">
            <a:extLst>
              <a:ext uri="{FF2B5EF4-FFF2-40B4-BE49-F238E27FC236}">
                <a16:creationId xmlns:a16="http://schemas.microsoft.com/office/drawing/2014/main" id="{0965F04B-3752-1E20-E838-F6432316D8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907677">
            <a:off x="10781984" y="2011768"/>
            <a:ext cx="1380935" cy="1294167"/>
          </a:xfrm>
          <a:prstGeom prst="rect">
            <a:avLst/>
          </a:prstGeom>
        </p:spPr>
      </p:pic>
    </p:spTree>
    <p:extLst>
      <p:ext uri="{BB962C8B-B14F-4D97-AF65-F5344CB8AC3E}">
        <p14:creationId xmlns:p14="http://schemas.microsoft.com/office/powerpoint/2010/main" val="322502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1959D6-8FD8-C9BE-104A-58D4DFABB7A5}"/>
              </a:ext>
            </a:extLst>
          </p:cNvPr>
          <p:cNvSpPr txBox="1"/>
          <p:nvPr/>
        </p:nvSpPr>
        <p:spPr>
          <a:xfrm>
            <a:off x="1032386" y="794964"/>
            <a:ext cx="7683909" cy="2477601"/>
          </a:xfrm>
          <a:prstGeom prst="rect">
            <a:avLst/>
          </a:prstGeom>
          <a:noFill/>
          <a:ln w="28575">
            <a:solidFill>
              <a:schemeClr val="accent1"/>
            </a:solidFill>
          </a:ln>
        </p:spPr>
        <p:txBody>
          <a:bodyPr wrap="square" rtlCol="0">
            <a:spAutoFit/>
          </a:bodyPr>
          <a:lstStyle/>
          <a:p>
            <a:pPr>
              <a:spcBef>
                <a:spcPts val="50"/>
              </a:spcBef>
              <a:spcAft>
                <a:spcPts val="50"/>
              </a:spcAft>
            </a:pPr>
            <a:r>
              <a:rPr lang="en-IN" sz="1600" b="1" dirty="0">
                <a:latin typeface="Times New Roman" panose="02020603050405020304" pitchFamily="18" charset="0"/>
                <a:cs typeface="Times New Roman" panose="02020603050405020304" pitchFamily="18" charset="0"/>
              </a:rPr>
              <a:t>1. </a:t>
            </a:r>
            <a:r>
              <a:rPr lang="en-IN" b="1" dirty="0">
                <a:solidFill>
                  <a:schemeClr val="tx2">
                    <a:lumMod val="75000"/>
                  </a:schemeClr>
                </a:solidFill>
                <a:latin typeface="Times New Roman" panose="02020603050405020304" pitchFamily="18" charset="0"/>
                <a:cs typeface="Times New Roman" panose="02020603050405020304" pitchFamily="18" charset="0"/>
              </a:rPr>
              <a:t>Weekday Vs Weekend (order_purchase_timestamp) Payment Statistics</a:t>
            </a:r>
          </a:p>
          <a:p>
            <a:pPr>
              <a:spcBef>
                <a:spcPts val="50"/>
              </a:spcBef>
              <a:spcAft>
                <a:spcPts val="50"/>
              </a:spcAft>
            </a:pPr>
            <a:endParaRPr lang="en-IN" sz="800" b="1" dirty="0">
              <a:solidFill>
                <a:schemeClr val="tx2">
                  <a:lumMod val="75000"/>
                </a:schemeClr>
              </a:solidFill>
              <a:latin typeface="Times New Roman" panose="02020603050405020304" pitchFamily="18" charset="0"/>
              <a:cs typeface="Times New Roman" panose="02020603050405020304" pitchFamily="18" charset="0"/>
            </a:endParaRPr>
          </a:p>
          <a:p>
            <a:pPr>
              <a:spcBef>
                <a:spcPts val="50"/>
              </a:spcBef>
              <a:spcAft>
                <a:spcPts val="50"/>
              </a:spcAft>
            </a:pPr>
            <a:r>
              <a:rPr lang="en-IN" b="1" dirty="0">
                <a:latin typeface="Times New Roman" panose="02020603050405020304" pitchFamily="18" charset="0"/>
                <a:cs typeface="Times New Roman" panose="02020603050405020304" pitchFamily="18" charset="0"/>
              </a:rPr>
              <a:t>2. </a:t>
            </a:r>
            <a:r>
              <a:rPr lang="en-IN" b="1" dirty="0">
                <a:solidFill>
                  <a:schemeClr val="tx2">
                    <a:lumMod val="75000"/>
                  </a:schemeClr>
                </a:solidFill>
                <a:latin typeface="Times New Roman" panose="02020603050405020304" pitchFamily="18" charset="0"/>
                <a:cs typeface="Times New Roman" panose="02020603050405020304" pitchFamily="18" charset="0"/>
              </a:rPr>
              <a:t>Total no.of Orders with review score 5 and payment type as credit card.</a:t>
            </a:r>
          </a:p>
          <a:p>
            <a:pPr>
              <a:spcBef>
                <a:spcPts val="50"/>
              </a:spcBef>
              <a:spcAft>
                <a:spcPts val="50"/>
              </a:spcAft>
            </a:pPr>
            <a:endParaRPr lang="en-IN" sz="800" b="1" dirty="0">
              <a:solidFill>
                <a:schemeClr val="tx2">
                  <a:lumMod val="75000"/>
                </a:schemeClr>
              </a:solidFill>
              <a:latin typeface="Times New Roman" panose="02020603050405020304" pitchFamily="18" charset="0"/>
              <a:cs typeface="Times New Roman" panose="02020603050405020304" pitchFamily="18" charset="0"/>
            </a:endParaRPr>
          </a:p>
          <a:p>
            <a:pPr>
              <a:spcBef>
                <a:spcPts val="50"/>
              </a:spcBef>
              <a:spcAft>
                <a:spcPts val="50"/>
              </a:spcAft>
            </a:pPr>
            <a:r>
              <a:rPr lang="en-IN" b="1" dirty="0">
                <a:latin typeface="Times New Roman" panose="02020603050405020304" pitchFamily="18" charset="0"/>
                <a:cs typeface="Times New Roman" panose="02020603050405020304" pitchFamily="18" charset="0"/>
              </a:rPr>
              <a:t>3. </a:t>
            </a:r>
            <a:r>
              <a:rPr lang="en-IN" b="1" dirty="0">
                <a:solidFill>
                  <a:schemeClr val="tx2">
                    <a:lumMod val="75000"/>
                  </a:schemeClr>
                </a:solidFill>
                <a:latin typeface="Times New Roman" panose="02020603050405020304" pitchFamily="18" charset="0"/>
                <a:cs typeface="Times New Roman" panose="02020603050405020304" pitchFamily="18" charset="0"/>
              </a:rPr>
              <a:t>Average number of days taken for order_delivered_customer_date for </a:t>
            </a:r>
          </a:p>
          <a:p>
            <a:pPr>
              <a:spcBef>
                <a:spcPts val="50"/>
              </a:spcBef>
              <a:spcAft>
                <a:spcPts val="50"/>
              </a:spcAft>
            </a:pPr>
            <a:r>
              <a:rPr lang="en-IN" b="1" dirty="0">
                <a:solidFill>
                  <a:schemeClr val="tx2">
                    <a:lumMod val="75000"/>
                  </a:schemeClr>
                </a:solidFill>
                <a:latin typeface="Times New Roman" panose="02020603050405020304" pitchFamily="18" charset="0"/>
                <a:cs typeface="Times New Roman" panose="02020603050405020304" pitchFamily="18" charset="0"/>
              </a:rPr>
              <a:t>    pet_shop</a:t>
            </a:r>
          </a:p>
          <a:p>
            <a:pPr>
              <a:spcBef>
                <a:spcPts val="50"/>
              </a:spcBef>
              <a:spcAft>
                <a:spcPts val="50"/>
              </a:spcAft>
            </a:pPr>
            <a:endParaRPr lang="en-IN" sz="800" b="1" dirty="0">
              <a:solidFill>
                <a:schemeClr val="tx2">
                  <a:lumMod val="75000"/>
                </a:schemeClr>
              </a:solidFill>
              <a:latin typeface="Times New Roman" panose="02020603050405020304" pitchFamily="18" charset="0"/>
              <a:cs typeface="Times New Roman" panose="02020603050405020304" pitchFamily="18" charset="0"/>
            </a:endParaRPr>
          </a:p>
          <a:p>
            <a:pPr>
              <a:spcBef>
                <a:spcPts val="50"/>
              </a:spcBef>
              <a:spcAft>
                <a:spcPts val="50"/>
              </a:spcAft>
            </a:pPr>
            <a:r>
              <a:rPr lang="en-IN" b="1" dirty="0">
                <a:latin typeface="Times New Roman" panose="02020603050405020304" pitchFamily="18" charset="0"/>
                <a:cs typeface="Times New Roman" panose="02020603050405020304" pitchFamily="18" charset="0"/>
              </a:rPr>
              <a:t>4. </a:t>
            </a:r>
            <a:r>
              <a:rPr lang="en-IN" b="1" dirty="0">
                <a:solidFill>
                  <a:schemeClr val="tx2">
                    <a:lumMod val="75000"/>
                  </a:schemeClr>
                </a:solidFill>
                <a:latin typeface="Times New Roman" panose="02020603050405020304" pitchFamily="18" charset="0"/>
                <a:cs typeface="Times New Roman" panose="02020603050405020304" pitchFamily="18" charset="0"/>
              </a:rPr>
              <a:t>Average price and payment values from customers of sao paulo city</a:t>
            </a:r>
          </a:p>
          <a:p>
            <a:pPr>
              <a:spcBef>
                <a:spcPts val="50"/>
              </a:spcBef>
              <a:spcAft>
                <a:spcPts val="50"/>
              </a:spcAft>
            </a:pPr>
            <a:endParaRPr lang="en-IN" sz="800" b="1" dirty="0">
              <a:solidFill>
                <a:schemeClr val="tx2">
                  <a:lumMod val="75000"/>
                </a:schemeClr>
              </a:solidFill>
              <a:latin typeface="Times New Roman" panose="02020603050405020304" pitchFamily="18" charset="0"/>
              <a:cs typeface="Times New Roman" panose="02020603050405020304" pitchFamily="18" charset="0"/>
            </a:endParaRPr>
          </a:p>
          <a:p>
            <a:pPr>
              <a:spcBef>
                <a:spcPts val="50"/>
              </a:spcBef>
              <a:spcAft>
                <a:spcPts val="50"/>
              </a:spcAft>
            </a:pPr>
            <a:r>
              <a:rPr lang="en-IN" b="1" dirty="0">
                <a:latin typeface="Times New Roman" panose="02020603050405020304" pitchFamily="18" charset="0"/>
                <a:cs typeface="Times New Roman" panose="02020603050405020304" pitchFamily="18" charset="0"/>
              </a:rPr>
              <a:t>5. </a:t>
            </a:r>
            <a:r>
              <a:rPr lang="en-IN" b="1" dirty="0">
                <a:solidFill>
                  <a:schemeClr val="tx2">
                    <a:lumMod val="75000"/>
                  </a:schemeClr>
                </a:solidFill>
                <a:latin typeface="Times New Roman" panose="02020603050405020304" pitchFamily="18" charset="0"/>
                <a:cs typeface="Times New Roman" panose="02020603050405020304" pitchFamily="18" charset="0"/>
              </a:rPr>
              <a:t>Relationship between shipping days Vs review scores.</a:t>
            </a:r>
          </a:p>
        </p:txBody>
      </p:sp>
      <p:sp>
        <p:nvSpPr>
          <p:cNvPr id="5" name="TextBox 4">
            <a:extLst>
              <a:ext uri="{FF2B5EF4-FFF2-40B4-BE49-F238E27FC236}">
                <a16:creationId xmlns:a16="http://schemas.microsoft.com/office/drawing/2014/main" id="{A0101B45-2406-5D31-7841-DECB37F0B1B6}"/>
              </a:ext>
            </a:extLst>
          </p:cNvPr>
          <p:cNvSpPr txBox="1"/>
          <p:nvPr/>
        </p:nvSpPr>
        <p:spPr>
          <a:xfrm>
            <a:off x="151177" y="464574"/>
            <a:ext cx="615553" cy="5928851"/>
          </a:xfrm>
          <a:prstGeom prst="rect">
            <a:avLst/>
          </a:prstGeom>
          <a:solidFill>
            <a:schemeClr val="bg2"/>
          </a:solidFill>
          <a:ln>
            <a:solidFill>
              <a:schemeClr val="bg2"/>
            </a:solidFill>
          </a:ln>
        </p:spPr>
        <p:txBody>
          <a:bodyPr vert="vert270" wrap="square" rtlCol="0">
            <a:spAutoFit/>
          </a:bodyPr>
          <a:lstStyle/>
          <a:p>
            <a:pPr algn="ctr"/>
            <a:r>
              <a:rPr lang="en-US" sz="2800" b="1" dirty="0">
                <a:latin typeface="Times New Roman" panose="02020603050405020304" pitchFamily="18" charset="0"/>
                <a:cs typeface="Times New Roman" panose="02020603050405020304" pitchFamily="18" charset="0"/>
              </a:rPr>
              <a:t>I      N     D     E     X</a:t>
            </a:r>
            <a:endParaRPr lang="en-IN" sz="2800" b="1" dirty="0">
              <a:latin typeface="Times New Roman" panose="02020603050405020304" pitchFamily="18" charset="0"/>
              <a:cs typeface="Times New Roman" panose="02020603050405020304" pitchFamily="18" charset="0"/>
            </a:endParaRPr>
          </a:p>
        </p:txBody>
      </p:sp>
      <p:pic>
        <p:nvPicPr>
          <p:cNvPr id="7" name="Graphic 6" descr="Shopping cart with solid fill">
            <a:extLst>
              <a:ext uri="{FF2B5EF4-FFF2-40B4-BE49-F238E27FC236}">
                <a16:creationId xmlns:a16="http://schemas.microsoft.com/office/drawing/2014/main" id="{F7EC68AC-FE29-2669-692E-5AE35CE9A8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8034" y="0"/>
            <a:ext cx="2089355" cy="1946787"/>
          </a:xfrm>
          <a:prstGeom prst="rect">
            <a:avLst/>
          </a:prstGeom>
        </p:spPr>
      </p:pic>
      <p:pic>
        <p:nvPicPr>
          <p:cNvPr id="12" name="Graphic 11" descr="Money with solid fill">
            <a:extLst>
              <a:ext uri="{FF2B5EF4-FFF2-40B4-BE49-F238E27FC236}">
                <a16:creationId xmlns:a16="http://schemas.microsoft.com/office/drawing/2014/main" id="{3A3D7A61-A120-D7FF-8062-F85E0A9E0C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489565">
            <a:off x="10643803" y="3380448"/>
            <a:ext cx="1482103" cy="1649004"/>
          </a:xfrm>
          <a:prstGeom prst="rect">
            <a:avLst/>
          </a:prstGeom>
        </p:spPr>
      </p:pic>
      <p:pic>
        <p:nvPicPr>
          <p:cNvPr id="16" name="Graphic 15" descr="Business Growth with solid fill">
            <a:extLst>
              <a:ext uri="{FF2B5EF4-FFF2-40B4-BE49-F238E27FC236}">
                <a16:creationId xmlns:a16="http://schemas.microsoft.com/office/drawing/2014/main" id="{41EF0AA4-750C-2FBF-3834-D286C1F00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53926">
            <a:off x="8858474" y="4886557"/>
            <a:ext cx="2106148" cy="2024468"/>
          </a:xfrm>
          <a:prstGeom prst="rect">
            <a:avLst/>
          </a:prstGeom>
        </p:spPr>
      </p:pic>
      <p:pic>
        <p:nvPicPr>
          <p:cNvPr id="18" name="Graphic 17" descr="Coins with solid fill">
            <a:extLst>
              <a:ext uri="{FF2B5EF4-FFF2-40B4-BE49-F238E27FC236}">
                <a16:creationId xmlns:a16="http://schemas.microsoft.com/office/drawing/2014/main" id="{9CF5924A-DE51-E803-44D5-C79A366091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343778">
            <a:off x="9009667" y="2701988"/>
            <a:ext cx="1401076" cy="1620316"/>
          </a:xfrm>
          <a:prstGeom prst="rect">
            <a:avLst/>
          </a:prstGeom>
        </p:spPr>
      </p:pic>
      <p:sp>
        <p:nvSpPr>
          <p:cNvPr id="8" name="Subtitle 2">
            <a:extLst>
              <a:ext uri="{FF2B5EF4-FFF2-40B4-BE49-F238E27FC236}">
                <a16:creationId xmlns:a16="http://schemas.microsoft.com/office/drawing/2014/main" id="{E4D10043-08B0-855A-5BC3-2DA42F67EDF2}"/>
              </a:ext>
            </a:extLst>
          </p:cNvPr>
          <p:cNvSpPr txBox="1">
            <a:spLocks/>
          </p:cNvSpPr>
          <p:nvPr/>
        </p:nvSpPr>
        <p:spPr>
          <a:xfrm>
            <a:off x="1032386" y="252936"/>
            <a:ext cx="2330244" cy="423276"/>
          </a:xfrm>
          <a:prstGeom prst="rect">
            <a:avLst/>
          </a:prstGeom>
          <a:solidFill>
            <a:schemeClr val="accent6"/>
          </a:solidFill>
          <a:ln w="28575">
            <a:solidFill>
              <a:schemeClr val="accent1"/>
            </a:solidFill>
          </a:ln>
        </p:spPr>
        <p:txBody>
          <a:bodyPr vert="horz" lIns="91440" tIns="0" rIns="91440" bIns="45720" rtlCol="0" anchor="b">
            <a:normAutofit fontScale="25000" lnSpcReduction="20000"/>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9pPr>
          </a:lstStyle>
          <a:p>
            <a:pPr algn="ctr"/>
            <a:r>
              <a:rPr lang="en-IN" sz="6600" dirty="0">
                <a:latin typeface="Times New Roman" panose="02020603050405020304" pitchFamily="18" charset="0"/>
                <a:cs typeface="Times New Roman" panose="02020603050405020304" pitchFamily="18" charset="0"/>
              </a:rPr>
              <a:t> </a:t>
            </a:r>
          </a:p>
          <a:p>
            <a:pPr algn="ctr"/>
            <a:endParaRPr lang="en-IN" sz="28000" dirty="0">
              <a:latin typeface="Times New Roman" panose="02020603050405020304" pitchFamily="18" charset="0"/>
              <a:cs typeface="Times New Roman" panose="02020603050405020304" pitchFamily="18" charset="0"/>
            </a:endParaRPr>
          </a:p>
          <a:p>
            <a:pPr algn="ctr"/>
            <a:endParaRPr lang="en-IN" sz="28000" dirty="0">
              <a:latin typeface="Times New Roman" panose="02020603050405020304" pitchFamily="18" charset="0"/>
              <a:cs typeface="Times New Roman" panose="02020603050405020304" pitchFamily="18" charset="0"/>
            </a:endParaRPr>
          </a:p>
          <a:p>
            <a:pPr algn="ctr"/>
            <a:r>
              <a:rPr lang="en-IN" sz="11200" dirty="0">
                <a:solidFill>
                  <a:schemeClr val="bg1"/>
                </a:solidFill>
                <a:latin typeface="Times New Roman" panose="02020603050405020304" pitchFamily="18" charset="0"/>
                <a:cs typeface="Times New Roman" panose="02020603050405020304" pitchFamily="18" charset="0"/>
              </a:rPr>
              <a:t>Kpi’s</a:t>
            </a:r>
          </a:p>
        </p:txBody>
      </p:sp>
      <p:sp>
        <p:nvSpPr>
          <p:cNvPr id="9" name="Subtitle 2">
            <a:extLst>
              <a:ext uri="{FF2B5EF4-FFF2-40B4-BE49-F238E27FC236}">
                <a16:creationId xmlns:a16="http://schemas.microsoft.com/office/drawing/2014/main" id="{011411BC-50E5-BE34-CBC0-325A6C2E08EE}"/>
              </a:ext>
            </a:extLst>
          </p:cNvPr>
          <p:cNvSpPr txBox="1">
            <a:spLocks/>
          </p:cNvSpPr>
          <p:nvPr/>
        </p:nvSpPr>
        <p:spPr>
          <a:xfrm>
            <a:off x="1032386" y="3722284"/>
            <a:ext cx="2330244" cy="423276"/>
          </a:xfrm>
          <a:prstGeom prst="rect">
            <a:avLst/>
          </a:prstGeom>
          <a:solidFill>
            <a:schemeClr val="accent6"/>
          </a:solidFill>
          <a:ln w="28575">
            <a:solidFill>
              <a:schemeClr val="accent1"/>
            </a:solidFill>
          </a:ln>
        </p:spPr>
        <p:txBody>
          <a:bodyPr vert="horz" lIns="91440" tIns="0" rIns="91440" bIns="45720" rtlCol="0" anchor="b">
            <a:normAutofit fontScale="25000" lnSpcReduction="20000"/>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9pPr>
          </a:lstStyle>
          <a:p>
            <a:pPr algn="ctr"/>
            <a:r>
              <a:rPr lang="en-IN" sz="6600" dirty="0">
                <a:latin typeface="Times New Roman" panose="02020603050405020304" pitchFamily="18" charset="0"/>
                <a:cs typeface="Times New Roman" panose="02020603050405020304" pitchFamily="18" charset="0"/>
              </a:rPr>
              <a:t> </a:t>
            </a:r>
            <a:endParaRPr lang="en-IN" sz="28000" dirty="0">
              <a:latin typeface="Times New Roman" panose="02020603050405020304" pitchFamily="18" charset="0"/>
              <a:cs typeface="Times New Roman" panose="02020603050405020304" pitchFamily="18" charset="0"/>
            </a:endParaRPr>
          </a:p>
          <a:p>
            <a:pPr algn="ctr"/>
            <a:endParaRPr lang="en-IN" sz="28000" dirty="0">
              <a:latin typeface="Times New Roman" panose="02020603050405020304" pitchFamily="18" charset="0"/>
              <a:cs typeface="Times New Roman" panose="02020603050405020304" pitchFamily="18" charset="0"/>
            </a:endParaRPr>
          </a:p>
          <a:p>
            <a:pPr algn="ctr"/>
            <a:r>
              <a:rPr lang="en-IN" sz="11200" dirty="0">
                <a:solidFill>
                  <a:schemeClr val="bg1"/>
                </a:solidFill>
                <a:latin typeface="Times New Roman" panose="02020603050405020304" pitchFamily="18" charset="0"/>
                <a:cs typeface="Times New Roman" panose="02020603050405020304" pitchFamily="18" charset="0"/>
              </a:rPr>
              <a:t>Dashboards</a:t>
            </a:r>
            <a:r>
              <a:rPr lang="en-IN" sz="112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B17BDC6A-0825-7D6E-6A9B-AAB0FC354CCC}"/>
              </a:ext>
            </a:extLst>
          </p:cNvPr>
          <p:cNvSpPr txBox="1"/>
          <p:nvPr/>
        </p:nvSpPr>
        <p:spPr>
          <a:xfrm>
            <a:off x="1032386" y="4255826"/>
            <a:ext cx="7683909" cy="2222660"/>
          </a:xfrm>
          <a:prstGeom prst="rect">
            <a:avLst/>
          </a:prstGeom>
          <a:noFill/>
          <a:ln w="28575">
            <a:solidFill>
              <a:schemeClr val="accent1"/>
            </a:solidFill>
          </a:ln>
        </p:spPr>
        <p:txBody>
          <a:bodyPr wrap="square" rtlCol="0">
            <a:spAutoFit/>
          </a:bodyPr>
          <a:lstStyle/>
          <a:p>
            <a:pPr>
              <a:lnSpc>
                <a:spcPct val="150000"/>
              </a:lnSpc>
              <a:spcBef>
                <a:spcPts val="50"/>
              </a:spcBef>
              <a:spcAft>
                <a:spcPts val="50"/>
              </a:spcAft>
            </a:pPr>
            <a:r>
              <a:rPr lang="en-IN" b="1" dirty="0">
                <a:latin typeface="Times New Roman" panose="02020603050405020304" pitchFamily="18" charset="0"/>
                <a:cs typeface="Times New Roman" panose="02020603050405020304" pitchFamily="18" charset="0"/>
              </a:rPr>
              <a:t>1. </a:t>
            </a:r>
            <a:r>
              <a:rPr lang="en-IN" b="1" dirty="0">
                <a:solidFill>
                  <a:schemeClr val="tx2">
                    <a:lumMod val="75000"/>
                  </a:schemeClr>
                </a:solidFill>
                <a:latin typeface="Times New Roman" panose="02020603050405020304" pitchFamily="18" charset="0"/>
                <a:cs typeface="Times New Roman" panose="02020603050405020304" pitchFamily="18" charset="0"/>
              </a:rPr>
              <a:t>Challenges faced in the project.</a:t>
            </a:r>
          </a:p>
          <a:p>
            <a:pPr>
              <a:lnSpc>
                <a:spcPct val="150000"/>
              </a:lnSpc>
              <a:spcBef>
                <a:spcPts val="50"/>
              </a:spcBef>
              <a:spcAft>
                <a:spcPts val="50"/>
              </a:spcAft>
            </a:pPr>
            <a:r>
              <a:rPr lang="en-IN" b="1" dirty="0">
                <a:latin typeface="Times New Roman" panose="02020603050405020304" pitchFamily="18" charset="0"/>
                <a:cs typeface="Times New Roman" panose="02020603050405020304" pitchFamily="18" charset="0"/>
              </a:rPr>
              <a:t>2. </a:t>
            </a:r>
            <a:r>
              <a:rPr lang="en-IN" b="1" dirty="0">
                <a:solidFill>
                  <a:schemeClr val="tx2">
                    <a:lumMod val="75000"/>
                  </a:schemeClr>
                </a:solidFill>
                <a:latin typeface="Times New Roman" panose="02020603050405020304" pitchFamily="18" charset="0"/>
                <a:cs typeface="Times New Roman" panose="02020603050405020304" pitchFamily="18" charset="0"/>
              </a:rPr>
              <a:t>MySQL queries</a:t>
            </a:r>
          </a:p>
          <a:p>
            <a:pPr>
              <a:lnSpc>
                <a:spcPct val="150000"/>
              </a:lnSpc>
              <a:spcBef>
                <a:spcPts val="50"/>
              </a:spcBef>
              <a:spcAft>
                <a:spcPts val="50"/>
              </a:spcAft>
            </a:pPr>
            <a:r>
              <a:rPr lang="en-IN" b="1" dirty="0">
                <a:latin typeface="Times New Roman" panose="02020603050405020304" pitchFamily="18" charset="0"/>
                <a:cs typeface="Times New Roman" panose="02020603050405020304" pitchFamily="18" charset="0"/>
              </a:rPr>
              <a:t>3. </a:t>
            </a:r>
            <a:r>
              <a:rPr lang="en-IN" b="1" dirty="0">
                <a:solidFill>
                  <a:schemeClr val="tx2">
                    <a:lumMod val="75000"/>
                  </a:schemeClr>
                </a:solidFill>
                <a:latin typeface="Times New Roman" panose="02020603050405020304" pitchFamily="18" charset="0"/>
                <a:cs typeface="Times New Roman" panose="02020603050405020304" pitchFamily="18" charset="0"/>
              </a:rPr>
              <a:t>Excel Dashboard</a:t>
            </a:r>
          </a:p>
          <a:p>
            <a:pPr>
              <a:lnSpc>
                <a:spcPct val="150000"/>
              </a:lnSpc>
              <a:spcBef>
                <a:spcPts val="50"/>
              </a:spcBef>
              <a:spcAft>
                <a:spcPts val="50"/>
              </a:spcAft>
            </a:pPr>
            <a:r>
              <a:rPr lang="en-IN" b="1" dirty="0">
                <a:latin typeface="Times New Roman" panose="02020603050405020304" pitchFamily="18" charset="0"/>
                <a:cs typeface="Times New Roman" panose="02020603050405020304" pitchFamily="18" charset="0"/>
              </a:rPr>
              <a:t>4. </a:t>
            </a:r>
            <a:r>
              <a:rPr lang="en-IN" b="1" dirty="0">
                <a:solidFill>
                  <a:schemeClr val="tx2">
                    <a:lumMod val="75000"/>
                  </a:schemeClr>
                </a:solidFill>
                <a:latin typeface="Times New Roman" panose="02020603050405020304" pitchFamily="18" charset="0"/>
                <a:cs typeface="Times New Roman" panose="02020603050405020304" pitchFamily="18" charset="0"/>
              </a:rPr>
              <a:t>Power Bi Dashboard</a:t>
            </a:r>
          </a:p>
          <a:p>
            <a:pPr>
              <a:lnSpc>
                <a:spcPct val="150000"/>
              </a:lnSpc>
              <a:spcBef>
                <a:spcPts val="50"/>
              </a:spcBef>
              <a:spcAft>
                <a:spcPts val="50"/>
              </a:spcAft>
            </a:pPr>
            <a:r>
              <a:rPr lang="en-IN" b="1" dirty="0">
                <a:latin typeface="Times New Roman" panose="02020603050405020304" pitchFamily="18" charset="0"/>
                <a:cs typeface="Times New Roman" panose="02020603050405020304" pitchFamily="18" charset="0"/>
              </a:rPr>
              <a:t>5. </a:t>
            </a:r>
            <a:r>
              <a:rPr lang="en-IN" b="1" dirty="0">
                <a:solidFill>
                  <a:schemeClr val="tx2">
                    <a:lumMod val="75000"/>
                  </a:schemeClr>
                </a:solidFill>
                <a:latin typeface="Times New Roman" panose="02020603050405020304" pitchFamily="18" charset="0"/>
                <a:cs typeface="Times New Roman" panose="02020603050405020304" pitchFamily="18" charset="0"/>
              </a:rPr>
              <a:t>Tableau Dashboard</a:t>
            </a:r>
          </a:p>
        </p:txBody>
      </p:sp>
      <p:pic>
        <p:nvPicPr>
          <p:cNvPr id="11" name="Graphic 10" descr="Handshake with solid fill">
            <a:extLst>
              <a:ext uri="{FF2B5EF4-FFF2-40B4-BE49-F238E27FC236}">
                <a16:creationId xmlns:a16="http://schemas.microsoft.com/office/drawing/2014/main" id="{DC2D234A-7833-41DD-2D3A-D6C43D25036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907677">
            <a:off x="10798937" y="1903984"/>
            <a:ext cx="1380935" cy="1294167"/>
          </a:xfrm>
          <a:prstGeom prst="rect">
            <a:avLst/>
          </a:prstGeom>
        </p:spPr>
      </p:pic>
    </p:spTree>
    <p:extLst>
      <p:ext uri="{BB962C8B-B14F-4D97-AF65-F5344CB8AC3E}">
        <p14:creationId xmlns:p14="http://schemas.microsoft.com/office/powerpoint/2010/main" val="300307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763C-E9E5-B633-8CD8-48E89C30C59E}"/>
              </a:ext>
            </a:extLst>
          </p:cNvPr>
          <p:cNvSpPr>
            <a:spLocks noGrp="1"/>
          </p:cNvSpPr>
          <p:nvPr>
            <p:ph type="title"/>
          </p:nvPr>
        </p:nvSpPr>
        <p:spPr>
          <a:xfrm>
            <a:off x="2582311" y="277114"/>
            <a:ext cx="8493727" cy="814267"/>
          </a:xfrm>
          <a:ln w="28575">
            <a:solidFill>
              <a:schemeClr val="accent1"/>
            </a:solidFill>
          </a:ln>
        </p:spPr>
        <p:txBody>
          <a:bodyPr>
            <a:noAutofit/>
          </a:bodyPr>
          <a:lstStyle/>
          <a:p>
            <a:pPr algn="ctr"/>
            <a:r>
              <a:rPr lang="en-US" sz="4800" b="1" dirty="0">
                <a:solidFill>
                  <a:schemeClr val="accent5">
                    <a:lumMod val="75000"/>
                  </a:schemeClr>
                </a:solidFill>
                <a:latin typeface="Times New Roman" panose="02020603050405020304" pitchFamily="18" charset="0"/>
                <a:cs typeface="Times New Roman" panose="02020603050405020304" pitchFamily="18" charset="0"/>
              </a:rPr>
              <a:t>I</a:t>
            </a:r>
            <a:r>
              <a:rPr lang="en-IN" sz="4800" b="1" dirty="0">
                <a:solidFill>
                  <a:schemeClr val="accent5">
                    <a:lumMod val="75000"/>
                  </a:schemeClr>
                </a:solidFill>
                <a:latin typeface="Times New Roman" panose="02020603050405020304" pitchFamily="18" charset="0"/>
                <a:cs typeface="Times New Roman" panose="02020603050405020304" pitchFamily="18" charset="0"/>
              </a:rPr>
              <a:t>NTRODUCTION</a:t>
            </a:r>
            <a:endParaRPr lang="en-IN" sz="4800" dirty="0">
              <a:solidFill>
                <a:schemeClr val="accent5">
                  <a:lumMod val="75000"/>
                </a:schemeClr>
              </a:solidFill>
            </a:endParaRPr>
          </a:p>
        </p:txBody>
      </p:sp>
      <p:sp>
        <p:nvSpPr>
          <p:cNvPr id="3" name="Content Placeholder 2">
            <a:extLst>
              <a:ext uri="{FF2B5EF4-FFF2-40B4-BE49-F238E27FC236}">
                <a16:creationId xmlns:a16="http://schemas.microsoft.com/office/drawing/2014/main" id="{1F533484-3B6A-54B7-B7B4-A071195AACB3}"/>
              </a:ext>
            </a:extLst>
          </p:cNvPr>
          <p:cNvSpPr>
            <a:spLocks noGrp="1"/>
          </p:cNvSpPr>
          <p:nvPr>
            <p:ph idx="1"/>
          </p:nvPr>
        </p:nvSpPr>
        <p:spPr>
          <a:xfrm>
            <a:off x="1209368" y="1268361"/>
            <a:ext cx="9866669" cy="5312525"/>
          </a:xfrm>
          <a:ln w="28575">
            <a:solidFill>
              <a:schemeClr val="accent1"/>
            </a:solidFill>
          </a:ln>
        </p:spPr>
        <p:txBody>
          <a:bodyPr anchor="t">
            <a:normAutofit lnSpcReduction="10000"/>
          </a:bodyPr>
          <a:lstStyle/>
          <a:p>
            <a:endParaRPr lang="en-US" sz="5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Olist store analysis project aims at understanding the performance of the store on E-commerce platform to drive business growth and improve overall efficiency.</a:t>
            </a:r>
          </a:p>
          <a:p>
            <a:pPr>
              <a:lnSpc>
                <a:spcPct val="150000"/>
              </a:lnSpc>
            </a:pPr>
            <a:r>
              <a:rPr lang="en-IN" sz="2400" dirty="0">
                <a:latin typeface="Times New Roman" panose="02020603050405020304" pitchFamily="18" charset="0"/>
                <a:cs typeface="Times New Roman" panose="02020603050405020304" pitchFamily="18" charset="0"/>
              </a:rPr>
              <a:t>This Olist store analysis project covers different kpi’s which can help in were the store have to make changes, improve or maintain the consistence, etc.</a:t>
            </a:r>
          </a:p>
          <a:p>
            <a:pPr>
              <a:lnSpc>
                <a:spcPct val="150000"/>
              </a:lnSpc>
            </a:pPr>
            <a:r>
              <a:rPr lang="en-IN" sz="2400" dirty="0">
                <a:latin typeface="Times New Roman" panose="02020603050405020304" pitchFamily="18" charset="0"/>
                <a:cs typeface="Times New Roman" panose="02020603050405020304" pitchFamily="18" charset="0"/>
              </a:rPr>
              <a:t>The project will explore various aspects, such as delivery time, customer satisfaction, payment statistics, popular products, value customers, etc. which in turn help  the store to increase the profits of the business.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6835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763C-E9E5-B633-8CD8-48E89C30C59E}"/>
              </a:ext>
            </a:extLst>
          </p:cNvPr>
          <p:cNvSpPr>
            <a:spLocks noGrp="1"/>
          </p:cNvSpPr>
          <p:nvPr>
            <p:ph type="title"/>
          </p:nvPr>
        </p:nvSpPr>
        <p:spPr>
          <a:xfrm>
            <a:off x="2582311" y="277114"/>
            <a:ext cx="8493727" cy="648929"/>
          </a:xfrm>
          <a:ln w="28575">
            <a:solidFill>
              <a:schemeClr val="accent1"/>
            </a:solidFill>
          </a:ln>
        </p:spPr>
        <p:txBody>
          <a:bodyPr>
            <a:normAutofit fontScale="90000"/>
          </a:bodyPr>
          <a:lstStyle/>
          <a:p>
            <a:pPr algn="ctr"/>
            <a:r>
              <a:rPr lang="en-IN" b="1" dirty="0">
                <a:latin typeface="Times New Roman" panose="02020603050405020304" pitchFamily="18" charset="0"/>
                <a:cs typeface="Times New Roman" panose="02020603050405020304" pitchFamily="18" charset="0"/>
              </a:rPr>
              <a:t>Kpi 1: </a:t>
            </a:r>
            <a:r>
              <a:rPr lang="en-IN" b="1" dirty="0">
                <a:solidFill>
                  <a:schemeClr val="accent5">
                    <a:lumMod val="75000"/>
                  </a:schemeClr>
                </a:solidFill>
                <a:latin typeface="Times New Roman" panose="02020603050405020304" pitchFamily="18" charset="0"/>
                <a:cs typeface="Times New Roman" panose="02020603050405020304" pitchFamily="18" charset="0"/>
              </a:rPr>
              <a:t>Weekday Vs Weekend Payment Statistics</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1F533484-3B6A-54B7-B7B4-A071195AACB3}"/>
              </a:ext>
            </a:extLst>
          </p:cNvPr>
          <p:cNvSpPr>
            <a:spLocks noGrp="1"/>
          </p:cNvSpPr>
          <p:nvPr>
            <p:ph idx="1"/>
          </p:nvPr>
        </p:nvSpPr>
        <p:spPr>
          <a:xfrm>
            <a:off x="1209368" y="1106129"/>
            <a:ext cx="9866669" cy="5474757"/>
          </a:xfrm>
          <a:ln w="28575">
            <a:solidFill>
              <a:schemeClr val="accent1"/>
            </a:solidFill>
          </a:ln>
        </p:spPr>
        <p:txBody>
          <a:bodyPr anchor="t">
            <a:normAutofit fontScale="92500" lnSpcReduction="20000"/>
          </a:bodyPr>
          <a:lstStyle/>
          <a:p>
            <a:endParaRPr lang="en-US" sz="5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Kpi 1 gives Olist store in detail understanding of the buying behavior of customers on weekday and weekend, based on payment statistics.</a:t>
            </a:r>
          </a:p>
          <a:p>
            <a:pPr marL="6160" indent="0">
              <a:buNone/>
            </a:pPr>
            <a:endParaRPr lang="en-US" sz="100" dirty="0">
              <a:latin typeface="Times New Roman" panose="02020603050405020304" pitchFamily="18" charset="0"/>
              <a:cs typeface="Times New Roman" panose="02020603050405020304" pitchFamily="18" charset="0"/>
            </a:endParaRPr>
          </a:p>
          <a:p>
            <a:pPr>
              <a:spcBef>
                <a:spcPts val="0"/>
              </a:spcBef>
              <a:spcAft>
                <a:spcPts val="0"/>
              </a:spcAft>
            </a:pPr>
            <a:r>
              <a:rPr lang="en-IN" sz="2600" dirty="0">
                <a:latin typeface="Times New Roman" panose="02020603050405020304" pitchFamily="18" charset="0"/>
                <a:cs typeface="Times New Roman" panose="02020603050405020304" pitchFamily="18" charset="0"/>
              </a:rPr>
              <a:t>It is clear that the store has more orders or business on weekdays with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12.37 M i.e. around 77% of business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happens on weekdays. On weekend the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store made 3.64 M of business i.e. 23%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on weekend.</a:t>
            </a:r>
          </a:p>
          <a:p>
            <a:pPr marL="6160" indent="0">
              <a:spcBef>
                <a:spcPts val="0"/>
              </a:spcBef>
              <a:spcAft>
                <a:spcPts val="0"/>
              </a:spcAft>
              <a:buNone/>
            </a:pPr>
            <a:endParaRPr lang="en-IN" sz="1100" dirty="0">
              <a:latin typeface="Times New Roman" panose="02020603050405020304" pitchFamily="18" charset="0"/>
              <a:cs typeface="Times New Roman" panose="02020603050405020304" pitchFamily="18" charset="0"/>
            </a:endParaRPr>
          </a:p>
          <a:p>
            <a:pPr>
              <a:spcBef>
                <a:spcPts val="0"/>
              </a:spcBef>
              <a:spcAft>
                <a:spcPts val="0"/>
              </a:spcAft>
            </a:pPr>
            <a:r>
              <a:rPr lang="en-IN" sz="2600" dirty="0">
                <a:latin typeface="Times New Roman" panose="02020603050405020304" pitchFamily="18" charset="0"/>
                <a:cs typeface="Times New Roman" panose="02020603050405020304" pitchFamily="18" charset="0"/>
              </a:rPr>
              <a:t>It clearly shows that store should think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about increasing their business on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weekend’s. they can give weekend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special offers, discounts on purchases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on weekend. So that store can increase </a:t>
            </a:r>
          </a:p>
          <a:p>
            <a:pPr marL="6160" indent="0">
              <a:spcBef>
                <a:spcPts val="0"/>
              </a:spcBef>
              <a:spcAft>
                <a:spcPts val="0"/>
              </a:spcAft>
              <a:buNone/>
            </a:pPr>
            <a:r>
              <a:rPr lang="en-IN" sz="2600" dirty="0">
                <a:latin typeface="Times New Roman" panose="02020603050405020304" pitchFamily="18" charset="0"/>
                <a:cs typeface="Times New Roman" panose="02020603050405020304" pitchFamily="18" charset="0"/>
              </a:rPr>
              <a:t>     sales on weekend.</a:t>
            </a:r>
          </a:p>
          <a:p>
            <a:pPr marL="6160" indent="0">
              <a:spcBef>
                <a:spcPts val="0"/>
              </a:spcBef>
              <a:spcAft>
                <a:spcPts val="0"/>
              </a:spcAft>
              <a:buNone/>
            </a:pPr>
            <a:endParaRPr lang="en-IN" sz="2600" dirty="0">
              <a:latin typeface="Times New Roman" panose="02020603050405020304" pitchFamily="18" charset="0"/>
              <a:cs typeface="Times New Roman" panose="02020603050405020304" pitchFamily="18" charset="0"/>
            </a:endParaRPr>
          </a:p>
          <a:p>
            <a:pPr marL="6160" indent="0">
              <a:buNone/>
            </a:pPr>
            <a:endParaRPr lang="en-IN" dirty="0"/>
          </a:p>
          <a:p>
            <a:pPr marL="6160" indent="0">
              <a:buNone/>
            </a:pPr>
            <a:endParaRPr lang="en-IN" dirty="0"/>
          </a:p>
          <a:p>
            <a:pPr marL="6160" indent="0">
              <a:buNone/>
            </a:pPr>
            <a:endParaRPr lang="en-IN" dirty="0"/>
          </a:p>
          <a:p>
            <a:pPr marL="6160" indent="0">
              <a:buNone/>
            </a:pPr>
            <a:endParaRPr lang="en-IN" dirty="0"/>
          </a:p>
          <a:p>
            <a:pPr marL="6160" indent="0">
              <a:buNone/>
            </a:pPr>
            <a:endParaRPr lang="en-IN" dirty="0"/>
          </a:p>
          <a:p>
            <a:pPr marL="6160" indent="0">
              <a:buNone/>
            </a:pPr>
            <a:endParaRPr lang="en-IN" dirty="0"/>
          </a:p>
          <a:p>
            <a:pPr marL="6160" indent="0">
              <a:buNone/>
            </a:pPr>
            <a:endParaRPr lang="en-IN" dirty="0"/>
          </a:p>
        </p:txBody>
      </p:sp>
      <p:pic>
        <p:nvPicPr>
          <p:cNvPr id="5" name="Picture 4">
            <a:extLst>
              <a:ext uri="{FF2B5EF4-FFF2-40B4-BE49-F238E27FC236}">
                <a16:creationId xmlns:a16="http://schemas.microsoft.com/office/drawing/2014/main" id="{2B941B73-A793-E0E6-326D-C4D4C7E2981C}"/>
              </a:ext>
            </a:extLst>
          </p:cNvPr>
          <p:cNvPicPr>
            <a:picLocks noChangeAspect="1"/>
          </p:cNvPicPr>
          <p:nvPr/>
        </p:nvPicPr>
        <p:blipFill>
          <a:blip r:embed="rId2">
            <a:extLst>
              <a:ext uri="{28A0092B-C50C-407E-A947-70E740481C1C}">
                <a14:useLocalDpi xmlns:a14="http://schemas.microsoft.com/office/drawing/2010/main" val="0"/>
              </a:ext>
            </a:extLst>
          </a:blip>
          <a:srcRect l="1038" r="1713"/>
          <a:stretch/>
        </p:blipFill>
        <p:spPr>
          <a:xfrm>
            <a:off x="6666272" y="2787445"/>
            <a:ext cx="4307200" cy="3649436"/>
          </a:xfrm>
          <a:prstGeom prst="rect">
            <a:avLst/>
          </a:prstGeom>
        </p:spPr>
      </p:pic>
    </p:spTree>
    <p:extLst>
      <p:ext uri="{BB962C8B-B14F-4D97-AF65-F5344CB8AC3E}">
        <p14:creationId xmlns:p14="http://schemas.microsoft.com/office/powerpoint/2010/main" val="287800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694FD-36DE-4508-CE19-7A2E06932C37}"/>
              </a:ext>
            </a:extLst>
          </p:cNvPr>
          <p:cNvSpPr>
            <a:spLocks noGrp="1"/>
          </p:cNvSpPr>
          <p:nvPr>
            <p:ph idx="1"/>
          </p:nvPr>
        </p:nvSpPr>
        <p:spPr>
          <a:xfrm>
            <a:off x="1135626" y="1253613"/>
            <a:ext cx="10132141" cy="5324168"/>
          </a:xfrm>
          <a:ln w="28575">
            <a:solidFill>
              <a:schemeClr val="accent1"/>
            </a:solidFill>
          </a:ln>
        </p:spPr>
        <p:txBody>
          <a:bodyPr anchor="t">
            <a:normAutofit lnSpcReduction="10000"/>
          </a:bodyPr>
          <a:lstStyle/>
          <a:p>
            <a:pPr>
              <a:lnSpc>
                <a:spcPct val="100000"/>
              </a:lnSpc>
            </a:pPr>
            <a:endParaRPr lang="en-US" sz="500" dirty="0">
              <a:latin typeface="Times New Roman" panose="02020603050405020304" pitchFamily="18" charset="0"/>
              <a:cs typeface="Times New Roman" panose="02020603050405020304" pitchFamily="18" charset="0"/>
            </a:endParaRPr>
          </a:p>
          <a:p>
            <a:pPr>
              <a:lnSpc>
                <a:spcPct val="100000"/>
              </a:lnSpc>
            </a:pPr>
            <a:r>
              <a:rPr lang="en-US" sz="2800" dirty="0">
                <a:latin typeface="Times New Roman" panose="02020603050405020304" pitchFamily="18" charset="0"/>
                <a:cs typeface="Times New Roman" panose="02020603050405020304" pitchFamily="18" charset="0"/>
              </a:rPr>
              <a:t>Through Kpi 2 we can observe that with the review score of 5 and payment type as credit card the store got around 44,000 orders.</a:t>
            </a:r>
          </a:p>
          <a:p>
            <a:pPr>
              <a:lnSpc>
                <a:spcPct val="100000"/>
              </a:lnSpc>
            </a:pPr>
            <a:endParaRPr lang="en-US" sz="100"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sz="2800" dirty="0">
                <a:latin typeface="Times New Roman" panose="02020603050405020304" pitchFamily="18" charset="0"/>
                <a:cs typeface="Times New Roman" panose="02020603050405020304" pitchFamily="18" charset="0"/>
              </a:rPr>
              <a:t>Compared to other payment types, more orders has been placed via credit card payment i.e. more </a:t>
            </a:r>
          </a:p>
          <a:p>
            <a:pPr marL="6160" indent="0">
              <a:lnSpc>
                <a:spcPct val="100000"/>
              </a:lnSpc>
              <a:spcBef>
                <a:spcPts val="0"/>
              </a:spcBef>
              <a:spcAft>
                <a:spcPts val="0"/>
              </a:spcAft>
              <a:buNone/>
            </a:pPr>
            <a:r>
              <a:rPr lang="en-US" sz="2800" dirty="0">
                <a:latin typeface="Times New Roman" panose="02020603050405020304" pitchFamily="18" charset="0"/>
                <a:cs typeface="Times New Roman" panose="02020603050405020304" pitchFamily="18" charset="0"/>
              </a:rPr>
              <a:t>    than 70% of the sales were </a:t>
            </a:r>
          </a:p>
          <a:p>
            <a:pPr marL="6160" indent="0">
              <a:lnSpc>
                <a:spcPct val="100000"/>
              </a:lnSpc>
              <a:spcBef>
                <a:spcPts val="0"/>
              </a:spcBef>
              <a:spcAft>
                <a:spcPts val="0"/>
              </a:spcAft>
              <a:buNone/>
            </a:pPr>
            <a:r>
              <a:rPr lang="en-US" sz="2800" dirty="0">
                <a:latin typeface="Times New Roman" panose="02020603050405020304" pitchFamily="18" charset="0"/>
                <a:cs typeface="Times New Roman" panose="02020603050405020304" pitchFamily="18" charset="0"/>
              </a:rPr>
              <a:t>    paid by credit card than boleto,</a:t>
            </a:r>
          </a:p>
          <a:p>
            <a:pPr marL="6160" indent="0">
              <a:lnSpc>
                <a:spcPct val="100000"/>
              </a:lnSpc>
              <a:spcBef>
                <a:spcPts val="0"/>
              </a:spcBef>
              <a:spcAft>
                <a:spcPts val="0"/>
              </a:spcAft>
              <a:buNone/>
            </a:pPr>
            <a:r>
              <a:rPr lang="en-US" sz="2800" dirty="0">
                <a:latin typeface="Times New Roman" panose="02020603050405020304" pitchFamily="18" charset="0"/>
                <a:cs typeface="Times New Roman" panose="02020603050405020304" pitchFamily="18" charset="0"/>
              </a:rPr>
              <a:t>    vouchers and debit card.</a:t>
            </a:r>
          </a:p>
          <a:p>
            <a:pPr marL="6160" indent="0">
              <a:lnSpc>
                <a:spcPct val="100000"/>
              </a:lnSpc>
              <a:spcBef>
                <a:spcPts val="0"/>
              </a:spcBef>
              <a:spcAft>
                <a:spcPts val="0"/>
              </a:spcAft>
              <a:buNone/>
            </a:pPr>
            <a:endParaRPr lang="en-US" sz="1000" dirty="0">
              <a:latin typeface="Times New Roman" panose="02020603050405020304" pitchFamily="18" charset="0"/>
              <a:cs typeface="Times New Roman" panose="02020603050405020304" pitchFamily="18" charset="0"/>
            </a:endParaRPr>
          </a:p>
          <a:p>
            <a:pPr marL="6160" indent="0">
              <a:lnSpc>
                <a:spcPct val="100000"/>
              </a:lnSpc>
              <a:spcBef>
                <a:spcPts val="0"/>
              </a:spcBef>
              <a:spcAft>
                <a:spcPts val="0"/>
              </a:spcAft>
              <a:buNone/>
            </a:pPr>
            <a:endParaRPr lang="en-US" sz="100"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sz="2800" dirty="0">
                <a:latin typeface="Times New Roman" panose="02020603050405020304" pitchFamily="18" charset="0"/>
                <a:cs typeface="Times New Roman" panose="02020603050405020304" pitchFamily="18" charset="0"/>
              </a:rPr>
              <a:t>So, if we want to increase the </a:t>
            </a:r>
          </a:p>
          <a:p>
            <a:pPr marL="6160" indent="0">
              <a:lnSpc>
                <a:spcPct val="100000"/>
              </a:lnSpc>
              <a:spcBef>
                <a:spcPts val="0"/>
              </a:spcBef>
              <a:spcAft>
                <a:spcPts val="0"/>
              </a:spcAft>
              <a:buNone/>
            </a:pPr>
            <a:r>
              <a:rPr lang="en-US" sz="2800" dirty="0">
                <a:latin typeface="Times New Roman" panose="02020603050405020304" pitchFamily="18" charset="0"/>
                <a:cs typeface="Times New Roman" panose="02020603050405020304" pitchFamily="18" charset="0"/>
              </a:rPr>
              <a:t>    sale we can give certain amount</a:t>
            </a:r>
          </a:p>
          <a:p>
            <a:pPr marL="6160" indent="0">
              <a:lnSpc>
                <a:spcPct val="100000"/>
              </a:lnSpc>
              <a:spcBef>
                <a:spcPts val="0"/>
              </a:spcBef>
              <a:spcAft>
                <a:spcPts val="0"/>
              </a:spcAft>
              <a:buNone/>
            </a:pPr>
            <a:r>
              <a:rPr lang="en-US" sz="2800" dirty="0">
                <a:latin typeface="Times New Roman" panose="02020603050405020304" pitchFamily="18" charset="0"/>
                <a:cs typeface="Times New Roman" panose="02020603050405020304" pitchFamily="18" charset="0"/>
              </a:rPr>
              <a:t>    of discounts or no cost EMI’s </a:t>
            </a:r>
          </a:p>
          <a:p>
            <a:pPr marL="6160" indent="0">
              <a:lnSpc>
                <a:spcPct val="100000"/>
              </a:lnSpc>
              <a:spcBef>
                <a:spcPts val="0"/>
              </a:spcBef>
              <a:spcAft>
                <a:spcPts val="0"/>
              </a:spcAft>
              <a:buNone/>
            </a:pPr>
            <a:r>
              <a:rPr lang="en-US" sz="2800" dirty="0">
                <a:latin typeface="Times New Roman" panose="02020603050405020304" pitchFamily="18" charset="0"/>
                <a:cs typeface="Times New Roman" panose="02020603050405020304" pitchFamily="18" charset="0"/>
              </a:rPr>
              <a:t>    on the card payments      </a:t>
            </a:r>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6C37E0C-2371-6ABA-B1EE-57A935241657}"/>
              </a:ext>
            </a:extLst>
          </p:cNvPr>
          <p:cNvSpPr>
            <a:spLocks noGrp="1"/>
          </p:cNvSpPr>
          <p:nvPr>
            <p:ph type="title"/>
          </p:nvPr>
        </p:nvSpPr>
        <p:spPr>
          <a:xfrm>
            <a:off x="2597060" y="173875"/>
            <a:ext cx="8670708" cy="888009"/>
          </a:xfrm>
          <a:ln w="28575">
            <a:solidFill>
              <a:schemeClr val="accent1"/>
            </a:solidFill>
          </a:ln>
        </p:spPr>
        <p:txBody>
          <a:bodyPr>
            <a:normAutofit fontScale="90000"/>
          </a:bodyPr>
          <a:lstStyle/>
          <a:p>
            <a:pPr algn="ctr"/>
            <a:r>
              <a:rPr lang="en-IN" b="1" dirty="0">
                <a:latin typeface="Times New Roman" panose="02020603050405020304" pitchFamily="18" charset="0"/>
                <a:cs typeface="Times New Roman" panose="02020603050405020304" pitchFamily="18" charset="0"/>
              </a:rPr>
              <a:t>Kpi 2:</a:t>
            </a:r>
            <a:r>
              <a:rPr lang="en-IN" sz="3100" b="1" dirty="0">
                <a:solidFill>
                  <a:schemeClr val="accent5">
                    <a:lumMod val="75000"/>
                  </a:schemeClr>
                </a:solidFill>
                <a:latin typeface="Times New Roman" panose="02020603050405020304" pitchFamily="18" charset="0"/>
                <a:cs typeface="Times New Roman" panose="02020603050405020304" pitchFamily="18" charset="0"/>
              </a:rPr>
              <a:t>Total no.of Orders with review score 5 and payment type as credit card.</a:t>
            </a:r>
            <a:br>
              <a:rPr lang="en-IN" sz="3100" b="1" dirty="0">
                <a:solidFill>
                  <a:schemeClr val="accent5">
                    <a:lumMod val="75000"/>
                  </a:schemeClr>
                </a:solidFill>
                <a:latin typeface="Times New Roman" panose="02020603050405020304" pitchFamily="18" charset="0"/>
                <a:cs typeface="Times New Roman" panose="02020603050405020304" pitchFamily="18" charset="0"/>
              </a:rPr>
            </a:br>
            <a:endParaRPr lang="en-IN" sz="3100" dirty="0">
              <a:solidFill>
                <a:schemeClr val="accent5">
                  <a:lumMod val="75000"/>
                </a:schemeClr>
              </a:solidFill>
            </a:endParaRPr>
          </a:p>
        </p:txBody>
      </p:sp>
      <p:pic>
        <p:nvPicPr>
          <p:cNvPr id="5" name="Picture 4">
            <a:extLst>
              <a:ext uri="{FF2B5EF4-FFF2-40B4-BE49-F238E27FC236}">
                <a16:creationId xmlns:a16="http://schemas.microsoft.com/office/drawing/2014/main" id="{59FF6EF9-E544-FFC4-4F2B-4B1CE4B28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696" y="3008671"/>
            <a:ext cx="4960374" cy="3451123"/>
          </a:xfrm>
          <a:prstGeom prst="rect">
            <a:avLst/>
          </a:prstGeom>
        </p:spPr>
      </p:pic>
    </p:spTree>
    <p:extLst>
      <p:ext uri="{BB962C8B-B14F-4D97-AF65-F5344CB8AC3E}">
        <p14:creationId xmlns:p14="http://schemas.microsoft.com/office/powerpoint/2010/main" val="44692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EEB0E-428C-4D0D-459B-2CFD4B520220}"/>
              </a:ext>
            </a:extLst>
          </p:cNvPr>
          <p:cNvSpPr>
            <a:spLocks noGrp="1"/>
          </p:cNvSpPr>
          <p:nvPr>
            <p:ph idx="1"/>
          </p:nvPr>
        </p:nvSpPr>
        <p:spPr>
          <a:xfrm>
            <a:off x="1150374" y="1504335"/>
            <a:ext cx="9925664" cy="5076551"/>
          </a:xfrm>
          <a:ln w="28575">
            <a:solidFill>
              <a:schemeClr val="accent1"/>
            </a:solidFill>
          </a:ln>
        </p:spPr>
        <p:txBody>
          <a:bodyPr anchor="t">
            <a:normAutofit lnSpcReduction="10000"/>
          </a:bodyPr>
          <a:lstStyle/>
          <a:p>
            <a:pPr marL="6160" indent="0">
              <a:buNone/>
            </a:pPr>
            <a:endParaRPr lang="en-US" sz="500" dirty="0"/>
          </a:p>
          <a:p>
            <a:pPr>
              <a:lnSpc>
                <a:spcPct val="100000"/>
              </a:lnSpc>
            </a:pPr>
            <a:r>
              <a:rPr lang="en-US" sz="2400" dirty="0">
                <a:latin typeface="Times New Roman" panose="02020603050405020304" pitchFamily="18" charset="0"/>
                <a:cs typeface="Times New Roman" panose="02020603050405020304" pitchFamily="18" charset="0"/>
              </a:rPr>
              <a:t>Through Kpi 3 Olist store can analyze days taken to deliver orders to its customers.</a:t>
            </a:r>
          </a:p>
          <a:p>
            <a:pPr marL="6160" indent="0">
              <a:lnSpc>
                <a:spcPct val="100000"/>
              </a:lnSpc>
              <a:buNone/>
            </a:pPr>
            <a:endParaRPr lang="en-US" sz="5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On an average the olist store have taken 11 days to deliver  the order to the pet shop.</a:t>
            </a:r>
          </a:p>
          <a:p>
            <a:pPr marL="6160" indent="0">
              <a:lnSpc>
                <a:spcPct val="100000"/>
              </a:lnSpc>
              <a:buNone/>
            </a:pPr>
            <a:endParaRPr lang="en-US" sz="5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This information can help the Olist store to identify </a:t>
            </a:r>
          </a:p>
          <a:p>
            <a:pPr marL="6160" indent="0">
              <a:lnSpc>
                <a:spcPct val="100000"/>
              </a:lnSpc>
              <a:buNone/>
            </a:pPr>
            <a:r>
              <a:rPr lang="en-US" sz="2400" dirty="0">
                <a:latin typeface="Times New Roman" panose="02020603050405020304" pitchFamily="18" charset="0"/>
                <a:cs typeface="Times New Roman" panose="02020603050405020304" pitchFamily="18" charset="0"/>
              </a:rPr>
              <a:t>      the areas to improve and also decrease the days taken </a:t>
            </a:r>
          </a:p>
          <a:p>
            <a:pPr marL="6160" indent="0">
              <a:lnSpc>
                <a:spcPct val="100000"/>
              </a:lnSpc>
              <a:buNone/>
            </a:pPr>
            <a:r>
              <a:rPr lang="en-US" sz="2400" dirty="0">
                <a:latin typeface="Times New Roman" panose="02020603050405020304" pitchFamily="18" charset="0"/>
                <a:cs typeface="Times New Roman" panose="02020603050405020304" pitchFamily="18" charset="0"/>
              </a:rPr>
              <a:t>      to deliver the orders for the customers.</a:t>
            </a:r>
          </a:p>
          <a:p>
            <a:pPr marL="6160" indent="0">
              <a:lnSpc>
                <a:spcPct val="100000"/>
              </a:lnSpc>
              <a:buNone/>
            </a:pPr>
            <a:endParaRPr lang="en-US" sz="5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As a result the store can maintain customer satisfaction </a:t>
            </a:r>
          </a:p>
          <a:p>
            <a:pPr marL="6160" indent="0">
              <a:lnSpc>
                <a:spcPct val="100000"/>
              </a:lnSpc>
              <a:buNone/>
            </a:pPr>
            <a:r>
              <a:rPr lang="en-US" sz="2400" dirty="0">
                <a:latin typeface="Times New Roman" panose="02020603050405020304" pitchFamily="18" charset="0"/>
                <a:cs typeface="Times New Roman" panose="02020603050405020304" pitchFamily="18" charset="0"/>
              </a:rPr>
              <a:t>     and also maintain stores goodwill in the market.</a:t>
            </a:r>
          </a:p>
        </p:txBody>
      </p:sp>
      <p:sp>
        <p:nvSpPr>
          <p:cNvPr id="6" name="Title 1">
            <a:extLst>
              <a:ext uri="{FF2B5EF4-FFF2-40B4-BE49-F238E27FC236}">
                <a16:creationId xmlns:a16="http://schemas.microsoft.com/office/drawing/2014/main" id="{41F77B71-2498-9118-8DCB-E6C88B335A29}"/>
              </a:ext>
            </a:extLst>
          </p:cNvPr>
          <p:cNvSpPr>
            <a:spLocks noGrp="1"/>
          </p:cNvSpPr>
          <p:nvPr>
            <p:ph type="title"/>
          </p:nvPr>
        </p:nvSpPr>
        <p:spPr>
          <a:xfrm>
            <a:off x="2582311" y="277114"/>
            <a:ext cx="8493727" cy="1005996"/>
          </a:xfrm>
          <a:ln w="28575">
            <a:solidFill>
              <a:schemeClr val="accent1"/>
            </a:solidFill>
          </a:ln>
        </p:spPr>
        <p:txBody>
          <a:bodyPr>
            <a:normAutofit/>
          </a:bodyPr>
          <a:lstStyle/>
          <a:p>
            <a:pPr algn="ctr">
              <a:spcBef>
                <a:spcPts val="50"/>
              </a:spcBef>
              <a:spcAft>
                <a:spcPts val="50"/>
              </a:spcAft>
            </a:pPr>
            <a:r>
              <a:rPr lang="en-IN" b="1" dirty="0">
                <a:latin typeface="Times New Roman" panose="02020603050405020304" pitchFamily="18" charset="0"/>
                <a:cs typeface="Times New Roman" panose="02020603050405020304" pitchFamily="18" charset="0"/>
              </a:rPr>
              <a:t>Kpi 3: </a:t>
            </a:r>
            <a:r>
              <a:rPr lang="en-IN" sz="2800" b="1" dirty="0">
                <a:solidFill>
                  <a:schemeClr val="accent5">
                    <a:lumMod val="75000"/>
                  </a:schemeClr>
                </a:solidFill>
                <a:latin typeface="Times New Roman" panose="02020603050405020304" pitchFamily="18" charset="0"/>
                <a:cs typeface="Times New Roman" panose="02020603050405020304" pitchFamily="18" charset="0"/>
              </a:rPr>
              <a:t>Average number of days taken for order  </a:t>
            </a:r>
            <a:br>
              <a:rPr lang="en-IN" sz="2800" b="1" dirty="0">
                <a:solidFill>
                  <a:schemeClr val="accent5">
                    <a:lumMod val="75000"/>
                  </a:schemeClr>
                </a:solidFill>
                <a:latin typeface="Times New Roman" panose="02020603050405020304" pitchFamily="18" charset="0"/>
                <a:cs typeface="Times New Roman" panose="02020603050405020304" pitchFamily="18" charset="0"/>
              </a:rPr>
            </a:br>
            <a:r>
              <a:rPr lang="en-IN" sz="2800" b="1" dirty="0">
                <a:solidFill>
                  <a:schemeClr val="accent5">
                    <a:lumMod val="75000"/>
                  </a:schemeClr>
                </a:solidFill>
                <a:latin typeface="Times New Roman" panose="02020603050405020304" pitchFamily="18" charset="0"/>
                <a:cs typeface="Times New Roman" panose="02020603050405020304" pitchFamily="18" charset="0"/>
              </a:rPr>
              <a:t>                delivered customer date for pet shop</a:t>
            </a:r>
            <a:endParaRPr lang="en-IN" sz="2800" dirty="0">
              <a:solidFill>
                <a:schemeClr val="accent5">
                  <a:lumMod val="75000"/>
                </a:schemeClr>
              </a:solidFill>
            </a:endParaRPr>
          </a:p>
        </p:txBody>
      </p:sp>
      <p:pic>
        <p:nvPicPr>
          <p:cNvPr id="4" name="Picture 3">
            <a:extLst>
              <a:ext uri="{FF2B5EF4-FFF2-40B4-BE49-F238E27FC236}">
                <a16:creationId xmlns:a16="http://schemas.microsoft.com/office/drawing/2014/main" id="{27C73163-6ABE-983C-838E-A8A741A07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819" y="3281516"/>
            <a:ext cx="2352618" cy="3104536"/>
          </a:xfrm>
          <a:prstGeom prst="roundRect">
            <a:avLst/>
          </a:prstGeom>
        </p:spPr>
      </p:pic>
    </p:spTree>
    <p:extLst>
      <p:ext uri="{BB962C8B-B14F-4D97-AF65-F5344CB8AC3E}">
        <p14:creationId xmlns:p14="http://schemas.microsoft.com/office/powerpoint/2010/main" val="338205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3FE0A-0EF0-6E74-84E8-387A05DDDED7}"/>
              </a:ext>
            </a:extLst>
          </p:cNvPr>
          <p:cNvSpPr>
            <a:spLocks noGrp="1"/>
          </p:cNvSpPr>
          <p:nvPr>
            <p:ph idx="1"/>
          </p:nvPr>
        </p:nvSpPr>
        <p:spPr>
          <a:xfrm>
            <a:off x="1135626" y="1253613"/>
            <a:ext cx="10132141" cy="5430512"/>
          </a:xfrm>
          <a:ln w="28575">
            <a:solidFill>
              <a:schemeClr val="accent1"/>
            </a:solidFill>
          </a:ln>
        </p:spPr>
        <p:txBody>
          <a:bodyPr anchor="t">
            <a:noAutofit/>
          </a:bodyPr>
          <a:lstStyle/>
          <a:p>
            <a:pPr marL="6160" indent="0">
              <a:buNone/>
            </a:pPr>
            <a:endParaRPr lang="en-US" sz="100" dirty="0">
              <a:latin typeface="Times New Roman" panose="02020603050405020304" pitchFamily="18" charset="0"/>
              <a:cs typeface="Times New Roman" panose="02020603050405020304" pitchFamily="18" charset="0"/>
            </a:endParaRPr>
          </a:p>
          <a:p>
            <a:pPr>
              <a:spcBef>
                <a:spcPts val="0"/>
              </a:spcBef>
              <a:spcAft>
                <a:spcPts val="0"/>
              </a:spcAft>
            </a:pPr>
            <a:r>
              <a:rPr lang="en-US" sz="2400" dirty="0">
                <a:latin typeface="Times New Roman" panose="02020603050405020304" pitchFamily="18" charset="0"/>
                <a:cs typeface="Times New Roman" panose="02020603050405020304" pitchFamily="18" charset="0"/>
              </a:rPr>
              <a:t>Through Kpi 4 we can see customers from sao paulo city</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have high Average price i.e. 108 and also have high </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Average payment value i.e. 136 for their purchases when </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compared to customers from other locations.</a:t>
            </a:r>
          </a:p>
          <a:p>
            <a:pPr>
              <a:spcBef>
                <a:spcPts val="0"/>
              </a:spcBef>
              <a:spcAft>
                <a:spcPts val="0"/>
              </a:spcAft>
            </a:pPr>
            <a:r>
              <a:rPr lang="en-US" sz="2400" dirty="0">
                <a:latin typeface="Times New Roman" panose="02020603050405020304" pitchFamily="18" charset="0"/>
                <a:cs typeface="Times New Roman" panose="02020603050405020304" pitchFamily="18" charset="0"/>
              </a:rPr>
              <a:t>As these details helps Olist store to understand the </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spending patterns of customers in the sao paulo city. So </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that the store can identify high value customers and target </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them to increase the market value of the store.         </a:t>
            </a:r>
          </a:p>
          <a:p>
            <a:pPr>
              <a:spcBef>
                <a:spcPts val="0"/>
              </a:spcBef>
              <a:spcAft>
                <a:spcPts val="0"/>
              </a:spcAft>
            </a:pPr>
            <a:r>
              <a:rPr lang="en-US" sz="2400" dirty="0">
                <a:latin typeface="Times New Roman" panose="02020603050405020304" pitchFamily="18" charset="0"/>
                <a:cs typeface="Times New Roman" panose="02020603050405020304" pitchFamily="18" charset="0"/>
              </a:rPr>
              <a:t> By understanding preferences and  behavior of customers in </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the city, the store can think about pricing strategies, </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customer satisfaction with the services and stay ahead </a:t>
            </a:r>
          </a:p>
          <a:p>
            <a:pPr marL="6160" indent="0">
              <a:spcBef>
                <a:spcPts val="0"/>
              </a:spcBef>
              <a:spcAft>
                <a:spcPts val="0"/>
              </a:spcAft>
              <a:buNone/>
            </a:pPr>
            <a:r>
              <a:rPr lang="en-US" sz="2400" dirty="0">
                <a:latin typeface="Times New Roman" panose="02020603050405020304" pitchFamily="18" charset="0"/>
                <a:cs typeface="Times New Roman" panose="02020603050405020304" pitchFamily="18" charset="0"/>
              </a:rPr>
              <a:t>      in the market.</a:t>
            </a:r>
          </a:p>
          <a:p>
            <a:pPr marL="6160" indent="0">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87B179A-1F7F-CF7E-B062-A0E66ED835B8}"/>
              </a:ext>
            </a:extLst>
          </p:cNvPr>
          <p:cNvSpPr>
            <a:spLocks noGrp="1"/>
          </p:cNvSpPr>
          <p:nvPr>
            <p:ph type="title"/>
          </p:nvPr>
        </p:nvSpPr>
        <p:spPr>
          <a:xfrm>
            <a:off x="2597060" y="173875"/>
            <a:ext cx="8670708" cy="888009"/>
          </a:xfrm>
          <a:ln w="28575">
            <a:solidFill>
              <a:schemeClr val="accent1"/>
            </a:solidFill>
          </a:ln>
        </p:spPr>
        <p:txBody>
          <a:bodyPr>
            <a:normAutofit fontScale="90000"/>
          </a:bodyPr>
          <a:lstStyle/>
          <a:p>
            <a:pPr algn="ctr"/>
            <a:r>
              <a:rPr lang="en-IN" b="1" dirty="0">
                <a:latin typeface="Times New Roman" panose="02020603050405020304" pitchFamily="18" charset="0"/>
                <a:cs typeface="Times New Roman" panose="02020603050405020304" pitchFamily="18" charset="0"/>
              </a:rPr>
              <a:t>Kpi 4: </a:t>
            </a:r>
            <a:r>
              <a:rPr lang="en-IN" sz="3100" b="1" dirty="0">
                <a:solidFill>
                  <a:schemeClr val="accent5">
                    <a:lumMod val="75000"/>
                  </a:schemeClr>
                </a:solidFill>
                <a:latin typeface="Times New Roman" panose="02020603050405020304" pitchFamily="18" charset="0"/>
                <a:cs typeface="Times New Roman" panose="02020603050405020304" pitchFamily="18" charset="0"/>
              </a:rPr>
              <a:t>Average price and payment values from customers of sao paulo city</a:t>
            </a:r>
            <a:br>
              <a:rPr lang="en-IN" sz="1600" b="1" dirty="0">
                <a:solidFill>
                  <a:schemeClr val="tx2">
                    <a:lumMod val="75000"/>
                  </a:schemeClr>
                </a:solidFill>
                <a:latin typeface="Times New Roman" panose="02020603050405020304" pitchFamily="18" charset="0"/>
                <a:cs typeface="Times New Roman" panose="02020603050405020304" pitchFamily="18" charset="0"/>
              </a:rPr>
            </a:br>
            <a:endParaRPr lang="en-IN" sz="3100" dirty="0">
              <a:solidFill>
                <a:schemeClr val="accent5">
                  <a:lumMod val="75000"/>
                </a:schemeClr>
              </a:solidFill>
            </a:endParaRPr>
          </a:p>
        </p:txBody>
      </p:sp>
      <p:pic>
        <p:nvPicPr>
          <p:cNvPr id="4" name="Picture 3">
            <a:extLst>
              <a:ext uri="{FF2B5EF4-FFF2-40B4-BE49-F238E27FC236}">
                <a16:creationId xmlns:a16="http://schemas.microsoft.com/office/drawing/2014/main" id="{9A0A05EF-2F6E-C768-0615-3F5787283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794" y="1401098"/>
            <a:ext cx="2310580" cy="5025566"/>
          </a:xfrm>
          <a:prstGeom prst="rect">
            <a:avLst/>
          </a:prstGeom>
        </p:spPr>
      </p:pic>
    </p:spTree>
    <p:extLst>
      <p:ext uri="{BB962C8B-B14F-4D97-AF65-F5344CB8AC3E}">
        <p14:creationId xmlns:p14="http://schemas.microsoft.com/office/powerpoint/2010/main" val="130678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1785E-0C0E-ADC1-F2DB-A76652D4C392}"/>
              </a:ext>
            </a:extLst>
          </p:cNvPr>
          <p:cNvSpPr>
            <a:spLocks noGrp="1"/>
          </p:cNvSpPr>
          <p:nvPr>
            <p:ph idx="1"/>
          </p:nvPr>
        </p:nvSpPr>
        <p:spPr>
          <a:xfrm>
            <a:off x="1268361" y="1120877"/>
            <a:ext cx="9910917" cy="5486399"/>
          </a:xfrm>
          <a:ln w="28575">
            <a:solidFill>
              <a:schemeClr val="accent1"/>
            </a:solidFill>
          </a:ln>
        </p:spPr>
        <p:txBody>
          <a:bodyPr anchor="t">
            <a:normAutofit lnSpcReduction="10000"/>
          </a:bodyPr>
          <a:lstStyle/>
          <a:p>
            <a:pPr marL="6160" indent="0">
              <a:buNone/>
            </a:pPr>
            <a:endParaRPr lang="en-US" sz="100" dirty="0"/>
          </a:p>
          <a:p>
            <a:r>
              <a:rPr lang="en-US" sz="2200" dirty="0">
                <a:latin typeface="Times New Roman" panose="02020603050405020304" pitchFamily="18" charset="0"/>
                <a:cs typeface="Times New Roman" panose="02020603050405020304" pitchFamily="18" charset="0"/>
              </a:rPr>
              <a:t>Kpi 5 will give us information about how many days the Olist store have taken to deliver the order to the customers and level of customer satisfaction based on time taken for delivering the order.</a:t>
            </a:r>
          </a:p>
          <a:p>
            <a:pPr>
              <a:spcBef>
                <a:spcPts val="0"/>
              </a:spcBef>
              <a:spcAft>
                <a:spcPts val="0"/>
              </a:spcAft>
            </a:pPr>
            <a:r>
              <a:rPr lang="en-US" sz="2200" dirty="0">
                <a:latin typeface="Times New Roman" panose="02020603050405020304" pitchFamily="18" charset="0"/>
                <a:cs typeface="Times New Roman" panose="02020603050405020304" pitchFamily="18" charset="0"/>
              </a:rPr>
              <a:t>Customer satisfaction can be analyzed based on review score for they services. If review score is 5 it means customers have high level of satisfaction. If review score is 1 it means that customers are </a:t>
            </a:r>
          </a:p>
          <a:p>
            <a:pPr marL="6160" indent="0">
              <a:spcBef>
                <a:spcPts val="0"/>
              </a:spcBef>
              <a:spcAft>
                <a:spcPts val="0"/>
              </a:spcAft>
              <a:buNone/>
            </a:pPr>
            <a:r>
              <a:rPr lang="en-US" sz="2200" dirty="0">
                <a:latin typeface="Times New Roman" panose="02020603050405020304" pitchFamily="18" charset="0"/>
                <a:cs typeface="Times New Roman" panose="02020603050405020304" pitchFamily="18" charset="0"/>
              </a:rPr>
              <a:t>     not satisfied</a:t>
            </a:r>
          </a:p>
          <a:p>
            <a:pPr marL="6160" indent="0">
              <a:spcBef>
                <a:spcPts val="0"/>
              </a:spcBef>
              <a:spcAft>
                <a:spcPts val="0"/>
              </a:spcAft>
              <a:buNone/>
            </a:pPr>
            <a:r>
              <a:rPr lang="en-US" sz="2200" dirty="0">
                <a:latin typeface="Times New Roman" panose="02020603050405020304" pitchFamily="18" charset="0"/>
                <a:cs typeface="Times New Roman" panose="02020603050405020304" pitchFamily="18" charset="0"/>
              </a:rPr>
              <a:t>      with the services of the store.</a:t>
            </a:r>
          </a:p>
          <a:p>
            <a:pPr>
              <a:spcBef>
                <a:spcPts val="0"/>
              </a:spcBef>
              <a:spcAft>
                <a:spcPts val="0"/>
              </a:spcAft>
            </a:pPr>
            <a:r>
              <a:rPr lang="en-US" sz="2200" dirty="0">
                <a:latin typeface="Times New Roman" panose="02020603050405020304" pitchFamily="18" charset="0"/>
                <a:cs typeface="Times New Roman" panose="02020603050405020304" pitchFamily="18" charset="0"/>
              </a:rPr>
              <a:t>This information helps the Olist </a:t>
            </a:r>
          </a:p>
          <a:p>
            <a:pPr marL="6160" indent="0">
              <a:spcBef>
                <a:spcPts val="0"/>
              </a:spcBef>
              <a:spcAft>
                <a:spcPts val="0"/>
              </a:spcAft>
              <a:buNone/>
            </a:pPr>
            <a:r>
              <a:rPr lang="en-US" sz="2200" dirty="0">
                <a:latin typeface="Times New Roman" panose="02020603050405020304" pitchFamily="18" charset="0"/>
                <a:cs typeface="Times New Roman" panose="02020603050405020304" pitchFamily="18" charset="0"/>
              </a:rPr>
              <a:t>     store to improve in customer </a:t>
            </a:r>
          </a:p>
          <a:p>
            <a:pPr marL="6160" indent="0">
              <a:spcBef>
                <a:spcPts val="0"/>
              </a:spcBef>
              <a:spcAft>
                <a:spcPts val="0"/>
              </a:spcAft>
              <a:buNone/>
            </a:pPr>
            <a:r>
              <a:rPr lang="en-US" sz="2200" dirty="0">
                <a:latin typeface="Times New Roman" panose="02020603050405020304" pitchFamily="18" charset="0"/>
                <a:cs typeface="Times New Roman" panose="02020603050405020304" pitchFamily="18" charset="0"/>
              </a:rPr>
              <a:t>     service in all the areas like </a:t>
            </a:r>
          </a:p>
          <a:p>
            <a:pPr marL="6160" indent="0">
              <a:spcBef>
                <a:spcPts val="0"/>
              </a:spcBef>
              <a:spcAft>
                <a:spcPts val="0"/>
              </a:spcAft>
              <a:buNone/>
            </a:pPr>
            <a:r>
              <a:rPr lang="en-US" sz="2200" dirty="0">
                <a:latin typeface="Times New Roman" panose="02020603050405020304" pitchFamily="18" charset="0"/>
                <a:cs typeface="Times New Roman" panose="02020603050405020304" pitchFamily="18" charset="0"/>
              </a:rPr>
              <a:t>     delivery days taken, quality of </a:t>
            </a:r>
          </a:p>
          <a:p>
            <a:pPr marL="6160" indent="0">
              <a:spcBef>
                <a:spcPts val="0"/>
              </a:spcBef>
              <a:spcAft>
                <a:spcPts val="0"/>
              </a:spcAft>
              <a:buNone/>
            </a:pPr>
            <a:r>
              <a:rPr lang="en-US" sz="2200" dirty="0">
                <a:latin typeface="Times New Roman" panose="02020603050405020304" pitchFamily="18" charset="0"/>
                <a:cs typeface="Times New Roman" panose="02020603050405020304" pitchFamily="18" charset="0"/>
              </a:rPr>
              <a:t>     product, shopping  experience, </a:t>
            </a:r>
          </a:p>
          <a:p>
            <a:pPr marL="6160" indent="0">
              <a:spcBef>
                <a:spcPts val="0"/>
              </a:spcBef>
              <a:spcAft>
                <a:spcPts val="0"/>
              </a:spcAft>
              <a:buNone/>
            </a:pPr>
            <a:r>
              <a:rPr lang="en-US" sz="2200" dirty="0">
                <a:latin typeface="Times New Roman" panose="02020603050405020304" pitchFamily="18" charset="0"/>
                <a:cs typeface="Times New Roman" panose="02020603050405020304" pitchFamily="18" charset="0"/>
              </a:rPr>
              <a:t>     etc.        </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38B642E-330E-4265-4EE4-9B9534010A7B}"/>
              </a:ext>
            </a:extLst>
          </p:cNvPr>
          <p:cNvSpPr>
            <a:spLocks noGrp="1"/>
          </p:cNvSpPr>
          <p:nvPr>
            <p:ph type="title"/>
          </p:nvPr>
        </p:nvSpPr>
        <p:spPr>
          <a:xfrm>
            <a:off x="2610466" y="250724"/>
            <a:ext cx="8568812" cy="693174"/>
          </a:xfrm>
          <a:ln w="28575">
            <a:solidFill>
              <a:schemeClr val="accent1"/>
            </a:solidFill>
          </a:ln>
        </p:spPr>
        <p:txBody>
          <a:bodyPr>
            <a:normAutofit fontScale="90000"/>
          </a:bodyPr>
          <a:lstStyle/>
          <a:p>
            <a:pPr algn="ctr"/>
            <a:r>
              <a:rPr lang="en-IN" b="1" dirty="0">
                <a:latin typeface="Times New Roman" panose="02020603050405020304" pitchFamily="18" charset="0"/>
                <a:cs typeface="Times New Roman" panose="02020603050405020304" pitchFamily="18" charset="0"/>
              </a:rPr>
              <a:t>Kpi 5: </a:t>
            </a:r>
            <a:r>
              <a:rPr lang="en-IN" sz="2700" b="1" dirty="0">
                <a:solidFill>
                  <a:schemeClr val="accent5">
                    <a:lumMod val="75000"/>
                  </a:schemeClr>
                </a:solidFill>
                <a:latin typeface="Times New Roman" panose="02020603050405020304" pitchFamily="18" charset="0"/>
                <a:cs typeface="Times New Roman" panose="02020603050405020304" pitchFamily="18" charset="0"/>
              </a:rPr>
              <a:t>Relationship between shipping days Vs review scores</a:t>
            </a:r>
            <a:br>
              <a:rPr lang="en-IN" sz="2700" b="1" dirty="0">
                <a:solidFill>
                  <a:schemeClr val="tx2">
                    <a:lumMod val="75000"/>
                  </a:schemeClr>
                </a:solidFill>
                <a:latin typeface="Times New Roman" panose="02020603050405020304" pitchFamily="18" charset="0"/>
                <a:cs typeface="Times New Roman" panose="02020603050405020304" pitchFamily="18" charset="0"/>
              </a:rPr>
            </a:br>
            <a:endParaRPr lang="en-IN" sz="2700" dirty="0">
              <a:solidFill>
                <a:schemeClr val="accent5">
                  <a:lumMod val="75000"/>
                </a:schemeClr>
              </a:solidFill>
            </a:endParaRPr>
          </a:p>
        </p:txBody>
      </p:sp>
      <p:pic>
        <p:nvPicPr>
          <p:cNvPr id="5" name="Picture 4">
            <a:extLst>
              <a:ext uri="{FF2B5EF4-FFF2-40B4-BE49-F238E27FC236}">
                <a16:creationId xmlns:a16="http://schemas.microsoft.com/office/drawing/2014/main" id="{D201A2D7-3B80-0C40-CC28-3B3792AE6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652" y="3303640"/>
            <a:ext cx="5588733" cy="3162802"/>
          </a:xfrm>
          <a:prstGeom prst="rect">
            <a:avLst/>
          </a:prstGeom>
        </p:spPr>
      </p:pic>
    </p:spTree>
    <p:extLst>
      <p:ext uri="{BB962C8B-B14F-4D97-AF65-F5344CB8AC3E}">
        <p14:creationId xmlns:p14="http://schemas.microsoft.com/office/powerpoint/2010/main" val="357948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60756E-2E5E-6813-5977-3AE26207E02B}"/>
              </a:ext>
            </a:extLst>
          </p:cNvPr>
          <p:cNvSpPr>
            <a:spLocks noGrp="1"/>
          </p:cNvSpPr>
          <p:nvPr>
            <p:ph type="subTitle" idx="1"/>
          </p:nvPr>
        </p:nvSpPr>
        <p:spPr>
          <a:xfrm>
            <a:off x="2625214" y="2442151"/>
            <a:ext cx="5855110" cy="2092219"/>
          </a:xfrm>
          <a:ln w="28575">
            <a:solidFill>
              <a:schemeClr val="accent1"/>
            </a:solidFill>
          </a:ln>
        </p:spPr>
        <p:txBody>
          <a:bodyPr>
            <a:normAutofit fontScale="32500" lnSpcReduction="20000"/>
          </a:bodyPr>
          <a:lstStyle/>
          <a:p>
            <a:pPr algn="ctr"/>
            <a:r>
              <a:rPr lang="en-IN" sz="6600" dirty="0">
                <a:latin typeface="Times New Roman" panose="02020603050405020304" pitchFamily="18" charset="0"/>
                <a:cs typeface="Times New Roman" panose="02020603050405020304" pitchFamily="18" charset="0"/>
              </a:rPr>
              <a:t> </a:t>
            </a:r>
          </a:p>
          <a:p>
            <a:pPr algn="ctr"/>
            <a:r>
              <a:rPr lang="en-IN" sz="28000" dirty="0">
                <a:latin typeface="Times New Roman" panose="02020603050405020304" pitchFamily="18" charset="0"/>
                <a:cs typeface="Times New Roman" panose="02020603050405020304" pitchFamily="18" charset="0"/>
              </a:rPr>
              <a:t>Dashboards</a:t>
            </a:r>
          </a:p>
          <a:p>
            <a:endParaRPr lang="en-IN" dirty="0"/>
          </a:p>
        </p:txBody>
      </p:sp>
      <p:pic>
        <p:nvPicPr>
          <p:cNvPr id="7" name="Graphic 6" descr="Shopping cart with solid fill">
            <a:extLst>
              <a:ext uri="{FF2B5EF4-FFF2-40B4-BE49-F238E27FC236}">
                <a16:creationId xmlns:a16="http://schemas.microsoft.com/office/drawing/2014/main" id="{F7EC68AC-FE29-2669-692E-5AE35CE9A8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60424" y="0"/>
            <a:ext cx="2089355" cy="1946787"/>
          </a:xfrm>
          <a:prstGeom prst="rect">
            <a:avLst/>
          </a:prstGeom>
        </p:spPr>
      </p:pic>
      <p:pic>
        <p:nvPicPr>
          <p:cNvPr id="12" name="Graphic 11" descr="Money with solid fill">
            <a:extLst>
              <a:ext uri="{FF2B5EF4-FFF2-40B4-BE49-F238E27FC236}">
                <a16:creationId xmlns:a16="http://schemas.microsoft.com/office/drawing/2014/main" id="{3A3D7A61-A120-D7FF-8062-F85E0A9E0C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407113">
            <a:off x="10697259" y="3671500"/>
            <a:ext cx="1340694" cy="1610538"/>
          </a:xfrm>
          <a:prstGeom prst="rect">
            <a:avLst/>
          </a:prstGeom>
        </p:spPr>
      </p:pic>
      <p:pic>
        <p:nvPicPr>
          <p:cNvPr id="16" name="Graphic 15" descr="Business Growth with solid fill">
            <a:extLst>
              <a:ext uri="{FF2B5EF4-FFF2-40B4-BE49-F238E27FC236}">
                <a16:creationId xmlns:a16="http://schemas.microsoft.com/office/drawing/2014/main" id="{41EF0AA4-750C-2FBF-3834-D286C1F00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53926">
            <a:off x="8782438" y="5009300"/>
            <a:ext cx="2062160" cy="1919757"/>
          </a:xfrm>
          <a:prstGeom prst="rect">
            <a:avLst/>
          </a:prstGeom>
        </p:spPr>
      </p:pic>
      <p:pic>
        <p:nvPicPr>
          <p:cNvPr id="18" name="Graphic 17" descr="Coins with solid fill">
            <a:extLst>
              <a:ext uri="{FF2B5EF4-FFF2-40B4-BE49-F238E27FC236}">
                <a16:creationId xmlns:a16="http://schemas.microsoft.com/office/drawing/2014/main" id="{9CF5924A-DE51-E803-44D5-C79A366091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728457">
            <a:off x="8984539" y="2609128"/>
            <a:ext cx="1548211" cy="1700665"/>
          </a:xfrm>
          <a:prstGeom prst="rect">
            <a:avLst/>
          </a:prstGeom>
        </p:spPr>
      </p:pic>
      <p:pic>
        <p:nvPicPr>
          <p:cNvPr id="20" name="Graphic 19" descr="Handshake with solid fill">
            <a:extLst>
              <a:ext uri="{FF2B5EF4-FFF2-40B4-BE49-F238E27FC236}">
                <a16:creationId xmlns:a16="http://schemas.microsoft.com/office/drawing/2014/main" id="{0965F04B-3752-1E20-E838-F6432316D8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907677">
            <a:off x="10781984" y="2011768"/>
            <a:ext cx="1380935" cy="1294167"/>
          </a:xfrm>
          <a:prstGeom prst="rect">
            <a:avLst/>
          </a:prstGeom>
        </p:spPr>
      </p:pic>
    </p:spTree>
    <p:extLst>
      <p:ext uri="{BB962C8B-B14F-4D97-AF65-F5344CB8AC3E}">
        <p14:creationId xmlns:p14="http://schemas.microsoft.com/office/powerpoint/2010/main" val="2894638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1686</TotalTime>
  <Words>1030</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MS Shell Dlg 2</vt:lpstr>
      <vt:lpstr>Times New Roman</vt:lpstr>
      <vt:lpstr>Wingdings</vt:lpstr>
      <vt:lpstr>Wingdings 3</vt:lpstr>
      <vt:lpstr>Madison</vt:lpstr>
      <vt:lpstr>PowerPoint Presentation</vt:lpstr>
      <vt:lpstr>PowerPoint Presentation</vt:lpstr>
      <vt:lpstr>INTRODUCTION</vt:lpstr>
      <vt:lpstr>Kpi 1: Weekday Vs Weekend Payment Statistics</vt:lpstr>
      <vt:lpstr>Kpi 2:Total no.of Orders with review score 5 and payment type as credit card. </vt:lpstr>
      <vt:lpstr>Kpi 3: Average number of days taken for order                   delivered customer date for pet shop</vt:lpstr>
      <vt:lpstr>Kpi 4: Average price and payment values from customers of sao paulo city </vt:lpstr>
      <vt:lpstr>Kpi 5: Relationship between shipping days Vs review scores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39</cp:revision>
  <dcterms:created xsi:type="dcterms:W3CDTF">2024-09-26T11:04:34Z</dcterms:created>
  <dcterms:modified xsi:type="dcterms:W3CDTF">2024-10-02T09:14:08Z</dcterms:modified>
</cp:coreProperties>
</file>