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7" r:id="rId4"/>
    <p:sldId id="269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095" autoAdjust="0"/>
  </p:normalViewPr>
  <p:slideViewPr>
    <p:cSldViewPr snapToGrid="0">
      <p:cViewPr>
        <p:scale>
          <a:sx n="70" d="100"/>
          <a:sy n="70" d="100"/>
        </p:scale>
        <p:origin x="5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974F1-246F-4FEB-9181-35525AE93FB8}" type="datetimeFigureOut">
              <a:rPr lang="en-US" smtClean="0"/>
              <a:t>06-Feb-24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588AD-CCB4-46AC-BD2A-CB464C786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51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588AD-CCB4-46AC-BD2A-CB464C786F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3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1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9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1" y="91547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8" y="32280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7" y="609603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1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1" y="3843867"/>
            <a:ext cx="8304211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06-Feb-24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9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3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766734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685802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4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1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5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6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06-Feb-24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06-Feb-24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06-Feb-24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801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3" y="914400"/>
            <a:ext cx="3280975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3" y="2777067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</a:schemeClr>
            </a:gs>
            <a:gs pos="100000">
              <a:schemeClr val="bg1">
                <a:lumMod val="50000"/>
                <a:lumOff val="5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5"/>
            <a:ext cx="2981859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2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2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06-Feb-24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2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7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44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21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12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01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0966"/>
            <a:ext cx="12192000" cy="68989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2791" y="837342"/>
            <a:ext cx="10555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300" dirty="0">
                <a:solidFill>
                  <a:schemeClr val="bg1"/>
                </a:solidFill>
                <a:latin typeface="Rockwell Extra Bold" panose="02060903040505020403" pitchFamily="18" charset="0"/>
              </a:rPr>
              <a:t>MUSIC STORE DATA ANALYSIS</a:t>
            </a:r>
          </a:p>
        </p:txBody>
      </p:sp>
    </p:spTree>
    <p:extLst>
      <p:ext uri="{BB962C8B-B14F-4D97-AF65-F5344CB8AC3E}">
        <p14:creationId xmlns:p14="http://schemas.microsoft.com/office/powerpoint/2010/main" val="6950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298" y="248673"/>
            <a:ext cx="11073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Let's invite the artists who have written the most rock music in our dataset. Write a query that returns the Artist name and total track count of the top 10 rock bands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4" t="47302" r="14413" b="30821"/>
          <a:stretch/>
        </p:blipFill>
        <p:spPr>
          <a:xfrm>
            <a:off x="2892956" y="1591056"/>
            <a:ext cx="9220614" cy="22494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3" t="48970" r="41182" b="23555"/>
          <a:stretch/>
        </p:blipFill>
        <p:spPr>
          <a:xfrm>
            <a:off x="337298" y="3982534"/>
            <a:ext cx="4939586" cy="2674298"/>
          </a:xfrm>
          <a:prstGeom prst="rect">
            <a:avLst/>
          </a:prstGeom>
        </p:spPr>
      </p:pic>
      <p:sp>
        <p:nvSpPr>
          <p:cNvPr id="5" name="Flowchart: Off-page Connector 4"/>
          <p:cNvSpPr/>
          <p:nvPr/>
        </p:nvSpPr>
        <p:spPr>
          <a:xfrm rot="5400000">
            <a:off x="10866665" y="5034761"/>
            <a:ext cx="654229" cy="1996440"/>
          </a:xfrm>
          <a:prstGeom prst="flowChartOffpageConnector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71048" y="5837091"/>
            <a:ext cx="1353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lgerian" panose="04020705040A02060702" pitchFamily="82" charset="0"/>
                <a:cs typeface="Arial" panose="020B0604020202020204" pitchFamily="34" charset="0"/>
              </a:rPr>
              <a:t>Query 7</a:t>
            </a:r>
            <a:endParaRPr lang="en-US" sz="2000" dirty="0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93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477" y="249564"/>
            <a:ext cx="11667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Return </a:t>
            </a: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all the track names that have a song length longer than the average song length. Return the Name and Milliseconds for each track. Order by the song length with the longest songs listed first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34" t="30944" r="34035" b="48361"/>
          <a:stretch/>
        </p:blipFill>
        <p:spPr>
          <a:xfrm>
            <a:off x="4498848" y="1542942"/>
            <a:ext cx="7176762" cy="27009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81" t="49293" r="46001" b="13859"/>
          <a:stretch/>
        </p:blipFill>
        <p:spPr>
          <a:xfrm>
            <a:off x="256477" y="2743200"/>
            <a:ext cx="3830891" cy="3968496"/>
          </a:xfrm>
          <a:prstGeom prst="rect">
            <a:avLst/>
          </a:prstGeom>
        </p:spPr>
      </p:pic>
      <p:sp>
        <p:nvSpPr>
          <p:cNvPr id="5" name="Flowchart: Off-page Connector 4"/>
          <p:cNvSpPr/>
          <p:nvPr/>
        </p:nvSpPr>
        <p:spPr>
          <a:xfrm rot="5400000">
            <a:off x="10866665" y="5034762"/>
            <a:ext cx="654229" cy="1996440"/>
          </a:xfrm>
          <a:prstGeom prst="flowChartOffpageConnector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71048" y="5837091"/>
            <a:ext cx="1353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lgerian" panose="04020705040A02060702" pitchFamily="82" charset="0"/>
                <a:cs typeface="Arial" panose="020B0604020202020204" pitchFamily="34" charset="0"/>
              </a:rPr>
              <a:t>Query 8</a:t>
            </a:r>
            <a:endParaRPr lang="en-US" sz="2000" dirty="0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22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7" y="237744"/>
            <a:ext cx="11626237" cy="625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7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98648" y="57763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128013"/>
            <a:ext cx="11841480" cy="6464809"/>
          </a:xfrm>
          <a:prstGeom prst="rect">
            <a:avLst/>
          </a:prstGeom>
        </p:spPr>
      </p:pic>
      <p:sp>
        <p:nvSpPr>
          <p:cNvPr id="11" name="Right Triangle 10"/>
          <p:cNvSpPr/>
          <p:nvPr/>
        </p:nvSpPr>
        <p:spPr>
          <a:xfrm rot="2672157">
            <a:off x="9761676" y="1129753"/>
            <a:ext cx="4525365" cy="4590100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9043416" y="658368"/>
            <a:ext cx="2980944" cy="3081528"/>
          </a:xfrm>
          <a:prstGeom prst="line">
            <a:avLst/>
          </a:prstGeom>
          <a:ln w="38100">
            <a:solidFill>
              <a:schemeClr val="bg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244584" y="3529584"/>
            <a:ext cx="2779775" cy="2724912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0624" y="907942"/>
            <a:ext cx="526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PRESENTING  THE 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GLIMPSE  OF  THE  PROJECT…..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36071" y="1984248"/>
            <a:ext cx="49651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Arial Black" panose="020B0A04020102020204" pitchFamily="34" charset="0"/>
              </a:rPr>
              <a:t>PROBLEM  STATEMENTS </a:t>
            </a:r>
          </a:p>
          <a:p>
            <a:r>
              <a:rPr lang="en-US" sz="4400" b="1" dirty="0" smtClean="0">
                <a:latin typeface="Arial Black" panose="020B0A04020102020204" pitchFamily="34" charset="0"/>
              </a:rPr>
              <a:t>&amp; SOLUTIONS</a:t>
            </a:r>
            <a:endParaRPr lang="en-US" sz="4400" b="1" dirty="0">
              <a:latin typeface="Arial Black" panose="020B0A040201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37360" y="5463307"/>
            <a:ext cx="982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FOR FINDING SOME USEFUL INSIGHTS FOR</a:t>
            </a:r>
          </a:p>
          <a:p>
            <a:r>
              <a:rPr lang="en-US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 BUSINESS GROWTH OF MUSIC STORE USING SQL</a:t>
            </a:r>
            <a:endParaRPr lang="en-US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70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535353"/>
            </a:gs>
            <a:gs pos="0">
              <a:scrgbClr r="0" g="0" b="0"/>
            </a:gs>
            <a:gs pos="100000">
              <a:schemeClr val="tx1">
                <a:lumMod val="65000"/>
              </a:schemeClr>
            </a:gs>
            <a:gs pos="100000">
              <a:schemeClr val="bg1">
                <a:lumMod val="50000"/>
                <a:lumOff val="5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12" y="1225296"/>
            <a:ext cx="7673263" cy="54059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82296" y="45720"/>
            <a:ext cx="11978640" cy="106984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9456" y="155448"/>
            <a:ext cx="11055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Understanding the dataset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The Music store dataset contains total 11 tables.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schema diagram for this dataset is shown below.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18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670" y="623643"/>
            <a:ext cx="1273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Who is the senior most employee based on job title?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7" t="21384" r="39618" b="67771"/>
          <a:stretch/>
        </p:blipFill>
        <p:spPr>
          <a:xfrm>
            <a:off x="4325308" y="1536942"/>
            <a:ext cx="6868471" cy="1973145"/>
          </a:xfrm>
          <a:prstGeom prst="rect">
            <a:avLst/>
          </a:prstGeom>
        </p:spPr>
      </p:pic>
      <p:sp>
        <p:nvSpPr>
          <p:cNvPr id="6" name="Flowchart: Off-page Connector 5"/>
          <p:cNvSpPr/>
          <p:nvPr/>
        </p:nvSpPr>
        <p:spPr>
          <a:xfrm rot="5400000">
            <a:off x="10866665" y="5034751"/>
            <a:ext cx="654229" cy="1996440"/>
          </a:xfrm>
          <a:prstGeom prst="flowChartOffpageConnector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671048" y="5837091"/>
            <a:ext cx="1353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lgerian" panose="04020705040A02060702" pitchFamily="82" charset="0"/>
                <a:cs typeface="Arial" panose="020B0604020202020204" pitchFamily="34" charset="0"/>
              </a:rPr>
              <a:t>Query 1</a:t>
            </a:r>
            <a:endParaRPr lang="en-US" sz="2000" dirty="0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2" t="57374" r="44909" b="33898"/>
          <a:stretch/>
        </p:blipFill>
        <p:spPr>
          <a:xfrm>
            <a:off x="547918" y="3971984"/>
            <a:ext cx="5511820" cy="109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3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9533" y="558882"/>
            <a:ext cx="1039778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3100" b="1" dirty="0">
                <a:solidFill>
                  <a:schemeClr val="bg1"/>
                </a:solidFill>
                <a:latin typeface="Arial Black" panose="020B0A04020102020204" pitchFamily="34" charset="0"/>
              </a:rPr>
              <a:t>Which countries have the most Invoices?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5" t="36319" r="38917" b="50370"/>
          <a:stretch/>
        </p:blipFill>
        <p:spPr>
          <a:xfrm>
            <a:off x="4485735" y="1446617"/>
            <a:ext cx="7017249" cy="2044559"/>
          </a:xfrm>
          <a:prstGeom prst="rect">
            <a:avLst/>
          </a:prstGeom>
        </p:spPr>
      </p:pic>
      <p:sp>
        <p:nvSpPr>
          <p:cNvPr id="6" name="Flowchart: Off-page Connector 5"/>
          <p:cNvSpPr/>
          <p:nvPr/>
        </p:nvSpPr>
        <p:spPr>
          <a:xfrm rot="5400000">
            <a:off x="10866665" y="5034752"/>
            <a:ext cx="654229" cy="1996440"/>
          </a:xfrm>
          <a:prstGeom prst="flowChartOffpageConnector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Off-page Connector 6"/>
          <p:cNvSpPr/>
          <p:nvPr/>
        </p:nvSpPr>
        <p:spPr>
          <a:xfrm rot="5400000">
            <a:off x="10866665" y="5034752"/>
            <a:ext cx="654229" cy="1996440"/>
          </a:xfrm>
          <a:prstGeom prst="flowChartOffpageConnector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71048" y="5837091"/>
            <a:ext cx="1353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lgerian" panose="04020705040A02060702" pitchFamily="82" charset="0"/>
                <a:cs typeface="Arial" panose="020B0604020202020204" pitchFamily="34" charset="0"/>
              </a:rPr>
              <a:t>Query 2</a:t>
            </a:r>
            <a:endParaRPr lang="en-US" sz="2000" dirty="0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9" t="39653" r="54452" b="14194"/>
          <a:stretch/>
        </p:blipFill>
        <p:spPr>
          <a:xfrm>
            <a:off x="923827" y="2469823"/>
            <a:ext cx="2771480" cy="417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1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" y="705835"/>
            <a:ext cx="1093706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3100" b="1" dirty="0">
                <a:solidFill>
                  <a:schemeClr val="bg1"/>
                </a:solidFill>
                <a:latin typeface="Arial Black" panose="020B0A04020102020204" pitchFamily="34" charset="0"/>
              </a:rPr>
              <a:t>What are top 3 values of total invoice 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46" t="55022" r="52094" b="34627"/>
          <a:stretch/>
        </p:blipFill>
        <p:spPr>
          <a:xfrm>
            <a:off x="5618376" y="1725224"/>
            <a:ext cx="4892420" cy="1753267"/>
          </a:xfrm>
          <a:prstGeom prst="rect">
            <a:avLst/>
          </a:prstGeom>
        </p:spPr>
      </p:pic>
      <p:sp>
        <p:nvSpPr>
          <p:cNvPr id="4" name="Flowchart: Off-page Connector 3"/>
          <p:cNvSpPr/>
          <p:nvPr/>
        </p:nvSpPr>
        <p:spPr>
          <a:xfrm rot="5400000">
            <a:off x="10866665" y="5034753"/>
            <a:ext cx="654229" cy="1996440"/>
          </a:xfrm>
          <a:prstGeom prst="flowChartOffpageConnector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71048" y="5837091"/>
            <a:ext cx="1353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lgerian" panose="04020705040A02060702" pitchFamily="82" charset="0"/>
                <a:cs typeface="Arial" panose="020B0604020202020204" pitchFamily="34" charset="0"/>
              </a:rPr>
              <a:t>Query 3</a:t>
            </a:r>
            <a:endParaRPr lang="en-US" sz="2000" dirty="0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2" t="48985" r="55014" b="35687"/>
          <a:stretch/>
        </p:blipFill>
        <p:spPr>
          <a:xfrm>
            <a:off x="1471102" y="3832188"/>
            <a:ext cx="3421410" cy="200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4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161" y="243839"/>
            <a:ext cx="109552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Which </a:t>
            </a: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city has the best customers? We would like to throw a promotional Music Festival in the city we made the most money. Write a query that returns one city that has the highest sum of invoice totals. Return both the city name &amp; sum of all invoice totals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78" t="34010" r="30988" b="52779"/>
          <a:stretch/>
        </p:blipFill>
        <p:spPr>
          <a:xfrm>
            <a:off x="3106292" y="2638389"/>
            <a:ext cx="8849829" cy="19436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2" t="48931" r="52577" b="41851"/>
          <a:stretch/>
        </p:blipFill>
        <p:spPr>
          <a:xfrm>
            <a:off x="512524" y="5037600"/>
            <a:ext cx="4116038" cy="1244337"/>
          </a:xfrm>
          <a:prstGeom prst="rect">
            <a:avLst/>
          </a:prstGeom>
        </p:spPr>
      </p:pic>
      <p:sp>
        <p:nvSpPr>
          <p:cNvPr id="7" name="Flowchart: Off-page Connector 6"/>
          <p:cNvSpPr/>
          <p:nvPr/>
        </p:nvSpPr>
        <p:spPr>
          <a:xfrm rot="5400000">
            <a:off x="10866665" y="5034755"/>
            <a:ext cx="654229" cy="1996440"/>
          </a:xfrm>
          <a:prstGeom prst="flowChartOffpageConnector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671048" y="5837091"/>
            <a:ext cx="1353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lgerian" panose="04020705040A02060702" pitchFamily="82" charset="0"/>
                <a:cs typeface="Arial" panose="020B0604020202020204" pitchFamily="34" charset="0"/>
              </a:rPr>
              <a:t>Query 4</a:t>
            </a:r>
            <a:endParaRPr lang="en-US" sz="2000" dirty="0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85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375" y="134706"/>
            <a:ext cx="111063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Who </a:t>
            </a: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is the best customer? The customer who has spent the most money will be declared the best customer. Write a query that returns the person who has spent the most money </a:t>
            </a:r>
            <a:endParaRPr lang="en-U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8" t="56566" r="13739" b="26734"/>
          <a:stretch/>
        </p:blipFill>
        <p:spPr>
          <a:xfrm>
            <a:off x="3308808" y="2141142"/>
            <a:ext cx="8708394" cy="21841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48818" r="41143" b="42351"/>
          <a:stretch/>
        </p:blipFill>
        <p:spPr>
          <a:xfrm>
            <a:off x="454251" y="4769964"/>
            <a:ext cx="6351900" cy="1168924"/>
          </a:xfrm>
          <a:prstGeom prst="rect">
            <a:avLst/>
          </a:prstGeom>
        </p:spPr>
      </p:pic>
      <p:sp>
        <p:nvSpPr>
          <p:cNvPr id="5" name="Flowchart: Off-page Connector 4"/>
          <p:cNvSpPr/>
          <p:nvPr/>
        </p:nvSpPr>
        <p:spPr>
          <a:xfrm rot="5400000">
            <a:off x="10866665" y="5034757"/>
            <a:ext cx="654229" cy="1996440"/>
          </a:xfrm>
          <a:prstGeom prst="flowChartOffpageConnector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71048" y="5837091"/>
            <a:ext cx="1353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lgerian" panose="04020705040A02060702" pitchFamily="82" charset="0"/>
                <a:cs typeface="Arial" panose="020B0604020202020204" pitchFamily="34" charset="0"/>
              </a:rPr>
              <a:t>Query 5</a:t>
            </a:r>
            <a:endParaRPr lang="en-US" sz="2000" dirty="0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19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572" y="298084"/>
            <a:ext cx="11387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Write query to return the email, first name, last name, &amp; Genre of all Rock Music listeners. Return your list ordered alphabetically by email starting with 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96" t="19571" r="25354" b="59226"/>
          <a:stretch/>
        </p:blipFill>
        <p:spPr>
          <a:xfrm>
            <a:off x="4105656" y="1431730"/>
            <a:ext cx="7865347" cy="23778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18" t="48971" r="43273" b="13534"/>
          <a:stretch/>
        </p:blipFill>
        <p:spPr>
          <a:xfrm>
            <a:off x="127001" y="3410712"/>
            <a:ext cx="3850639" cy="3260395"/>
          </a:xfrm>
          <a:prstGeom prst="rect">
            <a:avLst/>
          </a:prstGeom>
        </p:spPr>
      </p:pic>
      <p:sp>
        <p:nvSpPr>
          <p:cNvPr id="6" name="Flowchart: Off-page Connector 5"/>
          <p:cNvSpPr/>
          <p:nvPr/>
        </p:nvSpPr>
        <p:spPr>
          <a:xfrm rot="5400000">
            <a:off x="10866665" y="5034759"/>
            <a:ext cx="654229" cy="1996440"/>
          </a:xfrm>
          <a:prstGeom prst="flowChartOffpageConnector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71048" y="5837091"/>
            <a:ext cx="1353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lgerian" panose="04020705040A02060702" pitchFamily="82" charset="0"/>
                <a:cs typeface="Arial" panose="020B0604020202020204" pitchFamily="34" charset="0"/>
              </a:rPr>
              <a:t>Query 6</a:t>
            </a:r>
            <a:endParaRPr lang="en-US" sz="2000" dirty="0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7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353</TotalTime>
  <Words>290</Words>
  <Application>Microsoft Office PowerPoint</Application>
  <PresentationFormat>Widescreen</PresentationFormat>
  <Paragraphs>27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Algerian</vt:lpstr>
      <vt:lpstr>Arial</vt:lpstr>
      <vt:lpstr>Arial Black</vt:lpstr>
      <vt:lpstr>Calibri</vt:lpstr>
      <vt:lpstr>Century Gothic</vt:lpstr>
      <vt:lpstr>Rockwell Extra Bold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22</cp:revision>
  <dcterms:created xsi:type="dcterms:W3CDTF">2024-02-05T16:11:26Z</dcterms:created>
  <dcterms:modified xsi:type="dcterms:W3CDTF">2024-02-06T08:44:13Z</dcterms:modified>
</cp:coreProperties>
</file>