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1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04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508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560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722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54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97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0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95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8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78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78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7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9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5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5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55B9-3C0D-1980-1997-A248732CC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9373"/>
            <a:ext cx="9144000" cy="1074656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BE4AD-261F-F098-8B95-2D8142BCB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b="1" dirty="0">
                <a:solidFill>
                  <a:schemeClr val="accent3">
                    <a:lumMod val="50000"/>
                  </a:schemeClr>
                </a:solidFill>
              </a:rPr>
              <a:t>Communication and its Importance</a:t>
            </a:r>
            <a:endParaRPr lang="en-IN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0797-B627-9ED3-BB21-4D9FA7D1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274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4:-Listen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196A-C78D-069D-EFF6-ABFA78524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411"/>
            <a:ext cx="8596668" cy="1459304"/>
          </a:xfrm>
        </p:spPr>
        <p:txBody>
          <a:bodyPr>
            <a:noAutofit/>
          </a:bodyPr>
          <a:lstStyle/>
          <a:p>
            <a:pPr marL="0" indent="0" algn="l" fontAlgn="ctr">
              <a:spcAft>
                <a:spcPts val="1500"/>
              </a:spcAft>
              <a:buNone/>
            </a:pP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Listening is the process of receiving, interpreting, evaluating, and responding to verbal and nonverbal messages. It's a key component of effective communication and is considered an essential soft skill.  </a:t>
            </a:r>
            <a:b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</a:b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D7113B2-1C78-CE66-B5C1-8B17952C4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5115" y="3280528"/>
            <a:ext cx="4892316" cy="31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F1EE-A75E-74E5-EB3E-6D3917E4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2149"/>
            <a:ext cx="8596668" cy="757286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Element of Listen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AA4D-A280-678E-045D-2301D01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619"/>
            <a:ext cx="8596668" cy="4448232"/>
          </a:xfrm>
        </p:spPr>
        <p:txBody>
          <a:bodyPr>
            <a:normAutofit/>
          </a:bodyPr>
          <a:lstStyle/>
          <a:p>
            <a:pPr marL="0" indent="0" algn="l" fontAlgn="ctr">
              <a:spcBef>
                <a:spcPts val="750"/>
              </a:spcBef>
              <a:spcAft>
                <a:spcPts val="600"/>
              </a:spcAft>
              <a:buNone/>
            </a:pPr>
            <a:r>
              <a:rPr lang="en-IN" sz="2000" b="1" dirty="0"/>
              <a:t>1:-</a:t>
            </a:r>
            <a:r>
              <a:rPr lang="en-IN" sz="2000" b="1" i="0" u="sng" dirty="0">
                <a:solidFill>
                  <a:schemeClr val="accent6">
                    <a:lumMod val="50000"/>
                  </a:schemeClr>
                </a:solidFill>
                <a:effectLst/>
                <a:latin typeface="Google Sans"/>
              </a:rPr>
              <a:t>Critical listening</a:t>
            </a:r>
            <a:r>
              <a:rPr lang="en-IN" sz="2000" b="1" i="0" u="sng" dirty="0">
                <a:solidFill>
                  <a:srgbClr val="001D35"/>
                </a:solidFill>
                <a:effectLst/>
                <a:latin typeface="Google Sans"/>
              </a:rPr>
              <a:t>:-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A way of listening that involves analyzing or evaluating a message. The listener may accept, reject, or withhold judgment. </a:t>
            </a:r>
          </a:p>
          <a:p>
            <a:pPr marL="0" indent="0" algn="l" fontAlgn="ctr">
              <a:spcBef>
                <a:spcPts val="750"/>
              </a:spcBef>
              <a:spcAft>
                <a:spcPts val="600"/>
              </a:spcAft>
              <a:buNone/>
            </a:pPr>
            <a:endParaRPr lang="en-US" sz="2000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rgbClr val="001D35"/>
                </a:solidFill>
                <a:effectLst/>
                <a:latin typeface="Google Sans"/>
              </a:rPr>
              <a:t>2</a:t>
            </a:r>
            <a:r>
              <a:rPr lang="en-US" sz="2000" b="1" i="0" u="sng" dirty="0">
                <a:solidFill>
                  <a:srgbClr val="001D35"/>
                </a:solidFill>
                <a:effectLst/>
                <a:latin typeface="Google Sans"/>
              </a:rPr>
              <a:t>:-</a:t>
            </a:r>
            <a:r>
              <a:rPr lang="en-US" sz="2000" b="1" i="0" u="sng" dirty="0">
                <a:solidFill>
                  <a:schemeClr val="accent6">
                    <a:lumMod val="50000"/>
                  </a:schemeClr>
                </a:solidFill>
                <a:effectLst/>
                <a:latin typeface="Google Sans"/>
              </a:rPr>
              <a:t>Giving Feedback</a:t>
            </a:r>
            <a:r>
              <a:rPr lang="en-US" sz="2000" b="1" i="0" u="sng" dirty="0">
                <a:solidFill>
                  <a:srgbClr val="001D35"/>
                </a:solidFill>
                <a:effectLst/>
                <a:latin typeface="Google Sans"/>
              </a:rPr>
              <a:t>:-</a:t>
            </a: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A sign that you understand what the speaker is saying. You can give feedback by saying "yes" or "I see". You can also ask open-ended questions to encourage the speaker to elaborate.</a:t>
            </a:r>
          </a:p>
          <a:p>
            <a:pPr marL="0" indent="0">
              <a:buNone/>
            </a:pPr>
            <a:endParaRPr lang="en-US" sz="2000" b="0" i="0" dirty="0">
              <a:solidFill>
                <a:schemeClr val="bg2">
                  <a:lumMod val="10000"/>
                </a:schemeClr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Google Sans"/>
              </a:rPr>
              <a:t>3:-</a:t>
            </a:r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  <a:latin typeface="Google Sans"/>
              </a:rPr>
              <a:t>Responding</a:t>
            </a:r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  <a:effectLst/>
                <a:latin typeface="Google Sans"/>
              </a:rPr>
              <a:t> :-</a:t>
            </a: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A way to add action to the listening process. The speaker may look for verbal or nonverbal responses from the listener to see if they are understanding the message. </a:t>
            </a:r>
            <a:br>
              <a:rPr lang="en-US" sz="2000" b="0" u="sng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</a:br>
            <a:endParaRPr lang="en-US" sz="2000" b="0" u="sng" dirty="0">
              <a:solidFill>
                <a:schemeClr val="bg2">
                  <a:lumMod val="10000"/>
                </a:schemeClr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IN" sz="2000" u="sng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1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655D-C787-393B-A0E0-A105E059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35431"/>
            <a:ext cx="8596668" cy="1866507"/>
          </a:xfrm>
        </p:spPr>
        <p:txBody>
          <a:bodyPr>
            <a:noAutofit/>
          </a:bodyPr>
          <a:lstStyle/>
          <a:p>
            <a:r>
              <a:rPr lang="en-IN" sz="8800" dirty="0"/>
              <a:t>    </a:t>
            </a:r>
            <a:r>
              <a:rPr lang="en-IN" sz="8800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9081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97EE-8503-E068-8CFC-C718F6C8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9499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Communication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FD2F-0203-3C13-2E57-DD9A85EA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03"/>
            <a:ext cx="8596668" cy="1272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Communication is the process of sharing information, ideas, or opinions between two or more people.</a:t>
            </a:r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2E5D5-D509-A29F-8530-C6BEF40668C1}"/>
              </a:ext>
            </a:extLst>
          </p:cNvPr>
          <p:cNvSpPr txBox="1"/>
          <p:nvPr/>
        </p:nvSpPr>
        <p:spPr>
          <a:xfrm>
            <a:off x="848413" y="3429000"/>
            <a:ext cx="818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Effective</a:t>
            </a:r>
            <a:r>
              <a:rPr lang="en-US" dirty="0"/>
              <a:t>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Communication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A2C3F-23AD-9E28-8CE7-1957187542FB}"/>
              </a:ext>
            </a:extLst>
          </p:cNvPr>
          <p:cNvSpPr txBox="1"/>
          <p:nvPr/>
        </p:nvSpPr>
        <p:spPr>
          <a:xfrm>
            <a:off x="848412" y="4741682"/>
            <a:ext cx="90214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Effective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Communication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is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the process of exchanging information, ideas, and emotions in a way that is clearly understood by the intended audience.</a:t>
            </a: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5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DEA7-5F9B-491D-A447-727FE314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Types of Communication </a:t>
            </a:r>
            <a:endParaRPr lang="en-IN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41725-61D2-7113-B428-833465D77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4" y="2064470"/>
            <a:ext cx="8340747" cy="4062953"/>
          </a:xfrm>
        </p:spPr>
      </p:pic>
    </p:spTree>
    <p:extLst>
      <p:ext uri="{BB962C8B-B14F-4D97-AF65-F5344CB8AC3E}">
        <p14:creationId xmlns:p14="http://schemas.microsoft.com/office/powerpoint/2010/main" val="27082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E3F3-57E7-C30B-5852-E181A6F8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1:Verbal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F375-3E6F-6E74-D826-B09E4FC1B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127301" cy="1431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Verbal communication is the act of speaking, in most cases the directed expression of ideas or information in words. It is one of the most important forms of exchange.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3A639D-A7E9-29AB-AC00-51F8624319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87" y="4059323"/>
            <a:ext cx="4184650" cy="2354628"/>
          </a:xfrm>
        </p:spPr>
      </p:pic>
    </p:spTree>
    <p:extLst>
      <p:ext uri="{BB962C8B-B14F-4D97-AF65-F5344CB8AC3E}">
        <p14:creationId xmlns:p14="http://schemas.microsoft.com/office/powerpoint/2010/main" val="252890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CA94-0BB3-7306-827F-F3346A84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524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Elements of Verbal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8334-7DE4-2474-BA2E-BA358DC1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1797"/>
            <a:ext cx="8596668" cy="4202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1:-</a:t>
            </a:r>
            <a:r>
              <a:rPr lang="en-US" sz="2000" b="1" u="sng" dirty="0"/>
              <a:t>Volume</a:t>
            </a:r>
            <a:r>
              <a:rPr lang="en-US" sz="2000" b="1" dirty="0"/>
              <a:t>:-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Volume</a:t>
            </a: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 is the power of your voice. It refers to the degree of loudness or softness of your voice when communicating, which could affect perceptions of intended meaning.</a:t>
            </a:r>
          </a:p>
          <a:p>
            <a:pPr marL="0" indent="0"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2000" b="1" dirty="0">
                <a:latin typeface="-apple-system"/>
              </a:rPr>
              <a:t>2:-</a:t>
            </a:r>
            <a:r>
              <a:rPr lang="en-US" sz="2000" b="1" u="sng" dirty="0">
                <a:latin typeface="-apple-system"/>
              </a:rPr>
              <a:t>Pitch</a:t>
            </a:r>
            <a:r>
              <a:rPr lang="en-US" sz="2000" b="1" dirty="0">
                <a:latin typeface="-apple-system"/>
              </a:rPr>
              <a:t>:-</a:t>
            </a: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Pitch refers to the frequency of your voice, which you can raise or lower for effect.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-apple-system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b="1" dirty="0"/>
              <a:t>3:-</a:t>
            </a:r>
            <a:r>
              <a:rPr lang="en-IN" sz="2000" b="1" u="sng" dirty="0"/>
              <a:t>Pronunciation</a:t>
            </a:r>
            <a:r>
              <a:rPr lang="en-IN" sz="2000" b="1" dirty="0"/>
              <a:t>:-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Pronunciation refers to speaking words correctly, including the proper sounds of the letters and the proper emphasis.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en-US" sz="2000" b="1" dirty="0">
                <a:latin typeface="-apple-system"/>
              </a:rPr>
              <a:t>4:-</a:t>
            </a:r>
            <a:r>
              <a:rPr lang="en-US" sz="2000" b="1" u="sng" dirty="0">
                <a:latin typeface="-apple-system"/>
              </a:rPr>
              <a:t>Words</a:t>
            </a:r>
            <a:r>
              <a:rPr lang="en-US" sz="2000" b="1" dirty="0">
                <a:latin typeface="-apple-system"/>
              </a:rPr>
              <a:t>:- </a:t>
            </a:r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  <a:latin typeface="Lora" panose="020F0502020204030204" pitchFamily="2" charset="0"/>
              </a:rPr>
              <a:t>Verbal communication is not possible without the use of words. Many times, even a standalone word in itself is enough to communicate your thoughts to another person.</a:t>
            </a:r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6CCE-7949-E83D-4586-F6C4022A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6855"/>
            <a:ext cx="8596668" cy="66092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2:-Non-verbal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73FD-60D0-8610-04FB-10D4E9E85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69403"/>
            <a:ext cx="8212142" cy="1781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Non-Verbal Communication </a:t>
            </a: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transfer of information from one person to another without the use of words or spoken language.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 </a:t>
            </a:r>
            <a:r>
              <a:rPr lang="en-US" sz="22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It can also have a greater impact on social interactions than verbal communication. 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Google Sans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CB09F0-FAF3-8F46-4668-5EF05EF67B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34" y="3532696"/>
            <a:ext cx="5307012" cy="2660714"/>
          </a:xfrm>
        </p:spPr>
      </p:pic>
    </p:spTree>
    <p:extLst>
      <p:ext uri="{BB962C8B-B14F-4D97-AF65-F5344CB8AC3E}">
        <p14:creationId xmlns:p14="http://schemas.microsoft.com/office/powerpoint/2010/main" val="357770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2F26-8DAA-E099-6109-FA09A1C6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98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Elements of Non-Verbal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0FB9-7BA8-9ED9-EA2B-76627EBD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7"/>
            <a:ext cx="8596668" cy="4259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1:-</a:t>
            </a:r>
            <a:r>
              <a:rPr lang="en-US" sz="2000" b="1" u="sng" dirty="0"/>
              <a:t>Body Language</a:t>
            </a:r>
            <a:r>
              <a:rPr lang="en-US" sz="2000" b="1" dirty="0"/>
              <a:t>:-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Body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Language a form of non-verbal communication that involves the physical behaviors and movements of the body to convey messages, emotions, or intentions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2:-</a:t>
            </a:r>
            <a:r>
              <a:rPr lang="en-US" sz="2000" b="1" u="sng" dirty="0"/>
              <a:t>Eye Contact</a:t>
            </a:r>
            <a:r>
              <a:rPr lang="en-US" sz="2000" b="1" dirty="0"/>
              <a:t>:-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Google Sans"/>
              </a:rPr>
              <a:t>Eye contact is considered one of the most important forms of nonverbal communication. It shows interest and attentiveness</a:t>
            </a:r>
          </a:p>
          <a:p>
            <a:pPr marL="0" indent="0">
              <a:buNone/>
            </a:pPr>
            <a:endParaRPr lang="en-US" sz="2000" dirty="0">
              <a:solidFill>
                <a:srgbClr val="001D35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  <a:latin typeface="Google Sans"/>
              </a:rPr>
              <a:t>3:-</a:t>
            </a:r>
            <a:r>
              <a:rPr lang="en-US" sz="2000" b="1" u="sng" dirty="0"/>
              <a:t>Facial</a:t>
            </a:r>
            <a:r>
              <a:rPr lang="en-US" sz="2000" b="1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sz="2000" b="1" u="sng" dirty="0"/>
              <a:t>Expression:-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Muli"/>
              </a:rPr>
              <a:t>The human face is extremely expressive, able to express countless emotions without saying a word. </a:t>
            </a:r>
          </a:p>
          <a:p>
            <a:pPr marL="0" indent="0">
              <a:buNone/>
            </a:pPr>
            <a:endParaRPr lang="en-US" sz="2000" b="0" i="0" dirty="0">
              <a:solidFill>
                <a:srgbClr val="0A0A0A"/>
              </a:solidFill>
              <a:effectLst/>
              <a:latin typeface="Muli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A0A0A"/>
                </a:solidFill>
                <a:latin typeface="Muli"/>
              </a:rPr>
              <a:t>4:-</a:t>
            </a:r>
            <a:r>
              <a:rPr lang="en-US" sz="2000" b="1" u="sng" dirty="0">
                <a:solidFill>
                  <a:srgbClr val="0A0A0A"/>
                </a:solidFill>
                <a:latin typeface="Muli"/>
              </a:rPr>
              <a:t>Grooming</a:t>
            </a:r>
            <a:r>
              <a:rPr lang="en-US" sz="2000" b="1" dirty="0">
                <a:solidFill>
                  <a:srgbClr val="0A0A0A"/>
                </a:solidFill>
                <a:latin typeface="Muli"/>
              </a:rPr>
              <a:t>:-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Google Sans"/>
              </a:rPr>
              <a:t>A person's hygiene and cleanliness can influence how others view them. </a:t>
            </a:r>
            <a:endParaRPr lang="en-US" sz="2000" b="0" i="0" dirty="0">
              <a:solidFill>
                <a:schemeClr val="accent6">
                  <a:lumMod val="50000"/>
                </a:schemeClr>
              </a:solidFill>
              <a:effectLst/>
              <a:latin typeface="Muli"/>
            </a:endParaRPr>
          </a:p>
          <a:p>
            <a:pPr marL="0" indent="0">
              <a:buNone/>
            </a:pPr>
            <a:endParaRPr lang="en-US" sz="2000" dirty="0">
              <a:solidFill>
                <a:srgbClr val="0A0A0A"/>
              </a:solidFill>
              <a:latin typeface="Muli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A0A0A"/>
              </a:solidFill>
              <a:effectLst/>
              <a:latin typeface="Muli"/>
            </a:endParaRPr>
          </a:p>
          <a:p>
            <a:pPr marL="0" indent="0">
              <a:buNone/>
            </a:pP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14917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6553-2580-0DAD-F1C1-E946AD1A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3:-Written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3EFE-75BC-47F3-EA49-A78A079C9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543" y="1554602"/>
            <a:ext cx="9370748" cy="2234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Written Communication is the process of conveying messages, ideas, or information through the use of written symbols, such as letters, words, and sentences. It is a form of communication that relies on written or printed text to share thoughts, record information, or facilitate understanding between individuals or groups.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ED2FEB-F995-3A5D-ABB6-14FDD6E8A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64" y="3789575"/>
            <a:ext cx="5137608" cy="2604190"/>
          </a:xfrm>
        </p:spPr>
      </p:pic>
    </p:spTree>
    <p:extLst>
      <p:ext uri="{BB962C8B-B14F-4D97-AF65-F5344CB8AC3E}">
        <p14:creationId xmlns:p14="http://schemas.microsoft.com/office/powerpoint/2010/main" val="340926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EA93-5573-90A3-5E1C-50133368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410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Element of Written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D4D7-E28D-8EB3-1AE7-C63440187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2944"/>
            <a:ext cx="8596668" cy="4607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1:-</a:t>
            </a:r>
            <a:r>
              <a:rPr lang="en-US" b="1" u="sng" dirty="0"/>
              <a:t>Clarity</a:t>
            </a:r>
            <a:r>
              <a:rPr lang="en-US" b="1" dirty="0"/>
              <a:t>:-</a:t>
            </a:r>
            <a:r>
              <a:rPr lang="en-US" dirty="0"/>
              <a:t>The message should be clear and unambiguous.</a:t>
            </a:r>
          </a:p>
          <a:p>
            <a:pPr marL="0" indent="0">
              <a:buNone/>
            </a:pPr>
            <a:r>
              <a:rPr lang="en-US" dirty="0"/>
              <a:t>Avoid jargon or overly complex language unless the audience is familiar with it.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2:-</a:t>
            </a:r>
            <a:r>
              <a:rPr lang="en-US" b="1" u="sng" dirty="0"/>
              <a:t>Grammer and Punctuation</a:t>
            </a:r>
            <a:r>
              <a:rPr lang="en-US" b="1" dirty="0"/>
              <a:t>:-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Good grammar and punctuation are essential for effective communication. They ensure credibility and help convey ideas clearly. </a:t>
            </a:r>
          </a:p>
          <a:p>
            <a:pPr marL="0" indent="0">
              <a:buNone/>
            </a:pPr>
            <a:endParaRPr lang="en-US" dirty="0">
              <a:solidFill>
                <a:srgbClr val="001D35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1D35"/>
                </a:solidFill>
                <a:latin typeface="Google Sans"/>
              </a:rPr>
              <a:t>3:-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Google Sans"/>
              </a:rPr>
              <a:t>Tone</a:t>
            </a:r>
            <a:r>
              <a:rPr lang="en-US" b="1" dirty="0">
                <a:solidFill>
                  <a:srgbClr val="001D35"/>
                </a:solidFill>
                <a:latin typeface="Google Sans"/>
              </a:rPr>
              <a:t>:-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The tone of your writing should be appropriate for the situation and audience. </a:t>
            </a:r>
          </a:p>
          <a:p>
            <a:pPr marL="0" indent="0">
              <a:buNone/>
            </a:pPr>
            <a:endParaRPr lang="en-US" dirty="0">
              <a:solidFill>
                <a:srgbClr val="001D35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1D35"/>
                </a:solidFill>
                <a:latin typeface="Google Sans"/>
              </a:rPr>
              <a:t>4:-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Google Sans"/>
              </a:rPr>
              <a:t>Feedback</a:t>
            </a:r>
            <a:r>
              <a:rPr lang="en-US" b="1" dirty="0">
                <a:solidFill>
                  <a:srgbClr val="001D35"/>
                </a:solidFill>
                <a:latin typeface="Google Sans"/>
              </a:rPr>
              <a:t>:-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Feedback is the message the receiver sends back to the source. It can be verbal or nonverbal.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290471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653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Google Sans</vt:lpstr>
      <vt:lpstr>Lora</vt:lpstr>
      <vt:lpstr>Muli</vt:lpstr>
      <vt:lpstr>Trebuchet MS</vt:lpstr>
      <vt:lpstr>Wingdings 3</vt:lpstr>
      <vt:lpstr>Facet</vt:lpstr>
      <vt:lpstr>WELCOME </vt:lpstr>
      <vt:lpstr>Communication</vt:lpstr>
      <vt:lpstr>Types of Communication </vt:lpstr>
      <vt:lpstr>1:Verbal Communication</vt:lpstr>
      <vt:lpstr>Elements of Verbal Communication</vt:lpstr>
      <vt:lpstr>2:-Non-verbal Communication</vt:lpstr>
      <vt:lpstr>Elements of Non-Verbal Communication</vt:lpstr>
      <vt:lpstr>3:-Written Communication</vt:lpstr>
      <vt:lpstr>Element of Written Communication</vt:lpstr>
      <vt:lpstr>4:-Listen Communication</vt:lpstr>
      <vt:lpstr>Element of Listen Communication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shri krishna</dc:creator>
  <cp:lastModifiedBy>jay shri krishna</cp:lastModifiedBy>
  <cp:revision>6</cp:revision>
  <dcterms:created xsi:type="dcterms:W3CDTF">2024-12-25T11:57:22Z</dcterms:created>
  <dcterms:modified xsi:type="dcterms:W3CDTF">2025-01-02T12:28:20Z</dcterms:modified>
</cp:coreProperties>
</file>