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sldIdLst>
    <p:sldId id="256" r:id="rId5"/>
    <p:sldId id="257" r:id="rId6"/>
    <p:sldId id="258" r:id="rId7"/>
    <p:sldId id="259" r:id="rId8"/>
    <p:sldId id="264" r:id="rId9"/>
    <p:sldId id="265"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5" d="100"/>
          <a:sy n="95" d="100"/>
        </p:scale>
        <p:origin x="5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5A42A6B-7E91-488C-B412-8D6E2CB0624F}" type="datetimeFigureOut">
              <a:rPr lang="en-IN" smtClean="0"/>
              <a:t>23-07-2024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B91FD180-A1C4-4BB3-80B4-EF814860EA9A}" type="slidenum">
              <a:rPr lang="en-IN" smtClean="0"/>
              <a:t>‹#›</a:t>
            </a:fld>
            <a:endParaRPr lang="en-IN"/>
          </a:p>
        </p:txBody>
      </p:sp>
    </p:spTree>
    <p:extLst>
      <p:ext uri="{BB962C8B-B14F-4D97-AF65-F5344CB8AC3E}">
        <p14:creationId xmlns:p14="http://schemas.microsoft.com/office/powerpoint/2010/main" val="2818671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A42A6B-7E91-488C-B412-8D6E2CB0624F}"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1FD180-A1C4-4BB3-80B4-EF814860EA9A}" type="slidenum">
              <a:rPr lang="en-IN" smtClean="0"/>
              <a:t>‹#›</a:t>
            </a:fld>
            <a:endParaRPr lang="en-IN"/>
          </a:p>
        </p:txBody>
      </p:sp>
    </p:spTree>
    <p:extLst>
      <p:ext uri="{BB962C8B-B14F-4D97-AF65-F5344CB8AC3E}">
        <p14:creationId xmlns:p14="http://schemas.microsoft.com/office/powerpoint/2010/main" val="3945099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5A42A6B-7E91-488C-B412-8D6E2CB0624F}" type="datetimeFigureOut">
              <a:rPr lang="en-IN" smtClean="0"/>
              <a:t>23-07-2024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91FD180-A1C4-4BB3-80B4-EF814860EA9A}" type="slidenum">
              <a:rPr lang="en-IN" smtClean="0"/>
              <a:t>‹#›</a:t>
            </a:fld>
            <a:endParaRPr lang="en-IN"/>
          </a:p>
        </p:txBody>
      </p:sp>
    </p:spTree>
    <p:extLst>
      <p:ext uri="{BB962C8B-B14F-4D97-AF65-F5344CB8AC3E}">
        <p14:creationId xmlns:p14="http://schemas.microsoft.com/office/powerpoint/2010/main" val="979529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5A42A6B-7E91-488C-B412-8D6E2CB0624F}" type="datetimeFigureOut">
              <a:rPr lang="en-IN" smtClean="0"/>
              <a:t>23-07-2024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91FD180-A1C4-4BB3-80B4-EF814860EA9A}"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02362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5A42A6B-7E91-488C-B412-8D6E2CB0624F}" type="datetimeFigureOut">
              <a:rPr lang="en-IN" smtClean="0"/>
              <a:t>23-07-2024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91FD180-A1C4-4BB3-80B4-EF814860EA9A}" type="slidenum">
              <a:rPr lang="en-IN" smtClean="0"/>
              <a:t>‹#›</a:t>
            </a:fld>
            <a:endParaRPr lang="en-IN"/>
          </a:p>
        </p:txBody>
      </p:sp>
    </p:spTree>
    <p:extLst>
      <p:ext uri="{BB962C8B-B14F-4D97-AF65-F5344CB8AC3E}">
        <p14:creationId xmlns:p14="http://schemas.microsoft.com/office/powerpoint/2010/main" val="3405969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A42A6B-7E91-488C-B412-8D6E2CB0624F}" type="datetimeFigureOut">
              <a:rPr lang="en-IN" smtClean="0"/>
              <a:t>23-07-2024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1FD180-A1C4-4BB3-80B4-EF814860EA9A}" type="slidenum">
              <a:rPr lang="en-IN" smtClean="0"/>
              <a:t>‹#›</a:t>
            </a:fld>
            <a:endParaRPr lang="en-IN"/>
          </a:p>
        </p:txBody>
      </p:sp>
    </p:spTree>
    <p:extLst>
      <p:ext uri="{BB962C8B-B14F-4D97-AF65-F5344CB8AC3E}">
        <p14:creationId xmlns:p14="http://schemas.microsoft.com/office/powerpoint/2010/main" val="1062103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A42A6B-7E91-488C-B412-8D6E2CB0624F}" type="datetimeFigureOut">
              <a:rPr lang="en-IN" smtClean="0"/>
              <a:t>23-07-2024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1FD180-A1C4-4BB3-80B4-EF814860EA9A}" type="slidenum">
              <a:rPr lang="en-IN" smtClean="0"/>
              <a:t>‹#›</a:t>
            </a:fld>
            <a:endParaRPr lang="en-IN"/>
          </a:p>
        </p:txBody>
      </p:sp>
    </p:spTree>
    <p:extLst>
      <p:ext uri="{BB962C8B-B14F-4D97-AF65-F5344CB8AC3E}">
        <p14:creationId xmlns:p14="http://schemas.microsoft.com/office/powerpoint/2010/main" val="1913108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A42A6B-7E91-488C-B412-8D6E2CB0624F}"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1FD180-A1C4-4BB3-80B4-EF814860EA9A}" type="slidenum">
              <a:rPr lang="en-IN" smtClean="0"/>
              <a:t>‹#›</a:t>
            </a:fld>
            <a:endParaRPr lang="en-IN"/>
          </a:p>
        </p:txBody>
      </p:sp>
    </p:spTree>
    <p:extLst>
      <p:ext uri="{BB962C8B-B14F-4D97-AF65-F5344CB8AC3E}">
        <p14:creationId xmlns:p14="http://schemas.microsoft.com/office/powerpoint/2010/main" val="1627762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5A42A6B-7E91-488C-B412-8D6E2CB0624F}" type="datetimeFigureOut">
              <a:rPr lang="en-IN" smtClean="0"/>
              <a:t>23-07-2024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91FD180-A1C4-4BB3-80B4-EF814860EA9A}" type="slidenum">
              <a:rPr lang="en-IN" smtClean="0"/>
              <a:t>‹#›</a:t>
            </a:fld>
            <a:endParaRPr lang="en-IN"/>
          </a:p>
        </p:txBody>
      </p:sp>
    </p:spTree>
    <p:extLst>
      <p:ext uri="{BB962C8B-B14F-4D97-AF65-F5344CB8AC3E}">
        <p14:creationId xmlns:p14="http://schemas.microsoft.com/office/powerpoint/2010/main" val="3144452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A42A6B-7E91-488C-B412-8D6E2CB0624F}"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1FD180-A1C4-4BB3-80B4-EF814860EA9A}" type="slidenum">
              <a:rPr lang="en-IN" smtClean="0"/>
              <a:t>‹#›</a:t>
            </a:fld>
            <a:endParaRPr lang="en-IN"/>
          </a:p>
        </p:txBody>
      </p:sp>
    </p:spTree>
    <p:extLst>
      <p:ext uri="{BB962C8B-B14F-4D97-AF65-F5344CB8AC3E}">
        <p14:creationId xmlns:p14="http://schemas.microsoft.com/office/powerpoint/2010/main" val="3273656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5A42A6B-7E91-488C-B412-8D6E2CB0624F}" type="datetimeFigureOut">
              <a:rPr lang="en-IN" smtClean="0"/>
              <a:t>23-07-2024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91FD180-A1C4-4BB3-80B4-EF814860EA9A}" type="slidenum">
              <a:rPr lang="en-IN" smtClean="0"/>
              <a:t>‹#›</a:t>
            </a:fld>
            <a:endParaRPr lang="en-IN"/>
          </a:p>
        </p:txBody>
      </p:sp>
    </p:spTree>
    <p:extLst>
      <p:ext uri="{BB962C8B-B14F-4D97-AF65-F5344CB8AC3E}">
        <p14:creationId xmlns:p14="http://schemas.microsoft.com/office/powerpoint/2010/main" val="275528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A42A6B-7E91-488C-B412-8D6E2CB0624F}"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1FD180-A1C4-4BB3-80B4-EF814860EA9A}" type="slidenum">
              <a:rPr lang="en-IN" smtClean="0"/>
              <a:t>‹#›</a:t>
            </a:fld>
            <a:endParaRPr lang="en-IN"/>
          </a:p>
        </p:txBody>
      </p:sp>
    </p:spTree>
    <p:extLst>
      <p:ext uri="{BB962C8B-B14F-4D97-AF65-F5344CB8AC3E}">
        <p14:creationId xmlns:p14="http://schemas.microsoft.com/office/powerpoint/2010/main" val="23428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A42A6B-7E91-488C-B412-8D6E2CB0624F}" type="datetimeFigureOut">
              <a:rPr lang="en-IN" smtClean="0"/>
              <a:t>23-07-2024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1FD180-A1C4-4BB3-80B4-EF814860EA9A}" type="slidenum">
              <a:rPr lang="en-IN" smtClean="0"/>
              <a:t>‹#›</a:t>
            </a:fld>
            <a:endParaRPr lang="en-IN"/>
          </a:p>
        </p:txBody>
      </p:sp>
    </p:spTree>
    <p:extLst>
      <p:ext uri="{BB962C8B-B14F-4D97-AF65-F5344CB8AC3E}">
        <p14:creationId xmlns:p14="http://schemas.microsoft.com/office/powerpoint/2010/main" val="68497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A42A6B-7E91-488C-B412-8D6E2CB0624F}" type="datetimeFigureOut">
              <a:rPr lang="en-IN" smtClean="0"/>
              <a:t>23-07-2024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1FD180-A1C4-4BB3-80B4-EF814860EA9A}" type="slidenum">
              <a:rPr lang="en-IN" smtClean="0"/>
              <a:t>‹#›</a:t>
            </a:fld>
            <a:endParaRPr lang="en-IN"/>
          </a:p>
        </p:txBody>
      </p:sp>
    </p:spTree>
    <p:extLst>
      <p:ext uri="{BB962C8B-B14F-4D97-AF65-F5344CB8AC3E}">
        <p14:creationId xmlns:p14="http://schemas.microsoft.com/office/powerpoint/2010/main" val="2878605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42A6B-7E91-488C-B412-8D6E2CB0624F}" type="datetimeFigureOut">
              <a:rPr lang="en-IN" smtClean="0"/>
              <a:t>23-07-2024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1FD180-A1C4-4BB3-80B4-EF814860EA9A}" type="slidenum">
              <a:rPr lang="en-IN" smtClean="0"/>
              <a:t>‹#›</a:t>
            </a:fld>
            <a:endParaRPr lang="en-IN"/>
          </a:p>
        </p:txBody>
      </p:sp>
    </p:spTree>
    <p:extLst>
      <p:ext uri="{BB962C8B-B14F-4D97-AF65-F5344CB8AC3E}">
        <p14:creationId xmlns:p14="http://schemas.microsoft.com/office/powerpoint/2010/main" val="247044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A42A6B-7E91-488C-B412-8D6E2CB0624F}"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1FD180-A1C4-4BB3-80B4-EF814860EA9A}" type="slidenum">
              <a:rPr lang="en-IN" smtClean="0"/>
              <a:t>‹#›</a:t>
            </a:fld>
            <a:endParaRPr lang="en-IN"/>
          </a:p>
        </p:txBody>
      </p:sp>
    </p:spTree>
    <p:extLst>
      <p:ext uri="{BB962C8B-B14F-4D97-AF65-F5344CB8AC3E}">
        <p14:creationId xmlns:p14="http://schemas.microsoft.com/office/powerpoint/2010/main" val="369330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A42A6B-7E91-488C-B412-8D6E2CB0624F}"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1FD180-A1C4-4BB3-80B4-EF814860EA9A}" type="slidenum">
              <a:rPr lang="en-IN" smtClean="0"/>
              <a:t>‹#›</a:t>
            </a:fld>
            <a:endParaRPr lang="en-IN"/>
          </a:p>
        </p:txBody>
      </p:sp>
    </p:spTree>
    <p:extLst>
      <p:ext uri="{BB962C8B-B14F-4D97-AF65-F5344CB8AC3E}">
        <p14:creationId xmlns:p14="http://schemas.microsoft.com/office/powerpoint/2010/main" val="288281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A42A6B-7E91-488C-B412-8D6E2CB0624F}" type="datetimeFigureOut">
              <a:rPr lang="en-IN" smtClean="0"/>
              <a:t>23-07-2024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91FD180-A1C4-4BB3-80B4-EF814860EA9A}" type="slidenum">
              <a:rPr lang="en-IN" smtClean="0"/>
              <a:t>‹#›</a:t>
            </a:fld>
            <a:endParaRPr lang="en-IN"/>
          </a:p>
        </p:txBody>
      </p:sp>
    </p:spTree>
    <p:extLst>
      <p:ext uri="{BB962C8B-B14F-4D97-AF65-F5344CB8AC3E}">
        <p14:creationId xmlns:p14="http://schemas.microsoft.com/office/powerpoint/2010/main" val="2680494122"/>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27EC-0152-2B67-FC31-F2949B56DC78}"/>
              </a:ext>
            </a:extLst>
          </p:cNvPr>
          <p:cNvSpPr>
            <a:spLocks noGrp="1"/>
          </p:cNvSpPr>
          <p:nvPr>
            <p:ph type="ctrTitle"/>
          </p:nvPr>
        </p:nvSpPr>
        <p:spPr>
          <a:xfrm>
            <a:off x="3940232" y="1562793"/>
            <a:ext cx="4829695" cy="1780936"/>
          </a:xfrm>
        </p:spPr>
        <p:txBody>
          <a:bodyPr>
            <a:normAutofit/>
          </a:bodyPr>
          <a:lstStyle/>
          <a:p>
            <a:r>
              <a:rPr lang="en-US" dirty="0"/>
              <a:t> </a:t>
            </a:r>
            <a:endParaRPr lang="en-IN" dirty="0"/>
          </a:p>
        </p:txBody>
      </p:sp>
      <p:sp>
        <p:nvSpPr>
          <p:cNvPr id="3" name="Subtitle 2">
            <a:extLst>
              <a:ext uri="{FF2B5EF4-FFF2-40B4-BE49-F238E27FC236}">
                <a16:creationId xmlns:a16="http://schemas.microsoft.com/office/drawing/2014/main" id="{CFC21BDA-83AB-0367-84F7-BEF0C193AF03}"/>
              </a:ext>
            </a:extLst>
          </p:cNvPr>
          <p:cNvSpPr>
            <a:spLocks noGrp="1"/>
          </p:cNvSpPr>
          <p:nvPr>
            <p:ph type="subTitle" idx="1"/>
          </p:nvPr>
        </p:nvSpPr>
        <p:spPr>
          <a:xfrm>
            <a:off x="2297084" y="2236124"/>
            <a:ext cx="7597832" cy="2111431"/>
          </a:xfrm>
        </p:spPr>
        <p:txBody>
          <a:bodyPr>
            <a:noAutofit/>
          </a:bodyPr>
          <a:lstStyle/>
          <a:p>
            <a:pPr algn="ctr"/>
            <a:r>
              <a:rPr lang="en-US" sz="5400" dirty="0">
                <a:solidFill>
                  <a:schemeClr val="accent5">
                    <a:lumMod val="60000"/>
                    <a:lumOff val="40000"/>
                  </a:schemeClr>
                </a:solidFill>
              </a:rPr>
              <a:t> </a:t>
            </a:r>
            <a:r>
              <a:rPr lang="en-US" sz="6000" b="1" u="sng" dirty="0">
                <a:solidFill>
                  <a:schemeClr val="accent5">
                    <a:lumMod val="60000"/>
                    <a:lumOff val="40000"/>
                  </a:schemeClr>
                </a:solidFill>
              </a:rPr>
              <a:t>Analyzing Amazon            Sales data</a:t>
            </a:r>
            <a:endParaRPr lang="en-IN" sz="6000" b="1" u="sng" dirty="0">
              <a:solidFill>
                <a:schemeClr val="accent5">
                  <a:lumMod val="60000"/>
                  <a:lumOff val="40000"/>
                </a:schemeClr>
              </a:solidFill>
            </a:endParaRPr>
          </a:p>
        </p:txBody>
      </p:sp>
    </p:spTree>
    <p:extLst>
      <p:ext uri="{BB962C8B-B14F-4D97-AF65-F5344CB8AC3E}">
        <p14:creationId xmlns:p14="http://schemas.microsoft.com/office/powerpoint/2010/main" val="126962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FDFF-AD07-3696-7FCA-84407A5F0BBF}"/>
              </a:ext>
            </a:extLst>
          </p:cNvPr>
          <p:cNvSpPr>
            <a:spLocks noGrp="1"/>
          </p:cNvSpPr>
          <p:nvPr>
            <p:ph type="title"/>
          </p:nvPr>
        </p:nvSpPr>
        <p:spPr>
          <a:xfrm>
            <a:off x="1753985" y="764373"/>
            <a:ext cx="8179724" cy="1696194"/>
          </a:xfrm>
        </p:spPr>
        <p:txBody>
          <a:bodyPr>
            <a:normAutofit/>
          </a:bodyPr>
          <a:lstStyle/>
          <a:p>
            <a:pPr algn="ctr"/>
            <a:r>
              <a:rPr lang="en-IN" sz="4800" b="1" dirty="0">
                <a:solidFill>
                  <a:schemeClr val="accent5">
                    <a:lumMod val="60000"/>
                    <a:lumOff val="40000"/>
                  </a:schemeClr>
                </a:solidFill>
              </a:rPr>
              <a:t>INTRODUCTION </a:t>
            </a:r>
          </a:p>
        </p:txBody>
      </p:sp>
      <p:sp>
        <p:nvSpPr>
          <p:cNvPr id="3" name="Content Placeholder 2">
            <a:extLst>
              <a:ext uri="{FF2B5EF4-FFF2-40B4-BE49-F238E27FC236}">
                <a16:creationId xmlns:a16="http://schemas.microsoft.com/office/drawing/2014/main" id="{F4D8AA1A-1BC6-7E61-F8D8-02B3DE4A206E}"/>
              </a:ext>
            </a:extLst>
          </p:cNvPr>
          <p:cNvSpPr>
            <a:spLocks noGrp="1"/>
          </p:cNvSpPr>
          <p:nvPr>
            <p:ph idx="1"/>
          </p:nvPr>
        </p:nvSpPr>
        <p:spPr>
          <a:xfrm>
            <a:off x="631767" y="2385753"/>
            <a:ext cx="10874433" cy="4189613"/>
          </a:xfrm>
        </p:spPr>
        <p:txBody>
          <a:bodyPr>
            <a:normAutofit lnSpcReduction="10000"/>
          </a:bodyPr>
          <a:lstStyle/>
          <a:p>
            <a:pPr marL="0" indent="0">
              <a:buNone/>
            </a:pPr>
            <a:r>
              <a:rPr lang="en-IN" sz="2600" dirty="0"/>
              <a:t>Analyzing Amazon Sales Data involves examining the information related to sales made on the Amazon platform which</a:t>
            </a:r>
            <a:r>
              <a:rPr lang="en-US" sz="2600" dirty="0"/>
              <a:t> offers unparalleled opportunities for businesses to</a:t>
            </a:r>
            <a:r>
              <a:rPr lang="en-IN" sz="2600" dirty="0"/>
              <a:t> identify trends</a:t>
            </a:r>
            <a:r>
              <a:rPr lang="en-US" sz="2600" dirty="0"/>
              <a:t>, understand consumer behavior, optimize product offerings, and enhance overall performance. By analyzing this Amazon data , sellers can make informed decisions to enhance their sales and grow their business on Amazon.</a:t>
            </a:r>
          </a:p>
          <a:p>
            <a:pPr marL="0" indent="0">
              <a:buNone/>
            </a:pPr>
            <a:r>
              <a:rPr lang="en-US" sz="2600" dirty="0"/>
              <a:t>It studies what people buy, when they buy, and how much they pay, businesses can make smarter decisions. This helps them sell more, understand their customers better, and compete effectively.</a:t>
            </a:r>
          </a:p>
          <a:p>
            <a:pPr marL="0" indent="0">
              <a:buNone/>
            </a:pPr>
            <a:r>
              <a:rPr lang="en-US" sz="2600" dirty="0"/>
              <a:t> </a:t>
            </a:r>
          </a:p>
          <a:p>
            <a:pPr marL="0" indent="0">
              <a:buNone/>
            </a:pPr>
            <a:endParaRPr lang="en-IN" dirty="0"/>
          </a:p>
        </p:txBody>
      </p:sp>
    </p:spTree>
    <p:extLst>
      <p:ext uri="{BB962C8B-B14F-4D97-AF65-F5344CB8AC3E}">
        <p14:creationId xmlns:p14="http://schemas.microsoft.com/office/powerpoint/2010/main" val="6392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4DCC-5040-684D-5C2E-D01C4759AF4C}"/>
              </a:ext>
            </a:extLst>
          </p:cNvPr>
          <p:cNvSpPr>
            <a:spLocks noGrp="1"/>
          </p:cNvSpPr>
          <p:nvPr>
            <p:ph type="title"/>
          </p:nvPr>
        </p:nvSpPr>
        <p:spPr>
          <a:xfrm>
            <a:off x="1886990" y="972589"/>
            <a:ext cx="7614458" cy="1712422"/>
          </a:xfrm>
        </p:spPr>
        <p:txBody>
          <a:bodyPr>
            <a:normAutofit/>
          </a:bodyPr>
          <a:lstStyle/>
          <a:p>
            <a:pPr algn="ctr"/>
            <a:r>
              <a:rPr lang="en-IN" sz="4800" b="1" dirty="0">
                <a:solidFill>
                  <a:schemeClr val="accent5">
                    <a:lumMod val="60000"/>
                    <a:lumOff val="40000"/>
                  </a:schemeClr>
                </a:solidFill>
              </a:rPr>
              <a:t>PROBLEM STATEMENT</a:t>
            </a:r>
            <a:endParaRPr lang="en-IN" sz="4800" dirty="0">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F5488101-2A60-929E-D864-24F9C3AB8270}"/>
              </a:ext>
            </a:extLst>
          </p:cNvPr>
          <p:cNvSpPr>
            <a:spLocks noGrp="1"/>
          </p:cNvSpPr>
          <p:nvPr>
            <p:ph idx="1"/>
          </p:nvPr>
        </p:nvSpPr>
        <p:spPr>
          <a:xfrm>
            <a:off x="685800" y="2128058"/>
            <a:ext cx="10820400" cy="3042458"/>
          </a:xfrm>
        </p:spPr>
        <p:txBody>
          <a:bodyPr/>
          <a:lstStyle/>
          <a:p>
            <a:pPr marL="0" indent="0">
              <a:buNone/>
            </a:pPr>
            <a:endParaRPr lang="en-US" sz="2600" dirty="0"/>
          </a:p>
          <a:p>
            <a:pPr marL="0" indent="0">
              <a:buNone/>
            </a:pPr>
            <a:r>
              <a:rPr lang="en-US" sz="2600" dirty="0"/>
              <a:t>Sales management has gained importance to meet increasing competition and the need for improved methods of distribution  reduce cost and to increase profits. Sales management today is the most important function in a  commercial and business enterprise.</a:t>
            </a:r>
            <a:endParaRPr lang="en-IN" sz="2600" dirty="0"/>
          </a:p>
          <a:p>
            <a:endParaRPr lang="en-IN" dirty="0"/>
          </a:p>
        </p:txBody>
      </p:sp>
    </p:spTree>
    <p:extLst>
      <p:ext uri="{BB962C8B-B14F-4D97-AF65-F5344CB8AC3E}">
        <p14:creationId xmlns:p14="http://schemas.microsoft.com/office/powerpoint/2010/main" val="191734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8328-FA6C-528C-ADA2-86903C0BE92A}"/>
              </a:ext>
            </a:extLst>
          </p:cNvPr>
          <p:cNvSpPr>
            <a:spLocks noGrp="1"/>
          </p:cNvSpPr>
          <p:nvPr>
            <p:ph type="title"/>
          </p:nvPr>
        </p:nvSpPr>
        <p:spPr>
          <a:xfrm>
            <a:off x="1274618" y="697871"/>
            <a:ext cx="8610600" cy="1293028"/>
          </a:xfrm>
        </p:spPr>
        <p:txBody>
          <a:bodyPr/>
          <a:lstStyle/>
          <a:p>
            <a:pPr algn="ctr"/>
            <a:r>
              <a:rPr lang="en-IN" b="1" dirty="0">
                <a:solidFill>
                  <a:schemeClr val="accent5">
                    <a:lumMod val="60000"/>
                    <a:lumOff val="40000"/>
                  </a:schemeClr>
                </a:solidFill>
              </a:rPr>
              <a:t>Techniques</a:t>
            </a:r>
          </a:p>
        </p:txBody>
      </p:sp>
      <p:sp>
        <p:nvSpPr>
          <p:cNvPr id="3" name="Content Placeholder 2">
            <a:extLst>
              <a:ext uri="{FF2B5EF4-FFF2-40B4-BE49-F238E27FC236}">
                <a16:creationId xmlns:a16="http://schemas.microsoft.com/office/drawing/2014/main" id="{F3E519E9-D13A-849E-5901-013238B3ADA2}"/>
              </a:ext>
            </a:extLst>
          </p:cNvPr>
          <p:cNvSpPr>
            <a:spLocks noGrp="1"/>
          </p:cNvSpPr>
          <p:nvPr>
            <p:ph idx="1"/>
          </p:nvPr>
        </p:nvSpPr>
        <p:spPr>
          <a:xfrm>
            <a:off x="1884458" y="2194560"/>
            <a:ext cx="6535973" cy="4024125"/>
          </a:xfrm>
        </p:spPr>
        <p:txBody>
          <a:bodyPr>
            <a:noAutofit/>
          </a:bodyPr>
          <a:lstStyle/>
          <a:p>
            <a:r>
              <a:rPr lang="en-IN" sz="2600" dirty="0"/>
              <a:t>Data Cleaning </a:t>
            </a:r>
          </a:p>
          <a:p>
            <a:r>
              <a:rPr lang="en-IN" sz="2600" dirty="0"/>
              <a:t>Exploratory Data Analysis(EDA)</a:t>
            </a:r>
          </a:p>
          <a:p>
            <a:r>
              <a:rPr lang="en-IN" sz="2600" dirty="0"/>
              <a:t>Statistical Analysis</a:t>
            </a:r>
          </a:p>
          <a:p>
            <a:r>
              <a:rPr lang="en-IN" sz="2600" dirty="0"/>
              <a:t>Predictive Modeling</a:t>
            </a:r>
          </a:p>
          <a:p>
            <a:r>
              <a:rPr lang="en-IN" sz="2600" dirty="0"/>
              <a:t>Segmentation</a:t>
            </a:r>
          </a:p>
          <a:p>
            <a:r>
              <a:rPr lang="en-IN" sz="2600" dirty="0"/>
              <a:t>Customer Lifetime Value (CLTV)</a:t>
            </a:r>
          </a:p>
          <a:p>
            <a:r>
              <a:rPr lang="en-IN" sz="2600" dirty="0"/>
              <a:t>A/B Testing</a:t>
            </a:r>
          </a:p>
          <a:p>
            <a:r>
              <a:rPr lang="en-IN" sz="2600" dirty="0"/>
              <a:t>Data Visualization</a:t>
            </a:r>
          </a:p>
          <a:p>
            <a:pPr marL="0" indent="0">
              <a:buNone/>
            </a:pPr>
            <a:r>
              <a:rPr lang="en-IN" sz="2600" dirty="0"/>
              <a:t> </a:t>
            </a:r>
          </a:p>
        </p:txBody>
      </p:sp>
      <p:sp>
        <p:nvSpPr>
          <p:cNvPr id="17" name="Rectangle 9">
            <a:extLst>
              <a:ext uri="{FF2B5EF4-FFF2-40B4-BE49-F238E27FC236}">
                <a16:creationId xmlns:a16="http://schemas.microsoft.com/office/drawing/2014/main" id="{5BA420E9-0A9B-12D8-58A6-30C0652CAA8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Customer Lifetime Value (CLTV):</a:t>
            </a:r>
            <a:r>
              <a:rPr kumimoji="0" lang="en-US" altLang="en-US" sz="1800" b="0" i="0" u="none" strike="noStrike" cap="none" normalizeH="0" baseline="0">
                <a:ln>
                  <a:noFill/>
                </a:ln>
                <a:solidFill>
                  <a:schemeClr val="tx1"/>
                </a:solidFill>
                <a:effectLst/>
                <a:latin typeface="Arial" panose="020B0604020202020204" pitchFamily="34" charset="0"/>
              </a:rPr>
              <a:t> Calculate customer worthiness.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3158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402D8-7842-BCA6-5BA2-DB4458F6FE82}"/>
              </a:ext>
            </a:extLst>
          </p:cNvPr>
          <p:cNvSpPr>
            <a:spLocks noGrp="1"/>
          </p:cNvSpPr>
          <p:nvPr>
            <p:ph type="title"/>
          </p:nvPr>
        </p:nvSpPr>
        <p:spPr>
          <a:xfrm>
            <a:off x="1932167" y="764373"/>
            <a:ext cx="7863840" cy="1350674"/>
          </a:xfrm>
        </p:spPr>
        <p:txBody>
          <a:bodyPr>
            <a:noAutofit/>
          </a:bodyPr>
          <a:lstStyle/>
          <a:p>
            <a:pPr algn="ctr"/>
            <a:r>
              <a:rPr lang="en-US" sz="4800" b="1" dirty="0">
                <a:solidFill>
                  <a:schemeClr val="accent5"/>
                </a:solidFill>
              </a:rPr>
              <a:t>Sales by order date</a:t>
            </a:r>
            <a:endParaRPr lang="en-IN" sz="4800" b="1" dirty="0">
              <a:solidFill>
                <a:schemeClr val="accent5"/>
              </a:solidFill>
            </a:endParaRPr>
          </a:p>
        </p:txBody>
      </p:sp>
      <p:pic>
        <p:nvPicPr>
          <p:cNvPr id="3" name="Picture 2">
            <a:extLst>
              <a:ext uri="{FF2B5EF4-FFF2-40B4-BE49-F238E27FC236}">
                <a16:creationId xmlns:a16="http://schemas.microsoft.com/office/drawing/2014/main" id="{991E0E78-B419-A924-5BDF-110B0E6A6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495" y="1916266"/>
            <a:ext cx="6447183" cy="4635610"/>
          </a:xfrm>
          <a:prstGeom prst="rect">
            <a:avLst/>
          </a:prstGeom>
        </p:spPr>
      </p:pic>
    </p:spTree>
    <p:extLst>
      <p:ext uri="{BB962C8B-B14F-4D97-AF65-F5344CB8AC3E}">
        <p14:creationId xmlns:p14="http://schemas.microsoft.com/office/powerpoint/2010/main" val="232665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97E7-7583-F39D-D970-BFA1A39F15FF}"/>
              </a:ext>
            </a:extLst>
          </p:cNvPr>
          <p:cNvSpPr>
            <a:spLocks noGrp="1"/>
          </p:cNvSpPr>
          <p:nvPr>
            <p:ph type="title"/>
          </p:nvPr>
        </p:nvSpPr>
        <p:spPr>
          <a:xfrm>
            <a:off x="2308026" y="764373"/>
            <a:ext cx="7281247" cy="1293028"/>
          </a:xfrm>
        </p:spPr>
        <p:txBody>
          <a:bodyPr>
            <a:normAutofit/>
          </a:bodyPr>
          <a:lstStyle/>
          <a:p>
            <a:pPr algn="ctr"/>
            <a:r>
              <a:rPr lang="en-US" sz="4800" b="1" dirty="0">
                <a:solidFill>
                  <a:schemeClr val="accent5"/>
                </a:solidFill>
              </a:rPr>
              <a:t>Sales by item type </a:t>
            </a:r>
            <a:endParaRPr lang="en-IN" sz="4800" b="1" dirty="0">
              <a:solidFill>
                <a:schemeClr val="accent5"/>
              </a:solidFill>
            </a:endParaRPr>
          </a:p>
        </p:txBody>
      </p:sp>
      <p:pic>
        <p:nvPicPr>
          <p:cNvPr id="3" name="Picture 2">
            <a:extLst>
              <a:ext uri="{FF2B5EF4-FFF2-40B4-BE49-F238E27FC236}">
                <a16:creationId xmlns:a16="http://schemas.microsoft.com/office/drawing/2014/main" id="{ACEAD9AE-D03B-EF75-81E3-41C652BE4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759" y="1954035"/>
            <a:ext cx="6867779" cy="4036226"/>
          </a:xfrm>
          <a:prstGeom prst="rect">
            <a:avLst/>
          </a:prstGeom>
        </p:spPr>
      </p:pic>
    </p:spTree>
    <p:extLst>
      <p:ext uri="{BB962C8B-B14F-4D97-AF65-F5344CB8AC3E}">
        <p14:creationId xmlns:p14="http://schemas.microsoft.com/office/powerpoint/2010/main" val="14254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6EC33-3709-483F-3057-79D29F2BE01A}"/>
              </a:ext>
            </a:extLst>
          </p:cNvPr>
          <p:cNvSpPr>
            <a:spLocks noGrp="1"/>
          </p:cNvSpPr>
          <p:nvPr>
            <p:ph type="title"/>
          </p:nvPr>
        </p:nvSpPr>
        <p:spPr>
          <a:xfrm>
            <a:off x="2895600" y="596349"/>
            <a:ext cx="6852699" cy="1208597"/>
          </a:xfrm>
        </p:spPr>
        <p:txBody>
          <a:bodyPr>
            <a:normAutofit/>
          </a:bodyPr>
          <a:lstStyle/>
          <a:p>
            <a:pPr algn="ctr"/>
            <a:r>
              <a:rPr lang="en-IN" sz="4800" b="1" dirty="0">
                <a:solidFill>
                  <a:schemeClr val="accent5">
                    <a:lumMod val="60000"/>
                    <a:lumOff val="40000"/>
                  </a:schemeClr>
                </a:solidFill>
              </a:rPr>
              <a:t>MY DASHBOARD </a:t>
            </a:r>
          </a:p>
        </p:txBody>
      </p:sp>
      <p:pic>
        <p:nvPicPr>
          <p:cNvPr id="4" name="Picture 3">
            <a:extLst>
              <a:ext uri="{FF2B5EF4-FFF2-40B4-BE49-F238E27FC236}">
                <a16:creationId xmlns:a16="http://schemas.microsoft.com/office/drawing/2014/main" id="{4F004D89-2D6E-E453-F022-D5991BA5C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587" y="1710588"/>
            <a:ext cx="7633252" cy="4793579"/>
          </a:xfrm>
          <a:prstGeom prst="rect">
            <a:avLst/>
          </a:prstGeom>
        </p:spPr>
      </p:pic>
    </p:spTree>
    <p:extLst>
      <p:ext uri="{BB962C8B-B14F-4D97-AF65-F5344CB8AC3E}">
        <p14:creationId xmlns:p14="http://schemas.microsoft.com/office/powerpoint/2010/main" val="1714158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1E826-3B06-5DF6-CC48-F6802473EC41}"/>
              </a:ext>
            </a:extLst>
          </p:cNvPr>
          <p:cNvSpPr>
            <a:spLocks noGrp="1"/>
          </p:cNvSpPr>
          <p:nvPr>
            <p:ph type="title"/>
          </p:nvPr>
        </p:nvSpPr>
        <p:spPr>
          <a:xfrm>
            <a:off x="1518699" y="1176792"/>
            <a:ext cx="8945217" cy="4150581"/>
          </a:xfrm>
        </p:spPr>
        <p:txBody>
          <a:bodyPr>
            <a:normAutofit/>
          </a:bodyPr>
          <a:lstStyle/>
          <a:p>
            <a:pPr algn="ctr"/>
            <a:r>
              <a:rPr lang="en-IN" sz="6000" b="1" dirty="0">
                <a:solidFill>
                  <a:schemeClr val="accent5">
                    <a:lumMod val="60000"/>
                    <a:lumOff val="40000"/>
                  </a:schemeClr>
                </a:solidFill>
              </a:rPr>
              <a:t>THANK YOU</a:t>
            </a:r>
          </a:p>
        </p:txBody>
      </p:sp>
    </p:spTree>
    <p:extLst>
      <p:ext uri="{BB962C8B-B14F-4D97-AF65-F5344CB8AC3E}">
        <p14:creationId xmlns:p14="http://schemas.microsoft.com/office/powerpoint/2010/main" val="148038099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B49FD4F8C92848818E872AAED1B823" ma:contentTypeVersion="6" ma:contentTypeDescription="Create a new document." ma:contentTypeScope="" ma:versionID="67f931cd162c3059752f227106703e86">
  <xsd:schema xmlns:xsd="http://www.w3.org/2001/XMLSchema" xmlns:xs="http://www.w3.org/2001/XMLSchema" xmlns:p="http://schemas.microsoft.com/office/2006/metadata/properties" xmlns:ns3="c9b600f7-b404-401f-a2b7-0153f0b4226d" targetNamespace="http://schemas.microsoft.com/office/2006/metadata/properties" ma:root="true" ma:fieldsID="e65fac3e9e0f77363664eb5bbc4a0fe0" ns3:_="">
    <xsd:import namespace="c9b600f7-b404-401f-a2b7-0153f0b4226d"/>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b600f7-b404-401f-a2b7-0153f0b4226d"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9b600f7-b404-401f-a2b7-0153f0b4226d" xsi:nil="true"/>
  </documentManagement>
</p:properties>
</file>

<file path=customXml/itemProps1.xml><?xml version="1.0" encoding="utf-8"?>
<ds:datastoreItem xmlns:ds="http://schemas.openxmlformats.org/officeDocument/2006/customXml" ds:itemID="{D63654F8-9DA1-4A80-8FAD-E06ECF8AAB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b600f7-b404-401f-a2b7-0153f0b422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99838-7EDF-4B81-AE80-30E73296C972}">
  <ds:schemaRefs>
    <ds:schemaRef ds:uri="http://schemas.microsoft.com/sharepoint/v3/contenttype/forms"/>
  </ds:schemaRefs>
</ds:datastoreItem>
</file>

<file path=customXml/itemProps3.xml><?xml version="1.0" encoding="utf-8"?>
<ds:datastoreItem xmlns:ds="http://schemas.openxmlformats.org/officeDocument/2006/customXml" ds:itemID="{EE80FB32-47D3-47AB-BA00-1D7766D07035}">
  <ds:schemaRefs>
    <ds:schemaRef ds:uri="http://www.w3.org/XML/1998/namespace"/>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c9b600f7-b404-401f-a2b7-0153f0b4226d"/>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Vapor Trail</Template>
  <TotalTime>153</TotalTime>
  <Words>196</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 </vt:lpstr>
      <vt:lpstr>INTRODUCTION </vt:lpstr>
      <vt:lpstr>PROBLEM STATEMENT</vt:lpstr>
      <vt:lpstr>Techniques</vt:lpstr>
      <vt:lpstr>Sales by order date</vt:lpstr>
      <vt:lpstr>Sales by item type </vt:lpstr>
      <vt:lpstr>MY DASHBOARD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Rawat</dc:creator>
  <cp:lastModifiedBy>Ajay Rawat</cp:lastModifiedBy>
  <cp:revision>3</cp:revision>
  <dcterms:created xsi:type="dcterms:W3CDTF">2024-07-23T07:30:34Z</dcterms:created>
  <dcterms:modified xsi:type="dcterms:W3CDTF">2024-07-23T10:50:09Z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0x010100ABB49FD4F8C92848818E872AAED1B823</vt:lpwstr>
  </property>
</Properties>
</file>