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59" r:id="rId4"/>
    <p:sldId id="296" r:id="rId5"/>
    <p:sldId id="303" r:id="rId6"/>
    <p:sldId id="304" r:id="rId7"/>
    <p:sldId id="305" r:id="rId8"/>
    <p:sldId id="306" r:id="rId9"/>
    <p:sldId id="307" r:id="rId10"/>
    <p:sldId id="308" r:id="rId11"/>
    <p:sldId id="263" r:id="rId12"/>
    <p:sldId id="309" r:id="rId13"/>
    <p:sldId id="312" r:id="rId14"/>
    <p:sldId id="267" r:id="rId15"/>
    <p:sldId id="310" r:id="rId16"/>
    <p:sldId id="313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Wingdings 2" panose="05020102010507070707" pitchFamily="18" charset="2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79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06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32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64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47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4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7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2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2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6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409938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1454982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12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117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054440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764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12243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6896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38924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64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8798816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838555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B0C08D7-B13E-4710-AC86-5B67BB38B13B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ynomapper.com/blog/266-top-25-freelance-websites-to-find-work-in-20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190750"/>
            <a:ext cx="9144000" cy="2057400"/>
          </a:xfrm>
        </p:spPr>
        <p:txBody>
          <a:bodyPr/>
          <a:lstStyle/>
          <a:p>
            <a:r>
              <a:rPr lang="en-IN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PROJECT – 2</a:t>
            </a:r>
            <a:br>
              <a:rPr lang="en-IN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HYRE – Higher You Reach Every time</a:t>
            </a:r>
            <a: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u="sng" dirty="0" smtClean="0"/>
              <a:t>Group - 08</a:t>
            </a:r>
            <a:endParaRPr lang="en-US" sz="2400" u="sng" dirty="0"/>
          </a:p>
        </p:txBody>
      </p:sp>
      <p:pic>
        <p:nvPicPr>
          <p:cNvPr id="4" name="Picture 3" descr="WhatsApp Image 2021-03-18 at 19.27.1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09550"/>
            <a:ext cx="7924800" cy="1386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985825" y="66675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399412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Interactions with the </a:t>
            </a:r>
            <a:r>
              <a:rPr lang="en-US" sz="2000" b="1" u="sng" dirty="0" smtClean="0">
                <a:solidFill>
                  <a:schemeClr val="tx1"/>
                </a:solidFill>
                <a:latin typeface="+mn-lt"/>
              </a:rPr>
              <a:t>freelancers</a:t>
            </a:r>
          </a:p>
          <a:p>
            <a:endParaRPr lang="en-US" sz="2000" b="1" u="sng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Concept which has maximum reach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Makes the system more efficient without bidding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Availability of small projects to support amateur freelancers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Hiring process to be added as an advantage for the freelancers and project owners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69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3335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HYRE System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3"/>
          <a:stretch/>
        </p:blipFill>
        <p:spPr>
          <a:xfrm>
            <a:off x="1752600" y="666751"/>
            <a:ext cx="5867400" cy="4480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562100" y="6344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US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762000" y="1397000"/>
            <a:ext cx="8382000" cy="3352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Login – It is a set of credentials used to authenticate a user.</a:t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Sign up – It is a phrase where we define our credentials to set up an online account.</a:t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Homepage -  It is the first page of the interface whenever user login with their credentials.</a:t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Database – It is a collection of user’s data.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592262" y="66675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US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762000" y="1397000"/>
            <a:ext cx="8382000" cy="3352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Profile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service – A section where it represents the digital representation of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one’s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identity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 Project - </a:t>
            </a:r>
            <a:r>
              <a:rPr lang="en-US" sz="2000" dirty="0">
                <a:solidFill>
                  <a:schemeClr val="tx1"/>
                </a:solidFill>
              </a:rPr>
              <a:t>This allows the company to add new projects.</a:t>
            </a:r>
          </a:p>
          <a:p>
            <a:pPr marL="0" indent="0"/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Push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Notification service – User’s get notified through notification when a user apply or recruit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Feedback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 Rating service – This service is provided by Project Owner and it is a representation of freelancer work.</a:t>
            </a:r>
          </a:p>
        </p:txBody>
      </p:sp>
    </p:spTree>
    <p:extLst>
      <p:ext uri="{BB962C8B-B14F-4D97-AF65-F5344CB8AC3E}">
        <p14:creationId xmlns:p14="http://schemas.microsoft.com/office/powerpoint/2010/main" val="10417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49" name="Oval 48"/>
          <p:cNvSpPr/>
          <p:nvPr/>
        </p:nvSpPr>
        <p:spPr>
          <a:xfrm>
            <a:off x="3429000" y="533400"/>
            <a:ext cx="2133600" cy="18859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0" name="Group 44"/>
          <p:cNvGrpSpPr/>
          <p:nvPr/>
        </p:nvGrpSpPr>
        <p:grpSpPr>
          <a:xfrm>
            <a:off x="1371600" y="666750"/>
            <a:ext cx="1771747" cy="1440611"/>
            <a:chOff x="2027209" y="741871"/>
            <a:chExt cx="2362329" cy="1440611"/>
          </a:xfrm>
        </p:grpSpPr>
        <p:grpSp>
          <p:nvGrpSpPr>
            <p:cNvPr id="51" name="Group 10"/>
            <p:cNvGrpSpPr/>
            <p:nvPr/>
          </p:nvGrpSpPr>
          <p:grpSpPr>
            <a:xfrm flipH="1">
              <a:off x="2105726" y="742950"/>
              <a:ext cx="2283812" cy="1394460"/>
              <a:chOff x="7624996" y="786638"/>
              <a:chExt cx="2283812" cy="139446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52" name="Graphic 46" descr="Send">
              <a:extLst>
                <a:ext uri="{FF2B5EF4-FFF2-40B4-BE49-F238E27FC236}">
                  <a16:creationId xmlns:a16="http://schemas.microsoft.com/office/drawing/2014/main" id="{F4035AB5-6BC8-4D1F-8600-F80C6FD9C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7209" y="741871"/>
              <a:ext cx="1785666" cy="144061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88E5A2-5B3E-482B-ACB5-2101C66055FA}"/>
              </a:ext>
            </a:extLst>
          </p:cNvPr>
          <p:cNvSpPr txBox="1"/>
          <p:nvPr/>
        </p:nvSpPr>
        <p:spPr>
          <a:xfrm>
            <a:off x="-76200" y="2190750"/>
            <a:ext cx="2135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BRAINSTORMING</a:t>
            </a:r>
            <a:r>
              <a:rPr lang="en-US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sym typeface="Wingdings 2" panose="05020102010507070707" pitchFamily="18" charset="2"/>
              </a:rPr>
              <a:t>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66E256-0352-49CA-80A8-95CF65DA78E7}"/>
              </a:ext>
            </a:extLst>
          </p:cNvPr>
          <p:cNvSpPr txBox="1"/>
          <p:nvPr/>
        </p:nvSpPr>
        <p:spPr>
          <a:xfrm>
            <a:off x="457200" y="4248150"/>
            <a:ext cx="1594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A16D5F"/>
                </a:solidFill>
                <a:latin typeface="Century Gothic" panose="020B0502020202020204" pitchFamily="34" charset="0"/>
              </a:rPr>
              <a:t>WIREFRAME</a:t>
            </a:r>
            <a:endParaRPr lang="en-US" b="1" dirty="0" smtClean="0">
              <a:solidFill>
                <a:srgbClr val="A16D5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sym typeface="Wingdings 2" panose="05020102010507070707" pitchFamily="18" charset="2"/>
              </a:rPr>
              <a:t>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b="1" dirty="0" smtClean="0">
                <a:solidFill>
                  <a:srgbClr val="A16D5F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A16D5F"/>
              </a:solidFill>
              <a:latin typeface="Century Gothic" panose="020B0502020202020204" pitchFamily="34" charset="0"/>
            </a:endParaRPr>
          </a:p>
          <a:p>
            <a:pPr algn="ctr"/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7549676" y="4171950"/>
            <a:ext cx="1594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WORKING</a:t>
            </a:r>
            <a:r>
              <a:rPr lang="en-US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sym typeface="Wingdings 2" panose="05020102010507070707" pitchFamily="18" charset="2"/>
              </a:rPr>
              <a:t>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grpSp>
        <p:nvGrpSpPr>
          <p:cNvPr id="61" name="Group 43"/>
          <p:cNvGrpSpPr/>
          <p:nvPr/>
        </p:nvGrpSpPr>
        <p:grpSpPr>
          <a:xfrm>
            <a:off x="1676400" y="2343150"/>
            <a:ext cx="1806205" cy="1796681"/>
            <a:chOff x="2743201" y="2667489"/>
            <a:chExt cx="2408274" cy="1796681"/>
          </a:xfrm>
        </p:grpSpPr>
        <p:grpSp>
          <p:nvGrpSpPr>
            <p:cNvPr id="62" name="Group 20"/>
            <p:cNvGrpSpPr/>
            <p:nvPr/>
          </p:nvGrpSpPr>
          <p:grpSpPr>
            <a:xfrm rot="18900000" flipH="1" flipV="1">
              <a:off x="2867663" y="2667489"/>
              <a:ext cx="2283812" cy="1394460"/>
              <a:chOff x="7624996" y="786638"/>
              <a:chExt cx="2283812" cy="139446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456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B456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B456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63" name="Graphic 47" descr="Link">
              <a:extLst>
                <a:ext uri="{FF2B5EF4-FFF2-40B4-BE49-F238E27FC236}">
                  <a16:creationId xmlns:a16="http://schemas.microsoft.com/office/drawing/2014/main" id="{F53158F9-303C-4425-B7C6-518B84B9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1" y="2971800"/>
              <a:ext cx="1777040" cy="14923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68" name="Group 42"/>
          <p:cNvGrpSpPr/>
          <p:nvPr/>
        </p:nvGrpSpPr>
        <p:grpSpPr>
          <a:xfrm>
            <a:off x="3784539" y="2605153"/>
            <a:ext cx="1447800" cy="1752600"/>
            <a:chOff x="5035464" y="3092274"/>
            <a:chExt cx="1930400" cy="2283812"/>
          </a:xfrm>
        </p:grpSpPr>
        <p:grpSp>
          <p:nvGrpSpPr>
            <p:cNvPr id="69" name="Group 15"/>
            <p:cNvGrpSpPr/>
            <p:nvPr/>
          </p:nvGrpSpPr>
          <p:grpSpPr>
            <a:xfrm rot="16200000" flipH="1">
              <a:off x="4865361" y="3536950"/>
              <a:ext cx="2283812" cy="1394460"/>
              <a:chOff x="7624996" y="786638"/>
              <a:chExt cx="2283812" cy="139446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660174" y="1365972"/>
                <a:ext cx="235795" cy="23579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70" name="Graphic 49" descr="Single gear">
              <a:extLst>
                <a:ext uri="{FF2B5EF4-FFF2-40B4-BE49-F238E27FC236}">
                  <a16:creationId xmlns:a16="http://schemas.microsoft.com/office/drawing/2014/main" id="{6215DB89-49B3-422C-9359-3A1A4A35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5035464" y="3663228"/>
              <a:ext cx="1930400" cy="17128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75" name="Group 41"/>
          <p:cNvGrpSpPr/>
          <p:nvPr/>
        </p:nvGrpSpPr>
        <p:grpSpPr>
          <a:xfrm>
            <a:off x="5943600" y="1962150"/>
            <a:ext cx="1828799" cy="2283812"/>
            <a:chOff x="7339153" y="2248851"/>
            <a:chExt cx="1934242" cy="2283812"/>
          </a:xfrm>
        </p:grpSpPr>
        <p:grpSp>
          <p:nvGrpSpPr>
            <p:cNvPr id="76" name="Group 25"/>
            <p:cNvGrpSpPr/>
            <p:nvPr/>
          </p:nvGrpSpPr>
          <p:grpSpPr>
            <a:xfrm rot="2700000" flipV="1">
              <a:off x="6894477" y="2693527"/>
              <a:ext cx="2283812" cy="1394460"/>
              <a:chOff x="7624996" y="786638"/>
              <a:chExt cx="2283812" cy="139446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Oval 28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77" name="Graphic 48" descr="Upward trend">
              <a:extLst>
                <a:ext uri="{FF2B5EF4-FFF2-40B4-BE49-F238E27FC236}">
                  <a16:creationId xmlns:a16="http://schemas.microsoft.com/office/drawing/2014/main" id="{4CCF69BA-4D56-49DA-9EB1-7059BE8B7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7124" y="2967487"/>
              <a:ext cx="1656271" cy="14664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2" name="Group 40"/>
          <p:cNvGrpSpPr/>
          <p:nvPr/>
        </p:nvGrpSpPr>
        <p:grpSpPr>
          <a:xfrm>
            <a:off x="5791200" y="666750"/>
            <a:ext cx="1773292" cy="1449238"/>
            <a:chOff x="7624996" y="785004"/>
            <a:chExt cx="2364389" cy="1449238"/>
          </a:xfrm>
        </p:grpSpPr>
        <p:grpSp>
          <p:nvGrpSpPr>
            <p:cNvPr id="83" name="Group 9"/>
            <p:cNvGrpSpPr/>
            <p:nvPr/>
          </p:nvGrpSpPr>
          <p:grpSpPr>
            <a:xfrm>
              <a:off x="7624996" y="786638"/>
              <a:ext cx="2283812" cy="1394460"/>
              <a:chOff x="7624996" y="786638"/>
              <a:chExt cx="2283812" cy="1394460"/>
            </a:xfrm>
          </p:grpSpPr>
          <p:sp>
            <p:nvSpPr>
              <p:cNvPr id="85" name="Oval 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Freeform 5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Oval 6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Oval 8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84" name="Graphic 50" descr="Download from cloud">
              <a:extLst>
                <a:ext uri="{FF2B5EF4-FFF2-40B4-BE49-F238E27FC236}">
                  <a16:creationId xmlns:a16="http://schemas.microsoft.com/office/drawing/2014/main" id="{7A2C0FDF-0062-4D92-9018-AFE05096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8272730" y="785004"/>
              <a:ext cx="1716655" cy="144923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89" name="TextBox 88"/>
          <p:cNvSpPr txBox="1"/>
          <p:nvPr/>
        </p:nvSpPr>
        <p:spPr>
          <a:xfrm>
            <a:off x="3124200" y="12192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Century Gothic" panose="020B0502020202020204" pitchFamily="34" charset="0"/>
              </a:rPr>
              <a:t>PLANNING</a:t>
            </a:r>
            <a:endParaRPr lang="en-GB" sz="3200" b="1" dirty="0">
              <a:latin typeface="Century Gothic" panose="020B0502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7504060" y="1733550"/>
            <a:ext cx="1639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DEPLOYMENT</a:t>
            </a:r>
            <a:r>
              <a:rPr lang="en-US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sym typeface="Wingdings 2" panose="05020102010507070707" pitchFamily="18" charset="2"/>
              </a:rPr>
              <a:t>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5738E3-D2EB-4C91-8D38-2EED9126A98E}"/>
              </a:ext>
            </a:extLst>
          </p:cNvPr>
          <p:cNvSpPr txBox="1"/>
          <p:nvPr/>
        </p:nvSpPr>
        <p:spPr>
          <a:xfrm>
            <a:off x="3465622" y="4384212"/>
            <a:ext cx="2122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DEVELOPMENT</a:t>
            </a:r>
            <a:r>
              <a:rPr lang="en-US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sym typeface="Wingdings 2" panose="05020102010507070707" pitchFamily="18" charset="2"/>
              </a:rPr>
              <a:t>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90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562100" y="6344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9" name="Google Shape;151;p21"/>
          <p:cNvSpPr txBox="1">
            <a:spLocks/>
          </p:cNvSpPr>
          <p:nvPr/>
        </p:nvSpPr>
        <p:spPr>
          <a:xfrm>
            <a:off x="762000" y="1433368"/>
            <a:ext cx="8382000" cy="3352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anose="020F0502020204030204" pitchFamily="34" charset="0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 pitchFamily="34" charset="0"/>
              <a:buNone/>
              <a:defRPr sz="3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U.YelizEseryel, DenizEseryel, Richard Hendrik Booji, Social Media Use for Online Interaction: Lessons Learned from Fortune 100 Companies on Job Applicant Attraction, 1</a:t>
            </a:r>
            <a:r>
              <a:rPr lang="en-IN" sz="2000" baseline="30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 </a:t>
            </a:r>
            <a:r>
              <a:rPr lang="en-IN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ed, NC,USA,2020</a:t>
            </a:r>
            <a:endParaRPr lang="en-IN" sz="2000" dirty="0">
              <a:solidFill>
                <a:schemeClr val="tx1"/>
              </a:solidFill>
              <a:latin typeface="Calibri" pitchFamily="34" charset="0"/>
              <a:cs typeface="Calibri" pitchFamily="34" charset="0"/>
              <a:hlinkClick r:id="" action="ppaction://noaction"/>
            </a:endParaRPr>
          </a:p>
          <a:p>
            <a:pPr marL="0" indent="0"/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3"/>
              </a:rPr>
              <a:t> Top 25 Freelance Websites to Find Work in 2021 (dynomapper.com)</a:t>
            </a:r>
            <a:r>
              <a:rPr lang="en-IN" sz="2000" dirty="0">
                <a:latin typeface="Calibri" pitchFamily="34" charset="0"/>
                <a:cs typeface="Calibri" pitchFamily="34" charset="0"/>
                <a:hlinkClick r:id="" action="ppaction://noaction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  <a:hlinkClick r:id="" action="ppaction://noaction"/>
            </a:endParaRP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524000" y="133350"/>
            <a:ext cx="7620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PROJECT BY </a:t>
            </a:r>
          </a:p>
          <a:p>
            <a:pPr algn="ctr"/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Mr. Prajwal M S – 20171CSE0519</a:t>
            </a:r>
          </a:p>
          <a:p>
            <a:pPr algn="ctr">
              <a:buNone/>
            </a:pPr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Mr. Prajwal P – 20171CSE0520</a:t>
            </a:r>
          </a:p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Mr. Pramukh N S – 20171CSE0524</a:t>
            </a:r>
          </a:p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Ms. Priyanka A – 20171CSE0536</a:t>
            </a:r>
          </a:p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Ms. Rachna Shah – 20171CSE0551</a:t>
            </a:r>
          </a:p>
          <a:p>
            <a:pPr algn="ctr"/>
            <a:endParaRPr lang="en-I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 the guidance of </a:t>
            </a:r>
          </a:p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Mr. James Mathew P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" y="971550"/>
            <a:ext cx="89154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sz="2400" b="1" u="sn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985825" y="590550"/>
            <a:ext cx="495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276350"/>
            <a:ext cx="472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Unemployment is caused by various reasons that come from both the demand side, or employer, and the supply side, or the worker.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Demand-side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reductions may be caused by high interest rates, global recession, and financial crisis. From the supply side, frictional unemployment and structural employment play a great role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9750"/>
            <a:ext cx="4064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" y="971550"/>
            <a:ext cx="89154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sz="2400" b="1" u="sn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504950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India's unemployment rate (UER) for the month of November 2020 stood at 6.51%, the lowest since September 2018 when it was 6.47%</a:t>
            </a:r>
          </a:p>
          <a:p>
            <a:pPr lvl="0"/>
            <a:endParaRPr lang="en-US" sz="2000" dirty="0" smtClean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 According to the Centre for Monitoring Indian Economy (CMIE) data. While the urban unemployment rate stood at 7.07%, rural UER was 6.26%.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8" name="Picture 7" descr="Screenshot_2021-03-18 Unemploy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143" y="1348424"/>
            <a:ext cx="3940739" cy="3356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" y="971550"/>
            <a:ext cx="89154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sz="2400" b="1" u="sn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641231"/>
            <a:ext cx="495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398864"/>
            <a:ext cx="7848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+mn-lt"/>
              </a:rPr>
              <a:t>Aim:-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Skill Bridge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Freelancer:</a:t>
            </a:r>
          </a:p>
          <a:p>
            <a:r>
              <a:rPr lang="en-US" sz="2000" dirty="0">
                <a:latin typeface="+mn-lt"/>
              </a:rPr>
              <a:t>    Increase of employment amongst the Freelancers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Organization:</a:t>
            </a:r>
          </a:p>
          <a:p>
            <a:r>
              <a:rPr lang="en-US" sz="2000" dirty="0">
                <a:latin typeface="+mn-lt"/>
              </a:rPr>
              <a:t>    Project-Oriented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1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620815"/>
            <a:ext cx="495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Toptal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57349"/>
            <a:ext cx="4970122" cy="27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985825" y="63442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Upwork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5450"/>
            <a:ext cx="534185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922939" y="69157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Freelancer.com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43" y="1809750"/>
            <a:ext cx="5672193" cy="22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742950"/>
            <a:ext cx="5832600" cy="4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700534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How HYRE is Atypical?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0495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Bidding is not an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Strong Profile with better 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Ranking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Skills Play a significant role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335</Words>
  <Application>Microsoft Office PowerPoint</Application>
  <PresentationFormat>On-screen Show (16:9)</PresentationFormat>
  <Paragraphs>97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 Light</vt:lpstr>
      <vt:lpstr>Calibri</vt:lpstr>
      <vt:lpstr>Wingdings</vt:lpstr>
      <vt:lpstr>Arial</vt:lpstr>
      <vt:lpstr>Roboto Slab</vt:lpstr>
      <vt:lpstr>Wingdings 2</vt:lpstr>
      <vt:lpstr>Century Gothic</vt:lpstr>
      <vt:lpstr>Times New Roman</vt:lpstr>
      <vt:lpstr>Retrospect</vt:lpstr>
      <vt:lpstr>UNIVERSITY PROJECT – 2  HYRE – Higher You Reach Every time  Group - 08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PROJECT – 2  HYRE – Higher You Reach Every time</dc:title>
  <dc:creator>Pramukh Nandale</dc:creator>
  <cp:lastModifiedBy>user</cp:lastModifiedBy>
  <cp:revision>39</cp:revision>
  <dcterms:modified xsi:type="dcterms:W3CDTF">2021-04-21T08:13:02Z</dcterms:modified>
</cp:coreProperties>
</file>