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8" r:id="rId6"/>
    <p:sldId id="263" r:id="rId7"/>
    <p:sldId id="270" r:id="rId8"/>
    <p:sldId id="273" r:id="rId9"/>
    <p:sldId id="266" r:id="rId10"/>
  </p:sldIdLst>
  <p:sldSz cx="18288000" cy="10287000"/>
  <p:notesSz cx="6858000" cy="9144000"/>
  <p:embeddedFontLst>
    <p:embeddedFont>
      <p:font typeface="Bodoni MT" panose="02070603080606020203" pitchFamily="18" charset="0"/>
      <p:regular r:id="rId12"/>
      <p:bold r:id="rId13"/>
      <p:italic r:id="rId14"/>
      <p:boldItalic r:id="rId15"/>
    </p:embeddedFont>
    <p:embeddedFont>
      <p:font typeface="Garamond" panose="02020404030301010803" pitchFamily="18" charset="0"/>
      <p:regular r:id="rId16"/>
      <p:bold r:id="rId17"/>
      <p:italic r:id="rId18"/>
    </p:embeddedFont>
    <p:embeddedFont>
      <p:font typeface="Georgia" panose="02040502050405020303" pitchFamily="18"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
      <p:font typeface="Segoe UI Black" panose="020B0A02040204020203" pitchFamily="34"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447" autoAdjust="0"/>
  </p:normalViewPr>
  <p:slideViewPr>
    <p:cSldViewPr>
      <p:cViewPr varScale="1">
        <p:scale>
          <a:sx n="40" d="100"/>
          <a:sy n="40" d="100"/>
        </p:scale>
        <p:origin x="85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240213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13742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301944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F0000"/>
          </a:fgClr>
          <a:bgClr>
            <a:schemeClr val="bg1">
              <a:lumMod val="95000"/>
            </a:schemeClr>
          </a:bgClr>
        </a:pattFill>
        <a:effectLst/>
      </p:bgPr>
    </p:bg>
    <p:spTree>
      <p:nvGrpSpPr>
        <p:cNvPr id="1" name=""/>
        <p:cNvGrpSpPr/>
        <p:nvPr/>
      </p:nvGrpSpPr>
      <p:grpSpPr>
        <a:xfrm>
          <a:off x="0" y="0"/>
          <a:ext cx="0" cy="0"/>
          <a:chOff x="0" y="0"/>
          <a:chExt cx="0" cy="0"/>
        </a:xfrm>
      </p:grpSpPr>
      <p:sp>
        <p:nvSpPr>
          <p:cNvPr id="2" name="AutoShape 2"/>
          <p:cNvSpPr/>
          <p:nvPr/>
        </p:nvSpPr>
        <p:spPr>
          <a:xfrm>
            <a:off x="15734224" y="0"/>
            <a:ext cx="2553777"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a:solidFill>
            <a:srgbClr val="FF0000"/>
          </a:solidFill>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solidFill>
                    <a:srgbClr val="FF0000"/>
                  </a:solidFill>
                  <a:highlight>
                    <a:srgbClr val="FF0000"/>
                  </a:highlight>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43970" y="2644207"/>
            <a:ext cx="5482998" cy="7118039"/>
          </a:xfrm>
          <a:prstGeom prst="rect">
            <a:avLst/>
          </a:prstGeom>
        </p:spPr>
        <p:txBody>
          <a:bodyPr lIns="0" tIns="0" rIns="0" bIns="0" rtlCol="0" anchor="t">
            <a:spAutoFit/>
          </a:bodyPr>
          <a:lstStyle/>
          <a:p>
            <a:pPr algn="ctr">
              <a:lnSpc>
                <a:spcPts val="11059"/>
              </a:lnSpc>
            </a:pPr>
            <a:r>
              <a:rPr lang="en-IN" sz="8000" b="1" dirty="0">
                <a:solidFill>
                  <a:schemeClr val="bg1"/>
                </a:solidFill>
                <a:latin typeface="Bodoni MT" panose="02070603080606020203" pitchFamily="18" charset="0"/>
                <a:ea typeface="Segoe UI Black" panose="020B0A02040204020203" pitchFamily="34" charset="0"/>
              </a:rPr>
              <a:t>Zomato Restaurant Analysis</a:t>
            </a:r>
            <a:endParaRPr lang="en-US" sz="8000" b="1" spc="-105" dirty="0">
              <a:solidFill>
                <a:schemeClr val="bg1"/>
              </a:solidFill>
              <a:latin typeface="Bodoni MT" panose="02070603080606020203" pitchFamily="18" charset="0"/>
            </a:endParaRPr>
          </a:p>
          <a:p>
            <a:pPr algn="ctr">
              <a:lnSpc>
                <a:spcPts val="11059"/>
              </a:lnSpc>
            </a:pPr>
            <a:endParaRPr lang="en-US" sz="10533" spc="-105" dirty="0">
              <a:solidFill>
                <a:srgbClr val="FFFFFF"/>
              </a:solidFill>
              <a:latin typeface="Graphik Regular" panose="020B0503030202060203" pitchFamily="34" charset="0"/>
            </a:endParaRP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152850"/>
            <a:ext cx="8673443" cy="9446741"/>
            <a:chOff x="0" y="0"/>
            <a:chExt cx="11564591" cy="7592160"/>
          </a:xfrm>
        </p:grpSpPr>
        <p:sp>
          <p:nvSpPr>
            <p:cNvPr id="3" name="TextBox 3"/>
            <p:cNvSpPr txBox="1"/>
            <p:nvPr/>
          </p:nvSpPr>
          <p:spPr>
            <a:xfrm>
              <a:off x="0" y="0"/>
              <a:ext cx="11564591" cy="989416"/>
            </a:xfrm>
            <a:prstGeom prst="rect">
              <a:avLst/>
            </a:prstGeom>
          </p:spPr>
          <p:txBody>
            <a:bodyPr lIns="0" tIns="0" rIns="0" bIns="0" rtlCol="0" anchor="t">
              <a:spAutoFit/>
            </a:bodyPr>
            <a:lstStyle/>
            <a:p>
              <a:pPr>
                <a:lnSpc>
                  <a:spcPts val="9600"/>
                </a:lnSpc>
              </a:pPr>
              <a:r>
                <a:rPr lang="en-US" sz="8000" b="1" spc="-80" dirty="0">
                  <a:solidFill>
                    <a:srgbClr val="000000"/>
                  </a:solidFill>
                  <a:latin typeface="Segoe UI Black" panose="020B0A02040204020203" pitchFamily="34" charset="0"/>
                  <a:ea typeface="Segoe UI Black" panose="020B0A02040204020203" pitchFamily="34" charset="0"/>
                </a:rPr>
                <a:t>Today’s Agenda</a:t>
              </a:r>
            </a:p>
          </p:txBody>
        </p:sp>
        <p:sp>
          <p:nvSpPr>
            <p:cNvPr id="4" name="TextBox 4"/>
            <p:cNvSpPr txBox="1"/>
            <p:nvPr/>
          </p:nvSpPr>
          <p:spPr>
            <a:xfrm>
              <a:off x="0" y="2298166"/>
              <a:ext cx="11564591" cy="5293994"/>
            </a:xfrm>
            <a:prstGeom prst="rect">
              <a:avLst/>
            </a:prstGeom>
          </p:spPr>
          <p:txBody>
            <a:bodyPr lIns="0" tIns="0" rIns="0" bIns="0" rtlCol="0" anchor="t">
              <a:spAutoFit/>
            </a:bodyPr>
            <a:lstStyle/>
            <a:p>
              <a:pPr marL="457200" indent="-457200">
                <a:lnSpc>
                  <a:spcPts val="2660"/>
                </a:lnSpc>
                <a:buFont typeface="Wingdings" panose="05000000000000000000" pitchFamily="2" charset="2"/>
                <a:buChar char="q"/>
              </a:pPr>
              <a:r>
                <a:rPr lang="en-US" sz="3200" b="1" spc="-19" dirty="0">
                  <a:solidFill>
                    <a:srgbClr val="000000"/>
                  </a:solidFill>
                  <a:latin typeface="Georgia" panose="02040502050405020303" pitchFamily="18" charset="0"/>
                </a:rPr>
                <a:t>Project Recap</a:t>
              </a:r>
            </a:p>
            <a:p>
              <a:pPr marL="457200" indent="-457200">
                <a:lnSpc>
                  <a:spcPts val="2660"/>
                </a:lnSpc>
                <a:buFont typeface="Wingdings" panose="05000000000000000000" pitchFamily="2" charset="2"/>
                <a:buChar char="q"/>
              </a:pPr>
              <a:endParaRPr lang="en-US" sz="3200" b="1" spc="-19" dirty="0">
                <a:solidFill>
                  <a:srgbClr val="000000"/>
                </a:solidFill>
                <a:latin typeface="Georgia" panose="02040502050405020303" pitchFamily="18" charset="0"/>
              </a:endParaRPr>
            </a:p>
            <a:p>
              <a:pPr marL="457200" indent="-457200">
                <a:lnSpc>
                  <a:spcPts val="2660"/>
                </a:lnSpc>
                <a:buFont typeface="Wingdings" panose="05000000000000000000" pitchFamily="2" charset="2"/>
                <a:buChar char="q"/>
              </a:pPr>
              <a:r>
                <a:rPr lang="en-US" sz="3200" b="1" spc="-19" dirty="0">
                  <a:solidFill>
                    <a:srgbClr val="000000"/>
                  </a:solidFill>
                  <a:latin typeface="Georgia" panose="02040502050405020303" pitchFamily="18" charset="0"/>
                </a:rPr>
                <a:t>Business  Overview</a:t>
              </a:r>
            </a:p>
            <a:p>
              <a:pPr marL="457200" indent="-457200">
                <a:lnSpc>
                  <a:spcPts val="2660"/>
                </a:lnSpc>
                <a:buFont typeface="Wingdings" panose="05000000000000000000" pitchFamily="2" charset="2"/>
                <a:buChar char="q"/>
              </a:pPr>
              <a:endParaRPr lang="en-US" sz="3200" b="1" spc="-19" dirty="0">
                <a:solidFill>
                  <a:srgbClr val="000000"/>
                </a:solidFill>
                <a:latin typeface="Georgia" panose="02040502050405020303" pitchFamily="18" charset="0"/>
              </a:endParaRPr>
            </a:p>
            <a:p>
              <a:pPr marL="457200" indent="-457200">
                <a:lnSpc>
                  <a:spcPts val="2660"/>
                </a:lnSpc>
                <a:buFont typeface="Wingdings" panose="05000000000000000000" pitchFamily="2" charset="2"/>
                <a:buChar char="q"/>
              </a:pPr>
              <a:r>
                <a:rPr lang="en-US" sz="3200" b="1" spc="-19" dirty="0">
                  <a:solidFill>
                    <a:srgbClr val="000000"/>
                  </a:solidFill>
                  <a:latin typeface="Georgia" panose="02040502050405020303" pitchFamily="18" charset="0"/>
                </a:rPr>
                <a:t>Data Challenges</a:t>
              </a:r>
            </a:p>
            <a:p>
              <a:pPr marL="457200" indent="-457200">
                <a:lnSpc>
                  <a:spcPts val="2660"/>
                </a:lnSpc>
                <a:buFont typeface="Wingdings" panose="05000000000000000000" pitchFamily="2" charset="2"/>
                <a:buChar char="q"/>
              </a:pPr>
              <a:endParaRPr lang="en-US" sz="3200" b="1" spc="-19" dirty="0">
                <a:solidFill>
                  <a:srgbClr val="000000"/>
                </a:solidFill>
                <a:latin typeface="Georgia" panose="02040502050405020303" pitchFamily="18" charset="0"/>
              </a:endParaRPr>
            </a:p>
            <a:p>
              <a:pPr marL="457200" indent="-457200">
                <a:lnSpc>
                  <a:spcPts val="2660"/>
                </a:lnSpc>
                <a:buFont typeface="Wingdings" panose="05000000000000000000" pitchFamily="2" charset="2"/>
                <a:buChar char="q"/>
              </a:pPr>
              <a:r>
                <a:rPr lang="en-US" sz="3200" b="1" spc="-19" dirty="0">
                  <a:solidFill>
                    <a:srgbClr val="000000"/>
                  </a:solidFill>
                  <a:latin typeface="Georgia" panose="02040502050405020303" pitchFamily="18" charset="0"/>
                </a:rPr>
                <a:t>Project Insight</a:t>
              </a:r>
            </a:p>
            <a:p>
              <a:pPr marL="457200" indent="-457200">
                <a:lnSpc>
                  <a:spcPts val="2660"/>
                </a:lnSpc>
                <a:buFont typeface="Wingdings" panose="05000000000000000000" pitchFamily="2" charset="2"/>
                <a:buChar char="q"/>
              </a:pPr>
              <a:endParaRPr lang="en-US" sz="3200" b="1" spc="-19" dirty="0">
                <a:solidFill>
                  <a:srgbClr val="000000"/>
                </a:solidFill>
                <a:latin typeface="Georgia" panose="02040502050405020303" pitchFamily="18" charset="0"/>
              </a:endParaRPr>
            </a:p>
            <a:p>
              <a:pPr marL="457200" indent="-457200">
                <a:lnSpc>
                  <a:spcPts val="2660"/>
                </a:lnSpc>
                <a:buFont typeface="Wingdings" panose="05000000000000000000" pitchFamily="2" charset="2"/>
                <a:buChar char="q"/>
              </a:pPr>
              <a:r>
                <a:rPr lang="en-US" sz="3200" b="1" spc="-19" dirty="0">
                  <a:solidFill>
                    <a:srgbClr val="000000"/>
                  </a:solidFill>
                  <a:latin typeface="Georgia" panose="02040502050405020303" pitchFamily="18" charset="0"/>
                </a:rPr>
                <a:t>Business Problem</a:t>
              </a:r>
            </a:p>
            <a:p>
              <a:pPr marL="457200" indent="-457200">
                <a:lnSpc>
                  <a:spcPts val="2660"/>
                </a:lnSpc>
                <a:buFont typeface="Wingdings" panose="05000000000000000000" pitchFamily="2" charset="2"/>
                <a:buChar char="q"/>
              </a:pPr>
              <a:endParaRPr lang="en-US" sz="3200" b="1" spc="-19" dirty="0">
                <a:solidFill>
                  <a:srgbClr val="000000"/>
                </a:solidFill>
                <a:latin typeface="Georgia" panose="02040502050405020303" pitchFamily="18" charset="0"/>
              </a:endParaRPr>
            </a:p>
            <a:p>
              <a:pPr marL="457200" indent="-457200">
                <a:lnSpc>
                  <a:spcPts val="2660"/>
                </a:lnSpc>
                <a:buFont typeface="Wingdings" panose="05000000000000000000" pitchFamily="2" charset="2"/>
                <a:buChar char="q"/>
              </a:pPr>
              <a:r>
                <a:rPr lang="en-US" sz="3200" b="1" spc="-19" dirty="0">
                  <a:solidFill>
                    <a:srgbClr val="000000"/>
                  </a:solidFill>
                  <a:latin typeface="Georgia" panose="02040502050405020303" pitchFamily="18" charset="0"/>
                </a:rPr>
                <a:t>Problem Solution</a:t>
              </a: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a:p>
              <a:pPr>
                <a:lnSpc>
                  <a:spcPts val="2660"/>
                </a:lnSpc>
              </a:pPr>
              <a:endParaRPr lang="en-US" sz="3200" b="1" spc="-19" dirty="0">
                <a:solidFill>
                  <a:srgbClr val="000000"/>
                </a:solidFill>
                <a:latin typeface="Georgia" panose="02040502050405020303" pitchFamily="18" charset="0"/>
              </a:endParaRPr>
            </a:p>
          </p:txBody>
        </p:sp>
      </p:grpSp>
      <p:grpSp>
        <p:nvGrpSpPr>
          <p:cNvPr id="5" name="Group 5"/>
          <p:cNvGrpSpPr/>
          <p:nvPr/>
        </p:nvGrpSpPr>
        <p:grpSpPr>
          <a:xfrm>
            <a:off x="15065715" y="-1916133"/>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4782800" y="8388822"/>
            <a:ext cx="3586896" cy="3388947"/>
            <a:chOff x="-55184" y="-24860"/>
            <a:chExt cx="4782528" cy="4518596"/>
          </a:xfrm>
          <a:solidFill>
            <a:schemeClr val="bg1"/>
          </a:solidFill>
        </p:grpSpPr>
        <p:grpSp>
          <p:nvGrpSpPr>
            <p:cNvPr id="14" name="Group 14"/>
            <p:cNvGrpSpPr>
              <a:grpSpLocks noChangeAspect="1"/>
            </p:cNvGrpSpPr>
            <p:nvPr/>
          </p:nvGrpSpPr>
          <p:grpSpPr>
            <a:xfrm>
              <a:off x="644072" y="410464"/>
              <a:ext cx="4083272" cy="4083272"/>
              <a:chOff x="0" y="0"/>
              <a:chExt cx="6350000" cy="6350000"/>
            </a:xfrm>
            <a:grpFill/>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55184" y="-24860"/>
              <a:ext cx="4083272" cy="4091977"/>
            </a:xfrm>
            <a:prstGeom prst="rect">
              <a:avLst/>
            </a:prstGeom>
          </p:spPr>
        </p:pic>
      </p:grpSp>
      <p:grpSp>
        <p:nvGrpSpPr>
          <p:cNvPr id="17" name="Group 17"/>
          <p:cNvGrpSpPr/>
          <p:nvPr/>
        </p:nvGrpSpPr>
        <p:grpSpPr>
          <a:xfrm>
            <a:off x="-927557" y="406153"/>
            <a:ext cx="2253799" cy="9474693"/>
            <a:chOff x="0" y="0"/>
            <a:chExt cx="3005065" cy="12632924"/>
          </a:xfrm>
          <a:solidFill>
            <a:srgbClr val="FF0000"/>
          </a:solidFill>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22" name="Group 5">
            <a:extLst>
              <a:ext uri="{FF2B5EF4-FFF2-40B4-BE49-F238E27FC236}">
                <a16:creationId xmlns:a16="http://schemas.microsoft.com/office/drawing/2014/main" id="{BE813414-7E31-E434-F43A-81DA152B0628}"/>
              </a:ext>
            </a:extLst>
          </p:cNvPr>
          <p:cNvGrpSpPr/>
          <p:nvPr/>
        </p:nvGrpSpPr>
        <p:grpSpPr>
          <a:xfrm>
            <a:off x="12003261" y="3121897"/>
            <a:ext cx="3545508" cy="3370302"/>
            <a:chOff x="0" y="0"/>
            <a:chExt cx="4727344" cy="4493736"/>
          </a:xfrm>
        </p:grpSpPr>
        <p:grpSp>
          <p:nvGrpSpPr>
            <p:cNvPr id="23" name="Group 6">
              <a:extLst>
                <a:ext uri="{FF2B5EF4-FFF2-40B4-BE49-F238E27FC236}">
                  <a16:creationId xmlns:a16="http://schemas.microsoft.com/office/drawing/2014/main" id="{9E5F3D62-3C99-D6A8-3FBB-60D9FDC82408}"/>
                </a:ext>
              </a:extLst>
            </p:cNvPr>
            <p:cNvGrpSpPr>
              <a:grpSpLocks noChangeAspect="1"/>
            </p:cNvGrpSpPr>
            <p:nvPr/>
          </p:nvGrpSpPr>
          <p:grpSpPr>
            <a:xfrm>
              <a:off x="644072" y="410464"/>
              <a:ext cx="4083272" cy="4083272"/>
              <a:chOff x="0" y="0"/>
              <a:chExt cx="6350000" cy="6350000"/>
            </a:xfrm>
          </p:grpSpPr>
          <p:sp>
            <p:nvSpPr>
              <p:cNvPr id="25" name="Freeform 7">
                <a:extLst>
                  <a:ext uri="{FF2B5EF4-FFF2-40B4-BE49-F238E27FC236}">
                    <a16:creationId xmlns:a16="http://schemas.microsoft.com/office/drawing/2014/main" id="{2B05560A-4889-20E0-ED98-8888E4C0C8FA}"/>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24" name="Picture 8">
              <a:extLst>
                <a:ext uri="{FF2B5EF4-FFF2-40B4-BE49-F238E27FC236}">
                  <a16:creationId xmlns:a16="http://schemas.microsoft.com/office/drawing/2014/main" id="{51FAA30D-C365-9E41-D500-AEF052458E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3693319"/>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Segoe UI Black" panose="020B0A02040204020203" pitchFamily="34" charset="0"/>
                <a:ea typeface="Segoe UI Black" panose="020B0A02040204020203" pitchFamily="34" charset="0"/>
              </a:rPr>
              <a:t>Project Recap</a:t>
            </a:r>
          </a:p>
          <a:p>
            <a:pPr algn="ctr">
              <a:lnSpc>
                <a:spcPts val="9600"/>
              </a:lnSpc>
            </a:pPr>
            <a:endParaRPr lang="en-US" sz="8000" spc="-80" dirty="0">
              <a:solidFill>
                <a:srgbClr val="FFFFFF"/>
              </a:solidFill>
              <a:latin typeface="Graphik Regular" panose="020B0503030202060203" pitchFamily="34" charset="0"/>
            </a:endParaRPr>
          </a:p>
        </p:txBody>
      </p:sp>
      <p:sp>
        <p:nvSpPr>
          <p:cNvPr id="34" name="TextBox 33">
            <a:extLst>
              <a:ext uri="{FF2B5EF4-FFF2-40B4-BE49-F238E27FC236}">
                <a16:creationId xmlns:a16="http://schemas.microsoft.com/office/drawing/2014/main" id="{5031DB66-7A23-809B-480A-BF5F587D8424}"/>
              </a:ext>
            </a:extLst>
          </p:cNvPr>
          <p:cNvSpPr txBox="1"/>
          <p:nvPr/>
        </p:nvSpPr>
        <p:spPr>
          <a:xfrm>
            <a:off x="8499198" y="2327343"/>
            <a:ext cx="7502802" cy="5632311"/>
          </a:xfrm>
          <a:prstGeom prst="rect">
            <a:avLst/>
          </a:prstGeom>
          <a:noFill/>
        </p:spPr>
        <p:txBody>
          <a:bodyPr wrap="square" rtlCol="0">
            <a:spAutoFit/>
          </a:bodyPr>
          <a:lstStyle/>
          <a:p>
            <a:r>
              <a:rPr lang="en-US" sz="4000" b="1" dirty="0">
                <a:latin typeface="Garamond" panose="02020404030301010803" pitchFamily="18" charset="0"/>
              </a:rPr>
              <a:t>In this presentation, we will analyze Zomato’s restaurant data to uncover the key insights and trends shaping the industry. We will delve into the factors influencing customer preferences and the impact of online food delivery services on the restaurant landscape.</a:t>
            </a:r>
            <a:endParaRPr lang="en-IN" sz="4000" b="1"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11029" y="8396849"/>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413261" y="0"/>
            <a:ext cx="7391294" cy="10287000"/>
          </a:xfrm>
          <a:prstGeom prst="rect">
            <a:avLst/>
          </a:prstGeom>
          <a:solidFill>
            <a:srgbClr val="FF0000"/>
          </a:solidFill>
          <a:ln>
            <a:solidFill>
              <a:schemeClr val="bg1"/>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388213" y="189150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2503377" y="1892156"/>
            <a:ext cx="5786869" cy="2363532"/>
          </a:xfrm>
          <a:prstGeom prst="rect">
            <a:avLst/>
          </a:prstGeom>
        </p:spPr>
        <p:txBody>
          <a:bodyPr lIns="0" tIns="0" rIns="0" bIns="0" rtlCol="0" anchor="t">
            <a:spAutoFit/>
          </a:bodyPr>
          <a:lstStyle/>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Business</a:t>
            </a:r>
          </a:p>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Overview</a:t>
            </a:r>
          </a:p>
        </p:txBody>
      </p:sp>
      <p:grpSp>
        <p:nvGrpSpPr>
          <p:cNvPr id="20" name="Group 2">
            <a:extLst>
              <a:ext uri="{FF2B5EF4-FFF2-40B4-BE49-F238E27FC236}">
                <a16:creationId xmlns:a16="http://schemas.microsoft.com/office/drawing/2014/main" id="{3A06EABD-3F72-2196-A2DB-D0CA0D2CDE07}"/>
              </a:ext>
            </a:extLst>
          </p:cNvPr>
          <p:cNvGrpSpPr/>
          <p:nvPr/>
        </p:nvGrpSpPr>
        <p:grpSpPr>
          <a:xfrm>
            <a:off x="15794300" y="-898195"/>
            <a:ext cx="3545508" cy="3370302"/>
            <a:chOff x="0" y="0"/>
            <a:chExt cx="4727344" cy="4493736"/>
          </a:xfrm>
        </p:grpSpPr>
        <p:grpSp>
          <p:nvGrpSpPr>
            <p:cNvPr id="22" name="Group 3">
              <a:extLst>
                <a:ext uri="{FF2B5EF4-FFF2-40B4-BE49-F238E27FC236}">
                  <a16:creationId xmlns:a16="http://schemas.microsoft.com/office/drawing/2014/main" id="{51762539-35EC-276F-9360-996A479B1909}"/>
                </a:ext>
              </a:extLst>
            </p:cNvPr>
            <p:cNvGrpSpPr>
              <a:grpSpLocks noChangeAspect="1"/>
            </p:cNvGrpSpPr>
            <p:nvPr/>
          </p:nvGrpSpPr>
          <p:grpSpPr>
            <a:xfrm>
              <a:off x="644072" y="410464"/>
              <a:ext cx="4083272" cy="4083272"/>
              <a:chOff x="0" y="0"/>
              <a:chExt cx="6350000" cy="6350000"/>
            </a:xfrm>
          </p:grpSpPr>
          <p:sp>
            <p:nvSpPr>
              <p:cNvPr id="24" name="Freeform 4">
                <a:extLst>
                  <a:ext uri="{FF2B5EF4-FFF2-40B4-BE49-F238E27FC236}">
                    <a16:creationId xmlns:a16="http://schemas.microsoft.com/office/drawing/2014/main" id="{BEA58610-1D0F-6524-A136-F824B13B760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23" name="Picture 5">
              <a:extLst>
                <a:ext uri="{FF2B5EF4-FFF2-40B4-BE49-F238E27FC236}">
                  <a16:creationId xmlns:a16="http://schemas.microsoft.com/office/drawing/2014/main" id="{9825EBE2-C655-3665-27C2-258CECA99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5" name="TextBox 24">
            <a:extLst>
              <a:ext uri="{FF2B5EF4-FFF2-40B4-BE49-F238E27FC236}">
                <a16:creationId xmlns:a16="http://schemas.microsoft.com/office/drawing/2014/main" id="{281A5FF2-FC30-E499-2AD9-7C3619CC1035}"/>
              </a:ext>
            </a:extLst>
          </p:cNvPr>
          <p:cNvSpPr txBox="1"/>
          <p:nvPr/>
        </p:nvSpPr>
        <p:spPr>
          <a:xfrm>
            <a:off x="7461087" y="1780615"/>
            <a:ext cx="8899622" cy="6740307"/>
          </a:xfrm>
          <a:prstGeom prst="rect">
            <a:avLst/>
          </a:prstGeom>
          <a:noFill/>
        </p:spPr>
        <p:txBody>
          <a:bodyPr wrap="square" rtlCol="0">
            <a:spAutoFit/>
          </a:bodyPr>
          <a:lstStyle/>
          <a:p>
            <a:pPr marL="571500" indent="-571500" algn="l">
              <a:buFont typeface="Wingdings" panose="05000000000000000000" pitchFamily="2" charset="2"/>
              <a:buChar char="Ø"/>
            </a:pPr>
            <a:r>
              <a:rPr lang="en-US" sz="3600" b="1" i="0" dirty="0">
                <a:solidFill>
                  <a:schemeClr val="tx1"/>
                </a:solidFill>
                <a:effectLst/>
                <a:latin typeface="Garamond" panose="02020404030301010803" pitchFamily="18" charset="0"/>
              </a:rPr>
              <a:t>Founded in 2008 in India.</a:t>
            </a:r>
          </a:p>
          <a:p>
            <a:pPr marL="571500" indent="-571500" algn="l">
              <a:buFont typeface="Wingdings" panose="05000000000000000000" pitchFamily="2" charset="2"/>
              <a:buChar char="Ø"/>
            </a:pPr>
            <a:r>
              <a:rPr lang="en-US" sz="3600" b="1" i="0" dirty="0">
                <a:solidFill>
                  <a:schemeClr val="tx1"/>
                </a:solidFill>
                <a:effectLst/>
                <a:latin typeface="Garamond" panose="02020404030301010803" pitchFamily="18" charset="0"/>
              </a:rPr>
              <a:t>Operates in </a:t>
            </a:r>
            <a:r>
              <a:rPr lang="en-US" sz="3600" b="1" dirty="0">
                <a:latin typeface="Garamond" panose="02020404030301010803" pitchFamily="18" charset="0"/>
              </a:rPr>
              <a:t>23 + </a:t>
            </a:r>
            <a:r>
              <a:rPr lang="en-US" sz="3600" b="1" i="0" dirty="0">
                <a:solidFill>
                  <a:schemeClr val="tx1"/>
                </a:solidFill>
                <a:effectLst/>
                <a:latin typeface="Garamond" panose="02020404030301010803" pitchFamily="18" charset="0"/>
              </a:rPr>
              <a:t>countries and territories.</a:t>
            </a:r>
          </a:p>
          <a:p>
            <a:pPr marL="571500" indent="-571500" algn="l">
              <a:buFont typeface="Wingdings" panose="05000000000000000000" pitchFamily="2" charset="2"/>
              <a:buChar char="Ø"/>
            </a:pPr>
            <a:r>
              <a:rPr lang="en-US" sz="3600" b="1" i="0" dirty="0">
                <a:solidFill>
                  <a:schemeClr val="tx1"/>
                </a:solidFill>
                <a:effectLst/>
                <a:latin typeface="Garamond" panose="02020404030301010803" pitchFamily="18" charset="0"/>
              </a:rPr>
              <a:t>Offers food ordering, delivery, and table   booking services.</a:t>
            </a:r>
          </a:p>
          <a:p>
            <a:pPr marL="571500" indent="-571500" algn="l">
              <a:buFont typeface="Wingdings" panose="05000000000000000000" pitchFamily="2" charset="2"/>
              <a:buChar char="Ø"/>
            </a:pPr>
            <a:r>
              <a:rPr lang="en-US" sz="3600" b="1" i="0" dirty="0">
                <a:solidFill>
                  <a:schemeClr val="tx1"/>
                </a:solidFill>
                <a:effectLst/>
                <a:latin typeface="Garamond" panose="02020404030301010803" pitchFamily="18" charset="0"/>
              </a:rPr>
              <a:t>Connects millions of users with restaurants of various cuisines and price points.</a:t>
            </a:r>
          </a:p>
          <a:p>
            <a:pPr marL="571500" indent="-571500" algn="l">
              <a:buFont typeface="Wingdings" panose="05000000000000000000" pitchFamily="2" charset="2"/>
              <a:buChar char="Ø"/>
            </a:pPr>
            <a:r>
              <a:rPr lang="en-US" sz="3600" b="1" i="0" dirty="0">
                <a:solidFill>
                  <a:schemeClr val="tx1"/>
                </a:solidFill>
                <a:effectLst/>
                <a:latin typeface="Garamond" panose="02020404030301010803" pitchFamily="18" charset="0"/>
              </a:rPr>
              <a:t>Plays a significant role in the food delivery industry.</a:t>
            </a:r>
          </a:p>
          <a:p>
            <a:pPr marL="571500" indent="-571500" algn="l">
              <a:buFont typeface="Wingdings" panose="05000000000000000000" pitchFamily="2" charset="2"/>
              <a:buChar char="Ø"/>
            </a:pPr>
            <a:r>
              <a:rPr lang="en-US" sz="3600" b="1" dirty="0">
                <a:solidFill>
                  <a:schemeClr val="tx1"/>
                </a:solidFill>
                <a:latin typeface="Garamond" panose="02020404030301010803" pitchFamily="18" charset="0"/>
              </a:rPr>
              <a:t>Parent company Info edge.</a:t>
            </a:r>
          </a:p>
          <a:p>
            <a:pPr marL="571500" indent="-571500" algn="l">
              <a:buFont typeface="Wingdings" panose="05000000000000000000" pitchFamily="2" charset="2"/>
              <a:buChar char="Ø"/>
            </a:pPr>
            <a:r>
              <a:rPr lang="en-US" sz="3600" b="1" i="0" dirty="0">
                <a:solidFill>
                  <a:schemeClr val="tx1"/>
                </a:solidFill>
                <a:effectLst/>
                <a:latin typeface="Garamond" panose="02020404030301010803" pitchFamily="18" charset="0"/>
              </a:rPr>
              <a:t>Founded by Deepinder Goyal and Pankaj Chaddah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11029" y="8396849"/>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413261" y="0"/>
            <a:ext cx="7042661" cy="10287000"/>
          </a:xfrm>
          <a:prstGeom prst="rect">
            <a:avLst/>
          </a:prstGeom>
          <a:solidFill>
            <a:srgbClr val="FF0000"/>
          </a:solidFill>
          <a:ln>
            <a:solidFill>
              <a:schemeClr val="bg1"/>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388213" y="189150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1600201" y="2248443"/>
            <a:ext cx="6166140" cy="2413674"/>
          </a:xfrm>
          <a:prstGeom prst="rect">
            <a:avLst/>
          </a:prstGeom>
        </p:spPr>
        <p:txBody>
          <a:bodyPr wrap="square" lIns="0" tIns="0" rIns="0" bIns="0" rtlCol="0" anchor="t">
            <a:spAutoFit/>
          </a:bodyPr>
          <a:lstStyle/>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Data </a:t>
            </a:r>
          </a:p>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Challenges</a:t>
            </a:r>
          </a:p>
        </p:txBody>
      </p:sp>
      <p:grpSp>
        <p:nvGrpSpPr>
          <p:cNvPr id="20" name="Group 2">
            <a:extLst>
              <a:ext uri="{FF2B5EF4-FFF2-40B4-BE49-F238E27FC236}">
                <a16:creationId xmlns:a16="http://schemas.microsoft.com/office/drawing/2014/main" id="{3A06EABD-3F72-2196-A2DB-D0CA0D2CDE07}"/>
              </a:ext>
            </a:extLst>
          </p:cNvPr>
          <p:cNvGrpSpPr/>
          <p:nvPr/>
        </p:nvGrpSpPr>
        <p:grpSpPr>
          <a:xfrm>
            <a:off x="15794300" y="-898195"/>
            <a:ext cx="3545508" cy="3370302"/>
            <a:chOff x="0" y="0"/>
            <a:chExt cx="4727344" cy="4493736"/>
          </a:xfrm>
        </p:grpSpPr>
        <p:grpSp>
          <p:nvGrpSpPr>
            <p:cNvPr id="22" name="Group 3">
              <a:extLst>
                <a:ext uri="{FF2B5EF4-FFF2-40B4-BE49-F238E27FC236}">
                  <a16:creationId xmlns:a16="http://schemas.microsoft.com/office/drawing/2014/main" id="{51762539-35EC-276F-9360-996A479B1909}"/>
                </a:ext>
              </a:extLst>
            </p:cNvPr>
            <p:cNvGrpSpPr>
              <a:grpSpLocks noChangeAspect="1"/>
            </p:cNvGrpSpPr>
            <p:nvPr/>
          </p:nvGrpSpPr>
          <p:grpSpPr>
            <a:xfrm>
              <a:off x="644072" y="410464"/>
              <a:ext cx="4083272" cy="4083272"/>
              <a:chOff x="0" y="0"/>
              <a:chExt cx="6350000" cy="6350000"/>
            </a:xfrm>
          </p:grpSpPr>
          <p:sp>
            <p:nvSpPr>
              <p:cNvPr id="24" name="Freeform 4">
                <a:extLst>
                  <a:ext uri="{FF2B5EF4-FFF2-40B4-BE49-F238E27FC236}">
                    <a16:creationId xmlns:a16="http://schemas.microsoft.com/office/drawing/2014/main" id="{BEA58610-1D0F-6524-A136-F824B13B760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23" name="Picture 5">
              <a:extLst>
                <a:ext uri="{FF2B5EF4-FFF2-40B4-BE49-F238E27FC236}">
                  <a16:creationId xmlns:a16="http://schemas.microsoft.com/office/drawing/2014/main" id="{9825EBE2-C655-3665-27C2-258CECA99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5" name="TextBox 24">
            <a:extLst>
              <a:ext uri="{FF2B5EF4-FFF2-40B4-BE49-F238E27FC236}">
                <a16:creationId xmlns:a16="http://schemas.microsoft.com/office/drawing/2014/main" id="{281A5FF2-FC30-E499-2AD9-7C3619CC1035}"/>
              </a:ext>
            </a:extLst>
          </p:cNvPr>
          <p:cNvSpPr txBox="1"/>
          <p:nvPr/>
        </p:nvSpPr>
        <p:spPr>
          <a:xfrm>
            <a:off x="7461087" y="2170788"/>
            <a:ext cx="8899622" cy="6186309"/>
          </a:xfrm>
          <a:prstGeom prst="rect">
            <a:avLst/>
          </a:prstGeom>
          <a:noFill/>
        </p:spPr>
        <p:txBody>
          <a:bodyPr wrap="square" rtlCol="0">
            <a:spAutoFit/>
          </a:bodyPr>
          <a:lstStyle/>
          <a:p>
            <a:pPr marL="571500" indent="-571500" algn="l">
              <a:buFont typeface="Wingdings" panose="05000000000000000000" pitchFamily="2" charset="2"/>
              <a:buChar char="Ø"/>
            </a:pPr>
            <a:r>
              <a:rPr lang="en-IN" sz="4000" b="1" i="0" dirty="0">
                <a:solidFill>
                  <a:schemeClr val="tx1"/>
                </a:solidFill>
                <a:effectLst/>
                <a:latin typeface="Garamond" panose="02020404030301010803" pitchFamily="18" charset="0"/>
              </a:rPr>
              <a:t>Data quality issues: Missing values, inconsistencies, and errors</a:t>
            </a:r>
          </a:p>
          <a:p>
            <a:pPr marL="571500" indent="-571500" algn="l">
              <a:buFont typeface="Wingdings" panose="05000000000000000000" pitchFamily="2" charset="2"/>
              <a:buChar char="Ø"/>
            </a:pPr>
            <a:r>
              <a:rPr lang="en-IN" sz="4000" b="1" i="0" dirty="0">
                <a:solidFill>
                  <a:schemeClr val="tx1"/>
                </a:solidFill>
                <a:effectLst/>
                <a:latin typeface="Garamond" panose="02020404030301010803" pitchFamily="18" charset="0"/>
              </a:rPr>
              <a:t>Data volume: Managing and analysing large datasets</a:t>
            </a:r>
          </a:p>
          <a:p>
            <a:pPr marL="571500" indent="-571500" algn="l">
              <a:buFont typeface="Wingdings" panose="05000000000000000000" pitchFamily="2" charset="2"/>
              <a:buChar char="Ø"/>
            </a:pPr>
            <a:r>
              <a:rPr lang="en-IN" sz="4000" b="1" i="0" dirty="0">
                <a:solidFill>
                  <a:schemeClr val="tx1"/>
                </a:solidFill>
                <a:effectLst/>
                <a:latin typeface="Garamond" panose="02020404030301010803" pitchFamily="18" charset="0"/>
              </a:rPr>
              <a:t>Data variety: Integrating data from various sources (restaurants, users, reviews)</a:t>
            </a:r>
          </a:p>
          <a:p>
            <a:pPr marL="571500" indent="-571500" algn="l">
              <a:buFont typeface="Wingdings" panose="05000000000000000000" pitchFamily="2" charset="2"/>
              <a:buChar char="Ø"/>
            </a:pPr>
            <a:r>
              <a:rPr lang="en-IN" sz="4000" b="1" i="0" dirty="0">
                <a:solidFill>
                  <a:schemeClr val="tx1"/>
                </a:solidFill>
                <a:effectLst/>
                <a:latin typeface="Garamond" panose="02020404030301010803" pitchFamily="18" charset="0"/>
              </a:rPr>
              <a:t>Data security: Protecting sensitive user information</a:t>
            </a:r>
          </a:p>
          <a:p>
            <a:pPr algn="l"/>
            <a:endParaRPr lang="en-US" sz="3600" b="1" i="0" dirty="0">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247074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FF0000"/>
          </a:solidFill>
        </p:spPr>
      </p:sp>
      <p:grpSp>
        <p:nvGrpSpPr>
          <p:cNvPr id="23" name="Group 23"/>
          <p:cNvGrpSpPr/>
          <p:nvPr/>
        </p:nvGrpSpPr>
        <p:grpSpPr>
          <a:xfrm>
            <a:off x="16515246" y="-1685151"/>
            <a:ext cx="3545508" cy="3370302"/>
            <a:chOff x="0" y="0"/>
            <a:chExt cx="4727344" cy="4493736"/>
          </a:xfrm>
          <a:solidFill>
            <a:schemeClr val="bg1"/>
          </a:solidFill>
        </p:grpSpPr>
        <p:grpSp>
          <p:nvGrpSpPr>
            <p:cNvPr id="24" name="Group 24"/>
            <p:cNvGrpSpPr>
              <a:grpSpLocks noChangeAspect="1"/>
            </p:cNvGrpSpPr>
            <p:nvPr/>
          </p:nvGrpSpPr>
          <p:grpSpPr>
            <a:xfrm>
              <a:off x="644072" y="410464"/>
              <a:ext cx="4083272" cy="4083272"/>
              <a:chOff x="0" y="0"/>
              <a:chExt cx="6350000" cy="6350000"/>
            </a:xfrm>
            <a:grpFill/>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B93096F2-5277-BDAE-C05D-6FBB09349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0866" y="7620"/>
            <a:ext cx="15790885" cy="10096499"/>
          </a:xfrm>
          <a:prstGeom prst="rect">
            <a:avLst/>
          </a:prstGeom>
        </p:spPr>
      </p:pic>
      <p:sp>
        <p:nvSpPr>
          <p:cNvPr id="29" name="TextBox 28">
            <a:extLst>
              <a:ext uri="{FF2B5EF4-FFF2-40B4-BE49-F238E27FC236}">
                <a16:creationId xmlns:a16="http://schemas.microsoft.com/office/drawing/2014/main" id="{9DAA250A-8F06-3224-B409-26CDD4EF674C}"/>
              </a:ext>
            </a:extLst>
          </p:cNvPr>
          <p:cNvSpPr txBox="1"/>
          <p:nvPr/>
        </p:nvSpPr>
        <p:spPr>
          <a:xfrm>
            <a:off x="733252" y="526851"/>
            <a:ext cx="1585048" cy="9233297"/>
          </a:xfrm>
          <a:prstGeom prst="rect">
            <a:avLst/>
          </a:prstGeom>
          <a:noFill/>
        </p:spPr>
        <p:txBody>
          <a:bodyPr wrap="square" rtlCol="0">
            <a:spAutoFit/>
          </a:bodyPr>
          <a:lstStyle/>
          <a:p>
            <a:r>
              <a:rPr lang="en-IN" sz="6600" b="1" dirty="0">
                <a:solidFill>
                  <a:schemeClr val="bg1"/>
                </a:solidFill>
                <a:latin typeface="Segoe UI Black" panose="020B0A02040204020203" pitchFamily="34" charset="0"/>
                <a:ea typeface="Segoe UI Black" panose="020B0A02040204020203" pitchFamily="34" charset="0"/>
              </a:rPr>
              <a:t>D</a:t>
            </a:r>
          </a:p>
          <a:p>
            <a:r>
              <a:rPr lang="en-IN" sz="6600" b="1" dirty="0">
                <a:solidFill>
                  <a:schemeClr val="bg1"/>
                </a:solidFill>
                <a:latin typeface="Segoe UI Black" panose="020B0A02040204020203" pitchFamily="34" charset="0"/>
                <a:ea typeface="Segoe UI Black" panose="020B0A02040204020203" pitchFamily="34" charset="0"/>
              </a:rPr>
              <a:t>A</a:t>
            </a:r>
          </a:p>
          <a:p>
            <a:r>
              <a:rPr lang="en-IN" sz="6600" b="1" dirty="0">
                <a:solidFill>
                  <a:schemeClr val="bg1"/>
                </a:solidFill>
                <a:latin typeface="Segoe UI Black" panose="020B0A02040204020203" pitchFamily="34" charset="0"/>
                <a:ea typeface="Segoe UI Black" panose="020B0A02040204020203" pitchFamily="34" charset="0"/>
              </a:rPr>
              <a:t>S</a:t>
            </a:r>
          </a:p>
          <a:p>
            <a:r>
              <a:rPr lang="en-IN" sz="6600" b="1" dirty="0">
                <a:solidFill>
                  <a:schemeClr val="bg1"/>
                </a:solidFill>
                <a:latin typeface="Segoe UI Black" panose="020B0A02040204020203" pitchFamily="34" charset="0"/>
                <a:ea typeface="Segoe UI Black" panose="020B0A02040204020203" pitchFamily="34" charset="0"/>
              </a:rPr>
              <a:t>H</a:t>
            </a:r>
          </a:p>
          <a:p>
            <a:r>
              <a:rPr lang="en-IN" sz="6600" b="1" dirty="0">
                <a:solidFill>
                  <a:schemeClr val="bg1"/>
                </a:solidFill>
                <a:latin typeface="Segoe UI Black" panose="020B0A02040204020203" pitchFamily="34" charset="0"/>
                <a:ea typeface="Segoe UI Black" panose="020B0A02040204020203" pitchFamily="34" charset="0"/>
              </a:rPr>
              <a:t>B</a:t>
            </a:r>
          </a:p>
          <a:p>
            <a:r>
              <a:rPr lang="en-IN" sz="6600" b="1" dirty="0">
                <a:solidFill>
                  <a:schemeClr val="bg1"/>
                </a:solidFill>
                <a:latin typeface="Segoe UI Black" panose="020B0A02040204020203" pitchFamily="34" charset="0"/>
                <a:ea typeface="Segoe UI Black" panose="020B0A02040204020203" pitchFamily="34" charset="0"/>
              </a:rPr>
              <a:t>O</a:t>
            </a:r>
          </a:p>
          <a:p>
            <a:r>
              <a:rPr lang="en-IN" sz="6600" b="1" dirty="0">
                <a:solidFill>
                  <a:schemeClr val="bg1"/>
                </a:solidFill>
                <a:latin typeface="Segoe UI Black" panose="020B0A02040204020203" pitchFamily="34" charset="0"/>
                <a:ea typeface="Segoe UI Black" panose="020B0A02040204020203" pitchFamily="34" charset="0"/>
              </a:rPr>
              <a:t>A</a:t>
            </a:r>
          </a:p>
          <a:p>
            <a:r>
              <a:rPr lang="en-IN" sz="6600" b="1" dirty="0">
                <a:solidFill>
                  <a:schemeClr val="bg1"/>
                </a:solidFill>
                <a:latin typeface="Segoe UI Black" panose="020B0A02040204020203" pitchFamily="34" charset="0"/>
                <a:ea typeface="Segoe UI Black" panose="020B0A02040204020203" pitchFamily="34" charset="0"/>
              </a:rPr>
              <a:t>R</a:t>
            </a:r>
          </a:p>
          <a:p>
            <a:r>
              <a:rPr lang="en-IN" sz="6600" b="1" dirty="0">
                <a:solidFill>
                  <a:schemeClr val="bg1"/>
                </a:solidFill>
                <a:latin typeface="Segoe UI Black" panose="020B0A02040204020203" pitchFamily="34" charset="0"/>
                <a:ea typeface="Segoe UI Black" panose="020B0A02040204020203" pitchFamily="34"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42"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11029" y="8396849"/>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194653" y="0"/>
            <a:ext cx="7388736" cy="10287000"/>
          </a:xfrm>
          <a:prstGeom prst="rect">
            <a:avLst/>
          </a:prstGeom>
          <a:solidFill>
            <a:srgbClr val="FF0000"/>
          </a:solidFill>
          <a:ln>
            <a:solidFill>
              <a:schemeClr val="bg1"/>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388213" y="189150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1859084" y="2114905"/>
            <a:ext cx="5786869" cy="2363532"/>
          </a:xfrm>
          <a:prstGeom prst="rect">
            <a:avLst/>
          </a:prstGeom>
        </p:spPr>
        <p:txBody>
          <a:bodyPr lIns="0" tIns="0" rIns="0" bIns="0" rtlCol="0" anchor="t">
            <a:spAutoFit/>
          </a:bodyPr>
          <a:lstStyle/>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Business</a:t>
            </a:r>
          </a:p>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Problems</a:t>
            </a:r>
          </a:p>
        </p:txBody>
      </p:sp>
      <p:grpSp>
        <p:nvGrpSpPr>
          <p:cNvPr id="20" name="Group 2">
            <a:extLst>
              <a:ext uri="{FF2B5EF4-FFF2-40B4-BE49-F238E27FC236}">
                <a16:creationId xmlns:a16="http://schemas.microsoft.com/office/drawing/2014/main" id="{3A06EABD-3F72-2196-A2DB-D0CA0D2CDE07}"/>
              </a:ext>
            </a:extLst>
          </p:cNvPr>
          <p:cNvGrpSpPr/>
          <p:nvPr/>
        </p:nvGrpSpPr>
        <p:grpSpPr>
          <a:xfrm>
            <a:off x="15794300" y="-898195"/>
            <a:ext cx="3545508" cy="3370302"/>
            <a:chOff x="0" y="0"/>
            <a:chExt cx="4727344" cy="4493736"/>
          </a:xfrm>
        </p:grpSpPr>
        <p:grpSp>
          <p:nvGrpSpPr>
            <p:cNvPr id="22" name="Group 3">
              <a:extLst>
                <a:ext uri="{FF2B5EF4-FFF2-40B4-BE49-F238E27FC236}">
                  <a16:creationId xmlns:a16="http://schemas.microsoft.com/office/drawing/2014/main" id="{51762539-35EC-276F-9360-996A479B1909}"/>
                </a:ext>
              </a:extLst>
            </p:cNvPr>
            <p:cNvGrpSpPr>
              <a:grpSpLocks noChangeAspect="1"/>
            </p:cNvGrpSpPr>
            <p:nvPr/>
          </p:nvGrpSpPr>
          <p:grpSpPr>
            <a:xfrm>
              <a:off x="644072" y="410464"/>
              <a:ext cx="4083272" cy="4083272"/>
              <a:chOff x="0" y="0"/>
              <a:chExt cx="6350000" cy="6350000"/>
            </a:xfrm>
          </p:grpSpPr>
          <p:sp>
            <p:nvSpPr>
              <p:cNvPr id="24" name="Freeform 4">
                <a:extLst>
                  <a:ext uri="{FF2B5EF4-FFF2-40B4-BE49-F238E27FC236}">
                    <a16:creationId xmlns:a16="http://schemas.microsoft.com/office/drawing/2014/main" id="{BEA58610-1D0F-6524-A136-F824B13B760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23" name="Picture 5">
              <a:extLst>
                <a:ext uri="{FF2B5EF4-FFF2-40B4-BE49-F238E27FC236}">
                  <a16:creationId xmlns:a16="http://schemas.microsoft.com/office/drawing/2014/main" id="{9825EBE2-C655-3665-27C2-258CECA99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16" name="TextBox 15">
            <a:extLst>
              <a:ext uri="{FF2B5EF4-FFF2-40B4-BE49-F238E27FC236}">
                <a16:creationId xmlns:a16="http://schemas.microsoft.com/office/drawing/2014/main" id="{754AB245-DE65-6FA3-EE01-8455C1620D16}"/>
              </a:ext>
            </a:extLst>
          </p:cNvPr>
          <p:cNvSpPr txBox="1"/>
          <p:nvPr/>
        </p:nvSpPr>
        <p:spPr>
          <a:xfrm>
            <a:off x="7517802" y="179250"/>
            <a:ext cx="8605646" cy="8987076"/>
          </a:xfrm>
          <a:prstGeom prst="rect">
            <a:avLst/>
          </a:prstGeom>
          <a:noFill/>
        </p:spPr>
        <p:txBody>
          <a:bodyPr wrap="square" rtlCol="0">
            <a:spAutoFit/>
          </a:bodyPr>
          <a:lstStyle/>
          <a:p>
            <a:pPr marL="571500" indent="-571500" algn="l">
              <a:buFont typeface="Wingdings" panose="05000000000000000000" pitchFamily="2" charset="2"/>
              <a:buChar char="Ø"/>
            </a:pPr>
            <a:r>
              <a:rPr lang="en-US" sz="4000" b="1" i="0" dirty="0">
                <a:solidFill>
                  <a:schemeClr val="tx1"/>
                </a:solidFill>
                <a:effectLst/>
                <a:latin typeface="Garamond" panose="02020404030301010803" pitchFamily="18" charset="0"/>
              </a:rPr>
              <a:t>Identifying underperforming restaurants and optimizing their visibility.</a:t>
            </a:r>
          </a:p>
          <a:p>
            <a:pPr marL="571500" indent="-571500" algn="l">
              <a:buFont typeface="Wingdings" panose="05000000000000000000" pitchFamily="2" charset="2"/>
              <a:buChar char="Ø"/>
            </a:pPr>
            <a:r>
              <a:rPr lang="en-US" sz="4000" b="1" i="0" dirty="0">
                <a:solidFill>
                  <a:schemeClr val="tx1"/>
                </a:solidFill>
                <a:effectLst/>
                <a:latin typeface="Garamond" panose="02020404030301010803" pitchFamily="18" charset="0"/>
              </a:rPr>
              <a:t>Predicting high-demand dishes and ensuring efficient inventory management.</a:t>
            </a:r>
          </a:p>
          <a:p>
            <a:pPr marL="571500" indent="-571500" algn="l">
              <a:buFont typeface="Wingdings" panose="05000000000000000000" pitchFamily="2" charset="2"/>
              <a:buChar char="Ø"/>
            </a:pPr>
            <a:r>
              <a:rPr lang="en-US" sz="4000" b="1" i="0" dirty="0">
                <a:solidFill>
                  <a:schemeClr val="tx1"/>
                </a:solidFill>
                <a:effectLst/>
                <a:latin typeface="Garamond" panose="02020404030301010803" pitchFamily="18" charset="0"/>
              </a:rPr>
              <a:t>Understanding customer preferences and personalizing recommendations.</a:t>
            </a:r>
          </a:p>
          <a:p>
            <a:pPr marL="571500" indent="-571500" algn="l">
              <a:buFont typeface="Wingdings" panose="05000000000000000000" pitchFamily="2" charset="2"/>
              <a:buChar char="Ø"/>
            </a:pPr>
            <a:r>
              <a:rPr lang="en-US" sz="4000" b="1" i="0" dirty="0">
                <a:solidFill>
                  <a:schemeClr val="tx1"/>
                </a:solidFill>
                <a:effectLst/>
                <a:latin typeface="Garamond" panose="02020404030301010803" pitchFamily="18" charset="0"/>
              </a:rPr>
              <a:t>Improving delivery efficiency and reducing order cancellation rates.</a:t>
            </a:r>
          </a:p>
          <a:p>
            <a:pPr marL="571500" indent="-571500" algn="l">
              <a:buFont typeface="Wingdings" panose="05000000000000000000" pitchFamily="2" charset="2"/>
              <a:buChar char="Ø"/>
            </a:pPr>
            <a:r>
              <a:rPr lang="en-US" sz="4000" b="1" i="0" dirty="0">
                <a:solidFill>
                  <a:schemeClr val="tx1"/>
                </a:solidFill>
                <a:effectLst/>
                <a:latin typeface="Garamond" panose="02020404030301010803" pitchFamily="18" charset="0"/>
              </a:rPr>
              <a:t>Identifying the countries or cities where we can focus to get more business.</a:t>
            </a:r>
          </a:p>
          <a:p>
            <a:endParaRPr lang="en-IN" dirty="0"/>
          </a:p>
        </p:txBody>
      </p:sp>
    </p:spTree>
    <p:extLst>
      <p:ext uri="{BB962C8B-B14F-4D97-AF65-F5344CB8AC3E}">
        <p14:creationId xmlns:p14="http://schemas.microsoft.com/office/powerpoint/2010/main" val="144947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11029" y="8396849"/>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320863" y="-29909"/>
            <a:ext cx="7514946" cy="10287000"/>
          </a:xfrm>
          <a:prstGeom prst="rect">
            <a:avLst/>
          </a:prstGeom>
          <a:solidFill>
            <a:srgbClr val="FF0000"/>
          </a:solidFill>
          <a:ln>
            <a:solidFill>
              <a:schemeClr val="bg1"/>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388213" y="189150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1859084" y="2114905"/>
            <a:ext cx="5786869" cy="2413674"/>
          </a:xfrm>
          <a:prstGeom prst="rect">
            <a:avLst/>
          </a:prstGeom>
        </p:spPr>
        <p:txBody>
          <a:bodyPr lIns="0" tIns="0" rIns="0" bIns="0" rtlCol="0" anchor="t">
            <a:spAutoFit/>
          </a:bodyPr>
          <a:lstStyle/>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Problems </a:t>
            </a:r>
          </a:p>
          <a:p>
            <a:pPr>
              <a:lnSpc>
                <a:spcPts val="9600"/>
              </a:lnSpc>
            </a:pPr>
            <a:r>
              <a:rPr lang="en-US" sz="7200" b="1" spc="-80" dirty="0">
                <a:solidFill>
                  <a:srgbClr val="FFFFFF"/>
                </a:solidFill>
                <a:latin typeface="Segoe UI Black" panose="020B0A02040204020203" pitchFamily="34" charset="0"/>
                <a:ea typeface="Segoe UI Black" panose="020B0A02040204020203" pitchFamily="34" charset="0"/>
              </a:rPr>
              <a:t>Solution</a:t>
            </a:r>
          </a:p>
        </p:txBody>
      </p:sp>
      <p:grpSp>
        <p:nvGrpSpPr>
          <p:cNvPr id="20" name="Group 2">
            <a:extLst>
              <a:ext uri="{FF2B5EF4-FFF2-40B4-BE49-F238E27FC236}">
                <a16:creationId xmlns:a16="http://schemas.microsoft.com/office/drawing/2014/main" id="{3A06EABD-3F72-2196-A2DB-D0CA0D2CDE07}"/>
              </a:ext>
            </a:extLst>
          </p:cNvPr>
          <p:cNvGrpSpPr/>
          <p:nvPr/>
        </p:nvGrpSpPr>
        <p:grpSpPr>
          <a:xfrm>
            <a:off x="15794300" y="-898195"/>
            <a:ext cx="3545508" cy="3370302"/>
            <a:chOff x="0" y="0"/>
            <a:chExt cx="4727344" cy="4493736"/>
          </a:xfrm>
        </p:grpSpPr>
        <p:grpSp>
          <p:nvGrpSpPr>
            <p:cNvPr id="22" name="Group 3">
              <a:extLst>
                <a:ext uri="{FF2B5EF4-FFF2-40B4-BE49-F238E27FC236}">
                  <a16:creationId xmlns:a16="http://schemas.microsoft.com/office/drawing/2014/main" id="{51762539-35EC-276F-9360-996A479B1909}"/>
                </a:ext>
              </a:extLst>
            </p:cNvPr>
            <p:cNvGrpSpPr>
              <a:grpSpLocks noChangeAspect="1"/>
            </p:cNvGrpSpPr>
            <p:nvPr/>
          </p:nvGrpSpPr>
          <p:grpSpPr>
            <a:xfrm>
              <a:off x="644072" y="410464"/>
              <a:ext cx="4083272" cy="4083272"/>
              <a:chOff x="0" y="0"/>
              <a:chExt cx="6350000" cy="6350000"/>
            </a:xfrm>
          </p:grpSpPr>
          <p:sp>
            <p:nvSpPr>
              <p:cNvPr id="24" name="Freeform 4">
                <a:extLst>
                  <a:ext uri="{FF2B5EF4-FFF2-40B4-BE49-F238E27FC236}">
                    <a16:creationId xmlns:a16="http://schemas.microsoft.com/office/drawing/2014/main" id="{BEA58610-1D0F-6524-A136-F824B13B760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0000"/>
              </a:solidFill>
            </p:spPr>
          </p:sp>
        </p:grpSp>
        <p:pic>
          <p:nvPicPr>
            <p:cNvPr id="23" name="Picture 5">
              <a:extLst>
                <a:ext uri="{FF2B5EF4-FFF2-40B4-BE49-F238E27FC236}">
                  <a16:creationId xmlns:a16="http://schemas.microsoft.com/office/drawing/2014/main" id="{9825EBE2-C655-3665-27C2-258CECA99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17" name="TextBox 16">
            <a:extLst>
              <a:ext uri="{FF2B5EF4-FFF2-40B4-BE49-F238E27FC236}">
                <a16:creationId xmlns:a16="http://schemas.microsoft.com/office/drawing/2014/main" id="{CFF78479-9033-1FFA-6C0C-C14A5A62E6C6}"/>
              </a:ext>
            </a:extLst>
          </p:cNvPr>
          <p:cNvSpPr txBox="1"/>
          <p:nvPr/>
        </p:nvSpPr>
        <p:spPr>
          <a:xfrm>
            <a:off x="7856573" y="702471"/>
            <a:ext cx="7696200" cy="8402300"/>
          </a:xfrm>
          <a:prstGeom prst="rect">
            <a:avLst/>
          </a:prstGeom>
          <a:noFill/>
        </p:spPr>
        <p:txBody>
          <a:bodyPr wrap="square" rtlCol="0">
            <a:spAutoFit/>
          </a:bodyPr>
          <a:lstStyle/>
          <a:p>
            <a:pPr marL="571500" indent="-571500" algn="l">
              <a:buFont typeface="Wingdings" panose="05000000000000000000" pitchFamily="2" charset="2"/>
              <a:buChar char="Ø"/>
            </a:pPr>
            <a:r>
              <a:rPr lang="en-US" sz="3600" b="1" i="0" dirty="0">
                <a:effectLst/>
                <a:latin typeface="Garamond" panose="02020404030301010803" pitchFamily="18" charset="0"/>
              </a:rPr>
              <a:t>Utilize machine learning algorithms to identify underperforming restaurants based on various data points.</a:t>
            </a:r>
          </a:p>
          <a:p>
            <a:pPr marL="571500" indent="-571500" algn="l">
              <a:buFont typeface="Wingdings" panose="05000000000000000000" pitchFamily="2" charset="2"/>
              <a:buChar char="Ø"/>
            </a:pPr>
            <a:r>
              <a:rPr lang="en-US" sz="3600" b="1" i="0" dirty="0">
                <a:effectLst/>
                <a:latin typeface="Garamond" panose="02020404030301010803" pitchFamily="18" charset="0"/>
              </a:rPr>
              <a:t>Develop forecasting models to predict dish demand based on historical data and seasonal trends.</a:t>
            </a:r>
          </a:p>
          <a:p>
            <a:pPr marL="571500" indent="-571500" algn="l">
              <a:buFont typeface="Wingdings" panose="05000000000000000000" pitchFamily="2" charset="2"/>
              <a:buChar char="Ø"/>
            </a:pPr>
            <a:r>
              <a:rPr lang="en-US" sz="3600" b="1" i="0" dirty="0">
                <a:effectLst/>
                <a:latin typeface="Garamond" panose="02020404030301010803" pitchFamily="18" charset="0"/>
              </a:rPr>
              <a:t>Leverage user data and behavior patterns to recommend personalized dishes and restaurants.</a:t>
            </a:r>
          </a:p>
          <a:p>
            <a:pPr marL="571500" indent="-571500" algn="l">
              <a:buFont typeface="Wingdings" panose="05000000000000000000" pitchFamily="2" charset="2"/>
              <a:buChar char="Ø"/>
            </a:pPr>
            <a:r>
              <a:rPr lang="en-US" sz="3600" b="1" i="0" dirty="0">
                <a:effectLst/>
                <a:latin typeface="Garamond" panose="02020404030301010803" pitchFamily="18" charset="0"/>
              </a:rPr>
              <a:t>Optimize delivery routes and schedules using data-driven insights to improve efficiency and reduce cancellations.</a:t>
            </a:r>
          </a:p>
        </p:txBody>
      </p:sp>
    </p:spTree>
    <p:extLst>
      <p:ext uri="{BB962C8B-B14F-4D97-AF65-F5344CB8AC3E}">
        <p14:creationId xmlns:p14="http://schemas.microsoft.com/office/powerpoint/2010/main" val="331402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extBox 2"/>
          <p:cNvSpPr txBox="1"/>
          <p:nvPr/>
        </p:nvSpPr>
        <p:spPr>
          <a:xfrm>
            <a:off x="4435127" y="2957618"/>
            <a:ext cx="5385738" cy="438582"/>
          </a:xfrm>
          <a:prstGeom prst="rect">
            <a:avLst/>
          </a:prstGeom>
        </p:spPr>
        <p:txBody>
          <a:bodyPr lIns="0" tIns="0" rIns="0" bIns="0" rtlCol="0" anchor="t">
            <a:spAutoFit/>
          </a:bodyPr>
          <a:lstStyle/>
          <a:p>
            <a:pPr>
              <a:lnSpc>
                <a:spcPts val="3640"/>
              </a:lnSpc>
            </a:pPr>
            <a:r>
              <a:rPr lang="en-US" sz="2600" spc="-26" dirty="0">
                <a:solidFill>
                  <a:srgbClr val="FFFFFF"/>
                </a:solidFill>
                <a:latin typeface="Garamond" panose="02020404030301010803" pitchFamily="18" charset="0"/>
              </a:rPr>
              <a:t>ANY QUESTIONS?</a:t>
            </a:r>
          </a:p>
        </p:txBody>
      </p:sp>
      <p:grpSp>
        <p:nvGrpSpPr>
          <p:cNvPr id="3" name="Group 3"/>
          <p:cNvGrpSpPr/>
          <p:nvPr/>
        </p:nvGrpSpPr>
        <p:grpSpPr>
          <a:xfrm>
            <a:off x="581147" y="2038233"/>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3581400" y="1726512"/>
            <a:ext cx="5729829"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Garamond" panose="02020404030301010803" pitchFamily="18" charset="0"/>
              </a:rPr>
              <a:t>Thank you</a:t>
            </a:r>
            <a:r>
              <a:rPr lang="en-US" sz="8000" spc="-80" dirty="0">
                <a:solidFill>
                  <a:srgbClr val="FFFFFF"/>
                </a:solidFill>
                <a:latin typeface="Garamond" panose="02020404030301010803" pitchFamily="18" charset="0"/>
              </a:rPr>
              <a:t>!</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4" name="TextBox 23">
            <a:extLst>
              <a:ext uri="{FF2B5EF4-FFF2-40B4-BE49-F238E27FC236}">
                <a16:creationId xmlns:a16="http://schemas.microsoft.com/office/drawing/2014/main" id="{C3071160-0E11-1165-A414-D65FF073CEE9}"/>
              </a:ext>
            </a:extLst>
          </p:cNvPr>
          <p:cNvSpPr txBox="1"/>
          <p:nvPr/>
        </p:nvSpPr>
        <p:spPr>
          <a:xfrm>
            <a:off x="13868400" y="4531513"/>
            <a:ext cx="4953000" cy="4031873"/>
          </a:xfrm>
          <a:prstGeom prst="rect">
            <a:avLst/>
          </a:prstGeom>
          <a:noFill/>
        </p:spPr>
        <p:txBody>
          <a:bodyPr wrap="square" rtlCol="0">
            <a:spAutoFit/>
          </a:bodyPr>
          <a:lstStyle/>
          <a:p>
            <a:r>
              <a:rPr lang="en-IN" sz="3200" dirty="0">
                <a:solidFill>
                  <a:schemeClr val="bg1"/>
                </a:solidFill>
                <a:latin typeface="Segoe UI Black" panose="020B0A02040204020203" pitchFamily="34" charset="0"/>
                <a:ea typeface="Segoe UI Black" panose="020B0A02040204020203" pitchFamily="34" charset="0"/>
              </a:rPr>
              <a:t>Presented By -</a:t>
            </a:r>
          </a:p>
          <a:p>
            <a:r>
              <a:rPr lang="en-IN" sz="3200" dirty="0">
                <a:solidFill>
                  <a:schemeClr val="bg1"/>
                </a:solidFill>
                <a:latin typeface="Rockwell" panose="02060603020205020403" pitchFamily="18" charset="0"/>
                <a:ea typeface="Segoe UI Black" panose="020B0A02040204020203" pitchFamily="34" charset="0"/>
              </a:rPr>
              <a:t>Gaurav</a:t>
            </a:r>
          </a:p>
          <a:p>
            <a:r>
              <a:rPr lang="en-IN" sz="3200" dirty="0">
                <a:solidFill>
                  <a:schemeClr val="bg1"/>
                </a:solidFill>
                <a:latin typeface="Rockwell" panose="02060603020205020403" pitchFamily="18" charset="0"/>
                <a:ea typeface="Segoe UI Black" panose="020B0A02040204020203" pitchFamily="34" charset="0"/>
              </a:rPr>
              <a:t>Sonal</a:t>
            </a:r>
          </a:p>
          <a:p>
            <a:r>
              <a:rPr lang="en-IN" sz="3200" dirty="0">
                <a:solidFill>
                  <a:schemeClr val="bg1"/>
                </a:solidFill>
                <a:latin typeface="Rockwell" panose="02060603020205020403" pitchFamily="18" charset="0"/>
                <a:ea typeface="Segoe UI Black" panose="020B0A02040204020203" pitchFamily="34" charset="0"/>
              </a:rPr>
              <a:t>Priyanka </a:t>
            </a:r>
          </a:p>
          <a:p>
            <a:r>
              <a:rPr lang="en-IN" sz="3200" dirty="0">
                <a:solidFill>
                  <a:schemeClr val="bg1"/>
                </a:solidFill>
                <a:latin typeface="Rockwell" panose="02060603020205020403" pitchFamily="18" charset="0"/>
                <a:ea typeface="Segoe UI Black" panose="020B0A02040204020203" pitchFamily="34" charset="0"/>
              </a:rPr>
              <a:t>Omkar</a:t>
            </a:r>
          </a:p>
          <a:p>
            <a:r>
              <a:rPr lang="en-IN" sz="3200" dirty="0">
                <a:solidFill>
                  <a:schemeClr val="bg1"/>
                </a:solidFill>
                <a:latin typeface="Rockwell" panose="02060603020205020403" pitchFamily="18" charset="0"/>
                <a:ea typeface="Segoe UI Black" panose="020B0A02040204020203" pitchFamily="34" charset="0"/>
              </a:rPr>
              <a:t>Pournima</a:t>
            </a:r>
          </a:p>
          <a:p>
            <a:r>
              <a:rPr lang="en-IN" sz="3200" dirty="0">
                <a:solidFill>
                  <a:schemeClr val="bg1"/>
                </a:solidFill>
                <a:latin typeface="Rockwell" panose="02060603020205020403" pitchFamily="18" charset="0"/>
                <a:ea typeface="Segoe UI Black" panose="020B0A02040204020203" pitchFamily="34" charset="0"/>
              </a:rPr>
              <a:t>Vishnu</a:t>
            </a:r>
          </a:p>
          <a:p>
            <a:r>
              <a:rPr lang="en-IN" sz="3200" dirty="0">
                <a:solidFill>
                  <a:schemeClr val="bg1"/>
                </a:solidFill>
                <a:latin typeface="Rockwell" panose="02060603020205020403" pitchFamily="18" charset="0"/>
                <a:ea typeface="Segoe UI Black" panose="020B0A02040204020203" pitchFamily="34" charset="0"/>
              </a:rPr>
              <a:t>Sarang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2007</TotalTime>
  <Words>319</Words>
  <Application>Microsoft Office PowerPoint</Application>
  <PresentationFormat>Custom</PresentationFormat>
  <Paragraphs>86</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Garamond</vt:lpstr>
      <vt:lpstr>Rockwell</vt:lpstr>
      <vt:lpstr>Arial</vt:lpstr>
      <vt:lpstr>Bodoni MT</vt:lpstr>
      <vt:lpstr>Segoe UI Black</vt:lpstr>
      <vt:lpstr>Wingdings</vt:lpstr>
      <vt:lpstr>Georgia</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Sonal Sharma</cp:lastModifiedBy>
  <cp:revision>19</cp:revision>
  <dcterms:created xsi:type="dcterms:W3CDTF">2006-08-16T00:00:00Z</dcterms:created>
  <dcterms:modified xsi:type="dcterms:W3CDTF">2024-02-04T05:53:37Z</dcterms:modified>
  <dc:identifier>DAEhDyfaYKE</dc:identifier>
</cp:coreProperties>
</file>