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96" y="12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6/16/2020</a:t>
            </a:fld>
            <a:endParaRPr lang="en-US"/>
          </a:p>
        </p:txBody>
      </p:sp>
      <p:sp>
        <p:nvSpPr>
          <p:cNvPr id="5" name="Footer Placeholder 4"/>
          <p:cNvSpPr>
            <a:spLocks noGrp="1"/>
          </p:cNvSpPr>
          <p:nvPr>
            <p:ph type="ftr" sz="quarter" idx="11"/>
          </p:nvPr>
        </p:nvSpPr>
        <p:spPr>
          <a:xfrm>
            <a:off x="2415871" y="329308"/>
            <a:ext cx="4972620" cy="309201"/>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437290" y="798973"/>
            <a:ext cx="810808" cy="503578"/>
          </a:xfrm>
        </p:spPr>
        <p:txBody>
          <a:bodyPr/>
          <a:lstStyle/>
          <a:p>
            <a:fld id="{F36C87F6-986D-49E6-AF40-1B3A1EE8064D}" type="slidenum">
              <a:rPr lang="en-US" smtClean="0"/>
              <a:pPr/>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13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375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14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43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33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6/16/2020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51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6/16/2020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97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6/16/2020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5320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8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EDF33987-6305-4E2A-BF18-EF013ECE927B}" type="datetimeFigureOut">
              <a:rPr lang="en-US" smtClean="0"/>
              <a:t>6/16/2020</a:t>
            </a:fld>
            <a:endParaRPr lang="en-US"/>
          </a:p>
        </p:txBody>
      </p:sp>
      <p:sp>
        <p:nvSpPr>
          <p:cNvPr id="6" name="Footer Placeholder 5"/>
          <p:cNvSpPr>
            <a:spLocks noGrp="1"/>
          </p:cNvSpPr>
          <p:nvPr>
            <p:ph type="ftr" sz="quarter" idx="11"/>
          </p:nvPr>
        </p:nvSpPr>
        <p:spPr>
          <a:xfrm>
            <a:off x="1447005" y="318641"/>
            <a:ext cx="5539561" cy="320931"/>
          </a:xfrm>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58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F33987-6305-4E2A-BF18-EF013ECE927B}" type="datetimeFigureOut">
              <a:rPr lang="en-US" smtClean="0"/>
              <a:pPr/>
              <a:t>6/16/2020</a:t>
            </a:fld>
            <a:endParaRPr lang="en-US" dirty="0"/>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F36C87F6-986D-49E6-AF40-1B3A1EE8064D}"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38785BB-5548-46E8-B460-0C6CA9C3EA42}"/>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5570519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55000" lnSpcReduction="20000"/>
          </a:bodyPr>
          <a:lstStyle/>
          <a:p>
            <a:r>
              <a:rPr lang="en-US" dirty="0"/>
              <a:t>By,</a:t>
            </a:r>
          </a:p>
          <a:p>
            <a:r>
              <a:rPr lang="en-US" dirty="0"/>
              <a:t>PRIYANKA b</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89756" y="980728"/>
            <a:ext cx="11593288" cy="691480"/>
          </a:xfrm>
        </p:spPr>
        <p:txBody>
          <a:bodyPr>
            <a:normAutofit/>
          </a:bodyPr>
          <a:lstStyle/>
          <a:p>
            <a:pPr algn="ctr"/>
            <a:r>
              <a:rPr lang="en-IN" b="1" dirty="0"/>
              <a:t>Introduction: </a:t>
            </a:r>
            <a:endParaRPr lang="en-IN" dirty="0"/>
          </a:p>
        </p:txBody>
      </p:sp>
      <p:sp>
        <p:nvSpPr>
          <p:cNvPr id="2" name="Content Placeholder 1"/>
          <p:cNvSpPr>
            <a:spLocks noGrp="1"/>
          </p:cNvSpPr>
          <p:nvPr>
            <p:ph idx="1"/>
          </p:nvPr>
        </p:nvSpPr>
        <p:spPr>
          <a:xfrm>
            <a:off x="333772" y="2004864"/>
            <a:ext cx="11305256" cy="4853136"/>
          </a:xfrm>
        </p:spPr>
        <p:txBody>
          <a:bodyPr>
            <a:normAutofit/>
          </a:bodyPr>
          <a:lstStyle/>
          <a:p>
            <a:pPr algn="just">
              <a:lnSpc>
                <a:spcPct val="120000"/>
              </a:lnSpc>
            </a:pPr>
            <a:r>
              <a:rPr lang="en-IN" dirty="0"/>
              <a:t>New York City's demographics show that it is a large and ethnically diverse metropolis. It is the largest city.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80728"/>
            <a:ext cx="11737304" cy="691480"/>
          </a:xfrm>
        </p:spPr>
        <p:txBody>
          <a:bodyPr>
            <a:normAutofit/>
          </a:bodyPr>
          <a:lstStyle/>
          <a:p>
            <a:pPr algn="ctr"/>
            <a:r>
              <a:rPr lang="en-IN" b="1" dirty="0"/>
              <a:t>Problem:</a:t>
            </a:r>
            <a:endParaRPr lang="en-IN" dirty="0"/>
          </a:p>
        </p:txBody>
      </p:sp>
      <p:sp>
        <p:nvSpPr>
          <p:cNvPr id="2" name="Content Placeholder 1"/>
          <p:cNvSpPr>
            <a:spLocks noGrp="1"/>
          </p:cNvSpPr>
          <p:nvPr>
            <p:ph sz="half" idx="1"/>
          </p:nvPr>
        </p:nvSpPr>
        <p:spPr>
          <a:xfrm>
            <a:off x="693812" y="25146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764704"/>
            <a:ext cx="11809312" cy="691480"/>
          </a:xfrm>
        </p:spPr>
        <p:txBody>
          <a:bodyPr>
            <a:normAutofit/>
          </a:bodyPr>
          <a:lstStyle/>
          <a:p>
            <a:pPr algn="ctr"/>
            <a:r>
              <a:rPr lang="en-IN" b="1" dirty="0"/>
              <a:t>Data Section:</a:t>
            </a:r>
            <a:endParaRPr lang="en-IN" dirty="0"/>
          </a:p>
        </p:txBody>
      </p:sp>
      <p:sp>
        <p:nvSpPr>
          <p:cNvPr id="3" name="Text Placeholder 2"/>
          <p:cNvSpPr>
            <a:spLocks noGrp="1"/>
          </p:cNvSpPr>
          <p:nvPr>
            <p:ph sz="half" idx="1"/>
          </p:nvPr>
        </p:nvSpPr>
        <p:spPr>
          <a:xfrm>
            <a:off x="189756" y="2132856"/>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marL="502920" indent="-457200" algn="just">
              <a:buFont typeface="+mj-lt"/>
              <a:buAutoNum type="arabicPeriod"/>
            </a:pPr>
            <a:r>
              <a:rPr lang="en-IN" sz="2000" dirty="0" err="1"/>
              <a:t>GeoSpace</a:t>
            </a:r>
            <a:r>
              <a:rPr lang="en-IN" sz="2000" dirty="0"/>
              <a:t> data</a:t>
            </a:r>
          </a:p>
          <a:p>
            <a:pPr lvl="1" algn="just"/>
            <a:r>
              <a:rPr lang="en-IN" sz="1800" dirty="0"/>
              <a:t>Data source : </a:t>
            </a:r>
            <a:r>
              <a:rPr lang="en-IN" sz="1800" u="sng" dirty="0">
                <a:hlinkClick r:id="rId4"/>
              </a:rPr>
              <a:t>https://data.cityofnewyork.us/City-Government/Borough-Boundaries/tqmj-j8zm</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908720"/>
            <a:ext cx="11809312" cy="691480"/>
          </a:xfrm>
        </p:spPr>
        <p:txBody>
          <a:bodyPr>
            <a:normAutofit/>
          </a:bodyPr>
          <a:lstStyle/>
          <a:p>
            <a:pPr algn="ctr"/>
            <a:r>
              <a:rPr lang="en-IN" b="1" dirty="0"/>
              <a:t>Methodology:</a:t>
            </a:r>
            <a:endParaRPr lang="en-IN" dirty="0"/>
          </a:p>
        </p:txBody>
      </p:sp>
      <p:sp>
        <p:nvSpPr>
          <p:cNvPr id="6" name="Content Placeholder 5"/>
          <p:cNvSpPr>
            <a:spLocks noGrp="1"/>
          </p:cNvSpPr>
          <p:nvPr>
            <p:ph sz="half" idx="1"/>
          </p:nvPr>
        </p:nvSpPr>
        <p:spPr>
          <a:xfrm>
            <a:off x="189756" y="2132856"/>
            <a:ext cx="11809312" cy="5400600"/>
          </a:xfrm>
        </p:spPr>
        <p:txBody>
          <a:bodyPr>
            <a:normAutofit/>
          </a:bodyPr>
          <a:lstStyle/>
          <a:p>
            <a:pPr marL="502920" lvl="0" indent="-457200" algn="just">
              <a:buFont typeface="+mj-lt"/>
              <a:buAutoNum type="arabicPeriod"/>
            </a:pPr>
            <a:r>
              <a:rPr lang="en-IN" sz="1800" dirty="0"/>
              <a:t>The process begins by collecting the New York city data from the following link "</a:t>
            </a:r>
            <a:r>
              <a:rPr lang="en-IN" sz="1800" dirty="0">
                <a:hlinkClick r:id="rId3"/>
              </a:rPr>
              <a:t>https://cocl.us/</a:t>
            </a:r>
            <a:r>
              <a:rPr lang="en-IN" sz="1800" dirty="0" err="1">
                <a:hlinkClick r:id="rId3"/>
              </a:rPr>
              <a:t>new_york_dataset</a:t>
            </a:r>
            <a:r>
              <a:rPr lang="en-IN" sz="1800" dirty="0">
                <a:hlinkClick r:id="rId3"/>
              </a:rPr>
              <a:t>“</a:t>
            </a:r>
            <a:endParaRPr lang="en-IN" sz="1800" dirty="0"/>
          </a:p>
          <a:p>
            <a:pPr marL="502920" lvl="0" indent="-457200" algn="just">
              <a:buFont typeface="+mj-lt"/>
              <a:buAutoNum type="arabicPeriod"/>
            </a:pPr>
            <a:r>
              <a:rPr lang="en-IN" sz="1800" dirty="0"/>
              <a:t>then will find all venues for each neighbourhood using Foursquare API.</a:t>
            </a:r>
          </a:p>
          <a:p>
            <a:pPr marL="502920" lvl="0" indent="-457200" algn="just">
              <a:buFont typeface="+mj-lt"/>
              <a:buAutoNum type="arabicPeriod"/>
            </a:pPr>
            <a:r>
              <a:rPr lang="en-IN" sz="1800" dirty="0"/>
              <a:t>then filter out all venues with Indian restaurant for further analysis.</a:t>
            </a:r>
          </a:p>
          <a:p>
            <a:pPr marL="502920" indent="-457200" algn="just">
              <a:buFont typeface="+mj-lt"/>
              <a:buAutoNum type="arabicPeriod"/>
            </a:pPr>
            <a:r>
              <a:rPr lang="en-IN" sz="1800" dirty="0"/>
              <a:t>Next using Foursquare API, find the Ratings, Tips, and Number of Likes for all the Indian Restaurants.</a:t>
            </a:r>
          </a:p>
          <a:p>
            <a:pPr marL="502920" indent="-457200" algn="just">
              <a:buFont typeface="+mj-lt"/>
              <a:buAutoNum type="arabicPeriod"/>
            </a:pPr>
            <a:r>
              <a:rPr lang="en-IN" sz="1800" dirty="0"/>
              <a:t>then sort Neighbourhoods and Borough the data keeping Ratings as the constraint.</a:t>
            </a:r>
          </a:p>
          <a:p>
            <a:pPr marL="502920" indent="-457200" algn="just">
              <a:buFont typeface="+mj-lt"/>
              <a:buAutoNum type="arabicPeriod"/>
            </a:pPr>
            <a:r>
              <a:rPr lang="en-IN" sz="1800" dirty="0"/>
              <a:t>Next is to consider all the neighbourhoods with average rating greater or equal 9.0 to visualize on map.</a:t>
            </a:r>
          </a:p>
          <a:p>
            <a:pPr marL="502920" indent="-457200" algn="just">
              <a:buFont typeface="+mj-lt"/>
              <a:buAutoNum type="arabicPeriod"/>
            </a:pPr>
            <a:r>
              <a:rPr lang="en-IN" sz="1800" dirty="0"/>
              <a:t> join this dataset to original New York data to get longitude and latitude.</a:t>
            </a:r>
          </a:p>
          <a:p>
            <a:pPr marL="502920" indent="-457200" algn="just">
              <a:buFont typeface="+mj-lt"/>
              <a:buAutoNum type="arabicPeriod"/>
            </a:pPr>
            <a:r>
              <a:rPr lang="en-IN" sz="1800" dirty="0"/>
              <a:t>Finally,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901316"/>
            <a:ext cx="11737304" cy="691480"/>
          </a:xfrm>
        </p:spPr>
        <p:txBody>
          <a:bodyPr>
            <a:normAutofit/>
          </a:bodyPr>
          <a:lstStyle/>
          <a:p>
            <a:pPr algn="ctr"/>
            <a:r>
              <a:rPr lang="en-IN" b="1" dirty="0"/>
              <a:t>Conclusion:</a:t>
            </a:r>
            <a:endParaRPr lang="en-US" dirty="0"/>
          </a:p>
        </p:txBody>
      </p:sp>
      <p:sp>
        <p:nvSpPr>
          <p:cNvPr id="9" name="Content Placeholder 8"/>
          <p:cNvSpPr>
            <a:spLocks noGrp="1"/>
          </p:cNvSpPr>
          <p:nvPr>
            <p:ph idx="1"/>
          </p:nvPr>
        </p:nvSpPr>
        <p:spPr>
          <a:xfrm>
            <a:off x="261764" y="1916832"/>
            <a:ext cx="11737304" cy="5328592"/>
          </a:xfrm>
        </p:spPr>
        <p:txBody>
          <a:bodyPr>
            <a:normAutofit/>
          </a:bodyPr>
          <a:lstStyle/>
          <a:p>
            <a:pPr marL="45720" indent="0">
              <a:buNone/>
            </a:pPr>
            <a:r>
              <a:rPr lang="en-IN" sz="1800" dirty="0"/>
              <a:t>So now we can answer the questions asked above in the Questions section:</a:t>
            </a:r>
            <a:endParaRPr lang="en-US" sz="1800" dirty="0"/>
          </a:p>
          <a:p>
            <a:pPr marL="45720" indent="0">
              <a:buNone/>
            </a:pPr>
            <a:r>
              <a:rPr lang="en-IN" sz="1800" dirty="0"/>
              <a:t>Answers:</a:t>
            </a:r>
          </a:p>
          <a:p>
            <a:pPr marL="502920" indent="-457200">
              <a:buFont typeface="+mj-lt"/>
              <a:buAutoNum type="arabicPeriod"/>
            </a:pPr>
            <a:r>
              <a:rPr lang="en-IN" sz="1800" dirty="0"/>
              <a:t>The following location in New York City has great Indian restaurants.</a:t>
            </a:r>
          </a:p>
          <a:p>
            <a:pPr marL="502920" indent="-457200">
              <a:buFont typeface="+mj-lt"/>
              <a:buAutoNum type="arabicPeriod"/>
            </a:pPr>
            <a:endParaRPr lang="en-IN" sz="1800" dirty="0"/>
          </a:p>
          <a:p>
            <a:pPr marL="502920" indent="-457200">
              <a:buFont typeface="+mj-lt"/>
              <a:buAutoNum type="arabicPeriod"/>
            </a:pPr>
            <a:endParaRPr lang="en-IN" sz="1800" dirty="0"/>
          </a:p>
          <a:p>
            <a:pPr marL="502920" indent="-457200">
              <a:buFont typeface="+mj-lt"/>
              <a:buAutoNum type="arabicPeriod"/>
            </a:pPr>
            <a:endParaRPr lang="en-IN" sz="1800" dirty="0"/>
          </a:p>
          <a:p>
            <a:pPr marL="502920" indent="-457200">
              <a:buFont typeface="+mj-lt"/>
              <a:buAutoNum type="arabicPeriod"/>
            </a:pPr>
            <a:r>
              <a:rPr lang="en-IN" sz="1800" dirty="0"/>
              <a:t>Astoria (Queens), Blissville (Queens), Civic Center (Manhattan) are some of the best neighbourhoods for Indian cuisine.</a:t>
            </a:r>
          </a:p>
          <a:p>
            <a:pPr marL="502920" indent="-457200">
              <a:buFont typeface="+mj-lt"/>
              <a:buAutoNum type="arabicPeriod"/>
            </a:pPr>
            <a:r>
              <a:rPr lang="en-IN" sz="1800" dirty="0"/>
              <a:t>Manhattan have potential Indian Restaurant Market.</a:t>
            </a:r>
          </a:p>
          <a:p>
            <a:pPr marL="502920" indent="-457200">
              <a:buFont typeface="+mj-lt"/>
              <a:buAutoNum type="arabicPeriod"/>
            </a:pPr>
            <a:r>
              <a:rPr lang="en-IN" sz="1800" dirty="0"/>
              <a:t>Staten Island ranks last in average rating of Indian Restaurants.</a:t>
            </a:r>
          </a:p>
          <a:p>
            <a:pPr marL="502920" indent="-457200">
              <a:buFont typeface="+mj-lt"/>
              <a:buAutoNum type="arabicPeriod"/>
            </a:pPr>
            <a:r>
              <a:rPr lang="en-IN" sz="1800" dirty="0"/>
              <a:t>Manhattan is the best place to stay if you prefer Indian Cuisine.</a:t>
            </a:r>
          </a:p>
          <a:p>
            <a:pPr marL="274320" lvl="1" indent="0">
              <a:buNone/>
            </a:pPr>
            <a:endParaRPr lang="en-IN" sz="1800" dirty="0"/>
          </a:p>
          <a:p>
            <a:pPr marL="45720" indent="0">
              <a:buNone/>
            </a:pPr>
            <a:endParaRPr lang="en-US" sz="1800" dirty="0"/>
          </a:p>
        </p:txBody>
      </p:sp>
      <p:pic>
        <p:nvPicPr>
          <p:cNvPr id="8" name="Picture 7"/>
          <p:cNvPicPr/>
          <p:nvPr/>
        </p:nvPicPr>
        <p:blipFill rotWithShape="1">
          <a:blip r:embed="rId3"/>
          <a:srcRect r="41869"/>
          <a:stretch/>
        </p:blipFill>
        <p:spPr>
          <a:xfrm>
            <a:off x="909836" y="3212976"/>
            <a:ext cx="4824536" cy="1371844"/>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78</TotalTime>
  <Words>634</Words>
  <Application>Microsoft Office PowerPoint</Application>
  <PresentationFormat>Custom</PresentationFormat>
  <Paragraphs>51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Gill Sans MT</vt:lpstr>
      <vt:lpstr>Gallery</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Priyanka Vanaja</cp:lastModifiedBy>
  <cp:revision>6</cp:revision>
  <dcterms:created xsi:type="dcterms:W3CDTF">2020-01-05T08:05:09Z</dcterms:created>
  <dcterms:modified xsi:type="dcterms:W3CDTF">2020-06-16T15:08:18Z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