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ernoru" charset="1" panose="00000A00000000000000"/>
      <p:regular r:id="rId16"/>
    </p:embeddedFont>
    <p:embeddedFont>
      <p:font typeface="Alata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3973336">
            <a:off x="16635788" y="3443037"/>
            <a:ext cx="1689234" cy="3120987"/>
          </a:xfrm>
          <a:custGeom>
            <a:avLst/>
            <a:gdLst/>
            <a:ahLst/>
            <a:cxnLst/>
            <a:rect r="r" b="b" t="t" l="l"/>
            <a:pathLst>
              <a:path h="3120987" w="1689234">
                <a:moveTo>
                  <a:pt x="1689235" y="0"/>
                </a:moveTo>
                <a:lnTo>
                  <a:pt x="0" y="0"/>
                </a:lnTo>
                <a:lnTo>
                  <a:pt x="0" y="3120987"/>
                </a:lnTo>
                <a:lnTo>
                  <a:pt x="1689235" y="3120987"/>
                </a:lnTo>
                <a:lnTo>
                  <a:pt x="16892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731359">
            <a:off x="15264036" y="7533131"/>
            <a:ext cx="3311802" cy="3067557"/>
          </a:xfrm>
          <a:custGeom>
            <a:avLst/>
            <a:gdLst/>
            <a:ahLst/>
            <a:cxnLst/>
            <a:rect r="r" b="b" t="t" l="l"/>
            <a:pathLst>
              <a:path h="3067557" w="3311802">
                <a:moveTo>
                  <a:pt x="3311802" y="0"/>
                </a:moveTo>
                <a:lnTo>
                  <a:pt x="0" y="0"/>
                </a:lnTo>
                <a:lnTo>
                  <a:pt x="0" y="3067557"/>
                </a:lnTo>
                <a:lnTo>
                  <a:pt x="3311802" y="3067557"/>
                </a:lnTo>
                <a:lnTo>
                  <a:pt x="33118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39074">
            <a:off x="12699038" y="8732525"/>
            <a:ext cx="1725885" cy="2524146"/>
          </a:xfrm>
          <a:custGeom>
            <a:avLst/>
            <a:gdLst/>
            <a:ahLst/>
            <a:cxnLst/>
            <a:rect r="r" b="b" t="t" l="l"/>
            <a:pathLst>
              <a:path h="2524146" w="1725885">
                <a:moveTo>
                  <a:pt x="1725885" y="0"/>
                </a:moveTo>
                <a:lnTo>
                  <a:pt x="0" y="0"/>
                </a:lnTo>
                <a:lnTo>
                  <a:pt x="0" y="2524145"/>
                </a:lnTo>
                <a:lnTo>
                  <a:pt x="1725885" y="2524145"/>
                </a:lnTo>
                <a:lnTo>
                  <a:pt x="172588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290566">
            <a:off x="15399726" y="1231222"/>
            <a:ext cx="2576564" cy="2286701"/>
          </a:xfrm>
          <a:custGeom>
            <a:avLst/>
            <a:gdLst/>
            <a:ahLst/>
            <a:cxnLst/>
            <a:rect r="r" b="b" t="t" l="l"/>
            <a:pathLst>
              <a:path h="2286701" w="2576564">
                <a:moveTo>
                  <a:pt x="2576564" y="0"/>
                </a:moveTo>
                <a:lnTo>
                  <a:pt x="0" y="0"/>
                </a:lnTo>
                <a:lnTo>
                  <a:pt x="0" y="2286701"/>
                </a:lnTo>
                <a:lnTo>
                  <a:pt x="2576564" y="2286701"/>
                </a:lnTo>
                <a:lnTo>
                  <a:pt x="257656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709350" y="6223329"/>
            <a:ext cx="10869299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611243">
            <a:off x="-2304746" y="2380416"/>
            <a:ext cx="6414107" cy="12701203"/>
          </a:xfrm>
          <a:custGeom>
            <a:avLst/>
            <a:gdLst/>
            <a:ahLst/>
            <a:cxnLst/>
            <a:rect r="r" b="b" t="t" l="l"/>
            <a:pathLst>
              <a:path h="12701203" w="6414107">
                <a:moveTo>
                  <a:pt x="0" y="0"/>
                </a:moveTo>
                <a:lnTo>
                  <a:pt x="6414108" y="0"/>
                </a:lnTo>
                <a:lnTo>
                  <a:pt x="6414108" y="12701203"/>
                </a:lnTo>
                <a:lnTo>
                  <a:pt x="0" y="127012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58786" y="7872963"/>
            <a:ext cx="441456" cy="44145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91720" y="8632888"/>
            <a:ext cx="704559" cy="7045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27919" y="1028700"/>
            <a:ext cx="704559" cy="7045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97082" y="1028700"/>
            <a:ext cx="704559" cy="7045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91103" y="6876963"/>
            <a:ext cx="441456" cy="44145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980198" y="1552284"/>
            <a:ext cx="12327604" cy="442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1"/>
              </a:lnSpc>
              <a:spcBef>
                <a:spcPct val="0"/>
              </a:spcBef>
            </a:pPr>
            <a:r>
              <a:rPr lang="en-US" sz="84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HOSPITAL MANAGEMENT SYSTEM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82021" y="6611653"/>
            <a:ext cx="350297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PROJECT BY: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649890" y="6640228"/>
            <a:ext cx="7808036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SUJAL ANIL DUSANE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PRIYANKA BASAVARAJ BHADRAPPANAVAR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JOEVITA FAUSTINA DOSS FELIX ANTHONY RAJ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VINDHYA VASINI KAKU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YUNG-ROU KO</a:t>
            </a:r>
          </a:p>
          <a:p>
            <a:pPr algn="l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80198" y="3883333"/>
            <a:ext cx="12327604" cy="197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9"/>
              </a:lnSpc>
              <a:spcBef>
                <a:spcPct val="0"/>
              </a:spcBef>
            </a:pPr>
            <a:r>
              <a:rPr lang="en-US" sz="11499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611243">
            <a:off x="14799225" y="2528062"/>
            <a:ext cx="5081872" cy="10063113"/>
          </a:xfrm>
          <a:custGeom>
            <a:avLst/>
            <a:gdLst/>
            <a:ahLst/>
            <a:cxnLst/>
            <a:rect r="r" b="b" t="t" l="l"/>
            <a:pathLst>
              <a:path h="10063113" w="5081872">
                <a:moveTo>
                  <a:pt x="0" y="0"/>
                </a:moveTo>
                <a:lnTo>
                  <a:pt x="5081872" y="0"/>
                </a:lnTo>
                <a:lnTo>
                  <a:pt x="5081872" y="10063113"/>
                </a:lnTo>
                <a:lnTo>
                  <a:pt x="0" y="10063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731359">
            <a:off x="-1471917" y="6004371"/>
            <a:ext cx="5675610" cy="5257034"/>
          </a:xfrm>
          <a:custGeom>
            <a:avLst/>
            <a:gdLst/>
            <a:ahLst/>
            <a:cxnLst/>
            <a:rect r="r" b="b" t="t" l="l"/>
            <a:pathLst>
              <a:path h="5257034" w="5675610">
                <a:moveTo>
                  <a:pt x="5675610" y="0"/>
                </a:moveTo>
                <a:lnTo>
                  <a:pt x="0" y="0"/>
                </a:lnTo>
                <a:lnTo>
                  <a:pt x="0" y="5257034"/>
                </a:lnTo>
                <a:lnTo>
                  <a:pt x="5675610" y="5257034"/>
                </a:lnTo>
                <a:lnTo>
                  <a:pt x="56756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3973336">
            <a:off x="-844617" y="597482"/>
            <a:ext cx="1689234" cy="3120987"/>
          </a:xfrm>
          <a:custGeom>
            <a:avLst/>
            <a:gdLst/>
            <a:ahLst/>
            <a:cxnLst/>
            <a:rect r="r" b="b" t="t" l="l"/>
            <a:pathLst>
              <a:path h="3120987" w="1689234">
                <a:moveTo>
                  <a:pt x="1689234" y="0"/>
                </a:moveTo>
                <a:lnTo>
                  <a:pt x="0" y="0"/>
                </a:lnTo>
                <a:lnTo>
                  <a:pt x="0" y="3120988"/>
                </a:lnTo>
                <a:lnTo>
                  <a:pt x="1689234" y="3120988"/>
                </a:lnTo>
                <a:lnTo>
                  <a:pt x="168923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563251">
            <a:off x="16474745" y="260643"/>
            <a:ext cx="1730834" cy="1536115"/>
          </a:xfrm>
          <a:custGeom>
            <a:avLst/>
            <a:gdLst/>
            <a:ahLst/>
            <a:cxnLst/>
            <a:rect r="r" b="b" t="t" l="l"/>
            <a:pathLst>
              <a:path h="1536115" w="1730834">
                <a:moveTo>
                  <a:pt x="1730833" y="0"/>
                </a:moveTo>
                <a:lnTo>
                  <a:pt x="0" y="0"/>
                </a:lnTo>
                <a:lnTo>
                  <a:pt x="0" y="1536114"/>
                </a:lnTo>
                <a:lnTo>
                  <a:pt x="1730833" y="1536114"/>
                </a:lnTo>
                <a:lnTo>
                  <a:pt x="173083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791720" y="8632888"/>
            <a:ext cx="704559" cy="70455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022107" y="3407374"/>
            <a:ext cx="704559" cy="70455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296778" y="1394257"/>
            <a:ext cx="704559" cy="70455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-9153532">
            <a:off x="8756610" y="-621843"/>
            <a:ext cx="1725885" cy="2524146"/>
          </a:xfrm>
          <a:custGeom>
            <a:avLst/>
            <a:gdLst/>
            <a:ahLst/>
            <a:cxnLst/>
            <a:rect r="r" b="b" t="t" l="l"/>
            <a:pathLst>
              <a:path h="2524146" w="1725885">
                <a:moveTo>
                  <a:pt x="1725885" y="0"/>
                </a:moveTo>
                <a:lnTo>
                  <a:pt x="0" y="0"/>
                </a:lnTo>
                <a:lnTo>
                  <a:pt x="0" y="2524146"/>
                </a:lnTo>
                <a:lnTo>
                  <a:pt x="1725885" y="2524146"/>
                </a:lnTo>
                <a:lnTo>
                  <a:pt x="172588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619570" y="1476256"/>
            <a:ext cx="11048861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871121">
            <a:off x="-148297" y="453447"/>
            <a:ext cx="1424375" cy="925844"/>
          </a:xfrm>
          <a:custGeom>
            <a:avLst/>
            <a:gdLst/>
            <a:ahLst/>
            <a:cxnLst/>
            <a:rect r="r" b="b" t="t" l="l"/>
            <a:pathLst>
              <a:path h="925844" w="1424375">
                <a:moveTo>
                  <a:pt x="0" y="0"/>
                </a:moveTo>
                <a:lnTo>
                  <a:pt x="1424375" y="0"/>
                </a:lnTo>
                <a:lnTo>
                  <a:pt x="1424375" y="925844"/>
                </a:lnTo>
                <a:lnTo>
                  <a:pt x="0" y="92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142376">
            <a:off x="17259300" y="1235706"/>
            <a:ext cx="1424375" cy="925844"/>
          </a:xfrm>
          <a:custGeom>
            <a:avLst/>
            <a:gdLst/>
            <a:ahLst/>
            <a:cxnLst/>
            <a:rect r="r" b="b" t="t" l="l"/>
            <a:pathLst>
              <a:path h="925844" w="1424375">
                <a:moveTo>
                  <a:pt x="0" y="0"/>
                </a:moveTo>
                <a:lnTo>
                  <a:pt x="1424375" y="0"/>
                </a:lnTo>
                <a:lnTo>
                  <a:pt x="1424375" y="925844"/>
                </a:lnTo>
                <a:lnTo>
                  <a:pt x="0" y="92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02918">
            <a:off x="15523254" y="5326043"/>
            <a:ext cx="2190180" cy="5961301"/>
          </a:xfrm>
          <a:custGeom>
            <a:avLst/>
            <a:gdLst/>
            <a:ahLst/>
            <a:cxnLst/>
            <a:rect r="r" b="b" t="t" l="l"/>
            <a:pathLst>
              <a:path h="5961301" w="2190180">
                <a:moveTo>
                  <a:pt x="0" y="0"/>
                </a:moveTo>
                <a:lnTo>
                  <a:pt x="2190180" y="0"/>
                </a:lnTo>
                <a:lnTo>
                  <a:pt x="2190180" y="5961301"/>
                </a:lnTo>
                <a:lnTo>
                  <a:pt x="0" y="5961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08082">
            <a:off x="-441196" y="5366783"/>
            <a:ext cx="1274017" cy="5960316"/>
          </a:xfrm>
          <a:custGeom>
            <a:avLst/>
            <a:gdLst/>
            <a:ahLst/>
            <a:cxnLst/>
            <a:rect r="r" b="b" t="t" l="l"/>
            <a:pathLst>
              <a:path h="5960316" w="1274017">
                <a:moveTo>
                  <a:pt x="0" y="0"/>
                </a:moveTo>
                <a:lnTo>
                  <a:pt x="1274018" y="0"/>
                </a:lnTo>
                <a:lnTo>
                  <a:pt x="1274018" y="5960315"/>
                </a:lnTo>
                <a:lnTo>
                  <a:pt x="0" y="5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2776925" y="281306"/>
            <a:ext cx="12734149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PROJECT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98087" y="1571506"/>
            <a:ext cx="14398730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To design and implement an efficient Hospital Appointment Management System that streamlines hospital operations, enhances patient satisfaction, and ensures secure handling of sensitive medical data.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511075" y="-112331"/>
            <a:ext cx="1028700" cy="10287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8013" y="2920686"/>
            <a:ext cx="681375" cy="68137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90112" y="3774634"/>
            <a:ext cx="681375" cy="68137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223502" y="3210441"/>
            <a:ext cx="4886578" cy="735317"/>
            <a:chOff x="0" y="0"/>
            <a:chExt cx="6515437" cy="98042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515437" cy="980423"/>
              <a:chOff x="0" y="0"/>
              <a:chExt cx="1287000" cy="19366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87000" cy="193664"/>
              </a:xfrm>
              <a:custGeom>
                <a:avLst/>
                <a:gdLst/>
                <a:ahLst/>
                <a:cxnLst/>
                <a:rect r="r" b="b" t="t" l="l"/>
                <a:pathLst>
                  <a:path h="193664" w="1287000">
                    <a:moveTo>
                      <a:pt x="91891" y="0"/>
                    </a:moveTo>
                    <a:lnTo>
                      <a:pt x="1195109" y="0"/>
                    </a:lnTo>
                    <a:cubicBezTo>
                      <a:pt x="1219480" y="0"/>
                      <a:pt x="1242853" y="9681"/>
                      <a:pt x="1260086" y="26914"/>
                    </a:cubicBezTo>
                    <a:cubicBezTo>
                      <a:pt x="1277319" y="44147"/>
                      <a:pt x="1287000" y="67520"/>
                      <a:pt x="1287000" y="91891"/>
                    </a:cubicBezTo>
                    <a:lnTo>
                      <a:pt x="1287000" y="101773"/>
                    </a:lnTo>
                    <a:cubicBezTo>
                      <a:pt x="1287000" y="126144"/>
                      <a:pt x="1277319" y="149517"/>
                      <a:pt x="1260086" y="166750"/>
                    </a:cubicBezTo>
                    <a:cubicBezTo>
                      <a:pt x="1242853" y="183982"/>
                      <a:pt x="1219480" y="193664"/>
                      <a:pt x="1195109" y="193664"/>
                    </a:cubicBezTo>
                    <a:lnTo>
                      <a:pt x="91891" y="193664"/>
                    </a:lnTo>
                    <a:cubicBezTo>
                      <a:pt x="67520" y="193664"/>
                      <a:pt x="44147" y="183982"/>
                      <a:pt x="26914" y="166750"/>
                    </a:cubicBezTo>
                    <a:cubicBezTo>
                      <a:pt x="9681" y="149517"/>
                      <a:pt x="0" y="126144"/>
                      <a:pt x="0" y="101773"/>
                    </a:cubicBezTo>
                    <a:lnTo>
                      <a:pt x="0" y="91891"/>
                    </a:lnTo>
                    <a:cubicBezTo>
                      <a:pt x="0" y="67520"/>
                      <a:pt x="9681" y="44147"/>
                      <a:pt x="26914" y="26914"/>
                    </a:cubicBezTo>
                    <a:cubicBezTo>
                      <a:pt x="44147" y="9681"/>
                      <a:pt x="67520" y="0"/>
                      <a:pt x="91891" y="0"/>
                    </a:cubicBezTo>
                    <a:close/>
                  </a:path>
                </a:pathLst>
              </a:custGeom>
              <a:solidFill>
                <a:srgbClr val="5A739E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287000" cy="2317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73268" y="104788"/>
              <a:ext cx="5768902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AFCFF"/>
                  </a:solidFill>
                  <a:latin typeface="Alata"/>
                  <a:ea typeface="Alata"/>
                  <a:cs typeface="Alata"/>
                  <a:sym typeface="Alata"/>
                </a:rPr>
                <a:t>PURPOSE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515217" y="4202886"/>
            <a:ext cx="8440397" cy="318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Traditional appointment management systems often lead to: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Doub</a:t>
            </a: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le bookings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Long patient wait times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A</a:t>
            </a: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dministrative burdens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Delays in urgent care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7418309" y="6869745"/>
            <a:ext cx="8440397" cy="318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T</a:t>
            </a: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his project addresses these issues by providing: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Optimized scheduling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Prioritization of emergency cases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Streamlined patient and doctor interactions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Automated notifications to reduce no-shows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Secure, role-based data access</a:t>
            </a:r>
          </a:p>
          <a:p>
            <a:pPr algn="l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52379" y="1751273"/>
            <a:ext cx="10399669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686454" y="1977728"/>
            <a:ext cx="493666" cy="49366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0334" y="5549042"/>
            <a:ext cx="493666" cy="4936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6147" y="3298441"/>
            <a:ext cx="493666" cy="49366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814372" y="9793334"/>
            <a:ext cx="493666" cy="49366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60885" y="8785594"/>
            <a:ext cx="493666" cy="49366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2430051">
            <a:off x="12473221" y="592675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79" y="0"/>
                </a:lnTo>
                <a:lnTo>
                  <a:pt x="527379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-4384760">
            <a:off x="11277743" y="9468482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4626862">
            <a:off x="97845" y="5608728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79" y="0"/>
                </a:lnTo>
                <a:lnTo>
                  <a:pt x="527379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6812936">
            <a:off x="17373456" y="5041951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79" y="0"/>
                </a:lnTo>
                <a:lnTo>
                  <a:pt x="527379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8373435">
            <a:off x="16940633" y="-189660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79" y="0"/>
                </a:lnTo>
                <a:lnTo>
                  <a:pt x="527379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1814381">
            <a:off x="765010" y="9247002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-1131811">
            <a:off x="-83887" y="-33561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5987904" y="1965021"/>
            <a:ext cx="6445436" cy="8075146"/>
          </a:xfrm>
          <a:custGeom>
            <a:avLst/>
            <a:gdLst/>
            <a:ahLst/>
            <a:cxnLst/>
            <a:rect r="r" b="b" t="t" l="l"/>
            <a:pathLst>
              <a:path h="8075146" w="6445436">
                <a:moveTo>
                  <a:pt x="0" y="0"/>
                </a:moveTo>
                <a:lnTo>
                  <a:pt x="6445436" y="0"/>
                </a:lnTo>
                <a:lnTo>
                  <a:pt x="6445436" y="8075146"/>
                </a:lnTo>
                <a:lnTo>
                  <a:pt x="0" y="8075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142" t="0" r="-4709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852379" y="437490"/>
            <a:ext cx="15908507" cy="2033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ENTITY RELATIONSHIP DIAGRAM (ERD)</a:t>
            </a:r>
          </a:p>
          <a:p>
            <a:pPr algn="l">
              <a:lnSpc>
                <a:spcPts val="7700"/>
              </a:lnSpc>
              <a:spcBef>
                <a:spcPct val="0"/>
              </a:spcBef>
            </a:pPr>
          </a:p>
        </p:txBody>
      </p:sp>
      <p:sp>
        <p:nvSpPr>
          <p:cNvPr name="Freeform 27" id="27"/>
          <p:cNvSpPr/>
          <p:nvPr/>
        </p:nvSpPr>
        <p:spPr>
          <a:xfrm flipH="true" flipV="false" rot="-731359">
            <a:off x="1639100" y="2166433"/>
            <a:ext cx="3311802" cy="3067557"/>
          </a:xfrm>
          <a:custGeom>
            <a:avLst/>
            <a:gdLst/>
            <a:ahLst/>
            <a:cxnLst/>
            <a:rect r="r" b="b" t="t" l="l"/>
            <a:pathLst>
              <a:path h="3067557" w="3311802">
                <a:moveTo>
                  <a:pt x="3311802" y="0"/>
                </a:moveTo>
                <a:lnTo>
                  <a:pt x="0" y="0"/>
                </a:lnTo>
                <a:lnTo>
                  <a:pt x="0" y="3067556"/>
                </a:lnTo>
                <a:lnTo>
                  <a:pt x="3311802" y="3067556"/>
                </a:lnTo>
                <a:lnTo>
                  <a:pt x="33118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611243">
            <a:off x="11702559" y="3936399"/>
            <a:ext cx="6414107" cy="12701203"/>
          </a:xfrm>
          <a:custGeom>
            <a:avLst/>
            <a:gdLst/>
            <a:ahLst/>
            <a:cxnLst/>
            <a:rect r="r" b="b" t="t" l="l"/>
            <a:pathLst>
              <a:path h="12701203" w="6414107">
                <a:moveTo>
                  <a:pt x="0" y="0"/>
                </a:moveTo>
                <a:lnTo>
                  <a:pt x="6414107" y="0"/>
                </a:lnTo>
                <a:lnTo>
                  <a:pt x="6414107" y="12701202"/>
                </a:lnTo>
                <a:lnTo>
                  <a:pt x="0" y="127012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662083" y="1464201"/>
            <a:ext cx="8963834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296003" y="1028700"/>
            <a:ext cx="493666" cy="49366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744691" y="9063712"/>
            <a:ext cx="493666" cy="4936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96003" y="8764634"/>
            <a:ext cx="493666" cy="49366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61305" y="835500"/>
            <a:ext cx="493666" cy="49366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84207" y="1082334"/>
            <a:ext cx="888986" cy="725635"/>
          </a:xfrm>
          <a:custGeom>
            <a:avLst/>
            <a:gdLst/>
            <a:ahLst/>
            <a:cxnLst/>
            <a:rect r="r" b="b" t="t" l="l"/>
            <a:pathLst>
              <a:path h="725635" w="888986">
                <a:moveTo>
                  <a:pt x="0" y="0"/>
                </a:moveTo>
                <a:lnTo>
                  <a:pt x="888986" y="0"/>
                </a:lnTo>
                <a:lnTo>
                  <a:pt x="888986" y="725635"/>
                </a:lnTo>
                <a:lnTo>
                  <a:pt x="0" y="725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863956">
            <a:off x="10969611" y="912716"/>
            <a:ext cx="888986" cy="725635"/>
          </a:xfrm>
          <a:custGeom>
            <a:avLst/>
            <a:gdLst/>
            <a:ahLst/>
            <a:cxnLst/>
            <a:rect r="r" b="b" t="t" l="l"/>
            <a:pathLst>
              <a:path h="725635" w="888986">
                <a:moveTo>
                  <a:pt x="0" y="0"/>
                </a:moveTo>
                <a:lnTo>
                  <a:pt x="888986" y="0"/>
                </a:lnTo>
                <a:lnTo>
                  <a:pt x="888986" y="725635"/>
                </a:lnTo>
                <a:lnTo>
                  <a:pt x="0" y="725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430051">
            <a:off x="10159294" y="9097990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10594664">
            <a:off x="17726965" y="5013214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79" y="0"/>
                </a:lnTo>
                <a:lnTo>
                  <a:pt x="527379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175737" y="5840962"/>
            <a:ext cx="8301199" cy="1706618"/>
          </a:xfrm>
          <a:custGeom>
            <a:avLst/>
            <a:gdLst/>
            <a:ahLst/>
            <a:cxnLst/>
            <a:rect r="r" b="b" t="t" l="l"/>
            <a:pathLst>
              <a:path h="1706618" w="8301199">
                <a:moveTo>
                  <a:pt x="0" y="0"/>
                </a:moveTo>
                <a:lnTo>
                  <a:pt x="8301199" y="0"/>
                </a:lnTo>
                <a:lnTo>
                  <a:pt x="8301199" y="1706618"/>
                </a:lnTo>
                <a:lnTo>
                  <a:pt x="0" y="17066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38664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5737" y="1971957"/>
            <a:ext cx="7819059" cy="3869005"/>
          </a:xfrm>
          <a:custGeom>
            <a:avLst/>
            <a:gdLst/>
            <a:ahLst/>
            <a:cxnLst/>
            <a:rect r="r" b="b" t="t" l="l"/>
            <a:pathLst>
              <a:path h="3869005" w="7819059">
                <a:moveTo>
                  <a:pt x="0" y="0"/>
                </a:moveTo>
                <a:lnTo>
                  <a:pt x="7819059" y="0"/>
                </a:lnTo>
                <a:lnTo>
                  <a:pt x="7819059" y="3869005"/>
                </a:lnTo>
                <a:lnTo>
                  <a:pt x="0" y="38690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166" t="0" r="0" b="-49384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99244" y="7166580"/>
            <a:ext cx="7853345" cy="1137231"/>
          </a:xfrm>
          <a:custGeom>
            <a:avLst/>
            <a:gdLst/>
            <a:ahLst/>
            <a:cxnLst/>
            <a:rect r="r" b="b" t="t" l="l"/>
            <a:pathLst>
              <a:path h="1137231" w="7853345">
                <a:moveTo>
                  <a:pt x="0" y="0"/>
                </a:moveTo>
                <a:lnTo>
                  <a:pt x="7853346" y="0"/>
                </a:lnTo>
                <a:lnTo>
                  <a:pt x="7853346" y="1137231"/>
                </a:lnTo>
                <a:lnTo>
                  <a:pt x="0" y="11372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76359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99244" y="3380696"/>
            <a:ext cx="4822119" cy="3785884"/>
          </a:xfrm>
          <a:custGeom>
            <a:avLst/>
            <a:gdLst/>
            <a:ahLst/>
            <a:cxnLst/>
            <a:rect r="r" b="b" t="t" l="l"/>
            <a:pathLst>
              <a:path h="3785884" w="4822119">
                <a:moveTo>
                  <a:pt x="0" y="0"/>
                </a:moveTo>
                <a:lnTo>
                  <a:pt x="4822119" y="0"/>
                </a:lnTo>
                <a:lnTo>
                  <a:pt x="4822119" y="3785884"/>
                </a:lnTo>
                <a:lnTo>
                  <a:pt x="0" y="37858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531" t="-5281" r="-99999" b="-40863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284586" y="152876"/>
            <a:ext cx="9718827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VIEWS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8621" y="7827867"/>
            <a:ext cx="7940085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Displays appointments with patient names, date, time, and status for each doctor — useful for monitoring schedules and generating reports.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12504" y="2647906"/>
            <a:ext cx="794008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Lists all emergency appointments along with doctor and patient details — helps in identifying and managing urgent medical cases.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21055" y="1698836"/>
            <a:ext cx="13845890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1008954">
            <a:off x="-775545" y="654056"/>
            <a:ext cx="2433823" cy="4819451"/>
          </a:xfrm>
          <a:custGeom>
            <a:avLst/>
            <a:gdLst/>
            <a:ahLst/>
            <a:cxnLst/>
            <a:rect r="r" b="b" t="t" l="l"/>
            <a:pathLst>
              <a:path h="4819451" w="2433823">
                <a:moveTo>
                  <a:pt x="0" y="0"/>
                </a:moveTo>
                <a:lnTo>
                  <a:pt x="2433822" y="0"/>
                </a:lnTo>
                <a:lnTo>
                  <a:pt x="2433822" y="4819451"/>
                </a:lnTo>
                <a:lnTo>
                  <a:pt x="0" y="4819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10630">
            <a:off x="16944828" y="6426208"/>
            <a:ext cx="1738503" cy="4114800"/>
          </a:xfrm>
          <a:custGeom>
            <a:avLst/>
            <a:gdLst/>
            <a:ahLst/>
            <a:cxnLst/>
            <a:rect r="r" b="b" t="t" l="l"/>
            <a:pathLst>
              <a:path h="4114800" w="1738503">
                <a:moveTo>
                  <a:pt x="0" y="0"/>
                </a:moveTo>
                <a:lnTo>
                  <a:pt x="1738503" y="0"/>
                </a:lnTo>
                <a:lnTo>
                  <a:pt x="17385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259300" y="2578143"/>
            <a:ext cx="681375" cy="68137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6964" y="8917613"/>
            <a:ext cx="681375" cy="68137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773540" y="688013"/>
            <a:ext cx="681375" cy="68137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325" y="7509487"/>
            <a:ext cx="681375" cy="68137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15811" y="1698836"/>
            <a:ext cx="6080775" cy="7987882"/>
          </a:xfrm>
          <a:custGeom>
            <a:avLst/>
            <a:gdLst/>
            <a:ahLst/>
            <a:cxnLst/>
            <a:rect r="r" b="b" t="t" l="l"/>
            <a:pathLst>
              <a:path h="7987882" w="6080775">
                <a:moveTo>
                  <a:pt x="0" y="0"/>
                </a:moveTo>
                <a:lnTo>
                  <a:pt x="6080775" y="0"/>
                </a:lnTo>
                <a:lnTo>
                  <a:pt x="6080775" y="7987882"/>
                </a:lnTo>
                <a:lnTo>
                  <a:pt x="0" y="79878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32286" y="9051245"/>
            <a:ext cx="3417778" cy="473049"/>
          </a:xfrm>
          <a:custGeom>
            <a:avLst/>
            <a:gdLst/>
            <a:ahLst/>
            <a:cxnLst/>
            <a:rect r="r" b="b" t="t" l="l"/>
            <a:pathLst>
              <a:path h="473049" w="3417778">
                <a:moveTo>
                  <a:pt x="0" y="0"/>
                </a:moveTo>
                <a:lnTo>
                  <a:pt x="3417778" y="0"/>
                </a:lnTo>
                <a:lnTo>
                  <a:pt x="3417778" y="473049"/>
                </a:lnTo>
                <a:lnTo>
                  <a:pt x="0" y="4730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759789" y="2715622"/>
            <a:ext cx="6432104" cy="6335623"/>
          </a:xfrm>
          <a:custGeom>
            <a:avLst/>
            <a:gdLst/>
            <a:ahLst/>
            <a:cxnLst/>
            <a:rect r="r" b="b" t="t" l="l"/>
            <a:pathLst>
              <a:path h="6335623" w="6432104">
                <a:moveTo>
                  <a:pt x="0" y="0"/>
                </a:moveTo>
                <a:lnTo>
                  <a:pt x="6432104" y="0"/>
                </a:lnTo>
                <a:lnTo>
                  <a:pt x="6432104" y="6335623"/>
                </a:lnTo>
                <a:lnTo>
                  <a:pt x="0" y="63356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695725" y="8917613"/>
            <a:ext cx="3954199" cy="549972"/>
          </a:xfrm>
          <a:custGeom>
            <a:avLst/>
            <a:gdLst/>
            <a:ahLst/>
            <a:cxnLst/>
            <a:rect r="r" b="b" t="t" l="l"/>
            <a:pathLst>
              <a:path h="549972" w="3954199">
                <a:moveTo>
                  <a:pt x="0" y="0"/>
                </a:moveTo>
                <a:lnTo>
                  <a:pt x="3954199" y="0"/>
                </a:lnTo>
                <a:lnTo>
                  <a:pt x="3954199" y="549972"/>
                </a:lnTo>
                <a:lnTo>
                  <a:pt x="0" y="5499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896876" r="-87426" b="-246249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31549" y="252648"/>
            <a:ext cx="14624902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STORED PROCEDURES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6964" y="9487512"/>
            <a:ext cx="827633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Handles appointment creation with full input validation, error handling,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 and transaction safety. Ensures only valid records are inserted.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98635" y="2015163"/>
            <a:ext cx="7528917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Verifies if a doctor is free during a specific time slot by checking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their schedule — essential for conflict-free appointment booking.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619570" y="1503316"/>
            <a:ext cx="11048861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69199" y="8903869"/>
            <a:ext cx="493666" cy="49366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86800" y="1028700"/>
            <a:ext cx="493666" cy="4936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528646" y="781867"/>
            <a:ext cx="493666" cy="49366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75533" y="2963934"/>
            <a:ext cx="493666" cy="49366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053652" y="6761477"/>
            <a:ext cx="411295" cy="41129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939093" y="9258300"/>
            <a:ext cx="411295" cy="41129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1672556">
            <a:off x="6758622" y="9416030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2430051">
            <a:off x="-30483" y="6120390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79" y="0"/>
                </a:lnTo>
                <a:lnTo>
                  <a:pt x="527379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3004146">
            <a:off x="17567405" y="3548754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3004146">
            <a:off x="1505510" y="134702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79" y="0"/>
                </a:lnTo>
                <a:lnTo>
                  <a:pt x="527379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-2186946">
            <a:off x="12086698" y="-159500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-1639537">
            <a:off x="16169943" y="9315553"/>
            <a:ext cx="527379" cy="1143370"/>
          </a:xfrm>
          <a:custGeom>
            <a:avLst/>
            <a:gdLst/>
            <a:ahLst/>
            <a:cxnLst/>
            <a:rect r="r" b="b" t="t" l="l"/>
            <a:pathLst>
              <a:path h="1143370" w="527379">
                <a:moveTo>
                  <a:pt x="0" y="0"/>
                </a:moveTo>
                <a:lnTo>
                  <a:pt x="527380" y="0"/>
                </a:lnTo>
                <a:lnTo>
                  <a:pt x="527380" y="1143370"/>
                </a:lnTo>
                <a:lnTo>
                  <a:pt x="0" y="1143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7" id="27"/>
          <p:cNvSpPr/>
          <p:nvPr/>
        </p:nvSpPr>
        <p:spPr>
          <a:xfrm flipV="true">
            <a:off x="9144000" y="2766060"/>
            <a:ext cx="0" cy="6492240"/>
          </a:xfrm>
          <a:prstGeom prst="line">
            <a:avLst/>
          </a:prstGeom>
          <a:ln cap="flat" w="38100">
            <a:solidFill>
              <a:srgbClr val="BFD8E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286875" y="1801207"/>
            <a:ext cx="5369769" cy="4872902"/>
          </a:xfrm>
          <a:custGeom>
            <a:avLst/>
            <a:gdLst/>
            <a:ahLst/>
            <a:cxnLst/>
            <a:rect r="r" b="b" t="t" l="l"/>
            <a:pathLst>
              <a:path h="4872902" w="5369769">
                <a:moveTo>
                  <a:pt x="0" y="0"/>
                </a:moveTo>
                <a:lnTo>
                  <a:pt x="5369769" y="0"/>
                </a:lnTo>
                <a:lnTo>
                  <a:pt x="5369769" y="4872902"/>
                </a:lnTo>
                <a:lnTo>
                  <a:pt x="0" y="4872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75" t="0" r="0" b="-17539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985426" y="4547969"/>
            <a:ext cx="5238037" cy="4234518"/>
          </a:xfrm>
          <a:custGeom>
            <a:avLst/>
            <a:gdLst/>
            <a:ahLst/>
            <a:cxnLst/>
            <a:rect r="r" b="b" t="t" l="l"/>
            <a:pathLst>
              <a:path h="4234518" w="5238037">
                <a:moveTo>
                  <a:pt x="0" y="0"/>
                </a:moveTo>
                <a:lnTo>
                  <a:pt x="5238037" y="0"/>
                </a:lnTo>
                <a:lnTo>
                  <a:pt x="5238037" y="4234518"/>
                </a:lnTo>
                <a:lnTo>
                  <a:pt x="0" y="4234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107" t="0" r="0" b="-26539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598702" y="1637314"/>
            <a:ext cx="5035814" cy="3506186"/>
          </a:xfrm>
          <a:custGeom>
            <a:avLst/>
            <a:gdLst/>
            <a:ahLst/>
            <a:cxnLst/>
            <a:rect r="r" b="b" t="t" l="l"/>
            <a:pathLst>
              <a:path h="3506186" w="5035814">
                <a:moveTo>
                  <a:pt x="0" y="0"/>
                </a:moveTo>
                <a:lnTo>
                  <a:pt x="5035814" y="0"/>
                </a:lnTo>
                <a:lnTo>
                  <a:pt x="5035814" y="3506186"/>
                </a:lnTo>
                <a:lnTo>
                  <a:pt x="0" y="35061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286875" y="6674109"/>
            <a:ext cx="2079426" cy="542015"/>
          </a:xfrm>
          <a:custGeom>
            <a:avLst/>
            <a:gdLst/>
            <a:ahLst/>
            <a:cxnLst/>
            <a:rect r="r" b="b" t="t" l="l"/>
            <a:pathLst>
              <a:path h="542015" w="2079426">
                <a:moveTo>
                  <a:pt x="0" y="0"/>
                </a:moveTo>
                <a:lnTo>
                  <a:pt x="2079426" y="0"/>
                </a:lnTo>
                <a:lnTo>
                  <a:pt x="2079426" y="542015"/>
                </a:lnTo>
                <a:lnTo>
                  <a:pt x="0" y="542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88793" r="-140383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144741" y="8685776"/>
            <a:ext cx="4447415" cy="572524"/>
          </a:xfrm>
          <a:custGeom>
            <a:avLst/>
            <a:gdLst/>
            <a:ahLst/>
            <a:cxnLst/>
            <a:rect r="r" b="b" t="t" l="l"/>
            <a:pathLst>
              <a:path h="572524" w="4447415">
                <a:moveTo>
                  <a:pt x="0" y="0"/>
                </a:moveTo>
                <a:lnTo>
                  <a:pt x="4447415" y="0"/>
                </a:lnTo>
                <a:lnTo>
                  <a:pt x="4447415" y="572524"/>
                </a:lnTo>
                <a:lnTo>
                  <a:pt x="0" y="5725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52264" r="-2955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049654" y="5013132"/>
            <a:ext cx="5456171" cy="2578041"/>
          </a:xfrm>
          <a:custGeom>
            <a:avLst/>
            <a:gdLst/>
            <a:ahLst/>
            <a:cxnLst/>
            <a:rect r="r" b="b" t="t" l="l"/>
            <a:pathLst>
              <a:path h="2578041" w="5456171">
                <a:moveTo>
                  <a:pt x="0" y="0"/>
                </a:moveTo>
                <a:lnTo>
                  <a:pt x="5456171" y="0"/>
                </a:lnTo>
                <a:lnTo>
                  <a:pt x="5456171" y="2578040"/>
                </a:lnTo>
                <a:lnTo>
                  <a:pt x="0" y="25780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598702" y="7695790"/>
            <a:ext cx="7626651" cy="1558670"/>
          </a:xfrm>
          <a:custGeom>
            <a:avLst/>
            <a:gdLst/>
            <a:ahLst/>
            <a:cxnLst/>
            <a:rect r="r" b="b" t="t" l="l"/>
            <a:pathLst>
              <a:path h="1558670" w="7626651">
                <a:moveTo>
                  <a:pt x="0" y="0"/>
                </a:moveTo>
                <a:lnTo>
                  <a:pt x="7626651" y="0"/>
                </a:lnTo>
                <a:lnTo>
                  <a:pt x="7626651" y="1558669"/>
                </a:lnTo>
                <a:lnTo>
                  <a:pt x="0" y="15586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6132" b="-123034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-1701575" y="394915"/>
            <a:ext cx="12734149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ENCRYPTION OF COLUMN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149360" y="394915"/>
            <a:ext cx="12734149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USER DEFINED FUNCTIONS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5200" y="7194828"/>
            <a:ext cx="1140666" cy="39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301">
                <a:solidFill>
                  <a:srgbClr val="6B87AF"/>
                </a:solidFill>
                <a:latin typeface="Alata"/>
                <a:ea typeface="Alata"/>
                <a:cs typeface="Alata"/>
                <a:sym typeface="Alata"/>
              </a:rPr>
              <a:t>Output: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103476" y="1475606"/>
            <a:ext cx="10081049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039653" y="-1005064"/>
            <a:ext cx="3534260" cy="3534260"/>
          </a:xfrm>
          <a:custGeom>
            <a:avLst/>
            <a:gdLst/>
            <a:ahLst/>
            <a:cxnLst/>
            <a:rect r="r" b="b" t="t" l="l"/>
            <a:pathLst>
              <a:path h="3534260" w="3534260">
                <a:moveTo>
                  <a:pt x="0" y="0"/>
                </a:moveTo>
                <a:lnTo>
                  <a:pt x="3534259" y="0"/>
                </a:lnTo>
                <a:lnTo>
                  <a:pt x="3534259" y="3534259"/>
                </a:lnTo>
                <a:lnTo>
                  <a:pt x="0" y="3534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1214">
            <a:off x="16358916" y="8235009"/>
            <a:ext cx="2772251" cy="2772251"/>
          </a:xfrm>
          <a:custGeom>
            <a:avLst/>
            <a:gdLst/>
            <a:ahLst/>
            <a:cxnLst/>
            <a:rect r="r" b="b" t="t" l="l"/>
            <a:pathLst>
              <a:path h="2772251" w="2772251">
                <a:moveTo>
                  <a:pt x="0" y="0"/>
                </a:moveTo>
                <a:lnTo>
                  <a:pt x="2772250" y="0"/>
                </a:lnTo>
                <a:lnTo>
                  <a:pt x="2772250" y="2772251"/>
                </a:lnTo>
                <a:lnTo>
                  <a:pt x="0" y="277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825985">
            <a:off x="15767781" y="387128"/>
            <a:ext cx="749874" cy="749874"/>
          </a:xfrm>
          <a:custGeom>
            <a:avLst/>
            <a:gdLst/>
            <a:ahLst/>
            <a:cxnLst/>
            <a:rect r="r" b="b" t="t" l="l"/>
            <a:pathLst>
              <a:path h="749874" w="749874">
                <a:moveTo>
                  <a:pt x="0" y="0"/>
                </a:moveTo>
                <a:lnTo>
                  <a:pt x="749874" y="0"/>
                </a:lnTo>
                <a:lnTo>
                  <a:pt x="749874" y="749875"/>
                </a:lnTo>
                <a:lnTo>
                  <a:pt x="0" y="74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825985">
            <a:off x="1872103" y="9246197"/>
            <a:ext cx="749874" cy="749874"/>
          </a:xfrm>
          <a:custGeom>
            <a:avLst/>
            <a:gdLst/>
            <a:ahLst/>
            <a:cxnLst/>
            <a:rect r="r" b="b" t="t" l="l"/>
            <a:pathLst>
              <a:path h="749874" w="749874">
                <a:moveTo>
                  <a:pt x="0" y="0"/>
                </a:moveTo>
                <a:lnTo>
                  <a:pt x="749874" y="0"/>
                </a:lnTo>
                <a:lnTo>
                  <a:pt x="749874" y="749874"/>
                </a:lnTo>
                <a:lnTo>
                  <a:pt x="0" y="749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825985">
            <a:off x="14711828" y="9246197"/>
            <a:ext cx="749874" cy="749874"/>
          </a:xfrm>
          <a:custGeom>
            <a:avLst/>
            <a:gdLst/>
            <a:ahLst/>
            <a:cxnLst/>
            <a:rect r="r" b="b" t="t" l="l"/>
            <a:pathLst>
              <a:path h="749874" w="749874">
                <a:moveTo>
                  <a:pt x="0" y="0"/>
                </a:moveTo>
                <a:lnTo>
                  <a:pt x="749874" y="0"/>
                </a:lnTo>
                <a:lnTo>
                  <a:pt x="749874" y="749874"/>
                </a:lnTo>
                <a:lnTo>
                  <a:pt x="0" y="749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825985">
            <a:off x="123878" y="3729914"/>
            <a:ext cx="749874" cy="749874"/>
          </a:xfrm>
          <a:custGeom>
            <a:avLst/>
            <a:gdLst/>
            <a:ahLst/>
            <a:cxnLst/>
            <a:rect r="r" b="b" t="t" l="l"/>
            <a:pathLst>
              <a:path h="749874" w="749874">
                <a:moveTo>
                  <a:pt x="0" y="0"/>
                </a:moveTo>
                <a:lnTo>
                  <a:pt x="749874" y="0"/>
                </a:lnTo>
                <a:lnTo>
                  <a:pt x="749874" y="749874"/>
                </a:lnTo>
                <a:lnTo>
                  <a:pt x="0" y="749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142376">
            <a:off x="17327209" y="565778"/>
            <a:ext cx="1424375" cy="925844"/>
          </a:xfrm>
          <a:custGeom>
            <a:avLst/>
            <a:gdLst/>
            <a:ahLst/>
            <a:cxnLst/>
            <a:rect r="r" b="b" t="t" l="l"/>
            <a:pathLst>
              <a:path h="925844" w="1424375">
                <a:moveTo>
                  <a:pt x="0" y="0"/>
                </a:moveTo>
                <a:lnTo>
                  <a:pt x="1424375" y="0"/>
                </a:lnTo>
                <a:lnTo>
                  <a:pt x="1424375" y="925844"/>
                </a:lnTo>
                <a:lnTo>
                  <a:pt x="0" y="925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629543">
            <a:off x="-553935" y="8150393"/>
            <a:ext cx="1506090" cy="978958"/>
          </a:xfrm>
          <a:custGeom>
            <a:avLst/>
            <a:gdLst/>
            <a:ahLst/>
            <a:cxnLst/>
            <a:rect r="r" b="b" t="t" l="l"/>
            <a:pathLst>
              <a:path h="978958" w="1506090">
                <a:moveTo>
                  <a:pt x="1506090" y="0"/>
                </a:moveTo>
                <a:lnTo>
                  <a:pt x="0" y="0"/>
                </a:lnTo>
                <a:lnTo>
                  <a:pt x="0" y="978958"/>
                </a:lnTo>
                <a:lnTo>
                  <a:pt x="1506090" y="978958"/>
                </a:lnTo>
                <a:lnTo>
                  <a:pt x="150609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25809" y="2786087"/>
            <a:ext cx="7308334" cy="6305163"/>
          </a:xfrm>
          <a:custGeom>
            <a:avLst/>
            <a:gdLst/>
            <a:ahLst/>
            <a:cxnLst/>
            <a:rect r="r" b="b" t="t" l="l"/>
            <a:pathLst>
              <a:path h="6305163" w="7308334">
                <a:moveTo>
                  <a:pt x="0" y="0"/>
                </a:moveTo>
                <a:lnTo>
                  <a:pt x="7308334" y="0"/>
                </a:lnTo>
                <a:lnTo>
                  <a:pt x="7308334" y="6305162"/>
                </a:lnTo>
                <a:lnTo>
                  <a:pt x="0" y="63051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804" t="0" r="-12980" b="-1513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1613128"/>
            <a:ext cx="7782709" cy="6177525"/>
          </a:xfrm>
          <a:custGeom>
            <a:avLst/>
            <a:gdLst/>
            <a:ahLst/>
            <a:cxnLst/>
            <a:rect r="r" b="b" t="t" l="l"/>
            <a:pathLst>
              <a:path h="6177525" w="7782709">
                <a:moveTo>
                  <a:pt x="0" y="0"/>
                </a:moveTo>
                <a:lnTo>
                  <a:pt x="7782709" y="0"/>
                </a:lnTo>
                <a:lnTo>
                  <a:pt x="7782709" y="6177525"/>
                </a:lnTo>
                <a:lnTo>
                  <a:pt x="0" y="61775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7823814"/>
            <a:ext cx="5637967" cy="1320605"/>
          </a:xfrm>
          <a:custGeom>
            <a:avLst/>
            <a:gdLst/>
            <a:ahLst/>
            <a:cxnLst/>
            <a:rect r="r" b="b" t="t" l="l"/>
            <a:pathLst>
              <a:path h="1320605" w="5637967">
                <a:moveTo>
                  <a:pt x="0" y="0"/>
                </a:moveTo>
                <a:lnTo>
                  <a:pt x="5637967" y="0"/>
                </a:lnTo>
                <a:lnTo>
                  <a:pt x="5637967" y="1320605"/>
                </a:lnTo>
                <a:lnTo>
                  <a:pt x="0" y="13206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49066" y="79780"/>
            <a:ext cx="10189867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TRIGGERS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725809" y="5925960"/>
            <a:ext cx="7308334" cy="3332340"/>
          </a:xfrm>
          <a:custGeom>
            <a:avLst/>
            <a:gdLst/>
            <a:ahLst/>
            <a:cxnLst/>
            <a:rect r="r" b="b" t="t" l="l"/>
            <a:pathLst>
              <a:path h="3332340" w="7308334">
                <a:moveTo>
                  <a:pt x="0" y="0"/>
                </a:moveTo>
                <a:lnTo>
                  <a:pt x="7308334" y="0"/>
                </a:lnTo>
                <a:lnTo>
                  <a:pt x="7308334" y="3332340"/>
                </a:lnTo>
                <a:lnTo>
                  <a:pt x="0" y="33323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3402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98815" y="9273789"/>
            <a:ext cx="8690149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Blocks duplicate appointments by checking if the same patient, doctor, date, and time already exist — ensures no double bookings.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06822" y="1756705"/>
            <a:ext cx="6396484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Automatically creates a notification record every time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5A739E"/>
                </a:solidFill>
                <a:latin typeface="Canva Sans"/>
                <a:ea typeface="Canva Sans"/>
                <a:cs typeface="Canva Sans"/>
                <a:sym typeface="Canva Sans"/>
              </a:rPr>
              <a:t>a new appointment is added — enables real-time alerts.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29863" y="1762958"/>
            <a:ext cx="8828273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688013"/>
            <a:ext cx="681375" cy="6813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27555" y="8717237"/>
            <a:ext cx="681375" cy="6813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946180" y="1407775"/>
            <a:ext cx="681375" cy="68137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8013" y="9046478"/>
            <a:ext cx="681375" cy="68137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1142376">
            <a:off x="17371354" y="207006"/>
            <a:ext cx="1424375" cy="925844"/>
          </a:xfrm>
          <a:custGeom>
            <a:avLst/>
            <a:gdLst/>
            <a:ahLst/>
            <a:cxnLst/>
            <a:rect r="r" b="b" t="t" l="l"/>
            <a:pathLst>
              <a:path h="925844" w="1424375">
                <a:moveTo>
                  <a:pt x="0" y="0"/>
                </a:moveTo>
                <a:lnTo>
                  <a:pt x="1424374" y="0"/>
                </a:lnTo>
                <a:lnTo>
                  <a:pt x="1424374" y="925844"/>
                </a:lnTo>
                <a:lnTo>
                  <a:pt x="0" y="92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1142376">
            <a:off x="-452791" y="7182723"/>
            <a:ext cx="1424375" cy="925844"/>
          </a:xfrm>
          <a:custGeom>
            <a:avLst/>
            <a:gdLst/>
            <a:ahLst/>
            <a:cxnLst/>
            <a:rect r="r" b="b" t="t" l="l"/>
            <a:pathLst>
              <a:path h="925844" w="1424375">
                <a:moveTo>
                  <a:pt x="1424375" y="0"/>
                </a:moveTo>
                <a:lnTo>
                  <a:pt x="0" y="0"/>
                </a:lnTo>
                <a:lnTo>
                  <a:pt x="0" y="925844"/>
                </a:lnTo>
                <a:lnTo>
                  <a:pt x="1424375" y="925844"/>
                </a:lnTo>
                <a:lnTo>
                  <a:pt x="1424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791288" y="1339856"/>
            <a:ext cx="10092106" cy="8799977"/>
          </a:xfrm>
          <a:custGeom>
            <a:avLst/>
            <a:gdLst/>
            <a:ahLst/>
            <a:cxnLst/>
            <a:rect r="r" b="b" t="t" l="l"/>
            <a:pathLst>
              <a:path h="8799977" w="10092106">
                <a:moveTo>
                  <a:pt x="0" y="0"/>
                </a:moveTo>
                <a:lnTo>
                  <a:pt x="10092106" y="0"/>
                </a:lnTo>
                <a:lnTo>
                  <a:pt x="10092106" y="8799977"/>
                </a:lnTo>
                <a:lnTo>
                  <a:pt x="0" y="879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681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431357" y="164082"/>
            <a:ext cx="11425286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TABLEAU REPORT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28700" y="4645814"/>
            <a:ext cx="3231192" cy="7625231"/>
          </a:xfrm>
          <a:custGeom>
            <a:avLst/>
            <a:gdLst/>
            <a:ahLst/>
            <a:cxnLst/>
            <a:rect r="r" b="b" t="t" l="l"/>
            <a:pathLst>
              <a:path h="7625231" w="3231192">
                <a:moveTo>
                  <a:pt x="0" y="0"/>
                </a:moveTo>
                <a:lnTo>
                  <a:pt x="3231192" y="0"/>
                </a:lnTo>
                <a:lnTo>
                  <a:pt x="3231192" y="7625231"/>
                </a:lnTo>
                <a:lnTo>
                  <a:pt x="0" y="7625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883394" y="4299295"/>
            <a:ext cx="2260399" cy="8318269"/>
          </a:xfrm>
          <a:custGeom>
            <a:avLst/>
            <a:gdLst/>
            <a:ahLst/>
            <a:cxnLst/>
            <a:rect r="r" b="b" t="t" l="l"/>
            <a:pathLst>
              <a:path h="8318269" w="2260399">
                <a:moveTo>
                  <a:pt x="0" y="0"/>
                </a:moveTo>
                <a:lnTo>
                  <a:pt x="2260400" y="0"/>
                </a:lnTo>
                <a:lnTo>
                  <a:pt x="2260400" y="8318269"/>
                </a:lnTo>
                <a:lnTo>
                  <a:pt x="0" y="83182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29863" y="1762958"/>
            <a:ext cx="8828273" cy="0"/>
          </a:xfrm>
          <a:prstGeom prst="line">
            <a:avLst/>
          </a:prstGeom>
          <a:ln cap="flat" w="38100">
            <a:solidFill>
              <a:srgbClr val="BFD8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688013"/>
            <a:ext cx="681375" cy="68137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27555" y="8717237"/>
            <a:ext cx="681375" cy="6813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946180" y="1407775"/>
            <a:ext cx="681375" cy="68137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8013" y="9046478"/>
            <a:ext cx="681375" cy="68137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58800" y="0"/>
                  </a:moveTo>
                  <a:lnTo>
                    <a:pt x="254000" y="0"/>
                  </a:lnTo>
                  <a:lnTo>
                    <a:pt x="254000" y="254000"/>
                  </a:lnTo>
                  <a:lnTo>
                    <a:pt x="0" y="254000"/>
                  </a:lnTo>
                  <a:lnTo>
                    <a:pt x="0" y="558800"/>
                  </a:lnTo>
                  <a:lnTo>
                    <a:pt x="254000" y="558800"/>
                  </a:lnTo>
                  <a:lnTo>
                    <a:pt x="254000" y="812800"/>
                  </a:lnTo>
                  <a:lnTo>
                    <a:pt x="558800" y="812800"/>
                  </a:lnTo>
                  <a:lnTo>
                    <a:pt x="558800" y="558800"/>
                  </a:lnTo>
                  <a:lnTo>
                    <a:pt x="812800" y="558800"/>
                  </a:lnTo>
                  <a:lnTo>
                    <a:pt x="812800" y="254000"/>
                  </a:lnTo>
                  <a:lnTo>
                    <a:pt x="558800" y="254000"/>
                  </a:lnTo>
                  <a:lnTo>
                    <a:pt x="558800" y="0"/>
                  </a:lnTo>
                  <a:close/>
                </a:path>
              </a:pathLst>
            </a:custGeom>
            <a:solidFill>
              <a:srgbClr val="DAED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1142376">
            <a:off x="17371354" y="207006"/>
            <a:ext cx="1424375" cy="925844"/>
          </a:xfrm>
          <a:custGeom>
            <a:avLst/>
            <a:gdLst/>
            <a:ahLst/>
            <a:cxnLst/>
            <a:rect r="r" b="b" t="t" l="l"/>
            <a:pathLst>
              <a:path h="925844" w="1424375">
                <a:moveTo>
                  <a:pt x="0" y="0"/>
                </a:moveTo>
                <a:lnTo>
                  <a:pt x="1424374" y="0"/>
                </a:lnTo>
                <a:lnTo>
                  <a:pt x="1424374" y="925844"/>
                </a:lnTo>
                <a:lnTo>
                  <a:pt x="0" y="92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1142376">
            <a:off x="-452791" y="7182723"/>
            <a:ext cx="1424375" cy="925844"/>
          </a:xfrm>
          <a:custGeom>
            <a:avLst/>
            <a:gdLst/>
            <a:ahLst/>
            <a:cxnLst/>
            <a:rect r="r" b="b" t="t" l="l"/>
            <a:pathLst>
              <a:path h="925844" w="1424375">
                <a:moveTo>
                  <a:pt x="1424375" y="0"/>
                </a:moveTo>
                <a:lnTo>
                  <a:pt x="0" y="0"/>
                </a:lnTo>
                <a:lnTo>
                  <a:pt x="0" y="925844"/>
                </a:lnTo>
                <a:lnTo>
                  <a:pt x="1424375" y="925844"/>
                </a:lnTo>
                <a:lnTo>
                  <a:pt x="1424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4645814"/>
            <a:ext cx="3231192" cy="7625231"/>
          </a:xfrm>
          <a:custGeom>
            <a:avLst/>
            <a:gdLst/>
            <a:ahLst/>
            <a:cxnLst/>
            <a:rect r="r" b="b" t="t" l="l"/>
            <a:pathLst>
              <a:path h="7625231" w="3231192">
                <a:moveTo>
                  <a:pt x="0" y="0"/>
                </a:moveTo>
                <a:lnTo>
                  <a:pt x="3231192" y="0"/>
                </a:lnTo>
                <a:lnTo>
                  <a:pt x="3231192" y="7625231"/>
                </a:lnTo>
                <a:lnTo>
                  <a:pt x="0" y="7625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883394" y="4299295"/>
            <a:ext cx="2260399" cy="8318269"/>
          </a:xfrm>
          <a:custGeom>
            <a:avLst/>
            <a:gdLst/>
            <a:ahLst/>
            <a:cxnLst/>
            <a:rect r="r" b="b" t="t" l="l"/>
            <a:pathLst>
              <a:path h="8318269" w="2260399">
                <a:moveTo>
                  <a:pt x="0" y="0"/>
                </a:moveTo>
                <a:lnTo>
                  <a:pt x="2260400" y="0"/>
                </a:lnTo>
                <a:lnTo>
                  <a:pt x="2260400" y="8318269"/>
                </a:lnTo>
                <a:lnTo>
                  <a:pt x="0" y="831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259892" y="1841836"/>
            <a:ext cx="9298245" cy="4914918"/>
          </a:xfrm>
          <a:custGeom>
            <a:avLst/>
            <a:gdLst/>
            <a:ahLst/>
            <a:cxnLst/>
            <a:rect r="r" b="b" t="t" l="l"/>
            <a:pathLst>
              <a:path h="4914918" w="9298245">
                <a:moveTo>
                  <a:pt x="0" y="0"/>
                </a:moveTo>
                <a:lnTo>
                  <a:pt x="9298245" y="0"/>
                </a:lnTo>
                <a:lnTo>
                  <a:pt x="9298245" y="4914917"/>
                </a:lnTo>
                <a:lnTo>
                  <a:pt x="0" y="491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45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729863" y="6563173"/>
            <a:ext cx="8106817" cy="3504801"/>
          </a:xfrm>
          <a:custGeom>
            <a:avLst/>
            <a:gdLst/>
            <a:ahLst/>
            <a:cxnLst/>
            <a:rect r="r" b="b" t="t" l="l"/>
            <a:pathLst>
              <a:path h="3504801" w="8106817">
                <a:moveTo>
                  <a:pt x="0" y="0"/>
                </a:moveTo>
                <a:lnTo>
                  <a:pt x="8106817" y="0"/>
                </a:lnTo>
                <a:lnTo>
                  <a:pt x="8106817" y="3504800"/>
                </a:lnTo>
                <a:lnTo>
                  <a:pt x="0" y="350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987" r="0" b="-25987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431357" y="164082"/>
            <a:ext cx="11425286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5A739E"/>
                </a:solidFill>
                <a:latin typeface="Bernoru"/>
                <a:ea typeface="Bernoru"/>
                <a:cs typeface="Bernoru"/>
                <a:sym typeface="Bernoru"/>
              </a:rPr>
              <a:t>UI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DAGkdi9gXuQ</dc:identifier>
  <dcterms:modified xsi:type="dcterms:W3CDTF">2011-08-01T06:04:30Z</dcterms:modified>
  <cp:revision>1</cp:revision>
  <dc:title>Hospital Management System</dc:title>
</cp:coreProperties>
</file>