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8EA0-2D22-BF0A-1D24-B9ABB9303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6575F-A3AA-0A35-0D03-630D80922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2FA4-6A36-657E-FD59-B6F0DA58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0F44-A19A-7739-2CA4-2AF59B87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8092-E775-2319-348A-99D57675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6A6-81F1-F1F3-7C6D-74F83D8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AF74-E9F2-09DE-3504-4719F78C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A68F-B821-F7B2-5D37-D5463C4B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FB7A-9649-376A-F49A-8386B0D9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812-9205-3ED5-0D33-0A7474A0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9D8F4-7AF1-FAB9-58B8-AAC2839E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30EA6-AE62-F5B8-12E4-73C3328F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DEE9-1A30-A610-E00F-75129B0B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7ED5-3932-CB98-0204-85620EB5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130C-1147-6AE4-61E7-73647209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3EE-CC0E-BD96-B945-10C8E30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6591-C469-E41B-48F8-EBEB758D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425B-3921-2B72-AE1E-D74E5769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7903-E716-0F6A-1C57-0B1438D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06AF-893C-4015-EADE-01C5DCDD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9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2D30-4AE3-83DA-725B-B3B155D6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D816-33F7-C819-EF2C-B5FCD08B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277E-4279-BF06-F8F2-EAEFC9D1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68B6-7DA1-0C05-D0D2-5432EF27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37DD-A17F-0EFA-2D63-9D8F0E5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2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B55B-079B-B4C5-B10C-648BBEE0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74AB-035A-36CF-1C6C-529998BA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60C4-7F8E-2D63-4C6E-C49D9E96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090D-3D14-64BE-7045-EFCCC5C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90C7-103B-D60B-FC03-B0EDD168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58313-B041-FF66-F0A7-7F9A4A9E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3ED0-3A31-E84B-8F40-197F1622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9C39-79B0-09F2-1551-A42AA35A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B6A42-80A1-1829-3857-D29CEB9A5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1572-FDC1-65AD-E6B2-B18FA7853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67611-4602-CD4F-6139-DE68FBB8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085CD-AC1E-1C60-4D31-6357A0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608E-649E-13D5-9C03-379A7163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A6E1C-FC00-45A3-6C41-C90A1B1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E4CE-1468-15A1-30F1-CF3B1CA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C20C7-1C96-B686-F593-7E3102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613FA-2EDC-8EA1-498A-96F6F841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DBF81-966C-7282-8499-DBACAF1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55251-053E-75C8-65B9-E3C15EB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B762-C6C0-8795-D235-9BBEE218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31A2-ECDC-82A7-FFCC-CAEC3EA3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5D12-3CAC-CE81-BAEB-31A0E732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AB49-06BE-5483-6213-317672E1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8BD2D-B1EC-16BB-2DDB-F6438CF6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BD46-743B-26CD-9CE8-4AE4EF2B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1B6B-E5C9-F3AD-4EC9-B7DE5CB8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020A-0184-75FF-A18C-3D533C60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BF4-FD08-FA6D-082C-61FAC469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7D835-5852-BB87-C354-C24F34A2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FEA39-8667-3C02-EEA8-16D6AE19B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A8966-A86B-5FDF-9049-2BDEF027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25B6-CFD5-7FD1-2CC9-9369E9D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89AD-2206-DFA5-761D-5C454C6C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8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175E9-B913-5C2F-2CB3-9DB6FAA3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BA10-3E7B-4EF5-3ACF-C9947413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A880-BBB4-30B1-ABFA-DADDEC9B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4388-5342-41EC-849C-E59561BC1CA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6FB9-3FCE-E1F8-428C-D1F9E85A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E9F7-62A8-35FA-41E8-677CCD9C0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078D-CE3D-42B2-82E6-C62E1934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8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9A104-E76E-06BC-B10D-C38A13FED23A}"/>
              </a:ext>
            </a:extLst>
          </p:cNvPr>
          <p:cNvSpPr/>
          <p:nvPr/>
        </p:nvSpPr>
        <p:spPr>
          <a:xfrm>
            <a:off x="626166" y="494364"/>
            <a:ext cx="2405270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AEAD7-125A-B697-FEBF-03DDEB0689FB}"/>
              </a:ext>
            </a:extLst>
          </p:cNvPr>
          <p:cNvSpPr txBox="1"/>
          <p:nvPr/>
        </p:nvSpPr>
        <p:spPr>
          <a:xfrm>
            <a:off x="775253" y="548237"/>
            <a:ext cx="20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Competitors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71119-9E9D-29AE-722A-4A8B033D7B94}"/>
              </a:ext>
            </a:extLst>
          </p:cNvPr>
          <p:cNvSpPr/>
          <p:nvPr/>
        </p:nvSpPr>
        <p:spPr>
          <a:xfrm>
            <a:off x="3249612" y="494364"/>
            <a:ext cx="241963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092AE-4460-2AFA-6A4D-9CA9EDF53624}"/>
              </a:ext>
            </a:extLst>
          </p:cNvPr>
          <p:cNvSpPr txBox="1"/>
          <p:nvPr/>
        </p:nvSpPr>
        <p:spPr>
          <a:xfrm>
            <a:off x="3433001" y="536691"/>
            <a:ext cx="20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Partners –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Grants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0B2F-3DDF-9371-4D33-DE5F78C14EB8}"/>
              </a:ext>
            </a:extLst>
          </p:cNvPr>
          <p:cNvSpPr txBox="1"/>
          <p:nvPr/>
        </p:nvSpPr>
        <p:spPr>
          <a:xfrm>
            <a:off x="626165" y="1120676"/>
            <a:ext cx="19977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Bahnschrift Light" panose="020B0502040204020203" pitchFamily="34" charset="0"/>
              </a:rPr>
              <a:t>Sheroes</a:t>
            </a:r>
            <a:r>
              <a:rPr lang="es-ES" sz="1400" dirty="0">
                <a:latin typeface="Bahnschrift Light" panose="020B0502040204020203" pitchFamily="34" charset="0"/>
              </a:rPr>
              <a:t>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Bahnschrift Light" panose="020B0502040204020203" pitchFamily="34" charset="0"/>
              </a:rPr>
              <a:t>Meesho</a:t>
            </a:r>
            <a:r>
              <a:rPr lang="es-ES" sz="1400" dirty="0">
                <a:latin typeface="Bahnschrift Light" panose="020B0502040204020203" pitchFamily="34" charset="0"/>
              </a:rPr>
              <a:t>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Bahnschrift Light" panose="020B0502040204020203" pitchFamily="34" charset="0"/>
              </a:rPr>
              <a:t>Shenomics</a:t>
            </a:r>
            <a:r>
              <a:rPr lang="es-ES" sz="1400" dirty="0">
                <a:latin typeface="Bahnschrift Light" panose="020B0502040204020203" pitchFamily="34" charset="0"/>
              </a:rPr>
              <a:t>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Bahnschrift Light" panose="020B0502040204020203" pitchFamily="34" charset="0"/>
              </a:rPr>
              <a:t>Alippo</a:t>
            </a:r>
            <a:r>
              <a:rPr lang="es-ES" sz="1400" dirty="0">
                <a:latin typeface="Bahnschrift Light" panose="020B0502040204020203" pitchFamily="34" charset="0"/>
              </a:rPr>
              <a:t>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Bahnschrift Light" panose="020B0502040204020203" pitchFamily="34" charset="0"/>
              </a:rPr>
              <a:t>Industree</a:t>
            </a:r>
            <a:r>
              <a:rPr lang="es-ES" sz="1400" dirty="0">
                <a:latin typeface="Bahnschrift Light" panose="020B0502040204020203" pitchFamily="34" charset="0"/>
              </a:rPr>
              <a:t>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Bahnschrift Light" panose="020B0502040204020203" pitchFamily="34" charset="0"/>
              </a:rPr>
              <a:t>Online </a:t>
            </a:r>
            <a:r>
              <a:rPr lang="es-ES" sz="1400" dirty="0" err="1">
                <a:latin typeface="Bahnschrift Light" panose="020B0502040204020203" pitchFamily="34" charset="0"/>
              </a:rPr>
              <a:t>learning</a:t>
            </a:r>
            <a:r>
              <a:rPr lang="es-ES" sz="1400" dirty="0">
                <a:latin typeface="Bahnschrift Light" panose="020B0502040204020203" pitchFamily="34" charset="0"/>
              </a:rPr>
              <a:t> </a:t>
            </a:r>
            <a:r>
              <a:rPr lang="es-ES" sz="1400" dirty="0" err="1">
                <a:latin typeface="Bahnschrift Light" panose="020B0502040204020203" pitchFamily="34" charset="0"/>
              </a:rPr>
              <a:t>platforms</a:t>
            </a:r>
            <a:endParaRPr lang="es-ES" sz="14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Submit a grant application - Commonwealth Foundation">
            <a:extLst>
              <a:ext uri="{FF2B5EF4-FFF2-40B4-BE49-F238E27FC236}">
                <a16:creationId xmlns:a16="http://schemas.microsoft.com/office/drawing/2014/main" id="{840CF202-4400-2DAE-2865-224C1988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79" y="1120676"/>
            <a:ext cx="1336245" cy="3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im Premji Foundation">
            <a:extLst>
              <a:ext uri="{FF2B5EF4-FFF2-40B4-BE49-F238E27FC236}">
                <a16:creationId xmlns:a16="http://schemas.microsoft.com/office/drawing/2014/main" id="{50DD6573-5025-1F16-4DA7-F854A7AB1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80" y="1582830"/>
            <a:ext cx="939471" cy="4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8A5B28-9082-BFC6-DBA6-8C9D622C955E}"/>
              </a:ext>
            </a:extLst>
          </p:cNvPr>
          <p:cNvSpPr txBox="1"/>
          <p:nvPr/>
        </p:nvSpPr>
        <p:spPr>
          <a:xfrm>
            <a:off x="5982092" y="1118230"/>
            <a:ext cx="297478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Bahnschrift Light" panose="020B0502040204020203" pitchFamily="34" charset="0"/>
              </a:rPr>
              <a:t>Government Loan Schemes For Women Entrepreneurs In India</a:t>
            </a:r>
          </a:p>
          <a:p>
            <a:endParaRPr lang="en-GB" sz="1400" b="1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Annapurna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Bahnschrift Light" panose="020B0502040204020203" pitchFamily="34" charset="0"/>
              </a:rPr>
              <a:t>Bharatiya</a:t>
            </a:r>
            <a:r>
              <a:rPr lang="en-GB" sz="1400" dirty="0">
                <a:latin typeface="Bahnschrift Light" panose="020B0502040204020203" pitchFamily="34" charset="0"/>
              </a:rPr>
              <a:t> </a:t>
            </a:r>
            <a:r>
              <a:rPr lang="en-GB" sz="1400" dirty="0" err="1">
                <a:latin typeface="Bahnschrift Light" panose="020B0502040204020203" pitchFamily="34" charset="0"/>
              </a:rPr>
              <a:t>Mahila</a:t>
            </a:r>
            <a:r>
              <a:rPr lang="en-GB" sz="1400" dirty="0">
                <a:latin typeface="Bahnschrift Light" panose="020B0502040204020203" pitchFamily="34" charset="0"/>
              </a:rPr>
              <a:t> Bank Business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Mudra Yojana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Orient </a:t>
            </a:r>
            <a:r>
              <a:rPr lang="en-GB" sz="1400" dirty="0" err="1">
                <a:latin typeface="Bahnschrift Light" panose="020B0502040204020203" pitchFamily="34" charset="0"/>
              </a:rPr>
              <a:t>Mahila</a:t>
            </a:r>
            <a:r>
              <a:rPr lang="en-GB" sz="1400" dirty="0">
                <a:latin typeface="Bahnschrift Light" panose="020B0502040204020203" pitchFamily="34" charset="0"/>
              </a:rPr>
              <a:t> Vikas Yojana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Dena Shakti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Pradhan Mantri Rozgar Yojana.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Bahnschrift Light" panose="020B0502040204020203" pitchFamily="34" charset="0"/>
              </a:rPr>
              <a:t>Udyogini</a:t>
            </a:r>
            <a:r>
              <a:rPr lang="en-GB" sz="1400" dirty="0">
                <a:latin typeface="Bahnschrift Light" panose="020B0502040204020203" pitchFamily="34" charset="0"/>
              </a:rPr>
              <a:t>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Bahnschrift Light" panose="020B0502040204020203" pitchFamily="34" charset="0"/>
              </a:rPr>
              <a:t>Cent Kalyani Scheme.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F8881-EDA2-5323-F487-20680324540A}"/>
              </a:ext>
            </a:extLst>
          </p:cNvPr>
          <p:cNvSpPr/>
          <p:nvPr/>
        </p:nvSpPr>
        <p:spPr>
          <a:xfrm>
            <a:off x="5887424" y="494364"/>
            <a:ext cx="30694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8AC66-B529-E6A8-3FE1-3B53F5A360DA}"/>
              </a:ext>
            </a:extLst>
          </p:cNvPr>
          <p:cNvSpPr txBox="1"/>
          <p:nvPr/>
        </p:nvSpPr>
        <p:spPr>
          <a:xfrm>
            <a:off x="5968764" y="548237"/>
            <a:ext cx="288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Partners -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Goverment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94665-F7C4-C991-35E3-FBB3B1AF8944}"/>
              </a:ext>
            </a:extLst>
          </p:cNvPr>
          <p:cNvSpPr/>
          <p:nvPr/>
        </p:nvSpPr>
        <p:spPr>
          <a:xfrm>
            <a:off x="9155597" y="482662"/>
            <a:ext cx="258231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94ECE-4975-9761-668D-39F6FE592897}"/>
              </a:ext>
            </a:extLst>
          </p:cNvPr>
          <p:cNvSpPr txBox="1"/>
          <p:nvPr/>
        </p:nvSpPr>
        <p:spPr>
          <a:xfrm>
            <a:off x="9383953" y="1120676"/>
            <a:ext cx="25823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Bahnschrift Light" panose="020B0502040204020203" pitchFamily="34" charset="0"/>
              </a:rPr>
              <a:t>NSRCEL, </a:t>
            </a:r>
          </a:p>
          <a:p>
            <a:r>
              <a:rPr lang="en-GB" sz="1400" dirty="0">
                <a:latin typeface="Bahnschrift Light" panose="020B0502040204020203" pitchFamily="34" charset="0"/>
              </a:rPr>
              <a:t>IIM Bangalore </a:t>
            </a:r>
          </a:p>
          <a:p>
            <a:r>
              <a:rPr lang="en-GB" sz="1400" dirty="0" err="1">
                <a:latin typeface="Bahnschrift Light" panose="020B0502040204020203" pitchFamily="34" charset="0"/>
              </a:rPr>
              <a:t>InFED</a:t>
            </a:r>
            <a:r>
              <a:rPr lang="en-GB" sz="1400" dirty="0">
                <a:latin typeface="Bahnschrift Light" panose="020B0502040204020203" pitchFamily="34" charset="0"/>
              </a:rPr>
              <a:t> </a:t>
            </a:r>
          </a:p>
          <a:p>
            <a:r>
              <a:rPr lang="en-GB" sz="1400" dirty="0">
                <a:latin typeface="Bahnschrift Light" panose="020B0502040204020203" pitchFamily="34" charset="0"/>
              </a:rPr>
              <a:t>IIM Nagpur</a:t>
            </a:r>
          </a:p>
          <a:p>
            <a:r>
              <a:rPr lang="en-GB" sz="1400" dirty="0" err="1">
                <a:latin typeface="Bahnschrift Light" panose="020B0502040204020203" pitchFamily="34" charset="0"/>
              </a:rPr>
              <a:t>SonderConnect</a:t>
            </a:r>
            <a:endParaRPr lang="en-GB" sz="1400" dirty="0">
              <a:latin typeface="Bahnschrift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1E751-FA0D-82C7-6CDD-F07C8F3B2A5C}"/>
              </a:ext>
            </a:extLst>
          </p:cNvPr>
          <p:cNvSpPr txBox="1"/>
          <p:nvPr/>
        </p:nvSpPr>
        <p:spPr>
          <a:xfrm>
            <a:off x="9370461" y="494364"/>
            <a:ext cx="288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Incubators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2A71-134E-7EEC-413B-298EC6AC29A1}"/>
              </a:ext>
            </a:extLst>
          </p:cNvPr>
          <p:cNvSpPr/>
          <p:nvPr/>
        </p:nvSpPr>
        <p:spPr>
          <a:xfrm>
            <a:off x="3219311" y="4205948"/>
            <a:ext cx="258231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61F08-B826-C550-36B5-8F3E707B8F71}"/>
              </a:ext>
            </a:extLst>
          </p:cNvPr>
          <p:cNvSpPr txBox="1"/>
          <p:nvPr/>
        </p:nvSpPr>
        <p:spPr>
          <a:xfrm>
            <a:off x="3392588" y="425982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Partners -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Platforms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28A25-EFE3-A430-7B32-AEE2E0E19A2F}"/>
              </a:ext>
            </a:extLst>
          </p:cNvPr>
          <p:cNvSpPr txBox="1"/>
          <p:nvPr/>
        </p:nvSpPr>
        <p:spPr>
          <a:xfrm>
            <a:off x="3249612" y="4783217"/>
            <a:ext cx="25823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Bahnschrift Light" panose="020B0502040204020203" pitchFamily="34" charset="0"/>
              </a:rPr>
              <a:t>Women Entrepreneurship Platform (WEP)</a:t>
            </a:r>
          </a:p>
          <a:p>
            <a:r>
              <a:rPr lang="en-GB" sz="1400" dirty="0" err="1">
                <a:latin typeface="Bahnschrift Light" panose="020B0502040204020203" pitchFamily="34" charset="0"/>
              </a:rPr>
              <a:t>PopXo</a:t>
            </a:r>
            <a:endParaRPr lang="en-GB" sz="1400" dirty="0">
              <a:latin typeface="Bahnschrift Light" panose="020B0502040204020203" pitchFamily="34" charset="0"/>
            </a:endParaRPr>
          </a:p>
          <a:p>
            <a:endParaRPr lang="en-GB" sz="1400" dirty="0">
              <a:latin typeface="Bahnschrift Light" panose="020B0502040204020203" pitchFamily="34" charset="0"/>
            </a:endParaRPr>
          </a:p>
        </p:txBody>
      </p:sp>
      <p:pic>
        <p:nvPicPr>
          <p:cNvPr id="1030" name="Picture 6" descr="Welcome | UN Women – Headquarters">
            <a:extLst>
              <a:ext uri="{FF2B5EF4-FFF2-40B4-BE49-F238E27FC236}">
                <a16:creationId xmlns:a16="http://schemas.microsoft.com/office/drawing/2014/main" id="{0C0421C7-3290-A1C2-856A-44733BAC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45" y="2046026"/>
            <a:ext cx="1118172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5265C5-4A78-3E3B-6C5E-D6637B30B9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1" t="29381" r="17875" b="25631"/>
          <a:stretch/>
        </p:blipFill>
        <p:spPr>
          <a:xfrm>
            <a:off x="3582677" y="2565014"/>
            <a:ext cx="1416547" cy="489753"/>
          </a:xfrm>
          <a:prstGeom prst="rect">
            <a:avLst/>
          </a:prstGeom>
        </p:spPr>
      </p:pic>
      <p:pic>
        <p:nvPicPr>
          <p:cNvPr id="1032" name="Picture 8" descr="United States Agency for International Development - Simple English  Wikipedia, the free encyclopedia">
            <a:extLst>
              <a:ext uri="{FF2B5EF4-FFF2-40B4-BE49-F238E27FC236}">
                <a16:creationId xmlns:a16="http://schemas.microsoft.com/office/drawing/2014/main" id="{BD4A0B3A-DB59-74D4-3443-A86B04CE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28" y="3112653"/>
            <a:ext cx="1374006" cy="5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5D564B-DE5E-2F91-6529-150FBEA1BFF8}"/>
              </a:ext>
            </a:extLst>
          </p:cNvPr>
          <p:cNvSpPr/>
          <p:nvPr/>
        </p:nvSpPr>
        <p:spPr>
          <a:xfrm>
            <a:off x="596348" y="5410127"/>
            <a:ext cx="7762461" cy="1152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A946D-F68F-6CDE-90CC-247C870682A5}"/>
              </a:ext>
            </a:extLst>
          </p:cNvPr>
          <p:cNvSpPr/>
          <p:nvPr/>
        </p:nvSpPr>
        <p:spPr>
          <a:xfrm>
            <a:off x="626165" y="494364"/>
            <a:ext cx="10790582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1E30D-3BA1-B8CD-7E62-A818DCBB1950}"/>
              </a:ext>
            </a:extLst>
          </p:cNvPr>
          <p:cNvSpPr txBox="1"/>
          <p:nvPr/>
        </p:nvSpPr>
        <p:spPr>
          <a:xfrm>
            <a:off x="775253" y="548237"/>
            <a:ext cx="102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Case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studies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– “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With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support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and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education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I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launched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my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business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and 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B7729-8219-C5EA-3916-43EEEC29769C}"/>
              </a:ext>
            </a:extLst>
          </p:cNvPr>
          <p:cNvSpPr/>
          <p:nvPr/>
        </p:nvSpPr>
        <p:spPr>
          <a:xfrm>
            <a:off x="626164" y="1234037"/>
            <a:ext cx="1351721" cy="586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E18F8-3900-08F9-E9B1-8E9435C12A5F}"/>
              </a:ext>
            </a:extLst>
          </p:cNvPr>
          <p:cNvSpPr txBox="1"/>
          <p:nvPr/>
        </p:nvSpPr>
        <p:spPr>
          <a:xfrm>
            <a:off x="646041" y="1331698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Swati</a:t>
            </a:r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Joshi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4F942-6972-D067-9946-181F5686AC11}"/>
              </a:ext>
            </a:extLst>
          </p:cNvPr>
          <p:cNvSpPr txBox="1"/>
          <p:nvPr/>
        </p:nvSpPr>
        <p:spPr>
          <a:xfrm>
            <a:off x="775253" y="5663432"/>
            <a:ext cx="758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Women-Led </a:t>
            </a:r>
            <a:r>
              <a:rPr lang="en-GB" dirty="0" err="1">
                <a:latin typeface="Bahnschrift Light" panose="020B0502040204020203" pitchFamily="34" charset="0"/>
              </a:rPr>
              <a:t>Startups</a:t>
            </a:r>
            <a:r>
              <a:rPr lang="en-GB" dirty="0">
                <a:latin typeface="Bahnschrift Light" panose="020B0502040204020203" pitchFamily="34" charset="0"/>
              </a:rPr>
              <a:t> Could Grow India's Economy By 60%, But Obstacles Remain For Female Founders.</a:t>
            </a:r>
          </a:p>
        </p:txBody>
      </p:sp>
    </p:spTree>
    <p:extLst>
      <p:ext uri="{BB962C8B-B14F-4D97-AF65-F5344CB8AC3E}">
        <p14:creationId xmlns:p14="http://schemas.microsoft.com/office/powerpoint/2010/main" val="415803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Ceila Gueto</dc:creator>
  <cp:lastModifiedBy>Ceila Gueto</cp:lastModifiedBy>
  <cp:revision>1</cp:revision>
  <dcterms:created xsi:type="dcterms:W3CDTF">2022-12-08T06:19:03Z</dcterms:created>
  <dcterms:modified xsi:type="dcterms:W3CDTF">2022-12-08T08:16:02Z</dcterms:modified>
</cp:coreProperties>
</file>