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28"/>
  </p:notesMasterIdLst>
  <p:sldIdLst>
    <p:sldId id="256" r:id="rId2"/>
    <p:sldId id="281" r:id="rId3"/>
    <p:sldId id="257" r:id="rId4"/>
    <p:sldId id="282" r:id="rId5"/>
    <p:sldId id="283" r:id="rId6"/>
    <p:sldId id="284" r:id="rId7"/>
    <p:sldId id="261" r:id="rId8"/>
    <p:sldId id="285" r:id="rId9"/>
    <p:sldId id="288" r:id="rId10"/>
    <p:sldId id="289" r:id="rId11"/>
    <p:sldId id="271" r:id="rId12"/>
    <p:sldId id="275" r:id="rId13"/>
    <p:sldId id="278" r:id="rId14"/>
    <p:sldId id="276" r:id="rId15"/>
    <p:sldId id="279" r:id="rId16"/>
    <p:sldId id="286" r:id="rId17"/>
    <p:sldId id="287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87" d="100"/>
          <a:sy n="87" d="100"/>
        </p:scale>
        <p:origin x="-876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893A8-2054-4066-865D-B21D964CEAC3}" type="datetimeFigureOut">
              <a:rPr lang="en-IN" smtClean="0"/>
              <a:t>18-01-2020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89F7A-A329-4BC9-92C0-96340F73A5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82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89F7A-A329-4BC9-92C0-96340F73A5CE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33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18/01/2020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9949"/>
            <a:ext cx="8544662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/>
              <a:t>Hackathon on </a:t>
            </a:r>
            <a:r>
              <a:rPr b="1" spc="-5" dirty="0" smtClean="0"/>
              <a:t>Twitter</a:t>
            </a:r>
            <a:r>
              <a:rPr lang="en-US" b="1" spc="-5" dirty="0" smtClean="0"/>
              <a:t> </a:t>
            </a:r>
            <a:r>
              <a:rPr lang="en-US" b="1" dirty="0"/>
              <a:t>Dataset</a:t>
            </a:r>
            <a:r>
              <a:rPr b="1" spc="-5" dirty="0" smtClean="0"/>
              <a:t> </a:t>
            </a:r>
            <a:r>
              <a:rPr b="1" dirty="0"/>
              <a:t>Sentiment</a:t>
            </a:r>
            <a:r>
              <a:rPr b="1" spc="-50" dirty="0"/>
              <a:t> </a:t>
            </a:r>
            <a:r>
              <a:rPr b="1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357621"/>
            <a:ext cx="2324100" cy="232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91200" y="2331271"/>
            <a:ext cx="3048000" cy="2262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IN" sz="3200" dirty="0" smtClean="0"/>
              <a:t>Team Members</a:t>
            </a:r>
            <a:r>
              <a:rPr lang="en-IN" sz="3200" b="1" dirty="0" smtClean="0"/>
              <a:t>   -</a:t>
            </a:r>
          </a:p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Atharva </a:t>
            </a:r>
          </a:p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Arial"/>
                <a:cs typeface="Arial"/>
              </a:rPr>
              <a:t>A</a:t>
            </a:r>
            <a:r>
              <a:rPr lang="en-US" sz="2400" spc="-5" dirty="0" smtClean="0">
                <a:latin typeface="Arial"/>
                <a:cs typeface="Arial"/>
              </a:rPr>
              <a:t>ishawarya</a:t>
            </a:r>
          </a:p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Revathi</a:t>
            </a:r>
          </a:p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Priyanka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65735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Team : WeGotThis!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tweets with most mentions: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6471"/>
            <a:ext cx="7772400" cy="34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742950"/>
            <a:ext cx="5570347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1" y="742950"/>
            <a:ext cx="259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From the Graph we can see that the most common words are –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Sxsw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Link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Ipad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Google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Apple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Quote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Iphone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Store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entury Gothic" pitchFamily="34" charset="0"/>
              </a:rPr>
              <a:t>new</a:t>
            </a:r>
            <a:endParaRPr lang="en-IN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5751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MOST COMMON WORDS IN TWEETS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551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271" y="483634"/>
            <a:ext cx="855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MOST NUMBER OF HASHTAGS IN TWEETS WITH A SENTIMENT SCORE 0:</a:t>
            </a:r>
          </a:p>
          <a:p>
            <a:pPr algn="ctr"/>
            <a:r>
              <a:rPr lang="en-US" b="1" dirty="0" smtClean="0">
                <a:latin typeface="Century Gothic" pitchFamily="34" charset="0"/>
              </a:rPr>
              <a:t>NEGATIVE TWEETS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04950"/>
            <a:ext cx="781451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1"/>
            <a:ext cx="7745089" cy="3038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1" y="209550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itchFamily="34" charset="0"/>
              </a:rPr>
              <a:t>MOST NUMBER OF HASHTAGS IN TWEETS WITH A SENTIMENT SCORE </a:t>
            </a:r>
            <a:r>
              <a:rPr lang="en-US" b="1" dirty="0" smtClean="0">
                <a:latin typeface="Century Gothic" pitchFamily="34" charset="0"/>
              </a:rPr>
              <a:t>1 :</a:t>
            </a:r>
          </a:p>
          <a:p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smtClean="0">
                <a:latin typeface="Century Gothic" pitchFamily="34" charset="0"/>
              </a:rPr>
              <a:t>                                                NEUTRAL </a:t>
            </a:r>
            <a:r>
              <a:rPr lang="en-US" b="1" dirty="0">
                <a:latin typeface="Century Gothic" pitchFamily="34" charset="0"/>
              </a:rPr>
              <a:t>TWEETS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63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81151"/>
            <a:ext cx="7677786" cy="2887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6195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itchFamily="34" charset="0"/>
              </a:rPr>
              <a:t>MOST NUMBER OF HASHTAGS IN TWEETS WITH A SENTIMENT SCORE </a:t>
            </a:r>
            <a:r>
              <a:rPr lang="en-US" b="1" dirty="0" smtClean="0">
                <a:latin typeface="Century Gothic" pitchFamily="34" charset="0"/>
              </a:rPr>
              <a:t>2 : POSITIVE TWEETS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3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57351"/>
            <a:ext cx="7887332" cy="3000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207" y="148023"/>
            <a:ext cx="7659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itchFamily="34" charset="0"/>
              </a:rPr>
              <a:t>MOST NUMBER OF HASHTAGS IN TWEETS WITH A SENTIMENT SCORE </a:t>
            </a:r>
            <a:r>
              <a:rPr lang="en-US" b="1" dirty="0" smtClean="0">
                <a:latin typeface="Century Gothic" pitchFamily="34" charset="0"/>
              </a:rPr>
              <a:t>3:</a:t>
            </a:r>
            <a:endParaRPr lang="en-US" b="1" dirty="0">
              <a:latin typeface="Century Gothic" pitchFamily="34" charset="0"/>
            </a:endParaRPr>
          </a:p>
          <a:p>
            <a:r>
              <a:rPr lang="en-US" b="1" dirty="0">
                <a:latin typeface="Century Gothic" pitchFamily="34" charset="0"/>
              </a:rPr>
              <a:t>                                                 </a:t>
            </a:r>
            <a:r>
              <a:rPr lang="en-US" b="1" dirty="0" smtClean="0">
                <a:latin typeface="Century Gothic" pitchFamily="34" charset="0"/>
              </a:rPr>
              <a:t>CANNOT SAY</a:t>
            </a:r>
            <a:endParaRPr lang="en-US" b="1" dirty="0">
              <a:latin typeface="Century Gothic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3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INFERENCES FROM EDA: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is a slight class imbalance in the dataset.</a:t>
            </a:r>
          </a:p>
          <a:p>
            <a:r>
              <a:rPr lang="en-US" sz="2000" dirty="0" smtClean="0"/>
              <a:t>Most common words in the text data are related to brands like apple and google which indicate that the there are a lot of brand reviews</a:t>
            </a:r>
          </a:p>
          <a:p>
            <a:r>
              <a:rPr lang="en-US" sz="2000" dirty="0" smtClean="0"/>
              <a:t>Upon analyzing different graphs of the hashtags that occur frequently, we understand that #sxsw was the most common hashtag . </a:t>
            </a:r>
          </a:p>
          <a:p>
            <a:r>
              <a:rPr lang="en-US" sz="2000" dirty="0" smtClean="0"/>
              <a:t>Upon learning more about SXSW we came to know that it a festival ‘South by Southwest which takes place in USA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527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PRE-PROCESSING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To be able to use the raw data from the tweets we need to perform some preprocessing on the ‘tweet’ feature from the dataset.</a:t>
            </a:r>
          </a:p>
          <a:p>
            <a:r>
              <a:rPr lang="en-US" sz="2000" dirty="0" smtClean="0"/>
              <a:t>We used the nltk library in python for pre-processing.</a:t>
            </a:r>
          </a:p>
          <a:p>
            <a:r>
              <a:rPr lang="en-US" sz="2000" dirty="0" smtClean="0"/>
              <a:t>The pre-processing steps were as follows:</a:t>
            </a:r>
          </a:p>
          <a:p>
            <a:r>
              <a:rPr lang="en-US" sz="2000" dirty="0" smtClean="0"/>
              <a:t>Removing ‘#’ , punctuations , url’s and other special characters from the tweets.</a:t>
            </a:r>
          </a:p>
          <a:p>
            <a:r>
              <a:rPr lang="en-US" sz="2000" dirty="0" smtClean="0"/>
              <a:t>Replacing any digits in the tweets with ‘number’</a:t>
            </a:r>
          </a:p>
          <a:p>
            <a:r>
              <a:rPr lang="en-US" sz="2000" dirty="0" smtClean="0"/>
              <a:t>Lower casing all the words in the tweets and removing whitespaces.</a:t>
            </a:r>
          </a:p>
          <a:p>
            <a:r>
              <a:rPr lang="en-US" sz="2000" dirty="0" smtClean="0"/>
              <a:t>Removing stopwords.</a:t>
            </a:r>
          </a:p>
          <a:p>
            <a:r>
              <a:rPr lang="en-US" sz="2000" dirty="0" smtClean="0"/>
              <a:t>Stemming words into their root form using LancasterStemmer.</a:t>
            </a:r>
          </a:p>
          <a:p>
            <a:r>
              <a:rPr lang="en-US" sz="2000" dirty="0" smtClean="0"/>
              <a:t>Tokenizing words from tweets in tokens using nltk.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41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CREATED AFTER PRE-PROCESSING: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87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created the following features from the data after pre-processing:</a:t>
            </a:r>
          </a:p>
          <a:p>
            <a:r>
              <a:rPr lang="en-US" sz="2000" dirty="0" smtClean="0"/>
              <a:t>Number of words per Tweet</a:t>
            </a:r>
          </a:p>
          <a:p>
            <a:r>
              <a:rPr lang="en-US" sz="2000" dirty="0" smtClean="0"/>
              <a:t>Number of hashtags per Tweet</a:t>
            </a:r>
          </a:p>
          <a:p>
            <a:r>
              <a:rPr lang="en-US" sz="2000" dirty="0" smtClean="0"/>
              <a:t>Hashtags in each Tweet.</a:t>
            </a:r>
          </a:p>
          <a:p>
            <a:r>
              <a:rPr lang="en-US" sz="2000" dirty="0" smtClean="0"/>
              <a:t>Number of mentions per Tweet.</a:t>
            </a:r>
          </a:p>
          <a:p>
            <a:r>
              <a:rPr lang="en-US" sz="2000" dirty="0" smtClean="0"/>
              <a:t>Number of links or url’s per Tweet.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785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 used the Term Frequency-Inverse Document Frequency (TF-IDF) vectorizer.</a:t>
            </a:r>
          </a:p>
          <a:p>
            <a:r>
              <a:rPr lang="en-US" sz="2000" dirty="0" smtClean="0"/>
              <a:t>TF-IDF is a vectorizer that transforms text to feature vectors which can be used to help build and train our models.</a:t>
            </a:r>
          </a:p>
          <a:p>
            <a:r>
              <a:rPr lang="en-US" sz="2000" dirty="0" smtClean="0"/>
              <a:t>TF-IDF gives the product of the ratio of the number of times a word appears in a document to the total terms in the document and the log of the ratio of the total number of documents to the number of documents with the word in it.</a:t>
            </a:r>
          </a:p>
          <a:p>
            <a:r>
              <a:rPr lang="en-US" sz="2000" dirty="0" smtClean="0"/>
              <a:t>Advantages of TF-IDF are that it is easy to compute and can extract the most descriptive terms in a document.</a:t>
            </a:r>
          </a:p>
          <a:p>
            <a:r>
              <a:rPr lang="en-US" sz="2000" dirty="0" smtClean="0"/>
              <a:t>We tuned the hyper-parameters so that we could keep the n-gram range of (1,2) so that we can capture bi-grams in the text.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2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66750"/>
            <a:ext cx="7772400" cy="1102519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190750"/>
            <a:ext cx="8305800" cy="131445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From a given set of tweets , analyze the sentiment of the tweet and predict a sentiment score for that tweet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different set of sentiments provided are 0</a:t>
            </a:r>
            <a:r>
              <a:rPr lang="en-IN" sz="1800" dirty="0" smtClean="0">
                <a:solidFill>
                  <a:schemeClr val="tx1"/>
                </a:solidFill>
              </a:rPr>
              <a:t>: Negative 1:Neutral 2: Positive 3 : Cannot Determine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4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 AND SCORES: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different models that we used for our predictions were:</a:t>
            </a:r>
          </a:p>
          <a:p>
            <a:r>
              <a:rPr lang="en-US" sz="2000" dirty="0" smtClean="0"/>
              <a:t>RandomForestClassifier</a:t>
            </a:r>
          </a:p>
          <a:p>
            <a:r>
              <a:rPr lang="en-US" sz="2000" dirty="0" smtClean="0"/>
              <a:t>NaiveBayesClassifier</a:t>
            </a:r>
          </a:p>
          <a:p>
            <a:r>
              <a:rPr lang="en-US" sz="2000" dirty="0" smtClean="0"/>
              <a:t>Linear SVC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646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RANDOM FOREST CLASSIFIER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1504951"/>
            <a:ext cx="572532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NAIVEBAYES CLASSIFIER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1323800"/>
            <a:ext cx="5714999" cy="27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LINEAR SVC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76350"/>
            <a:ext cx="6248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that we got the best results while using LinearSVC which resulted in an weighted F-1 score of 0.68.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24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THAT CAN BE IMPROVED: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7498080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Feature Engineering.</a:t>
            </a:r>
          </a:p>
          <a:p>
            <a:r>
              <a:rPr lang="en-US" sz="2000" dirty="0" smtClean="0"/>
              <a:t>Used POS_tagging</a:t>
            </a:r>
            <a:r>
              <a:rPr lang="en-US" sz="2000" dirty="0"/>
              <a:t> </a:t>
            </a:r>
            <a:r>
              <a:rPr lang="en-US" sz="2000" dirty="0" smtClean="0"/>
              <a:t>to capture more important features from the text.</a:t>
            </a:r>
          </a:p>
          <a:p>
            <a:r>
              <a:rPr lang="en-US" sz="2000" dirty="0" smtClean="0"/>
              <a:t>Using Word embedding and topic modeling to capture the semantics of the text.</a:t>
            </a:r>
          </a:p>
          <a:p>
            <a:r>
              <a:rPr lang="en-US" sz="2000" dirty="0" smtClean="0"/>
              <a:t>Improve the model performance.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8280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3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570" y="512435"/>
            <a:ext cx="66884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 fontAlgn="base"/>
            <a:r>
              <a:rPr lang="en-US" sz="3600" b="1" dirty="0"/>
              <a:t>About </a:t>
            </a:r>
            <a:r>
              <a:rPr lang="en-US" sz="3600" b="1" dirty="0" smtClean="0"/>
              <a:t>Twitter </a:t>
            </a:r>
            <a:r>
              <a:rPr lang="en-US" sz="3600" b="1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760" y="1205669"/>
            <a:ext cx="8029575" cy="302069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Twitter is a social media platform where millions of users tweet about various different topics and interact with each other</a:t>
            </a:r>
          </a:p>
          <a:p>
            <a:pPr marL="329565" indent="-317500">
              <a:lnSpc>
                <a:spcPct val="100000"/>
              </a:lnSpc>
              <a:spcBef>
                <a:spcPts val="35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Any given user only has a limit of 280 characters to express themselves.</a:t>
            </a:r>
          </a:p>
          <a:p>
            <a:pPr marL="329565" indent="-317500">
              <a:lnSpc>
                <a:spcPct val="100000"/>
              </a:lnSpc>
              <a:spcBef>
                <a:spcPts val="35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Along with words users can use hashtags (eg- #GreyAtom) to help other users find tweets with similar interests and topics.</a:t>
            </a:r>
          </a:p>
          <a:p>
            <a:pPr marL="329565" indent="-317500">
              <a:lnSpc>
                <a:spcPct val="100000"/>
              </a:lnSpc>
              <a:spcBef>
                <a:spcPts val="35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Due to the limit of characters users also use shorter words and emojis to express their feelings.</a:t>
            </a:r>
          </a:p>
          <a:p>
            <a:pPr marL="329565" indent="-317500">
              <a:lnSpc>
                <a:spcPct val="100000"/>
              </a:lnSpc>
              <a:spcBef>
                <a:spcPts val="35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Users can also mention other users using ‘@’ so that they can communicate with each 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1"/>
            <a:ext cx="77724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Twitter Data analysis using NLP: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81150"/>
            <a:ext cx="7772400" cy="33528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 solve the given problem statement we need to analyze the data from different tweets using Natural Language Processing (NLP).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NLP is a technique used to help the computer and machines understand the language the we speak and write in our day to day life.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NLP is used to extract features from text to be used for supervised and unsupervised machine learning problems.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33350"/>
            <a:ext cx="77724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Dataset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819150"/>
            <a:ext cx="6400800" cy="13144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The dataset given to us for analysis consists of three features :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Tweet_id : ID of a particular tweet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Tweet : Text data of the tweet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Sentiment : Sentiment score of the tweet.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56757"/>
            <a:ext cx="739139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5750"/>
            <a:ext cx="7772400" cy="1102519"/>
          </a:xfrm>
        </p:spPr>
        <p:txBody>
          <a:bodyPr/>
          <a:lstStyle/>
          <a:p>
            <a:pPr algn="l"/>
            <a:r>
              <a:rPr lang="en-US" dirty="0" smtClean="0"/>
              <a:t>Evaluation Metric 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81150"/>
            <a:ext cx="8229600" cy="22860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evaluation metric given for our problem is the weighted F1- score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F1-score is the weighted average of precision and recall.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takes both false positives and false negatives into account.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formula for F1 score is given by F1 score = 2*(Recall*Precision)/(Recall + Precision).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8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680" y="-332205"/>
            <a:ext cx="838952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 smtClean="0"/>
              <a:t/>
            </a:r>
            <a:br>
              <a:rPr lang="en-US" sz="3600" b="1" spc="-5" dirty="0" smtClean="0"/>
            </a:br>
            <a:r>
              <a:rPr sz="3600" b="1" spc="-5" dirty="0" smtClean="0"/>
              <a:t>Challenges</a:t>
            </a:r>
            <a:r>
              <a:rPr lang="en-US" sz="3600" b="1" spc="-5" dirty="0" smtClean="0"/>
              <a:t> with this dataset:</a:t>
            </a:r>
            <a:br>
              <a:rPr lang="en-US" sz="3600" b="1" spc="-5" dirty="0" smtClean="0"/>
            </a:br>
            <a:endParaRPr sz="36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81150"/>
            <a:ext cx="8467852" cy="1576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Century Gothic" pitchFamily="34" charset="0"/>
                <a:cs typeface="Arial"/>
              </a:rPr>
              <a:t>The text data of a tweet is complex as users use hashtags, emojis and shortforms to express themselves.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Century Gothic" pitchFamily="34" charset="0"/>
                <a:cs typeface="Arial"/>
              </a:rPr>
              <a:t>Tweets can also contain various links as well as numbers .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Century Gothic" pitchFamily="34" charset="0"/>
                <a:cs typeface="Arial"/>
              </a:rPr>
              <a:t>As the data isn’t monitered , this can lead to a lot of spelling errors which can be difficult while using nlp</a:t>
            </a:r>
            <a:endParaRPr sz="2000" dirty="0">
              <a:latin typeface="Century Gothic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04950"/>
            <a:ext cx="51054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4600" y="1039586"/>
            <a:ext cx="32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itchFamily="34" charset="0"/>
              </a:rPr>
              <a:t>From the graph we can see the count of each class.</a:t>
            </a:r>
          </a:p>
          <a:p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0 </a:t>
            </a:r>
            <a:r>
              <a:rPr lang="en-US" dirty="0" smtClean="0">
                <a:latin typeface="Century Gothic" pitchFamily="34" charset="0"/>
              </a:rPr>
              <a:t>– 6 %</a:t>
            </a: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1 – </a:t>
            </a:r>
            <a:r>
              <a:rPr lang="en-US" dirty="0" smtClean="0">
                <a:latin typeface="Century Gothic" pitchFamily="34" charset="0"/>
              </a:rPr>
              <a:t>59%</a:t>
            </a: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2- 32 %</a:t>
            </a: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entury Gothic" pitchFamily="34" charset="0"/>
              </a:rPr>
              <a:t>3 – </a:t>
            </a:r>
            <a:r>
              <a:rPr lang="en-US" dirty="0" smtClean="0">
                <a:latin typeface="Century Gothic" pitchFamily="34" charset="0"/>
              </a:rPr>
              <a:t>3 %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 10 longest tweets 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792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427</TotalTime>
  <Words>966</Words>
  <Application>Microsoft Office PowerPoint</Application>
  <PresentationFormat>On-screen Show (16:9)</PresentationFormat>
  <Paragraphs>114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Hackathon on Twitter Dataset Sentiment Analysis</vt:lpstr>
      <vt:lpstr>Problem Statement</vt:lpstr>
      <vt:lpstr>About Twitter :</vt:lpstr>
      <vt:lpstr>Twitter Data analysis using NLP:</vt:lpstr>
      <vt:lpstr>Dataset </vt:lpstr>
      <vt:lpstr>Evaluation Metric :</vt:lpstr>
      <vt:lpstr> Challenges with this dataset: </vt:lpstr>
      <vt:lpstr>Exploratory Data Analysis:</vt:lpstr>
      <vt:lpstr>Top 10 longest tweets :</vt:lpstr>
      <vt:lpstr>Top 10 tweets with most mentions: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 FROM EDA:</vt:lpstr>
      <vt:lpstr>TEXT PRE-PROCESSING :</vt:lpstr>
      <vt:lpstr>FEATURES CREATED AFTER PRE-PROCESSING:</vt:lpstr>
      <vt:lpstr>Vectorization:</vt:lpstr>
      <vt:lpstr>MODELS AND SCORES:</vt:lpstr>
      <vt:lpstr>RESULTS: RANDOM FOREST CLASSIFIER</vt:lpstr>
      <vt:lpstr>RESULTS: NAIVEBAYES CLASSIFIER</vt:lpstr>
      <vt:lpstr>RESULTS : LINEAR SVC</vt:lpstr>
      <vt:lpstr>CONCLUSION:</vt:lpstr>
      <vt:lpstr>THINGS THAT CAN BE IMPROVED: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Priyanka</dc:creator>
  <cp:lastModifiedBy>hp</cp:lastModifiedBy>
  <cp:revision>80</cp:revision>
  <dcterms:created xsi:type="dcterms:W3CDTF">2020-01-16T14:29:10Z</dcterms:created>
  <dcterms:modified xsi:type="dcterms:W3CDTF">2020-01-18T10:16:40Z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2020-01-16T00:00:00Z</vt:filetime>
  </property>
</Properties>
</file>