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3" r:id="rId6"/>
    <p:sldId id="264" r:id="rId7"/>
    <p:sldId id="260"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kadam" userId="551757d2b3c60c60" providerId="LiveId" clId="{D1F4CB3B-479E-49D0-B6BA-6A39673FF8BB}"/>
    <pc:docChg chg="undo custSel addSld delSld modSld sldOrd">
      <pc:chgData name="aishwarya kadam" userId="551757d2b3c60c60" providerId="LiveId" clId="{D1F4CB3B-479E-49D0-B6BA-6A39673FF8BB}" dt="2023-06-07T19:56:29.490" v="93" actId="14100"/>
      <pc:docMkLst>
        <pc:docMk/>
      </pc:docMkLst>
      <pc:sldChg chg="addSp modSp mod">
        <pc:chgData name="aishwarya kadam" userId="551757d2b3c60c60" providerId="LiveId" clId="{D1F4CB3B-479E-49D0-B6BA-6A39673FF8BB}" dt="2023-06-07T19:56:29.490" v="93" actId="14100"/>
        <pc:sldMkLst>
          <pc:docMk/>
          <pc:sldMk cId="1684707569" sldId="257"/>
        </pc:sldMkLst>
        <pc:spChg chg="add mod">
          <ac:chgData name="aishwarya kadam" userId="551757d2b3c60c60" providerId="LiveId" clId="{D1F4CB3B-479E-49D0-B6BA-6A39673FF8BB}" dt="2023-06-07T19:56:29.490" v="93" actId="14100"/>
          <ac:spMkLst>
            <pc:docMk/>
            <pc:sldMk cId="1684707569" sldId="257"/>
            <ac:spMk id="4" creationId="{C3E0365E-B1BB-5B90-A535-D30861E3ED41}"/>
          </ac:spMkLst>
        </pc:spChg>
      </pc:sldChg>
      <pc:sldChg chg="ord">
        <pc:chgData name="aishwarya kadam" userId="551757d2b3c60c60" providerId="LiveId" clId="{D1F4CB3B-479E-49D0-B6BA-6A39673FF8BB}" dt="2023-06-07T14:10:26.904" v="24"/>
        <pc:sldMkLst>
          <pc:docMk/>
          <pc:sldMk cId="2789777674" sldId="260"/>
        </pc:sldMkLst>
      </pc:sldChg>
      <pc:sldChg chg="ord">
        <pc:chgData name="aishwarya kadam" userId="551757d2b3c60c60" providerId="LiveId" clId="{D1F4CB3B-479E-49D0-B6BA-6A39673FF8BB}" dt="2023-06-07T14:10:31.040" v="26"/>
        <pc:sldMkLst>
          <pc:docMk/>
          <pc:sldMk cId="755800080" sldId="262"/>
        </pc:sldMkLst>
      </pc:sldChg>
      <pc:sldChg chg="new del">
        <pc:chgData name="aishwarya kadam" userId="551757d2b3c60c60" providerId="LiveId" clId="{D1F4CB3B-479E-49D0-B6BA-6A39673FF8BB}" dt="2023-06-07T14:00:30.017" v="1" actId="47"/>
        <pc:sldMkLst>
          <pc:docMk/>
          <pc:sldMk cId="2605530101" sldId="263"/>
        </pc:sldMkLst>
      </pc:sldChg>
      <pc:sldChg chg="new del">
        <pc:chgData name="aishwarya kadam" userId="551757d2b3c60c60" providerId="LiveId" clId="{D1F4CB3B-479E-49D0-B6BA-6A39673FF8BB}" dt="2023-06-07T14:00:44.732" v="3" actId="680"/>
        <pc:sldMkLst>
          <pc:docMk/>
          <pc:sldMk cId="2959412536" sldId="263"/>
        </pc:sldMkLst>
      </pc:sldChg>
      <pc:sldChg chg="addSp delSp modSp new mod ord">
        <pc:chgData name="aishwarya kadam" userId="551757d2b3c60c60" providerId="LiveId" clId="{D1F4CB3B-479E-49D0-B6BA-6A39673FF8BB}" dt="2023-06-07T14:12:54.761" v="52" actId="1076"/>
        <pc:sldMkLst>
          <pc:docMk/>
          <pc:sldMk cId="4217839190" sldId="263"/>
        </pc:sldMkLst>
        <pc:spChg chg="add del mod">
          <ac:chgData name="aishwarya kadam" userId="551757d2b3c60c60" providerId="LiveId" clId="{D1F4CB3B-479E-49D0-B6BA-6A39673FF8BB}" dt="2023-06-07T14:03:28.074" v="22"/>
          <ac:spMkLst>
            <pc:docMk/>
            <pc:sldMk cId="4217839190" sldId="263"/>
            <ac:spMk id="2" creationId="{D92CFF01-76B6-7FCE-83AA-D4C8F0AEFEB2}"/>
          </ac:spMkLst>
        </pc:spChg>
        <pc:spChg chg="add mod">
          <ac:chgData name="aishwarya kadam" userId="551757d2b3c60c60" providerId="LiveId" clId="{D1F4CB3B-479E-49D0-B6BA-6A39673FF8BB}" dt="2023-06-07T14:12:54.761" v="52" actId="1076"/>
          <ac:spMkLst>
            <pc:docMk/>
            <pc:sldMk cId="4217839190" sldId="263"/>
            <ac:spMk id="3" creationId="{2FCAA90F-E275-85A8-F13C-0137605D2F68}"/>
          </ac:spMkLst>
        </pc:spChg>
      </pc:sldChg>
      <pc:sldChg chg="addSp modSp new mod">
        <pc:chgData name="aishwarya kadam" userId="551757d2b3c60c60" providerId="LiveId" clId="{D1F4CB3B-479E-49D0-B6BA-6A39673FF8BB}" dt="2023-06-07T14:11:57.487" v="44" actId="255"/>
        <pc:sldMkLst>
          <pc:docMk/>
          <pc:sldMk cId="1927477044" sldId="264"/>
        </pc:sldMkLst>
        <pc:spChg chg="add mod">
          <ac:chgData name="aishwarya kadam" userId="551757d2b3c60c60" providerId="LiveId" clId="{D1F4CB3B-479E-49D0-B6BA-6A39673FF8BB}" dt="2023-06-07T14:11:57.487" v="44" actId="255"/>
          <ac:spMkLst>
            <pc:docMk/>
            <pc:sldMk cId="1927477044" sldId="264"/>
            <ac:spMk id="2" creationId="{C498D1C2-CB9D-3FB2-1BE0-3E20CCCF132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June 8,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3276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June 8,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26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June 8,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3105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June 8,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5111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June 8,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3251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June 8,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16868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June 8,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551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June 8,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612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June 8,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5940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June 8,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445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June 8,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8952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theme/media/image10.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June 8,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2070" y="6333652"/>
                <a:ext cx="18000" cy="18000"/>
              </a:xfrm>
              <a:prstGeom prst="rect">
                <a:avLst/>
              </a:prstGeom>
            </p:spPr>
          </p:pic>
        </mc:Fallback>
      </mc:AlternateContent>
    </p:spTree>
    <p:extLst>
      <p:ext uri="{BB962C8B-B14F-4D97-AF65-F5344CB8AC3E}">
        <p14:creationId xmlns:p14="http://schemas.microsoft.com/office/powerpoint/2010/main" val="4196635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32">
          <p15:clr>
            <a:srgbClr val="F26B43"/>
          </p15:clr>
        </p15:guide>
        <p15:guide id="4" orient="horz" pos="288">
          <p15:clr>
            <a:srgbClr val="F26B43"/>
          </p15:clr>
        </p15:guide>
        <p15:guide id="5" pos="456">
          <p15:clr>
            <a:srgbClr val="F26B43"/>
          </p15:clr>
        </p15:guide>
        <p15:guide id="6" pos="7224">
          <p15:clr>
            <a:srgbClr val="F26B43"/>
          </p15:clr>
        </p15:guide>
        <p15:guide id="7" orient="horz" pos="3960">
          <p15:clr>
            <a:srgbClr val="F26B43"/>
          </p15:clr>
        </p15:guide>
        <p15:guide id="8" orient="horz" pos="696">
          <p15:clr>
            <a:srgbClr val="F26B43"/>
          </p15:clr>
        </p15:guide>
        <p15:guide id="9" orient="horz" pos="864">
          <p15:clr>
            <a:srgbClr val="F26B43"/>
          </p15:clr>
        </p15:guide>
        <p15:guide id="10" orient="horz" pos="3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9FFF-A41A-9C21-2E85-3539F9E04E3F}"/>
              </a:ext>
            </a:extLst>
          </p:cNvPr>
          <p:cNvSpPr>
            <a:spLocks noGrp="1"/>
          </p:cNvSpPr>
          <p:nvPr>
            <p:ph type="ctrTitle"/>
          </p:nvPr>
        </p:nvSpPr>
        <p:spPr>
          <a:xfrm>
            <a:off x="1907743" y="308496"/>
            <a:ext cx="8376514" cy="3120504"/>
          </a:xfrm>
        </p:spPr>
        <p:txBody>
          <a:bodyPr>
            <a:normAutofit/>
          </a:bodyPr>
          <a:lstStyle/>
          <a:p>
            <a:r>
              <a:rPr lang="en-IN" sz="3600" dirty="0"/>
              <a:t>Super Store Sales Dashboard </a:t>
            </a:r>
          </a:p>
        </p:txBody>
      </p:sp>
      <p:sp>
        <p:nvSpPr>
          <p:cNvPr id="3" name="Subtitle 2">
            <a:extLst>
              <a:ext uri="{FF2B5EF4-FFF2-40B4-BE49-F238E27FC236}">
                <a16:creationId xmlns:a16="http://schemas.microsoft.com/office/drawing/2014/main" id="{9230DC91-4B75-1410-5BA6-6387C1C74EF1}"/>
              </a:ext>
            </a:extLst>
          </p:cNvPr>
          <p:cNvSpPr>
            <a:spLocks noGrp="1"/>
          </p:cNvSpPr>
          <p:nvPr>
            <p:ph type="subTitle" idx="1"/>
          </p:nvPr>
        </p:nvSpPr>
        <p:spPr>
          <a:xfrm>
            <a:off x="2908039" y="4469279"/>
            <a:ext cx="6074328" cy="984023"/>
          </a:xfrm>
        </p:spPr>
        <p:txBody>
          <a:bodyPr/>
          <a:lstStyle/>
          <a:p>
            <a:r>
              <a:rPr lang="en-IN" sz="2400" b="1" dirty="0"/>
              <a:t>PowerBI Project</a:t>
            </a:r>
          </a:p>
          <a:p>
            <a:r>
              <a:rPr lang="en-IN" dirty="0"/>
              <a:t>By Aishwarya and Priyanka</a:t>
            </a:r>
          </a:p>
          <a:p>
            <a:endParaRPr lang="en-IN" dirty="0"/>
          </a:p>
        </p:txBody>
      </p:sp>
    </p:spTree>
    <p:extLst>
      <p:ext uri="{BB962C8B-B14F-4D97-AF65-F5344CB8AC3E}">
        <p14:creationId xmlns:p14="http://schemas.microsoft.com/office/powerpoint/2010/main" val="111292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48F5-9CF0-E475-3C25-82264374E84B}"/>
              </a:ext>
            </a:extLst>
          </p:cNvPr>
          <p:cNvSpPr>
            <a:spLocks noGrp="1"/>
          </p:cNvSpPr>
          <p:nvPr>
            <p:ph type="title"/>
          </p:nvPr>
        </p:nvSpPr>
        <p:spPr/>
        <p:txBody>
          <a:bodyPr/>
          <a:lstStyle/>
          <a:p>
            <a:r>
              <a:rPr lang="en-IN" dirty="0"/>
              <a:t>Objective </a:t>
            </a:r>
          </a:p>
        </p:txBody>
      </p:sp>
      <p:sp>
        <p:nvSpPr>
          <p:cNvPr id="3" name="Content Placeholder 2">
            <a:extLst>
              <a:ext uri="{FF2B5EF4-FFF2-40B4-BE49-F238E27FC236}">
                <a16:creationId xmlns:a16="http://schemas.microsoft.com/office/drawing/2014/main" id="{F67EEB82-C08E-90CA-ECC0-43C58269CDCC}"/>
              </a:ext>
            </a:extLst>
          </p:cNvPr>
          <p:cNvSpPr>
            <a:spLocks noGrp="1"/>
          </p:cNvSpPr>
          <p:nvPr>
            <p:ph idx="1"/>
          </p:nvPr>
        </p:nvSpPr>
        <p:spPr/>
        <p:txBody>
          <a:bodyPr/>
          <a:lstStyle/>
          <a:p>
            <a:r>
              <a:rPr lang="en-US" dirty="0"/>
              <a:t>To contribute to success of a business by utilizing data analysis techniques, specifically focusing on </a:t>
            </a:r>
            <a:r>
              <a:rPr lang="en-US" u="sng" dirty="0"/>
              <a:t>Time series analysis</a:t>
            </a:r>
            <a:r>
              <a:rPr lang="en-US" dirty="0"/>
              <a:t>, to provide valuable insights.</a:t>
            </a:r>
          </a:p>
          <a:p>
            <a:r>
              <a:rPr lang="en-IN" dirty="0"/>
              <a:t>Accurate sales Forecasting</a:t>
            </a:r>
          </a:p>
          <a:p>
            <a:endParaRPr lang="en-IN" dirty="0"/>
          </a:p>
        </p:txBody>
      </p:sp>
      <p:sp>
        <p:nvSpPr>
          <p:cNvPr id="4" name="TextBox 3">
            <a:extLst>
              <a:ext uri="{FF2B5EF4-FFF2-40B4-BE49-F238E27FC236}">
                <a16:creationId xmlns:a16="http://schemas.microsoft.com/office/drawing/2014/main" id="{C3E0365E-B1BB-5B90-A535-D30861E3ED41}"/>
              </a:ext>
            </a:extLst>
          </p:cNvPr>
          <p:cNvSpPr txBox="1"/>
          <p:nvPr/>
        </p:nvSpPr>
        <p:spPr>
          <a:xfrm>
            <a:off x="1122595" y="5602068"/>
            <a:ext cx="6613946" cy="646331"/>
          </a:xfrm>
          <a:prstGeom prst="rect">
            <a:avLst/>
          </a:prstGeom>
          <a:noFill/>
        </p:spPr>
        <p:txBody>
          <a:bodyPr wrap="square" rtlCol="0">
            <a:spAutoFit/>
          </a:bodyPr>
          <a:lstStyle/>
          <a:p>
            <a:r>
              <a:rPr lang="en-IN" dirty="0"/>
              <a:t>Complete project on </a:t>
            </a:r>
          </a:p>
          <a:p>
            <a:r>
              <a:rPr lang="en-IN" dirty="0"/>
              <a:t>YouTube: https://youtu.be/fZn83JRt4Nk</a:t>
            </a:r>
          </a:p>
        </p:txBody>
      </p:sp>
    </p:spTree>
    <p:extLst>
      <p:ext uri="{BB962C8B-B14F-4D97-AF65-F5344CB8AC3E}">
        <p14:creationId xmlns:p14="http://schemas.microsoft.com/office/powerpoint/2010/main" val="168470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C7DA-97AF-D229-097B-8AFED331D2F6}"/>
              </a:ext>
            </a:extLst>
          </p:cNvPr>
          <p:cNvSpPr>
            <a:spLocks noGrp="1"/>
          </p:cNvSpPr>
          <p:nvPr>
            <p:ph type="title"/>
          </p:nvPr>
        </p:nvSpPr>
        <p:spPr>
          <a:xfrm>
            <a:off x="1050879" y="385484"/>
            <a:ext cx="9810604" cy="1216024"/>
          </a:xfrm>
        </p:spPr>
        <p:txBody>
          <a:bodyPr/>
          <a:lstStyle/>
          <a:p>
            <a:r>
              <a:rPr lang="en-IN" dirty="0"/>
              <a:t>Description:</a:t>
            </a:r>
          </a:p>
        </p:txBody>
      </p:sp>
      <p:sp>
        <p:nvSpPr>
          <p:cNvPr id="3" name="Content Placeholder 2">
            <a:extLst>
              <a:ext uri="{FF2B5EF4-FFF2-40B4-BE49-F238E27FC236}">
                <a16:creationId xmlns:a16="http://schemas.microsoft.com/office/drawing/2014/main" id="{9DFAAA3F-4EEB-876A-FF89-AEBFA908A122}"/>
              </a:ext>
            </a:extLst>
          </p:cNvPr>
          <p:cNvSpPr>
            <a:spLocks noGrp="1"/>
          </p:cNvSpPr>
          <p:nvPr>
            <p:ph idx="1"/>
          </p:nvPr>
        </p:nvSpPr>
        <p:spPr>
          <a:xfrm>
            <a:off x="1050879" y="1852518"/>
            <a:ext cx="9810604" cy="4428753"/>
          </a:xfrm>
        </p:spPr>
        <p:txBody>
          <a:bodyPr/>
          <a:lstStyle/>
          <a:p>
            <a:r>
              <a:rPr lang="en-US" dirty="0"/>
              <a:t>Dashboard creation: Identify the KPIs, design an intuitive and visually appealing dashboard, and have interactive visualization and filtering capability to allow users to explore the data at various levels of granularity. </a:t>
            </a:r>
          </a:p>
          <a:p>
            <a:r>
              <a:rPr lang="en-US" dirty="0"/>
              <a:t>Data analysis : Provide valuable insights to business entities regarding the effectiveness of their strategies through visualization.</a:t>
            </a:r>
          </a:p>
          <a:p>
            <a:r>
              <a:rPr lang="en-US" dirty="0"/>
              <a:t>Sales Forecasting : Leverage historic data and apply time series analysis to generate a sales forecast for the next 15 days.</a:t>
            </a:r>
          </a:p>
          <a:p>
            <a:r>
              <a:rPr lang="en-US" dirty="0"/>
              <a:t>Actionable Insights : The goal is to share valuable insights and actionable information that can drive strategic decisions making and support the super store goals for growth, efficiency, and customer satisfaction.</a:t>
            </a:r>
            <a:endParaRPr lang="en-IN" dirty="0"/>
          </a:p>
        </p:txBody>
      </p:sp>
    </p:spTree>
    <p:extLst>
      <p:ext uri="{BB962C8B-B14F-4D97-AF65-F5344CB8AC3E}">
        <p14:creationId xmlns:p14="http://schemas.microsoft.com/office/powerpoint/2010/main" val="49939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43ADB-66CF-F95F-E836-670AD2FE93A3}"/>
              </a:ext>
            </a:extLst>
          </p:cNvPr>
          <p:cNvSpPr txBox="1"/>
          <p:nvPr/>
        </p:nvSpPr>
        <p:spPr>
          <a:xfrm>
            <a:off x="1766047" y="1954306"/>
            <a:ext cx="6840071" cy="3477875"/>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Maximum sales are driven through COD payment mode.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 Maximum sales are from the Customer segment (48.09%) and then corporate (32.55%).</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Office supplies is the category that has the maximum sales.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Most of the customers preferred standard class ship</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Next 15 Days Forecast which is very useful business</a:t>
            </a:r>
            <a:endParaRPr lang="en-IN" sz="2000" dirty="0"/>
          </a:p>
        </p:txBody>
      </p:sp>
      <p:sp>
        <p:nvSpPr>
          <p:cNvPr id="3" name="TextBox 2">
            <a:extLst>
              <a:ext uri="{FF2B5EF4-FFF2-40B4-BE49-F238E27FC236}">
                <a16:creationId xmlns:a16="http://schemas.microsoft.com/office/drawing/2014/main" id="{7A01CA65-C21A-0F87-49F1-C5A9A0E34A3A}"/>
              </a:ext>
            </a:extLst>
          </p:cNvPr>
          <p:cNvSpPr txBox="1"/>
          <p:nvPr/>
        </p:nvSpPr>
        <p:spPr>
          <a:xfrm>
            <a:off x="1766047" y="1290918"/>
            <a:ext cx="2716306" cy="800219"/>
          </a:xfrm>
          <a:prstGeom prst="rect">
            <a:avLst/>
          </a:prstGeom>
          <a:noFill/>
        </p:spPr>
        <p:txBody>
          <a:bodyPr wrap="square" rtlCol="0">
            <a:spAutoFit/>
          </a:bodyPr>
          <a:lstStyle/>
          <a:p>
            <a:r>
              <a:rPr lang="en-US" sz="2800">
                <a:latin typeface="+mj-lt"/>
              </a:rPr>
              <a:t>Useful Insights:</a:t>
            </a:r>
          </a:p>
          <a:p>
            <a:endParaRPr lang="en-IN" dirty="0">
              <a:latin typeface="+mj-lt"/>
            </a:endParaRPr>
          </a:p>
        </p:txBody>
      </p:sp>
    </p:spTree>
    <p:extLst>
      <p:ext uri="{BB962C8B-B14F-4D97-AF65-F5344CB8AC3E}">
        <p14:creationId xmlns:p14="http://schemas.microsoft.com/office/powerpoint/2010/main" val="75580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CAA90F-E275-85A8-F13C-0137605D2F68}"/>
              </a:ext>
            </a:extLst>
          </p:cNvPr>
          <p:cNvSpPr txBox="1"/>
          <p:nvPr/>
        </p:nvSpPr>
        <p:spPr>
          <a:xfrm>
            <a:off x="1127623" y="1448537"/>
            <a:ext cx="9074552" cy="4370427"/>
          </a:xfrm>
          <a:prstGeom prst="rect">
            <a:avLst/>
          </a:prstGeom>
          <a:noFill/>
        </p:spPr>
        <p:txBody>
          <a:bodyPr wrap="square" rtlCol="0">
            <a:spAutoFit/>
          </a:bodyPr>
          <a:lstStyle/>
          <a:p>
            <a:r>
              <a:rPr lang="en-US" sz="2000" dirty="0"/>
              <a:t>Donut Chart: </a:t>
            </a:r>
            <a:r>
              <a:rPr lang="en-US" dirty="0"/>
              <a:t>Get a quick overview of the sales and profit distribution by segments, such as customer segments or product sub-categories. Easily compare the contribution of each segment to the overall revenue and profitability.</a:t>
            </a:r>
          </a:p>
          <a:p>
            <a:endParaRPr lang="en-US" dirty="0"/>
          </a:p>
          <a:p>
            <a:r>
              <a:rPr lang="en-US" sz="2000" dirty="0"/>
              <a:t>Column Chart:  </a:t>
            </a:r>
            <a:r>
              <a:rPr lang="en-US" dirty="0"/>
              <a:t>Discover the sales and profit trends across different product categories or regions using visually appealing and intuitive columns. Identify which categories or regions contribute the most to the overall revenue and profitability</a:t>
            </a:r>
          </a:p>
          <a:p>
            <a:endParaRPr lang="en-US" dirty="0"/>
          </a:p>
          <a:p>
            <a:r>
              <a:rPr lang="en-US" sz="2000" dirty="0"/>
              <a:t>Map:  </a:t>
            </a:r>
            <a:r>
              <a:rPr lang="en-US" dirty="0"/>
              <a:t>Explore the geographic distribution of sales and profit by visualizing them on a map. Identify regions with high sales or profit concentrations and discover potential opportunities or areas of improvement. </a:t>
            </a:r>
          </a:p>
          <a:p>
            <a:endParaRPr lang="en-US" dirty="0"/>
          </a:p>
          <a:p>
            <a:r>
              <a:rPr lang="en-US" sz="2000" dirty="0"/>
              <a:t>Slicer:  </a:t>
            </a:r>
            <a:r>
              <a:rPr lang="en-US" dirty="0"/>
              <a:t>Empower yourself with interactivity by using slicers to filter the data based on specific criteria like product categories, regions, or time periods. Explore the impact of different filters on sales and profit metrics dynamically.</a:t>
            </a:r>
            <a:endParaRPr lang="en-IN" dirty="0"/>
          </a:p>
        </p:txBody>
      </p:sp>
    </p:spTree>
    <p:extLst>
      <p:ext uri="{BB962C8B-B14F-4D97-AF65-F5344CB8AC3E}">
        <p14:creationId xmlns:p14="http://schemas.microsoft.com/office/powerpoint/2010/main" val="421783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8D1C2-CB9D-3FB2-1BE0-3E20CCCF132E}"/>
              </a:ext>
            </a:extLst>
          </p:cNvPr>
          <p:cNvSpPr txBox="1"/>
          <p:nvPr/>
        </p:nvSpPr>
        <p:spPr>
          <a:xfrm>
            <a:off x="937549" y="1608881"/>
            <a:ext cx="8646289" cy="2369880"/>
          </a:xfrm>
          <a:prstGeom prst="rect">
            <a:avLst/>
          </a:prstGeom>
          <a:noFill/>
        </p:spPr>
        <p:txBody>
          <a:bodyPr wrap="square" rtlCol="0">
            <a:spAutoFit/>
          </a:bodyPr>
          <a:lstStyle/>
          <a:p>
            <a:r>
              <a:rPr lang="en-US" sz="2800" dirty="0"/>
              <a:t>Yearly Analysis and Forecast:</a:t>
            </a:r>
          </a:p>
          <a:p>
            <a:endParaRPr lang="en-US" sz="2000" dirty="0"/>
          </a:p>
          <a:p>
            <a:r>
              <a:rPr lang="en-US" sz="2000" dirty="0"/>
              <a:t>One of the highlights of this project is the ability to track sales and profit throughout the year. With intuitive visualizations, you can easily identify seasonal trends, understand the peaks and valleys, and align your strategies accordingly. Plus, I've integrated a robust forecasting model that enables a glimpse into the future by providing a 15-day sales forecast.</a:t>
            </a:r>
            <a:endParaRPr lang="en-IN" sz="2000" dirty="0"/>
          </a:p>
        </p:txBody>
      </p:sp>
    </p:spTree>
    <p:extLst>
      <p:ext uri="{BB962C8B-B14F-4D97-AF65-F5344CB8AC3E}">
        <p14:creationId xmlns:p14="http://schemas.microsoft.com/office/powerpoint/2010/main" val="1927477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D947E4-66DF-7776-05D7-B6DF27C9A2C6}"/>
              </a:ext>
            </a:extLst>
          </p:cNvPr>
          <p:cNvSpPr>
            <a:spLocks noGrp="1"/>
          </p:cNvSpPr>
          <p:nvPr>
            <p:ph idx="1"/>
          </p:nvPr>
        </p:nvSpPr>
        <p:spPr/>
        <p:txBody>
          <a:bodyPr/>
          <a:lstStyle/>
          <a:p>
            <a:pPr marL="0" indent="0">
              <a:buNone/>
            </a:pPr>
            <a:r>
              <a:rPr lang="en-IN" dirty="0"/>
              <a:t>Key Skills Learnt:</a:t>
            </a:r>
          </a:p>
          <a:p>
            <a:r>
              <a:rPr lang="en-IN" dirty="0"/>
              <a:t>Incorporated Data Analysis Technique</a:t>
            </a:r>
          </a:p>
          <a:p>
            <a:r>
              <a:rPr lang="en-IN" dirty="0"/>
              <a:t>Map visualization using Power bi</a:t>
            </a:r>
          </a:p>
          <a:p>
            <a:r>
              <a:rPr lang="en-IN" dirty="0"/>
              <a:t>Specializing in time series analysis</a:t>
            </a:r>
          </a:p>
          <a:p>
            <a:r>
              <a:rPr lang="en-IN" dirty="0"/>
              <a:t>Data Cleaning and Wrangling</a:t>
            </a:r>
          </a:p>
          <a:p>
            <a:r>
              <a:rPr lang="en-IN" dirty="0"/>
              <a:t>Chart visualization using Power Bi</a:t>
            </a:r>
          </a:p>
          <a:p>
            <a:r>
              <a:rPr lang="en-IN" dirty="0"/>
              <a:t>Find Business Problems using Power Bi and Sharing Insights</a:t>
            </a:r>
          </a:p>
          <a:p>
            <a:r>
              <a:rPr lang="en-IN" dirty="0"/>
              <a:t>Accurate Sales Forecast using Power Bi</a:t>
            </a:r>
          </a:p>
        </p:txBody>
      </p:sp>
      <p:sp>
        <p:nvSpPr>
          <p:cNvPr id="4" name="TextBox 3">
            <a:extLst>
              <a:ext uri="{FF2B5EF4-FFF2-40B4-BE49-F238E27FC236}">
                <a16:creationId xmlns:a16="http://schemas.microsoft.com/office/drawing/2014/main" id="{975D869B-3624-AED6-0485-C399E0D05D3E}"/>
              </a:ext>
            </a:extLst>
          </p:cNvPr>
          <p:cNvSpPr txBox="1"/>
          <p:nvPr/>
        </p:nvSpPr>
        <p:spPr>
          <a:xfrm>
            <a:off x="708212" y="994627"/>
            <a:ext cx="9810604" cy="830997"/>
          </a:xfrm>
          <a:prstGeom prst="rect">
            <a:avLst/>
          </a:prstGeom>
          <a:noFill/>
        </p:spPr>
        <p:txBody>
          <a:bodyPr wrap="square" rtlCol="0">
            <a:spAutoFit/>
          </a:bodyPr>
          <a:lstStyle/>
          <a:p>
            <a:r>
              <a:rPr lang="en-IN" sz="2400" dirty="0">
                <a:latin typeface="+mn-lt"/>
              </a:rPr>
              <a:t>The project is based on E-commerce sales insights from Super Store Sales.</a:t>
            </a:r>
            <a:br>
              <a:rPr lang="en-IN" sz="2400" dirty="0">
                <a:latin typeface="+mn-lt"/>
              </a:rPr>
            </a:br>
            <a:endParaRPr lang="en-IN" sz="2400" dirty="0"/>
          </a:p>
        </p:txBody>
      </p:sp>
    </p:spTree>
    <p:extLst>
      <p:ext uri="{BB962C8B-B14F-4D97-AF65-F5344CB8AC3E}">
        <p14:creationId xmlns:p14="http://schemas.microsoft.com/office/powerpoint/2010/main" val="2789777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3C95-31EF-2674-7928-F27C3DE476F3}"/>
              </a:ext>
            </a:extLst>
          </p:cNvPr>
          <p:cNvSpPr>
            <a:spLocks noGrp="1"/>
          </p:cNvSpPr>
          <p:nvPr>
            <p:ph type="title"/>
          </p:nvPr>
        </p:nvSpPr>
        <p:spPr>
          <a:xfrm>
            <a:off x="360896" y="26895"/>
            <a:ext cx="3261145" cy="555811"/>
          </a:xfrm>
        </p:spPr>
        <p:txBody>
          <a:bodyPr/>
          <a:lstStyle/>
          <a:p>
            <a:r>
              <a:rPr lang="en-IN" dirty="0"/>
              <a:t>Dashboard</a:t>
            </a:r>
          </a:p>
        </p:txBody>
      </p:sp>
      <p:pic>
        <p:nvPicPr>
          <p:cNvPr id="5" name="Content Placeholder 4">
            <a:extLst>
              <a:ext uri="{FF2B5EF4-FFF2-40B4-BE49-F238E27FC236}">
                <a16:creationId xmlns:a16="http://schemas.microsoft.com/office/drawing/2014/main" id="{50252D11-8065-6484-370D-37A9D658F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12" y="672354"/>
            <a:ext cx="11985812" cy="6078914"/>
          </a:xfrm>
        </p:spPr>
      </p:pic>
    </p:spTree>
    <p:extLst>
      <p:ext uri="{BB962C8B-B14F-4D97-AF65-F5344CB8AC3E}">
        <p14:creationId xmlns:p14="http://schemas.microsoft.com/office/powerpoint/2010/main" val="74762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6A8AC9-FD6C-E670-D399-94142E632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82" y="242264"/>
            <a:ext cx="11878236" cy="6373471"/>
          </a:xfrm>
          <a:prstGeom prst="rect">
            <a:avLst/>
          </a:prstGeom>
        </p:spPr>
      </p:pic>
    </p:spTree>
    <p:extLst>
      <p:ext uri="{BB962C8B-B14F-4D97-AF65-F5344CB8AC3E}">
        <p14:creationId xmlns:p14="http://schemas.microsoft.com/office/powerpoint/2010/main" val="2028133493"/>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Archive</Template>
  <TotalTime>201</TotalTime>
  <Words>493</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Bembo</vt:lpstr>
      <vt:lpstr>ArchiveVTI</vt:lpstr>
      <vt:lpstr>Super Store Sales Dashboard </vt:lpstr>
      <vt:lpstr>Objective </vt:lpstr>
      <vt:lpstr>Description:</vt:lpstr>
      <vt:lpstr>PowerPoint Presentation</vt:lpstr>
      <vt:lpstr>PowerPoint Presentation</vt:lpstr>
      <vt:lpstr>PowerPoint Presentation</vt:lpstr>
      <vt:lpstr>PowerPoint Presentation</vt:lpstr>
      <vt:lpstr>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Store Sales Dashboard </dc:title>
  <dc:creator>aishwarya kadam</dc:creator>
  <cp:lastModifiedBy>aishwarya kadam</cp:lastModifiedBy>
  <cp:revision>3</cp:revision>
  <dcterms:created xsi:type="dcterms:W3CDTF">2023-06-06T17:44:06Z</dcterms:created>
  <dcterms:modified xsi:type="dcterms:W3CDTF">2023-06-07T19:56:36Z</dcterms:modified>
</cp:coreProperties>
</file>