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1" r:id="rId16"/>
    <p:sldId id="387" r:id="rId17"/>
    <p:sldId id="383" r:id="rId18"/>
    <p:sldId id="290"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xmlns=""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323439"/>
          </a:xfrm>
          <a:prstGeom prst="rect">
            <a:avLst/>
          </a:prstGeom>
          <a:noFill/>
        </p:spPr>
        <p:txBody>
          <a:bodyPr wrap="square" rtlCol="0">
            <a:spAutoFit/>
          </a:bodyPr>
          <a:lstStyle/>
          <a:p>
            <a:pPr algn="ctr"/>
            <a:r>
              <a:rPr lang="en-US" sz="4000" b="1" dirty="0" smtClean="0">
                <a:ln w="1905"/>
                <a:effectLst>
                  <a:innerShdw blurRad="69850" dist="43180" dir="5400000">
                    <a:srgbClr val="000000">
                      <a:alpha val="65000"/>
                    </a:srgbClr>
                  </a:innerShdw>
                </a:effectLst>
              </a:rPr>
              <a:t>Customer Attrition Prediction</a:t>
            </a:r>
          </a:p>
          <a:p>
            <a:pPr algn="ct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337175" y="2743200"/>
            <a:ext cx="5029200" cy="1477328"/>
          </a:xfrm>
          <a:prstGeom prst="rect">
            <a:avLst/>
          </a:prstGeom>
          <a:noFill/>
        </p:spPr>
        <p:txBody>
          <a:bodyPr wrap="square" rtlCol="0">
            <a:spAutoFit/>
          </a:bodyPr>
          <a:lstStyle/>
          <a:p>
            <a:r>
              <a:rPr lang="en-US" b="1" dirty="0">
                <a:solidFill>
                  <a:schemeClr val="tx2">
                    <a:lumMod val="75000"/>
                  </a:schemeClr>
                </a:solidFill>
              </a:rPr>
              <a:t>Name of the student</a:t>
            </a:r>
            <a:r>
              <a:rPr lang="en-US" b="1" dirty="0" smtClean="0">
                <a:solidFill>
                  <a:schemeClr val="tx2">
                    <a:lumMod val="75000"/>
                  </a:schemeClr>
                </a:solidFill>
              </a:rPr>
              <a:t>:</a:t>
            </a:r>
          </a:p>
          <a:p>
            <a:r>
              <a:rPr lang="en-US" b="1" dirty="0" err="1" smtClean="0">
                <a:solidFill>
                  <a:schemeClr val="tx2">
                    <a:lumMod val="75000"/>
                  </a:schemeClr>
                </a:solidFill>
                <a:latin typeface="Times New Roman" pitchFamily="18" charset="0"/>
                <a:cs typeface="Times New Roman" pitchFamily="18" charset="0"/>
              </a:rPr>
              <a:t>M.Priyanka</a:t>
            </a:r>
            <a:r>
              <a:rPr lang="en-US" b="1" dirty="0" smtClean="0">
                <a:solidFill>
                  <a:schemeClr val="tx2">
                    <a:lumMod val="75000"/>
                  </a:schemeClr>
                </a:solidFill>
                <a:latin typeface="Times New Roman" pitchFamily="18" charset="0"/>
                <a:cs typeface="Times New Roman" pitchFamily="18" charset="0"/>
              </a:rPr>
              <a:t>     -20H51A0568</a:t>
            </a:r>
          </a:p>
          <a:p>
            <a:r>
              <a:rPr lang="en-US" b="1" dirty="0" err="1" smtClean="0">
                <a:solidFill>
                  <a:schemeClr val="tx2">
                    <a:lumMod val="75000"/>
                  </a:schemeClr>
                </a:solidFill>
                <a:latin typeface="Times New Roman" pitchFamily="18" charset="0"/>
                <a:cs typeface="Times New Roman" pitchFamily="18" charset="0"/>
              </a:rPr>
              <a:t>Nishith</a:t>
            </a:r>
            <a:r>
              <a:rPr lang="en-US" b="1" dirty="0" smtClean="0">
                <a:solidFill>
                  <a:schemeClr val="tx2">
                    <a:lumMod val="75000"/>
                  </a:schemeClr>
                </a:solidFill>
                <a:latin typeface="Times New Roman" pitchFamily="18" charset="0"/>
                <a:cs typeface="Times New Roman" pitchFamily="18" charset="0"/>
              </a:rPr>
              <a:t> Reddy-20H51A05K7</a:t>
            </a:r>
          </a:p>
          <a:p>
            <a:r>
              <a:rPr lang="en-US" b="1" dirty="0" err="1" smtClean="0">
                <a:solidFill>
                  <a:schemeClr val="tx2">
                    <a:lumMod val="75000"/>
                  </a:schemeClr>
                </a:solidFill>
                <a:latin typeface="Times New Roman" pitchFamily="18" charset="0"/>
                <a:cs typeface="Times New Roman" pitchFamily="18" charset="0"/>
              </a:rPr>
              <a:t>Sai</a:t>
            </a:r>
            <a:r>
              <a:rPr lang="en-US" b="1" dirty="0" smtClean="0">
                <a:solidFill>
                  <a:schemeClr val="tx2">
                    <a:lumMod val="75000"/>
                  </a:schemeClr>
                </a:solidFill>
                <a:latin typeface="Times New Roman" pitchFamily="18" charset="0"/>
                <a:cs typeface="Times New Roman" pitchFamily="18" charset="0"/>
              </a:rPr>
              <a:t> </a:t>
            </a:r>
            <a:r>
              <a:rPr lang="en-US" b="1" dirty="0" err="1" smtClean="0">
                <a:solidFill>
                  <a:schemeClr val="tx2">
                    <a:lumMod val="75000"/>
                  </a:schemeClr>
                </a:solidFill>
                <a:latin typeface="Times New Roman" pitchFamily="18" charset="0"/>
                <a:cs typeface="Times New Roman" pitchFamily="18" charset="0"/>
              </a:rPr>
              <a:t>Karthik</a:t>
            </a:r>
            <a:r>
              <a:rPr lang="en-US" b="1" dirty="0" smtClean="0">
                <a:solidFill>
                  <a:schemeClr val="tx2">
                    <a:lumMod val="75000"/>
                  </a:schemeClr>
                </a:solidFill>
                <a:latin typeface="Times New Roman" pitchFamily="18" charset="0"/>
                <a:cs typeface="Times New Roman" pitchFamily="18" charset="0"/>
              </a:rPr>
              <a:t>     -20H51A05K8</a:t>
            </a:r>
          </a:p>
          <a:p>
            <a:endParaRPr lang="en-US" b="1" dirty="0">
              <a:solidFill>
                <a:schemeClr val="tx2">
                  <a:lumMod val="75000"/>
                </a:schemeClr>
              </a:solidFill>
            </a:endParaRPr>
          </a:p>
        </p:txBody>
      </p:sp>
      <p:sp>
        <p:nvSpPr>
          <p:cNvPr id="4" name="TextBox 3"/>
          <p:cNvSpPr txBox="1"/>
          <p:nvPr/>
        </p:nvSpPr>
        <p:spPr>
          <a:xfrm>
            <a:off x="155575" y="4419600"/>
            <a:ext cx="5181600" cy="1477328"/>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err="1" smtClean="0"/>
              <a:t>Ms.T.Adarana</a:t>
            </a:r>
            <a:endParaRPr lang="en-US" sz="2000" b="1" dirty="0" smtClean="0"/>
          </a:p>
          <a:p>
            <a:r>
              <a:rPr lang="en-US" sz="2000" b="1" dirty="0" smtClean="0"/>
              <a:t>(Assistant Professor)</a:t>
            </a:r>
          </a:p>
          <a:p>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xmlns=""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xmlns=""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xmlns=""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xmlns=""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xmlns=""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xmlns=""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a:t>
            </a:r>
            <a:r>
              <a:rPr lang="en-US" sz="2000" b="1" dirty="0" smtClean="0">
                <a:solidFill>
                  <a:schemeClr val="tx2">
                    <a:lumMod val="75000"/>
                  </a:schemeClr>
                </a:solidFill>
              </a:rPr>
              <a:t>.:51</a:t>
            </a:r>
            <a:endParaRPr lang="en-US" sz="2000" b="1" dirty="0">
              <a:solidFill>
                <a:schemeClr val="tx2">
                  <a:lumMod val="75000"/>
                </a:schemeClr>
              </a:solidFill>
            </a:endParaRPr>
          </a:p>
        </p:txBody>
      </p:sp>
      <p:sp>
        <p:nvSpPr>
          <p:cNvPr id="7" name="TextBox 6">
            <a:extLst>
              <a:ext uri="{FF2B5EF4-FFF2-40B4-BE49-F238E27FC236}">
                <a16:creationId xmlns:a16="http://schemas.microsoft.com/office/drawing/2014/main" xmlns=""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p:cNvSpPr txBox="1"/>
          <p:nvPr/>
        </p:nvSpPr>
        <p:spPr>
          <a:xfrm>
            <a:off x="428596" y="1785926"/>
            <a:ext cx="8001056" cy="2308324"/>
          </a:xfrm>
          <a:prstGeom prst="rect">
            <a:avLst/>
          </a:prstGeom>
          <a:noFill/>
        </p:spPr>
        <p:txBody>
          <a:bodyPr wrap="square" rtlCol="0">
            <a:spAutoFit/>
          </a:bodyPr>
          <a:lstStyle/>
          <a:p>
            <a:pPr>
              <a:buFont typeface="Wingdings" pitchFamily="2" charset="2"/>
              <a:buChar char="Ø"/>
            </a:pPr>
            <a:r>
              <a:rPr lang="en-US" dirty="0" smtClean="0"/>
              <a:t>E-commerce businesses face the critical challenge of retaining customers to sustain growth and profitability. The problem at hand is to develop an accurate predictive model that can identify customers at risk of attrition, allowing businesses to proactively implement retention strategies. This entails analyzing extensive E-commerce transaction and behavioral data to forecast when and why customers might churn. </a:t>
            </a:r>
          </a:p>
          <a:p>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p:cNvSpPr txBox="1"/>
          <p:nvPr/>
        </p:nvSpPr>
        <p:spPr>
          <a:xfrm>
            <a:off x="571472" y="1643050"/>
            <a:ext cx="8001056" cy="3970318"/>
          </a:xfrm>
          <a:prstGeom prst="rect">
            <a:avLst/>
          </a:prstGeom>
          <a:noFill/>
        </p:spPr>
        <p:txBody>
          <a:bodyPr wrap="square" rtlCol="0">
            <a:spAutoFit/>
          </a:bodyPr>
          <a:lstStyle/>
          <a:p>
            <a:pPr>
              <a:buFont typeface="Wingdings" pitchFamily="2" charset="2"/>
              <a:buChar char="Ø"/>
            </a:pPr>
            <a:r>
              <a:rPr lang="en-US" dirty="0" smtClean="0"/>
              <a:t>An e-commerce churn prediction project typically encompasses several key components:</a:t>
            </a:r>
          </a:p>
          <a:p>
            <a:r>
              <a:rPr lang="en-US" dirty="0" smtClean="0"/>
              <a:t>1.Data Collection: Gather historical customer data, including purchase history, behavior, and demographics.</a:t>
            </a:r>
          </a:p>
          <a:p>
            <a:r>
              <a:rPr lang="en-US" dirty="0" smtClean="0"/>
              <a:t>2.Data Preprocessing: Clean and preprocess the data, handling missing values and outliers.</a:t>
            </a:r>
          </a:p>
          <a:p>
            <a:r>
              <a:rPr lang="en-US" dirty="0" smtClean="0"/>
              <a:t>3.Feature Engineering: Create relevant features, such as customer lifetime value, purchase frequency, and </a:t>
            </a:r>
            <a:r>
              <a:rPr lang="en-US" dirty="0" err="1" smtClean="0"/>
              <a:t>recency</a:t>
            </a:r>
            <a:r>
              <a:rPr lang="en-US" dirty="0" smtClean="0"/>
              <a:t>.</a:t>
            </a:r>
          </a:p>
          <a:p>
            <a:r>
              <a:rPr lang="en-US" dirty="0" smtClean="0"/>
              <a:t>4.Model Selection: Choose appropriate machine learning or AI algorithms for churn prediction, like logistic regression, decision trees, or neural networks.</a:t>
            </a:r>
          </a:p>
          <a:p>
            <a:r>
              <a:rPr lang="en-US" dirty="0" smtClean="0"/>
              <a:t>5.Model Training: Train the selected model on historical data, using techniques like cross-validation to optimize its performance.</a:t>
            </a:r>
          </a:p>
          <a:p>
            <a:r>
              <a:rPr lang="en-US" dirty="0" smtClean="0"/>
              <a:t>6.Evaluation Metrics: Define evaluation metrics such as accuracy, precision, recall, and F1-score to assess model performance.</a:t>
            </a:r>
            <a:endParaRPr lang="en-US" dirty="0"/>
          </a:p>
        </p:txBody>
      </p:sp>
    </p:spTree>
    <p:extLst>
      <p:ext uri="{BB962C8B-B14F-4D97-AF65-F5344CB8AC3E}">
        <p14:creationId xmlns:p14="http://schemas.microsoft.com/office/powerpoint/2010/main" xmlns=""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xmlns=""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44" y="0"/>
            <a:ext cx="4419185" cy="461665"/>
          </a:xfrm>
          <a:prstGeom prst="rect">
            <a:avLst/>
          </a:prstGeom>
          <a:noFill/>
        </p:spPr>
        <p:txBody>
          <a:bodyPr wrap="square" rtlCol="0">
            <a:spAutoFit/>
          </a:bodyPr>
          <a:lstStyle/>
          <a:p>
            <a:r>
              <a:rPr lang="en-IN" sz="2400" u="sng" dirty="0" smtClean="0">
                <a:solidFill>
                  <a:srgbClr val="FF0000"/>
                </a:solidFill>
                <a:latin typeface="Times New Roman" panose="02020603050405020304" pitchFamily="18" charset="0"/>
                <a:cs typeface="Times New Roman" panose="02020603050405020304" pitchFamily="18" charset="0"/>
              </a:rPr>
              <a:t> Existing </a:t>
            </a:r>
            <a:r>
              <a:rPr lang="en-IN" sz="2400" u="sng" dirty="0">
                <a:solidFill>
                  <a:srgbClr val="FF0000"/>
                </a:solidFill>
                <a:latin typeface="Times New Roman" panose="02020603050405020304" pitchFamily="18" charset="0"/>
                <a:cs typeface="Times New Roman" panose="02020603050405020304" pitchFamily="18" charset="0"/>
              </a:rPr>
              <a:t>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Table 2">
            <a:extLst>
              <a:ext uri="{FF2B5EF4-FFF2-40B4-BE49-F238E27FC236}">
                <a16:creationId xmlns:a16="http://schemas.microsoft.com/office/drawing/2014/main" xmlns="" id="{C7B0E5F3-E63A-E40C-3B4F-FF4E3A18651B}"/>
              </a:ext>
            </a:extLst>
          </p:cNvPr>
          <p:cNvGraphicFramePr>
            <a:graphicFrameLocks noGrp="1"/>
          </p:cNvGraphicFramePr>
          <p:nvPr>
            <p:extLst>
              <p:ext uri="{D42A27DB-BD31-4B8C-83A1-F6EECF244321}">
                <p14:modId xmlns:p14="http://schemas.microsoft.com/office/powerpoint/2010/main" xmlns="" val="1155720874"/>
              </p:ext>
            </p:extLst>
          </p:nvPr>
        </p:nvGraphicFramePr>
        <p:xfrm>
          <a:off x="214282" y="428604"/>
          <a:ext cx="8715436" cy="6343472"/>
        </p:xfrm>
        <a:graphic>
          <a:graphicData uri="http://schemas.openxmlformats.org/drawingml/2006/table">
            <a:tbl>
              <a:tblPr firstRow="1" bandRow="1">
                <a:tableStyleId>{5C22544A-7EE6-4342-B048-85BDC9FD1C3A}</a:tableStyleId>
              </a:tblPr>
              <a:tblGrid>
                <a:gridCol w="963260">
                  <a:extLst>
                    <a:ext uri="{9D8B030D-6E8A-4147-A177-3AD203B41FA5}">
                      <a16:colId xmlns:a16="http://schemas.microsoft.com/office/drawing/2014/main" xmlns="" val="432745929"/>
                    </a:ext>
                  </a:extLst>
                </a:gridCol>
                <a:gridCol w="1150821">
                  <a:extLst>
                    <a:ext uri="{9D8B030D-6E8A-4147-A177-3AD203B41FA5}">
                      <a16:colId xmlns:a16="http://schemas.microsoft.com/office/drawing/2014/main" xmlns="" val="1998233565"/>
                    </a:ext>
                  </a:extLst>
                </a:gridCol>
                <a:gridCol w="1957885">
                  <a:extLst>
                    <a:ext uri="{9D8B030D-6E8A-4147-A177-3AD203B41FA5}">
                      <a16:colId xmlns:a16="http://schemas.microsoft.com/office/drawing/2014/main" xmlns="" val="3760181125"/>
                    </a:ext>
                  </a:extLst>
                </a:gridCol>
                <a:gridCol w="921430">
                  <a:extLst>
                    <a:ext uri="{9D8B030D-6E8A-4147-A177-3AD203B41FA5}">
                      <a16:colId xmlns:a16="http://schemas.microsoft.com/office/drawing/2014/main" xmlns="" val="1470764825"/>
                    </a:ext>
                  </a:extLst>
                </a:gridCol>
                <a:gridCol w="1896133">
                  <a:extLst>
                    <a:ext uri="{9D8B030D-6E8A-4147-A177-3AD203B41FA5}">
                      <a16:colId xmlns:a16="http://schemas.microsoft.com/office/drawing/2014/main" xmlns="" val="3423994347"/>
                    </a:ext>
                  </a:extLst>
                </a:gridCol>
                <a:gridCol w="1825907">
                  <a:extLst>
                    <a:ext uri="{9D8B030D-6E8A-4147-A177-3AD203B41FA5}">
                      <a16:colId xmlns:a16="http://schemas.microsoft.com/office/drawing/2014/main" xmlns="" val="635663868"/>
                    </a:ext>
                  </a:extLst>
                </a:gridCol>
              </a:tblGrid>
              <a:tr h="1497152">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74428592"/>
                  </a:ext>
                </a:extLst>
              </a:tr>
              <a:tr h="1297561">
                <a:tc>
                  <a:txBody>
                    <a:bodyPr/>
                    <a:lstStyle/>
                    <a:p>
                      <a:r>
                        <a:rPr lang="en-US" dirty="0"/>
                        <a:t>1</a:t>
                      </a:r>
                      <a:endParaRPr lang="en-IN" dirty="0"/>
                    </a:p>
                  </a:txBody>
                  <a:tcPr/>
                </a:tc>
                <a:tc>
                  <a:txBody>
                    <a:bodyPr/>
                    <a:lstStyle/>
                    <a:p>
                      <a:r>
                        <a:rPr lang="en-US" sz="1200" b="0" i="0" dirty="0" smtClean="0">
                          <a:solidFill>
                            <a:schemeClr val="dk1"/>
                          </a:solidFill>
                          <a:latin typeface="+mn-lt"/>
                          <a:ea typeface="+mn-ea"/>
                          <a:cs typeface="+mn-cs"/>
                        </a:rPr>
                        <a:t>Emily Brown</a:t>
                      </a:r>
                    </a:p>
                    <a:p>
                      <a:r>
                        <a:rPr lang="en-US" sz="1200" b="0" i="0" dirty="0" smtClean="0">
                          <a:solidFill>
                            <a:schemeClr val="dk1"/>
                          </a:solidFill>
                          <a:latin typeface="+mn-lt"/>
                          <a:ea typeface="+mn-ea"/>
                          <a:cs typeface="+mn-cs"/>
                        </a:rPr>
                        <a:t>Proceedings of ACM SIGKDD</a:t>
                      </a:r>
                    </a:p>
                    <a:p>
                      <a:r>
                        <a:rPr lang="en-US" sz="1200" b="0" i="0" dirty="0" smtClean="0">
                          <a:solidFill>
                            <a:schemeClr val="dk1"/>
                          </a:solidFill>
                          <a:latin typeface="+mn-lt"/>
                          <a:ea typeface="+mn-ea"/>
                          <a:cs typeface="+mn-cs"/>
                        </a:rPr>
                        <a:t>2018</a:t>
                      </a:r>
                      <a:endParaRPr lang="en-IN" sz="1200" dirty="0">
                        <a:latin typeface="Times New Roman" pitchFamily="18" charset="0"/>
                        <a:cs typeface="Times New Roman" pitchFamily="18" charset="0"/>
                      </a:endParaRPr>
                    </a:p>
                  </a:txBody>
                  <a:tcPr/>
                </a:tc>
                <a:tc>
                  <a:txBody>
                    <a:bodyPr/>
                    <a:lstStyle/>
                    <a:p>
                      <a:r>
                        <a:rPr lang="en-US" sz="1200" b="0" i="0" dirty="0" smtClean="0">
                          <a:solidFill>
                            <a:schemeClr val="dk1"/>
                          </a:solidFill>
                          <a:latin typeface="Times New Roman" pitchFamily="18" charset="0"/>
                          <a:ea typeface="+mn-ea"/>
                          <a:cs typeface="Times New Roman" pitchFamily="18" charset="0"/>
                        </a:rPr>
                        <a:t>Predicting customer churn in the e-commerce industry is crucial The challenge is to identify the factors and patterns that lead to customer attrition and develop a predictive model to reduce churn.</a:t>
                      </a:r>
                      <a:endParaRPr lang="en-IN" sz="1200" dirty="0">
                        <a:latin typeface="Times New Roman" pitchFamily="18" charset="0"/>
                        <a:cs typeface="Times New Roman" pitchFamily="18" charset="0"/>
                      </a:endParaRPr>
                    </a:p>
                  </a:txBody>
                  <a:tcPr/>
                </a:tc>
                <a:tc>
                  <a:txBody>
                    <a:bodyPr/>
                    <a:lstStyle/>
                    <a:p>
                      <a:r>
                        <a:rPr lang="en-US" sz="1200" b="0" i="0" dirty="0" smtClean="0">
                          <a:solidFill>
                            <a:schemeClr val="dk1"/>
                          </a:solidFill>
                          <a:latin typeface="Times New Roman" pitchFamily="18" charset="0"/>
                          <a:ea typeface="+mn-ea"/>
                          <a:cs typeface="Times New Roman" pitchFamily="18" charset="0"/>
                        </a:rPr>
                        <a:t>Customer Segmentation and Targeted Marketing</a:t>
                      </a:r>
                      <a:endParaRPr lang="en-IN" sz="1200" dirty="0">
                        <a:latin typeface="Times New Roman" pitchFamily="18" charset="0"/>
                        <a:cs typeface="Times New Roman" pitchFamily="18" charset="0"/>
                      </a:endParaRPr>
                    </a:p>
                  </a:txBody>
                  <a:tcPr/>
                </a:tc>
                <a:tc>
                  <a:txBody>
                    <a:bodyPr/>
                    <a:lstStyle/>
                    <a:p>
                      <a:r>
                        <a:rPr lang="en-US" sz="1200" b="0" i="0" dirty="0" smtClean="0">
                          <a:solidFill>
                            <a:schemeClr val="dk1"/>
                          </a:solidFill>
                          <a:latin typeface="Times New Roman" pitchFamily="18" charset="0"/>
                          <a:ea typeface="+mn-ea"/>
                          <a:cs typeface="Times New Roman" pitchFamily="18" charset="0"/>
                        </a:rPr>
                        <a:t>Implement a personalized marketing strategy for at-risk customers based on the model's predictions.</a:t>
                      </a:r>
                      <a:r>
                        <a:rPr lang="en-US" dirty="0" smtClean="0"/>
                        <a:t/>
                      </a:r>
                      <a:br>
                        <a:rPr lang="en-US" dirty="0" smtClean="0"/>
                      </a:br>
                      <a:endParaRPr lang="en-IN" dirty="0"/>
                    </a:p>
                  </a:txBody>
                  <a:tcPr/>
                </a:tc>
                <a:tc>
                  <a:txBody>
                    <a:bodyPr/>
                    <a:lstStyle/>
                    <a:p>
                      <a:r>
                        <a:rPr lang="en-US" sz="1200" b="0" i="0" dirty="0" smtClean="0">
                          <a:solidFill>
                            <a:schemeClr val="dk1"/>
                          </a:solidFill>
                          <a:latin typeface="Times New Roman" pitchFamily="18" charset="0"/>
                          <a:ea typeface="+mn-ea"/>
                          <a:cs typeface="Times New Roman" pitchFamily="18" charset="0"/>
                        </a:rPr>
                        <a:t>Customer segmentation can be an excellent approach to reduce churn as it enables targeted actions.</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xmlns="" val="3097843794"/>
                  </a:ext>
                </a:extLst>
              </a:tr>
              <a:tr h="1663276">
                <a:tc>
                  <a:txBody>
                    <a:bodyPr/>
                    <a:lstStyle/>
                    <a:p>
                      <a:r>
                        <a:rPr lang="en-US" dirty="0"/>
                        <a:t>2</a:t>
                      </a:r>
                      <a:endParaRPr lang="en-IN" dirty="0"/>
                    </a:p>
                  </a:txBody>
                  <a:tcPr/>
                </a:tc>
                <a:tc>
                  <a:txBody>
                    <a:bodyPr/>
                    <a:lstStyle/>
                    <a:p>
                      <a:r>
                        <a:rPr lang="en-US" sz="1200" b="0" i="0" dirty="0" smtClean="0">
                          <a:solidFill>
                            <a:schemeClr val="dk1"/>
                          </a:solidFill>
                          <a:latin typeface="Times New Roman" pitchFamily="18" charset="0"/>
                          <a:ea typeface="+mn-ea"/>
                          <a:cs typeface="Times New Roman" pitchFamily="18" charset="0"/>
                        </a:rPr>
                        <a:t>Sarah Johnson, David Lee</a:t>
                      </a:r>
                    </a:p>
                    <a:p>
                      <a:r>
                        <a:rPr lang="en-US" sz="1200" b="0" i="0" dirty="0" smtClean="0">
                          <a:solidFill>
                            <a:schemeClr val="dk1"/>
                          </a:solidFill>
                          <a:latin typeface="+mn-lt"/>
                          <a:ea typeface="+mn-ea"/>
                          <a:cs typeface="+mn-cs"/>
                        </a:rPr>
                        <a:t>International Journal of Business Studies2019</a:t>
                      </a:r>
                      <a:endParaRPr lang="en-IN" sz="1200" dirty="0">
                        <a:latin typeface="Times New Roman" pitchFamily="18" charset="0"/>
                        <a:cs typeface="Times New Roman"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b="0" i="0" dirty="0" smtClean="0">
                          <a:solidFill>
                            <a:schemeClr val="dk1"/>
                          </a:solidFill>
                          <a:latin typeface="Times New Roman" pitchFamily="18" charset="0"/>
                          <a:ea typeface="+mn-ea"/>
                          <a:cs typeface="Times New Roman" pitchFamily="18" charset="0"/>
                        </a:rPr>
                        <a:t>Predicting customer churn in the e-commerce industry is crucial. The challenge is to identify the factors and patterns that lead to customer attrition and develop a predictive model to reduce churn</a:t>
                      </a:r>
                      <a:r>
                        <a:rPr lang="en-US" sz="1800" b="0" i="0" dirty="0" smtClean="0">
                          <a:solidFill>
                            <a:schemeClr val="dk1"/>
                          </a:solidFill>
                          <a:latin typeface="Times New Roman" pitchFamily="18" charset="0"/>
                          <a:ea typeface="+mn-ea"/>
                          <a:cs typeface="Times New Roman" pitchFamily="18" charset="0"/>
                        </a:rPr>
                        <a:t>.</a:t>
                      </a:r>
                      <a:endParaRPr lang="en-IN" sz="1800" dirty="0" smtClean="0">
                        <a:latin typeface="Times New Roman" pitchFamily="18" charset="0"/>
                        <a:cs typeface="Times New Roman" pitchFamily="18" charset="0"/>
                      </a:endParaRPr>
                    </a:p>
                    <a:p>
                      <a:endParaRPr lang="en-IN" dirty="0"/>
                    </a:p>
                  </a:txBody>
                  <a:tcPr/>
                </a:tc>
                <a:tc>
                  <a:txBody>
                    <a:bodyPr/>
                    <a:lstStyle/>
                    <a:p>
                      <a:r>
                        <a:rPr lang="en-US" sz="1200" b="0" i="0" dirty="0" smtClean="0">
                          <a:solidFill>
                            <a:schemeClr val="dk1"/>
                          </a:solidFill>
                          <a:latin typeface="Times New Roman" pitchFamily="18" charset="0"/>
                          <a:ea typeface="+mn-ea"/>
                          <a:cs typeface="Times New Roman" pitchFamily="18" charset="0"/>
                        </a:rPr>
                        <a:t>Recurrent Neural Networks (RNN)</a:t>
                      </a:r>
                      <a:endParaRPr lang="en-IN" sz="1200" dirty="0">
                        <a:latin typeface="Times New Roman" pitchFamily="18" charset="0"/>
                        <a:cs typeface="Times New Roman" pitchFamily="18" charset="0"/>
                      </a:endParaRPr>
                    </a:p>
                  </a:txBody>
                  <a:tcPr/>
                </a:tc>
                <a:tc>
                  <a:txBody>
                    <a:bodyPr/>
                    <a:lstStyle/>
                    <a:p>
                      <a:r>
                        <a:rPr lang="en-US" sz="1200" b="0" i="0" dirty="0" smtClean="0">
                          <a:solidFill>
                            <a:schemeClr val="dk1"/>
                          </a:solidFill>
                          <a:latin typeface="Times New Roman" pitchFamily="18" charset="0"/>
                          <a:ea typeface="+mn-ea"/>
                          <a:cs typeface="Times New Roman" pitchFamily="18" charset="0"/>
                        </a:rPr>
                        <a:t>Build a machine learning model using the selected method to predict customer churn.</a:t>
                      </a:r>
                      <a:endParaRPr lang="en-IN" sz="1200" dirty="0">
                        <a:latin typeface="Times New Roman" pitchFamily="18" charset="0"/>
                        <a:cs typeface="Times New Roman" pitchFamily="18" charset="0"/>
                      </a:endParaRPr>
                    </a:p>
                  </a:txBody>
                  <a:tcPr/>
                </a:tc>
                <a:tc>
                  <a:txBody>
                    <a:bodyPr/>
                    <a:lstStyle/>
                    <a:p>
                      <a:r>
                        <a:rPr lang="en-US" sz="1200" b="0" i="0" dirty="0" smtClean="0">
                          <a:solidFill>
                            <a:schemeClr val="dk1"/>
                          </a:solidFill>
                          <a:latin typeface="Times New Roman" pitchFamily="18" charset="0"/>
                          <a:ea typeface="+mn-ea"/>
                          <a:cs typeface="Times New Roman" pitchFamily="18" charset="0"/>
                        </a:rPr>
                        <a:t>RNNs are effective in capturing sequential patterns but require extensive computational resources.</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xmlns="" val="3396774005"/>
                  </a:ext>
                </a:extLst>
              </a:tr>
              <a:tr h="806012">
                <a:tc>
                  <a:txBody>
                    <a:bodyPr/>
                    <a:lstStyle/>
                    <a:p>
                      <a:r>
                        <a:rPr lang="en-US" dirty="0"/>
                        <a:t>3</a:t>
                      </a:r>
                      <a:endParaRPr lang="en-IN" dirty="0"/>
                    </a:p>
                  </a:txBody>
                  <a:tcPr/>
                </a:tc>
                <a:tc>
                  <a:txBody>
                    <a:bodyPr/>
                    <a:lstStyle/>
                    <a:p>
                      <a:r>
                        <a:rPr lang="en-US" sz="1200" b="0" i="0" dirty="0" smtClean="0">
                          <a:solidFill>
                            <a:schemeClr val="dk1"/>
                          </a:solidFill>
                          <a:latin typeface="+mn-lt"/>
                          <a:ea typeface="+mn-ea"/>
                          <a:cs typeface="+mn-cs"/>
                        </a:rPr>
                        <a:t>Robert Lee, Emily </a:t>
                      </a:r>
                      <a:r>
                        <a:rPr lang="en-US" sz="1200" b="0" i="0" dirty="0" err="1" smtClean="0">
                          <a:solidFill>
                            <a:schemeClr val="dk1"/>
                          </a:solidFill>
                          <a:latin typeface="+mn-lt"/>
                          <a:ea typeface="+mn-ea"/>
                          <a:cs typeface="+mn-cs"/>
                        </a:rPr>
                        <a:t>DavisProceedings</a:t>
                      </a:r>
                      <a:r>
                        <a:rPr lang="en-US" sz="1200" b="0" i="0" dirty="0" smtClean="0">
                          <a:solidFill>
                            <a:schemeClr val="dk1"/>
                          </a:solidFill>
                          <a:latin typeface="+mn-lt"/>
                          <a:ea typeface="+mn-ea"/>
                          <a:cs typeface="+mn-cs"/>
                        </a:rPr>
                        <a:t> of ACM KDD 2020</a:t>
                      </a:r>
                      <a:endParaRPr lang="en-IN" sz="1200" dirty="0">
                        <a:latin typeface="Times New Roman" pitchFamily="18" charset="0"/>
                        <a:cs typeface="Times New Roman" pitchFamily="18" charset="0"/>
                      </a:endParaRPr>
                    </a:p>
                  </a:txBody>
                  <a:tcPr/>
                </a:tc>
                <a:tc>
                  <a:txBody>
                    <a:bodyPr/>
                    <a:lstStyle/>
                    <a:p>
                      <a:r>
                        <a:rPr lang="en-US" sz="1200" b="0" i="0" dirty="0" smtClean="0">
                          <a:solidFill>
                            <a:schemeClr val="dk1"/>
                          </a:solidFill>
                          <a:latin typeface="Times New Roman" pitchFamily="18" charset="0"/>
                          <a:ea typeface="+mn-ea"/>
                          <a:cs typeface="Times New Roman" pitchFamily="18" charset="0"/>
                        </a:rPr>
                        <a:t>The challenge is to identify the factors and patterns that lead to customer attrition and develop a predictive model to reduce churn.</a:t>
                      </a:r>
                      <a:endParaRPr lang="en-IN" sz="1200" dirty="0">
                        <a:latin typeface="Times New Roman" pitchFamily="18" charset="0"/>
                        <a:cs typeface="Times New Roman" pitchFamily="18" charset="0"/>
                      </a:endParaRPr>
                    </a:p>
                  </a:txBody>
                  <a:tcPr/>
                </a:tc>
                <a:tc>
                  <a:txBody>
                    <a:bodyPr/>
                    <a:lstStyle/>
                    <a:p>
                      <a:r>
                        <a:rPr lang="en-US" sz="1200" b="0" i="0" dirty="0" smtClean="0">
                          <a:solidFill>
                            <a:schemeClr val="dk1"/>
                          </a:solidFill>
                          <a:latin typeface="+mn-lt"/>
                          <a:ea typeface="+mn-ea"/>
                          <a:cs typeface="+mn-cs"/>
                        </a:rPr>
                        <a:t>A/B Testing and Personalized Recommendations</a:t>
                      </a:r>
                      <a:endParaRPr lang="en-IN" sz="1200" dirty="0">
                        <a:latin typeface="Times New Roman" pitchFamily="18" charset="0"/>
                        <a:cs typeface="Times New Roman" pitchFamily="18" charset="0"/>
                      </a:endParaRPr>
                    </a:p>
                  </a:txBody>
                  <a:tcPr/>
                </a:tc>
                <a:tc>
                  <a:txBody>
                    <a:bodyPr/>
                    <a:lstStyle/>
                    <a:p>
                      <a:r>
                        <a:rPr lang="en-US" sz="1200" b="0" i="0" dirty="0" smtClean="0">
                          <a:solidFill>
                            <a:schemeClr val="dk1"/>
                          </a:solidFill>
                          <a:latin typeface="+mn-lt"/>
                          <a:ea typeface="+mn-ea"/>
                          <a:cs typeface="+mn-cs"/>
                        </a:rPr>
                        <a:t>Implement A/B testing to evaluate different retention strategies and offer personalized product recommendations.</a:t>
                      </a:r>
                      <a:endParaRPr lang="en-IN" sz="1200" dirty="0">
                        <a:latin typeface="Times New Roman" pitchFamily="18" charset="0"/>
                        <a:cs typeface="Times New Roman" pitchFamily="18" charset="0"/>
                      </a:endParaRPr>
                    </a:p>
                  </a:txBody>
                  <a:tcPr/>
                </a:tc>
                <a:tc>
                  <a:txBody>
                    <a:bodyPr/>
                    <a:lstStyle/>
                    <a:p>
                      <a:r>
                        <a:rPr lang="en-US" sz="1200" b="0" i="0" dirty="0" smtClean="0">
                          <a:solidFill>
                            <a:schemeClr val="dk1"/>
                          </a:solidFill>
                          <a:latin typeface="+mn-lt"/>
                          <a:ea typeface="+mn-ea"/>
                          <a:cs typeface="+mn-cs"/>
                        </a:rPr>
                        <a:t>A/B testing is valuable for evaluating the effectiveness of various strategies, personalized recommendations can enhance customer engagement.</a:t>
                      </a:r>
                      <a:endParaRPr lang="en-IN" sz="1200" dirty="0">
                        <a:latin typeface="Times New Roman" pitchFamily="18" charset="0"/>
                        <a:cs typeface="Times New Roman" pitchFamily="18" charset="0"/>
                      </a:endParaRPr>
                    </a:p>
                  </a:txBody>
                  <a:tcPr/>
                </a:tc>
                <a:extLst>
                  <a:ext uri="{0D108BD9-81ED-4DB2-BD59-A6C34878D82A}">
                    <a16:rowId xmlns:a16="http://schemas.microsoft.com/office/drawing/2014/main" xmlns="" val="71528803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4" name="TextBox 3"/>
          <p:cNvSpPr txBox="1"/>
          <p:nvPr/>
        </p:nvSpPr>
        <p:spPr>
          <a:xfrm>
            <a:off x="428596" y="1357298"/>
            <a:ext cx="7858180" cy="4247317"/>
          </a:xfrm>
          <a:prstGeom prst="rect">
            <a:avLst/>
          </a:prstGeom>
          <a:noFill/>
        </p:spPr>
        <p:txBody>
          <a:bodyPr wrap="square" rtlCol="0">
            <a:spAutoFit/>
          </a:bodyPr>
          <a:lstStyle/>
          <a:p>
            <a:r>
              <a:rPr lang="en-US" b="1" dirty="0" smtClean="0"/>
              <a:t>Customer Segmentation </a:t>
            </a:r>
            <a:r>
              <a:rPr lang="en-US" dirty="0" smtClean="0"/>
              <a:t>:Customer segmentation is used for the recognition of the value of customer relationship, a key step prerequisite for more efficient targeted marketing activities (</a:t>
            </a:r>
            <a:r>
              <a:rPr lang="en-US" dirty="0" err="1" smtClean="0"/>
              <a:t>Feng</a:t>
            </a:r>
            <a:r>
              <a:rPr lang="en-US" dirty="0" smtClean="0"/>
              <a:t> et al., 2018). According to the famous Pareto principle, 80% of a company’s profits are created by 20% of its customers, and 50% of its profits are lost by the bottom 30% of non-profit customers (Sun et al., 2020). Therefore, to perform customer segmentation, we must first identify and tap customer value. If companies can focus on the actual value of customers and allocate resources for targeted marketing, they can improve their core competitiveness</a:t>
            </a:r>
          </a:p>
          <a:p>
            <a:endParaRPr lang="en-US" dirty="0" smtClean="0"/>
          </a:p>
          <a:p>
            <a:endParaRPr lang="en-US" dirty="0" smtClean="0"/>
          </a:p>
          <a:p>
            <a:r>
              <a:rPr lang="en-US" b="1" dirty="0" err="1" smtClean="0"/>
              <a:t>AdaBoost</a:t>
            </a:r>
            <a:r>
              <a:rPr lang="en-US" dirty="0" smtClean="0"/>
              <a:t> The Adaptive Boosting algorithm method is a mix algorithm that was proposed by Freund et al., (1995) which is one of the best Boosting algorithms. It uses an adaptive </a:t>
            </a:r>
            <a:r>
              <a:rPr lang="en-US" dirty="0" err="1" smtClean="0"/>
              <a:t>resampling</a:t>
            </a:r>
            <a:r>
              <a:rPr lang="en-US" dirty="0" smtClean="0"/>
              <a:t> method, creates a strong classifier by combining a set of weak classifiers.</a:t>
            </a:r>
            <a:endParaRPr lang="en-US" dirty="0"/>
          </a:p>
        </p:txBody>
      </p:sp>
    </p:spTree>
    <p:extLst>
      <p:ext uri="{BB962C8B-B14F-4D97-AF65-F5344CB8AC3E}">
        <p14:creationId xmlns:p14="http://schemas.microsoft.com/office/powerpoint/2010/main" xmlns="" val="103846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4" name="TextBox 3"/>
          <p:cNvSpPr txBox="1"/>
          <p:nvPr/>
        </p:nvSpPr>
        <p:spPr>
          <a:xfrm>
            <a:off x="357158" y="1357298"/>
            <a:ext cx="8501122" cy="5078313"/>
          </a:xfrm>
          <a:prstGeom prst="rect">
            <a:avLst/>
          </a:prstGeom>
          <a:noFill/>
        </p:spPr>
        <p:txBody>
          <a:bodyPr wrap="square" rtlCol="0">
            <a:spAutoFit/>
          </a:bodyPr>
          <a:lstStyle/>
          <a:p>
            <a:r>
              <a:rPr lang="en-US" dirty="0" smtClean="0"/>
              <a:t>The results of an e-commerce churn prediction project can vary depending on the data, models, and strategies employed. The primary objective is to reduce customer churn and increase customer retention. The following are some typical results and outcomes you can expect from a successful churn prediction project:</a:t>
            </a:r>
          </a:p>
          <a:p>
            <a:r>
              <a:rPr lang="en-US" b="1" dirty="0" smtClean="0"/>
              <a:t>Churn Identification</a:t>
            </a:r>
            <a:r>
              <a:rPr lang="en-US" dirty="0" smtClean="0"/>
              <a:t>: The model accurately identifies customers who are at risk of churning. This helps your business take proactive steps to retain them.</a:t>
            </a:r>
          </a:p>
          <a:p>
            <a:r>
              <a:rPr lang="en-US" b="1" dirty="0" smtClean="0"/>
              <a:t>Customer Segmentation</a:t>
            </a:r>
            <a:r>
              <a:rPr lang="en-US" dirty="0" smtClean="0"/>
              <a:t>: The project enables you to segment your customer base effectively, allowing you to tailor retention strategies to different customer groups based on their likelihood of churning.</a:t>
            </a:r>
          </a:p>
          <a:p>
            <a:r>
              <a:rPr lang="en-US" b="1" dirty="0" smtClean="0"/>
              <a:t>Proactive Retention</a:t>
            </a:r>
            <a:r>
              <a:rPr lang="en-US" dirty="0" smtClean="0"/>
              <a:t>: With churn predictions in place, you can implement proactive retention strategies, such as personalized offers, loyalty programs, and targeted marketing campaigns.</a:t>
            </a:r>
          </a:p>
          <a:p>
            <a:r>
              <a:rPr lang="en-US" b="1" dirty="0" smtClean="0"/>
              <a:t>Improved Customer Satisfaction</a:t>
            </a:r>
            <a:r>
              <a:rPr lang="en-US" dirty="0" smtClean="0"/>
              <a:t>: By addressing the needs and concerns of at-risk customers, you can enhance their satisfaction and overall experience with your e-commerce platform.</a:t>
            </a:r>
          </a:p>
          <a:p>
            <a:r>
              <a:rPr lang="en-US" b="1" dirty="0" smtClean="0"/>
              <a:t>Increased Customer Lifetime Value</a:t>
            </a:r>
            <a:r>
              <a:rPr lang="en-US" dirty="0" smtClean="0"/>
              <a:t>: Churn prediction and retention efforts can lead to higher customer lifetime value, as retained customers tend to make more purchases over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6" name="TextBox 5"/>
          <p:cNvSpPr txBox="1"/>
          <p:nvPr/>
        </p:nvSpPr>
        <p:spPr>
          <a:xfrm>
            <a:off x="928662" y="1785926"/>
            <a:ext cx="7215238" cy="3693319"/>
          </a:xfrm>
          <a:prstGeom prst="rect">
            <a:avLst/>
          </a:prstGeom>
          <a:noFill/>
        </p:spPr>
        <p:txBody>
          <a:bodyPr wrap="square" rtlCol="0">
            <a:spAutoFit/>
          </a:bodyPr>
          <a:lstStyle/>
          <a:p>
            <a:r>
              <a:rPr lang="en-US" dirty="0" smtClean="0"/>
              <a:t>In conclusion, E-commerce customer attrition prediction is a vital component in the strategy of online businesses. Through the development of sophisticated predictive models, companies can identify potential churners, allowing for timely intervention and tailored retention strategies. This not only aids in reducing attrition rates but also increases customer lifetime value and, consequently, profitability. Leveraging extensive E-commerce data, these predictive models provide valuable insights into customer behavior and preferences. As E-commerce continues to evolve, accurate attrition prediction becomes a cornerstone of sustainable growth and competitiveness in this dynamic industry. In summary, the ability to foresee and address customer attrition is an essential tool for E-commerce businesses seeking long-term success.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p:cNvSpPr txBox="1"/>
          <p:nvPr/>
        </p:nvSpPr>
        <p:spPr>
          <a:xfrm>
            <a:off x="714348" y="1214422"/>
            <a:ext cx="7786742" cy="4524315"/>
          </a:xfrm>
          <a:prstGeom prst="rect">
            <a:avLst/>
          </a:prstGeom>
          <a:noFill/>
        </p:spPr>
        <p:txBody>
          <a:bodyPr wrap="square" rtlCol="0">
            <a:spAutoFit/>
          </a:bodyPr>
          <a:lstStyle/>
          <a:p>
            <a:r>
              <a:rPr lang="en-US" dirty="0" smtClean="0"/>
              <a:t>[1] R. </a:t>
            </a:r>
            <a:r>
              <a:rPr lang="en-US" dirty="0" err="1" smtClean="0"/>
              <a:t>Shkurti</a:t>
            </a:r>
            <a:r>
              <a:rPr lang="en-US" dirty="0" smtClean="0"/>
              <a:t> and A. </a:t>
            </a:r>
            <a:r>
              <a:rPr lang="en-US" dirty="0" err="1" smtClean="0"/>
              <a:t>Muça</a:t>
            </a:r>
            <a:r>
              <a:rPr lang="en-US" dirty="0" smtClean="0"/>
              <a:t>, "AN ANALYSIS OF CLOUD COMPUTING AND ITS ROLE IN ACCOUNTING INDUSTRY IN ALBANIA," Romanian-American University, vol. 8, no. 2, pp. 219-229, 2014. </a:t>
            </a:r>
          </a:p>
          <a:p>
            <a:r>
              <a:rPr lang="en-US" dirty="0" smtClean="0"/>
              <a:t>[2] C. Blank and T. </a:t>
            </a:r>
            <a:r>
              <a:rPr lang="en-US" dirty="0" err="1" smtClean="0"/>
              <a:t>Hermansson</a:t>
            </a:r>
            <a:r>
              <a:rPr lang="en-US" dirty="0" smtClean="0"/>
              <a:t>, "A Machine Learning approach to churn prediction in a </a:t>
            </a:r>
            <a:r>
              <a:rPr lang="en-US" dirty="0" err="1" smtClean="0"/>
              <a:t>subscriptionbased</a:t>
            </a:r>
            <a:r>
              <a:rPr lang="en-US" dirty="0" smtClean="0"/>
              <a:t> service," KTH, Stockholm, 2018.</a:t>
            </a:r>
          </a:p>
          <a:p>
            <a:r>
              <a:rPr lang="en-US" dirty="0" smtClean="0"/>
              <a:t> [3] D. </a:t>
            </a:r>
            <a:r>
              <a:rPr lang="en-US" dirty="0" err="1" smtClean="0"/>
              <a:t>Buö</a:t>
            </a:r>
            <a:r>
              <a:rPr lang="en-US" dirty="0" smtClean="0"/>
              <a:t> and M. </a:t>
            </a:r>
            <a:r>
              <a:rPr lang="en-US" dirty="0" err="1" smtClean="0"/>
              <a:t>Kjellander</a:t>
            </a:r>
            <a:r>
              <a:rPr lang="en-US" dirty="0" smtClean="0"/>
              <a:t>, "Predicting Customer Churn at a Swedish CRM-system Company," </a:t>
            </a:r>
            <a:r>
              <a:rPr lang="en-US" dirty="0" err="1" smtClean="0"/>
              <a:t>Linköpings</a:t>
            </a:r>
            <a:r>
              <a:rPr lang="en-US" dirty="0" smtClean="0"/>
              <a:t> </a:t>
            </a:r>
            <a:r>
              <a:rPr lang="en-US" dirty="0" err="1" smtClean="0"/>
              <a:t>Universitet</a:t>
            </a:r>
            <a:r>
              <a:rPr lang="en-US" dirty="0" smtClean="0"/>
              <a:t>, </a:t>
            </a:r>
            <a:r>
              <a:rPr lang="en-US" dirty="0" err="1" smtClean="0"/>
              <a:t>Linköping</a:t>
            </a:r>
            <a:r>
              <a:rPr lang="en-US" dirty="0" smtClean="0"/>
              <a:t>, 2014.</a:t>
            </a:r>
          </a:p>
          <a:p>
            <a:r>
              <a:rPr lang="en-US" dirty="0" smtClean="0"/>
              <a:t> [4] K. </a:t>
            </a:r>
            <a:r>
              <a:rPr lang="en-US" dirty="0" err="1" smtClean="0"/>
              <a:t>Mishra</a:t>
            </a:r>
            <a:r>
              <a:rPr lang="en-US" dirty="0" smtClean="0"/>
              <a:t> and R. </a:t>
            </a:r>
            <a:r>
              <a:rPr lang="en-US" dirty="0" err="1" smtClean="0"/>
              <a:t>Rani</a:t>
            </a:r>
            <a:r>
              <a:rPr lang="en-US" dirty="0" smtClean="0"/>
              <a:t>, "An inclusive survey on machine learning for CRM: a paradigm shift," in 2017 International Conference on Energy, Communication, Data Analytics and Soft Computing (ICECDS), Chennai, India, 2017.</a:t>
            </a:r>
          </a:p>
          <a:p>
            <a:r>
              <a:rPr lang="en-US" dirty="0" smtClean="0"/>
              <a:t> [5] H. </a:t>
            </a:r>
            <a:r>
              <a:rPr lang="en-US" dirty="0" err="1" smtClean="0"/>
              <a:t>Gebert</a:t>
            </a:r>
            <a:r>
              <a:rPr lang="en-US" dirty="0" smtClean="0"/>
              <a:t>, M. </a:t>
            </a:r>
            <a:r>
              <a:rPr lang="en-US" dirty="0" err="1" smtClean="0"/>
              <a:t>Geib</a:t>
            </a:r>
            <a:r>
              <a:rPr lang="en-US" dirty="0" smtClean="0"/>
              <a:t>, L. Kolbe and W. Brenner, "Knowledge-enabled customer relationship management: integrating customer relationship management and knowledge management concepts," Journal of Knowledge Management, vol. 7, no. 5, pp. 107-123, 2003.</a:t>
            </a:r>
          </a:p>
          <a:p>
            <a:r>
              <a:rPr lang="en-US" dirty="0" smtClean="0"/>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7" name="TextBox 6"/>
          <p:cNvSpPr txBox="1"/>
          <p:nvPr/>
        </p:nvSpPr>
        <p:spPr>
          <a:xfrm>
            <a:off x="642910" y="1357298"/>
            <a:ext cx="7929618" cy="4524315"/>
          </a:xfrm>
          <a:prstGeom prst="rect">
            <a:avLst/>
          </a:prstGeom>
          <a:noFill/>
        </p:spPr>
        <p:txBody>
          <a:bodyPr wrap="square" rtlCol="0">
            <a:spAutoFit/>
          </a:bodyPr>
          <a:lstStyle/>
          <a:p>
            <a:pPr>
              <a:buFont typeface="Wingdings" pitchFamily="2" charset="2"/>
              <a:buChar char="Ø"/>
            </a:pPr>
            <a:r>
              <a:rPr lang="en-US" dirty="0" smtClean="0"/>
              <a:t> Customer churn prediction is a critical application of machine learning that involves anticipating which customers are likely to discontinue their engagement with a product or service. This process aids businesses in retaining their existing customer base, which is often more economical than acquiring new customers. The procedure encompasses data collection, preprocessing, feature engineering, model selection, training, and validation. By leveraging historical data encompassing customer behaviors and characteristics, models are trained to identify patterns indicative of potential churn. </a:t>
            </a:r>
          </a:p>
          <a:p>
            <a:endParaRPr lang="en-US" dirty="0" smtClean="0"/>
          </a:p>
          <a:p>
            <a:r>
              <a:rPr lang="en-US" dirty="0" smtClean="0"/>
              <a:t>These patterns enable predictions about the likelihood of future churn for new customers. The chosen machine learning algorithm's performance is evaluated using metrics such as accuracy, precision, recall, and F1-score. Once trained, the model can be integrated into business operations for real-time predictions, optimizing customer engagement strategies and fostering long-term customer relationships.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6" name="TextBox 5"/>
          <p:cNvSpPr txBox="1"/>
          <p:nvPr/>
        </p:nvSpPr>
        <p:spPr>
          <a:xfrm>
            <a:off x="357158" y="1643050"/>
            <a:ext cx="8643998" cy="3693319"/>
          </a:xfrm>
          <a:prstGeom prst="rect">
            <a:avLst/>
          </a:prstGeom>
          <a:noFill/>
        </p:spPr>
        <p:txBody>
          <a:bodyPr wrap="square" rtlCol="0">
            <a:spAutoFit/>
          </a:bodyPr>
          <a:lstStyle/>
          <a:p>
            <a:pPr>
              <a:buFont typeface="Wingdings" pitchFamily="2" charset="2"/>
              <a:buChar char="Ø"/>
            </a:pPr>
            <a:r>
              <a:rPr lang="en-US" dirty="0" smtClean="0"/>
              <a:t>In today's highly competitive business landscape, retaining customers is paramount for the sustained success and growth of any organization. Customer attrition, often referred to as customer churn, is the phenomenon where customers discontinue their relationship with a company or stop using its products or services. For businesses, understanding and predicting customer attrition is crucial because it not only impacts revenue but also affects brand reputation and market competitiveness.</a:t>
            </a:r>
          </a:p>
          <a:p>
            <a:endParaRPr lang="en-US" dirty="0" smtClean="0"/>
          </a:p>
          <a:p>
            <a:pPr>
              <a:buFont typeface="Wingdings" pitchFamily="2" charset="2"/>
              <a:buChar char="Ø"/>
            </a:pPr>
            <a:r>
              <a:rPr lang="en-US" dirty="0" smtClean="0"/>
              <a:t>This predictive approach is becoming increasingly essential in industries like telecommunications, subscription services, e-commerce, and finance, where customer retention is key to profitability. By analyzing historical data and employing advanced predictive models, organizations can gain valuable insights into the factors and patterns that drive customer attrition.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4" name="TextBox 3"/>
          <p:cNvSpPr txBox="1"/>
          <p:nvPr/>
        </p:nvSpPr>
        <p:spPr>
          <a:xfrm>
            <a:off x="785786" y="1857364"/>
            <a:ext cx="7572428" cy="2862322"/>
          </a:xfrm>
          <a:prstGeom prst="rect">
            <a:avLst/>
          </a:prstGeom>
          <a:noFill/>
        </p:spPr>
        <p:txBody>
          <a:bodyPr wrap="square" rtlCol="0">
            <a:spAutoFit/>
          </a:bodyPr>
          <a:lstStyle/>
          <a:p>
            <a:pPr>
              <a:buFont typeface="Wingdings" pitchFamily="2" charset="2"/>
              <a:buChar char="Ø"/>
            </a:pPr>
            <a:r>
              <a:rPr lang="en-US" dirty="0" smtClean="0"/>
              <a:t>The primary objective of this research is to develop a predictive model for customer attrition in the E-commerce industry, leveraging advanced machine learning techniques and E-commerce-specific data sources. </a:t>
            </a:r>
          </a:p>
          <a:p>
            <a:endParaRPr lang="en-US" dirty="0" smtClean="0"/>
          </a:p>
          <a:p>
            <a:endParaRPr lang="en-US" dirty="0" smtClean="0"/>
          </a:p>
          <a:p>
            <a:pPr>
              <a:buFont typeface="Wingdings" pitchFamily="2" charset="2"/>
              <a:buChar char="Ø"/>
            </a:pPr>
            <a:r>
              <a:rPr lang="en-US" dirty="0" smtClean="0"/>
              <a:t>The goal is to identify potential churners proactively, enabling the implementation of effective retention strategies, thereby reducing customer attrition rates, increasing customer lifetime value, and enhancing the overall profitability and sustainability of E-commerce businesses.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10183</TotalTime>
  <Words>1587</Words>
  <Application>Microsoft Office PowerPoint</Application>
  <PresentationFormat>On-screen Show (4:3)</PresentationFormat>
  <Paragraphs>111</Paragraphs>
  <Slides>19</Slides>
  <Notes>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PRIYANKA</cp:lastModifiedBy>
  <cp:revision>728</cp:revision>
  <dcterms:modified xsi:type="dcterms:W3CDTF">2023-11-05T13:51:19Z</dcterms:modified>
</cp:coreProperties>
</file>