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282" r:id="rId15"/>
    <p:sldId id="297" r:id="rId16"/>
    <p:sldId id="431" r:id="rId17"/>
    <p:sldId id="407" r:id="rId18"/>
    <p:sldId id="387" r:id="rId19"/>
    <p:sldId id="383" r:id="rId20"/>
    <p:sldId id="428"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5" autoAdjust="0"/>
  </p:normalViewPr>
  <p:slideViewPr>
    <p:cSldViewPr>
      <p:cViewPr varScale="1">
        <p:scale>
          <a:sx n="80" d="100"/>
          <a:sy n="80" d="100"/>
        </p:scale>
        <p:origin x="1522" y="48"/>
      </p:cViewPr>
      <p:guideLst>
        <p:guide orient="horz" pos="2160"/>
        <p:guide pos="2880"/>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algn="l">
              <a:buFont typeface="+mj-lt"/>
              <a:buNone/>
            </a:pP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17</a:t>
            </a:fld>
            <a:endParaRPr lang="en-IN"/>
          </a:p>
        </p:txBody>
      </p:sp>
    </p:spTree>
    <p:extLst>
      <p:ext uri="{BB962C8B-B14F-4D97-AF65-F5344CB8AC3E}">
        <p14:creationId xmlns:p14="http://schemas.microsoft.com/office/powerpoint/2010/main" val="230908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PICS/services-960323.html" TargetMode="External"/><Relationship Id="rId2" Type="http://schemas.openxmlformats.org/officeDocument/2006/relationships/hyperlink" Target="http://inet.nttam.com/HMP/PAPER/132/abst.html" TargetMode="External"/><Relationship Id="rId1" Type="http://schemas.openxmlformats.org/officeDocument/2006/relationships/slideLayout" Target="../slideLayouts/slideLayout1.xml"/><Relationship Id="rId5" Type="http://schemas.openxmlformats.org/officeDocument/2006/relationships/hyperlink" Target="http://www.surfwatch.com/" TargetMode="External"/><Relationship Id="rId4" Type="http://schemas.openxmlformats.org/officeDocument/2006/relationships/hyperlink" Target="http://www.solidoak.com/cybersit.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WEBSITE BLOCKER</a:t>
            </a:r>
          </a:p>
        </p:txBody>
      </p:sp>
      <p:sp>
        <p:nvSpPr>
          <p:cNvPr id="3" name="TextBox 2"/>
          <p:cNvSpPr txBox="1"/>
          <p:nvPr/>
        </p:nvSpPr>
        <p:spPr>
          <a:xfrm>
            <a:off x="3733800" y="3146286"/>
            <a:ext cx="5410200" cy="1323439"/>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20H51A0568-M.Priyanka</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20H51A05K7-Nishith Reddy</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20H51A05K8-Sai Karthik</a:t>
            </a:r>
          </a:p>
        </p:txBody>
      </p:sp>
      <p:sp>
        <p:nvSpPr>
          <p:cNvPr id="4" name="TextBox 3"/>
          <p:cNvSpPr txBox="1"/>
          <p:nvPr/>
        </p:nvSpPr>
        <p:spPr>
          <a:xfrm>
            <a:off x="155575" y="53340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 </a:t>
            </a:r>
            <a:r>
              <a:rPr lang="en-US" b="1" dirty="0" err="1"/>
              <a:t>T.Adarana</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 : 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709043"/>
            <a:ext cx="8381160" cy="75600"/>
          </a:xfrm>
          <a:prstGeom prst="rect">
            <a:avLst/>
          </a:prstGeom>
          <a:solidFill>
            <a:srgbClr val="7030A0"/>
          </a:solidFill>
          <a:ln w="25560">
            <a:solidFill>
              <a:srgbClr val="3A5F8B"/>
            </a:solidFill>
            <a:round/>
          </a:ln>
        </p:spPr>
      </p:sp>
      <p:sp>
        <p:nvSpPr>
          <p:cNvPr id="3" name="TextBox 2"/>
          <p:cNvSpPr txBox="1"/>
          <p:nvPr/>
        </p:nvSpPr>
        <p:spPr>
          <a:xfrm>
            <a:off x="304800" y="124268"/>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FB35988C-0DBA-9550-7AD2-D41FD85AEAC2}"/>
              </a:ext>
            </a:extLst>
          </p:cNvPr>
          <p:cNvSpPr txBox="1"/>
          <p:nvPr/>
        </p:nvSpPr>
        <p:spPr>
          <a:xfrm>
            <a:off x="152400" y="914400"/>
            <a:ext cx="8839200" cy="6188233"/>
          </a:xfrm>
          <a:prstGeom prst="rect">
            <a:avLst/>
          </a:prstGeom>
          <a:noFill/>
        </p:spPr>
        <p:txBody>
          <a:bodyPr wrap="square">
            <a:spAutoFit/>
          </a:bodyPr>
          <a:lstStyle/>
          <a:p>
            <a:pPr marL="285750" indent="-285750" algn="just">
              <a:lnSpc>
                <a:spcPct val="150000"/>
              </a:lnSpc>
              <a:buClr>
                <a:srgbClr val="000000"/>
              </a:buCl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main problem that this project aims to solve is the issue of excessive Internet use, particularly</a:t>
            </a:r>
            <a:r>
              <a:rPr lang="en-US" sz="1800" spc="-2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during</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work</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or</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study</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time.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Many</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people</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struggle</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with</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procrastination</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distraction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2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on</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their</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computers,</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one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primary</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culprits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often</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plethora</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websites</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social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a:t>
            </a:r>
            <a:r>
              <a:rPr lang="en-US" sz="1800" spc="-2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platforms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available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at</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their</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fingertips.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By</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blocking</a:t>
            </a:r>
            <a:r>
              <a:rPr lang="en-US" sz="1800" spc="-7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access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these</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sites,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website</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blocker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stay 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avoid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Clr>
                <a:srgbClr val="000000"/>
              </a:buClr>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Clr>
                <a:srgbClr val="000000"/>
              </a:buCl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productivity</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reduce distractions by preventing them from accessing time-wasting websites during work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hours.</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Clr>
                <a:srgbClr val="000000"/>
              </a:buClr>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Clr>
                <a:srgbClr val="000000"/>
              </a:buClr>
              <a:buFont typeface="Wingdings" panose="05000000000000000000" pitchFamily="2" charset="2"/>
              <a:buChar char="Ø"/>
            </a:pPr>
            <a:endParaRPr lang="en-US" sz="1600" b="0" i="0" dirty="0">
              <a:solidFill>
                <a:srgbClr val="374151"/>
              </a:solidFill>
              <a:effectLst/>
              <a:latin typeface="Söhne"/>
            </a:endParaRPr>
          </a:p>
          <a:p>
            <a:pPr algn="just">
              <a:lnSpc>
                <a:spcPct val="150000"/>
              </a:lnSpc>
              <a:buClr>
                <a:srgbClr val="000000"/>
              </a:buClr>
            </a:pPr>
            <a:endParaRPr lang="en-US" sz="1600" b="0" i="0" dirty="0">
              <a:solidFill>
                <a:srgbClr val="374151"/>
              </a:solidFill>
              <a:effectLst/>
              <a:latin typeface="Söhne"/>
            </a:endParaRPr>
          </a:p>
          <a:p>
            <a:pPr marL="216000" indent="-216000" algn="just">
              <a:lnSpc>
                <a:spcPct val="150000"/>
              </a:lnSpc>
              <a:buClr>
                <a:srgbClr val="000000"/>
              </a:buClr>
              <a:buFont typeface="Wingdings" charset="2"/>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371380"/>
            <a:ext cx="8076600" cy="75600"/>
          </a:xfrm>
          <a:prstGeom prst="rect">
            <a:avLst/>
          </a:prstGeom>
          <a:solidFill>
            <a:srgbClr val="7030A0"/>
          </a:solidFill>
          <a:ln w="25560">
            <a:solidFill>
              <a:srgbClr val="3A5F8B"/>
            </a:solidFill>
            <a:round/>
          </a:ln>
        </p:spPr>
      </p:sp>
      <p:sp>
        <p:nvSpPr>
          <p:cNvPr id="83" name="CustomShape 2"/>
          <p:cNvSpPr/>
          <p:nvPr/>
        </p:nvSpPr>
        <p:spPr>
          <a:xfrm>
            <a:off x="-304800" y="24087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654216" y="94262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Times New Roman" panose="02020603050405020304" pitchFamily="18" charset="0"/>
                <a:cs typeface="Times New Roman" panose="02020603050405020304" pitchFamily="18" charset="0"/>
              </a:rPr>
              <a:t>Scope of the Project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400CA3-54FE-F445-E658-2CA7FDB5D747}"/>
              </a:ext>
            </a:extLst>
          </p:cNvPr>
          <p:cNvSpPr txBox="1"/>
          <p:nvPr/>
        </p:nvSpPr>
        <p:spPr>
          <a:xfrm>
            <a:off x="184731" y="912140"/>
            <a:ext cx="8763000" cy="5909310"/>
          </a:xfrm>
          <a:prstGeom prst="rect">
            <a:avLst/>
          </a:prstGeom>
          <a:noFill/>
        </p:spPr>
        <p:txBody>
          <a:bodyPr wrap="square">
            <a:spAutoFit/>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Söhne"/>
              </a:rPr>
              <a:t>The primary aim could be to help users increase productivity by blocking distracting websites during work or study hours.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Söhne"/>
              </a:rPr>
              <a:t>The project focus on providing parents with tools to manage their children's internet access and protect them from inappropriate content.</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Söhne"/>
              </a:rPr>
              <a:t>It could center on improving online security by blocking malicious websites and protecting users from phishing attempts.</a:t>
            </a:r>
          </a:p>
          <a:p>
            <a:pPr marL="285750" indent="-285750" algn="just">
              <a:buFont typeface="Wingdings" panose="05000000000000000000" pitchFamily="2" charset="2"/>
              <a:buChar char="Ø"/>
            </a:pPr>
            <a:endParaRPr lang="en-US" b="0" i="0" dirty="0">
              <a:solidFill>
                <a:srgbClr val="374151"/>
              </a:solidFill>
              <a:effectLst/>
              <a:latin typeface="Söhne"/>
            </a:endParaRPr>
          </a:p>
          <a:p>
            <a:pPr marL="285750" indent="-285750" algn="just">
              <a:buFont typeface="Wingdings" panose="05000000000000000000" pitchFamily="2" charset="2"/>
              <a:buChar char="Ø"/>
            </a:pPr>
            <a:r>
              <a:rPr lang="en-US" b="0" i="0" dirty="0">
                <a:solidFill>
                  <a:srgbClr val="374151"/>
                </a:solidFill>
                <a:effectLst/>
                <a:latin typeface="Söhne"/>
              </a:rPr>
              <a:t>The project could target users looking to reduce internet addiction or manage their screen time effectively.</a:t>
            </a: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b="0" i="0" dirty="0">
                <a:solidFill>
                  <a:srgbClr val="374151"/>
                </a:solidFill>
                <a:effectLst/>
                <a:latin typeface="Söhne"/>
              </a:rPr>
            </a:br>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b="0" i="0" dirty="0">
                <a:solidFill>
                  <a:srgbClr val="374151"/>
                </a:solidFill>
                <a:effectLst/>
                <a:latin typeface="Söhne"/>
              </a:rPr>
            </a:br>
            <a:endParaRPr lang="en-US" dirty="0"/>
          </a:p>
        </p:txBody>
      </p:sp>
      <p:sp>
        <p:nvSpPr>
          <p:cNvPr id="6" name="Rectangle 1">
            <a:extLst>
              <a:ext uri="{FF2B5EF4-FFF2-40B4-BE49-F238E27FC236}">
                <a16:creationId xmlns:a16="http://schemas.microsoft.com/office/drawing/2014/main" id="{BA2C1799-7BFA-8E9D-F894-B0224064477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169080"/>
            <a:ext cx="8076600" cy="75600"/>
          </a:xfrm>
          <a:prstGeom prst="rect">
            <a:avLst/>
          </a:prstGeom>
          <a:solidFill>
            <a:srgbClr val="7030A0"/>
          </a:solidFill>
          <a:ln w="25560">
            <a:solidFill>
              <a:srgbClr val="3A5F8B"/>
            </a:solidFill>
            <a:round/>
          </a:ln>
        </p:spPr>
      </p:sp>
      <p:sp>
        <p:nvSpPr>
          <p:cNvPr id="83" name="CustomShape 2"/>
          <p:cNvSpPr/>
          <p:nvPr/>
        </p:nvSpPr>
        <p:spPr>
          <a:xfrm>
            <a:off x="-990600" y="24087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Bookman Old Style" pitchFamily="18" charset="0"/>
              </a:rPr>
              <a:t>Proposed  Methodologies</a:t>
            </a:r>
            <a:endParaRPr lang="en-US" sz="3200" b="1" dirty="0">
              <a:solidFill>
                <a:srgbClr val="FF0000"/>
              </a:solidFill>
              <a:latin typeface="Calibri" pitchFamily="34" charset="0"/>
            </a:endParaRPr>
          </a:p>
        </p:txBody>
      </p:sp>
      <p:sp>
        <p:nvSpPr>
          <p:cNvPr id="3" name="TextBox 2">
            <a:extLst>
              <a:ext uri="{FF2B5EF4-FFF2-40B4-BE49-F238E27FC236}">
                <a16:creationId xmlns:a16="http://schemas.microsoft.com/office/drawing/2014/main" id="{DD157E21-17B2-63FC-017B-C1192A67493C}"/>
              </a:ext>
            </a:extLst>
          </p:cNvPr>
          <p:cNvSpPr txBox="1"/>
          <p:nvPr/>
        </p:nvSpPr>
        <p:spPr>
          <a:xfrm>
            <a:off x="228600" y="1371600"/>
            <a:ext cx="8686800" cy="2308324"/>
          </a:xfrm>
          <a:prstGeom prst="rect">
            <a:avLst/>
          </a:prstGeom>
          <a:noFill/>
        </p:spPr>
        <p:txBody>
          <a:bodyPr wrap="square">
            <a:spAutoFit/>
          </a:bodyPr>
          <a:lstStyle/>
          <a:p>
            <a:pPr marL="285750" indent="-285750">
              <a:buFont typeface="Wingdings" panose="05000000000000000000" pitchFamily="2" charset="2"/>
              <a:buChar char="Ø"/>
            </a:pPr>
            <a:r>
              <a:rPr lang="en-US" altLang="en-US" dirty="0"/>
              <a:t>Our  aim is to develop a project which can be able to block all kind of websites even the remote notifications and third party notifications</a:t>
            </a:r>
          </a:p>
          <a:p>
            <a:pPr marL="285750" indent="-285750" algn="l">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t>we ensure the system is effective, it will be regularly updated to include new websites and keywords that may need to be blocked.</a:t>
            </a:r>
          </a:p>
          <a:p>
            <a:pPr marL="285750" indent="-285750" algn="l">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2" name="Picture 8">
            <a:extLst>
              <a:ext uri="{FF2B5EF4-FFF2-40B4-BE49-F238E27FC236}">
                <a16:creationId xmlns:a16="http://schemas.microsoft.com/office/drawing/2014/main" id="{D2C0268B-6A5B-B1E4-7705-0E9F78923708}"/>
              </a:ext>
            </a:extLst>
          </p:cNvPr>
          <p:cNvPicPr>
            <a:picLocks/>
          </p:cNvPicPr>
          <p:nvPr/>
        </p:nvPicPr>
        <p:blipFill>
          <a:blip r:embed="rId2"/>
          <a:srcRect l="44513" t="6870" r="3091" b="2591"/>
          <a:stretch>
            <a:fillRect/>
          </a:stretch>
        </p:blipFill>
        <p:spPr>
          <a:xfrm>
            <a:off x="5029200" y="3510788"/>
            <a:ext cx="3214687" cy="2908300"/>
          </a:xfrm>
          <a:prstGeom prst="rect">
            <a:avLst/>
          </a:prstGeom>
          <a:noFill/>
          <a:ln>
            <a:noFill/>
          </a:ln>
        </p:spPr>
      </p:pic>
      <p:pic>
        <p:nvPicPr>
          <p:cNvPr id="4" name="Picture 3">
            <a:extLst>
              <a:ext uri="{FF2B5EF4-FFF2-40B4-BE49-F238E27FC236}">
                <a16:creationId xmlns:a16="http://schemas.microsoft.com/office/drawing/2014/main" id="{B9948664-C551-E719-9C1F-6DA37A86FCBA}"/>
              </a:ext>
            </a:extLst>
          </p:cNvPr>
          <p:cNvPicPr>
            <a:picLocks noChangeAspect="1"/>
          </p:cNvPicPr>
          <p:nvPr/>
        </p:nvPicPr>
        <p:blipFill>
          <a:blip r:embed="rId3"/>
          <a:stretch>
            <a:fillRect/>
          </a:stretch>
        </p:blipFill>
        <p:spPr>
          <a:xfrm>
            <a:off x="469392" y="3510788"/>
            <a:ext cx="3755461" cy="2853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Bookman Old Style" pitchFamily="18" charset="0"/>
              </a:rPr>
              <a:t>System Architecture</a:t>
            </a:r>
            <a:endParaRPr lang="en-US" sz="3200" b="1" dirty="0">
              <a:solidFill>
                <a:srgbClr val="FF0000"/>
              </a:solidFill>
              <a:latin typeface="Calibri" pitchFamily="34" charset="0"/>
            </a:endParaRPr>
          </a:p>
        </p:txBody>
      </p:sp>
      <p:pic>
        <p:nvPicPr>
          <p:cNvPr id="3" name="image6.jpeg">
            <a:extLst>
              <a:ext uri="{FF2B5EF4-FFF2-40B4-BE49-F238E27FC236}">
                <a16:creationId xmlns:a16="http://schemas.microsoft.com/office/drawing/2014/main" id="{5CBA3179-0C5A-41DE-ADE8-BC7066567A17}"/>
              </a:ext>
            </a:extLst>
          </p:cNvPr>
          <p:cNvPicPr>
            <a:picLocks noChangeAspect="1"/>
          </p:cNvPicPr>
          <p:nvPr/>
        </p:nvPicPr>
        <p:blipFill>
          <a:blip r:embed="rId2" cstate="print"/>
          <a:stretch>
            <a:fillRect/>
          </a:stretch>
        </p:blipFill>
        <p:spPr>
          <a:xfrm>
            <a:off x="2057400" y="1724025"/>
            <a:ext cx="4811395" cy="4143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jpeg">
            <a:extLst>
              <a:ext uri="{FF2B5EF4-FFF2-40B4-BE49-F238E27FC236}">
                <a16:creationId xmlns:a16="http://schemas.microsoft.com/office/drawing/2014/main" id="{A50CBB20-64DD-E2B6-2009-7558CF94CFA1}"/>
              </a:ext>
            </a:extLst>
          </p:cNvPr>
          <p:cNvPicPr>
            <a:picLocks noChangeAspect="1"/>
          </p:cNvPicPr>
          <p:nvPr/>
        </p:nvPicPr>
        <p:blipFill>
          <a:blip r:embed="rId2" cstate="print"/>
          <a:stretch>
            <a:fillRect/>
          </a:stretch>
        </p:blipFill>
        <p:spPr>
          <a:xfrm>
            <a:off x="1816248" y="304800"/>
            <a:ext cx="5194152" cy="5888618"/>
          </a:xfrm>
          <a:prstGeom prst="rect">
            <a:avLst/>
          </a:prstGeom>
        </p:spPr>
      </p:pic>
    </p:spTree>
    <p:extLst>
      <p:ext uri="{BB962C8B-B14F-4D97-AF65-F5344CB8AC3E}">
        <p14:creationId xmlns:p14="http://schemas.microsoft.com/office/powerpoint/2010/main" val="131669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27704"/>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B1788E1F-B979-016F-B68D-399A8E2A6EB8}"/>
              </a:ext>
            </a:extLst>
          </p:cNvPr>
          <p:cNvSpPr txBox="1"/>
          <p:nvPr/>
        </p:nvSpPr>
        <p:spPr>
          <a:xfrm>
            <a:off x="284304" y="762000"/>
            <a:ext cx="8610600" cy="3949799"/>
          </a:xfrm>
          <a:prstGeom prst="rect">
            <a:avLst/>
          </a:prstGeom>
          <a:noFill/>
        </p:spPr>
        <p:txBody>
          <a:bodyPr wrap="square">
            <a:spAutoFit/>
          </a:bodyPr>
          <a:lstStyle/>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itchFamily="18" charset="0"/>
                <a:ea typeface="Times New Roman" pitchFamily="18" charset="0"/>
              </a:rPr>
              <a:t>The existing system of website blockers is designed to restrict access to specific websites, either for individual users or across an entire network. These blockers operate by using either software or hardware-based solutions to filter or block web traffic to the targeted sites.</a:t>
            </a:r>
          </a:p>
          <a:p>
            <a:pPr marL="285750" indent="-285750" algn="l">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itchFamily="18" charset="0"/>
                <a:ea typeface="Times New Roman" pitchFamily="18" charset="0"/>
              </a:rPr>
              <a:t>In the Existing System it is unable to block few third –party notifications. It fails to block the remote notifications.</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Times New Roman" pitchFamily="18" charset="0"/>
                <a:cs typeface="+mn-cs"/>
              </a:rPr>
              <a:t>Existing Projects: 1.Freedom App</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Times New Roman" pitchFamily="18" charset="0"/>
                <a:cs typeface="+mn-cs"/>
              </a:rPr>
              <a:t>                                  2.Focus App</a:t>
            </a:r>
          </a:p>
          <a:p>
            <a:pPr marL="285750" indent="-285750" algn="l">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811315"/>
            <a:ext cx="8381160" cy="75600"/>
          </a:xfrm>
          <a:prstGeom prst="rect">
            <a:avLst/>
          </a:prstGeom>
          <a:solidFill>
            <a:srgbClr val="7030A0"/>
          </a:solidFill>
          <a:ln w="25560">
            <a:solidFill>
              <a:srgbClr val="3A5F8B"/>
            </a:solidFill>
            <a:round/>
          </a:ln>
        </p:spPr>
      </p:sp>
      <p:sp>
        <p:nvSpPr>
          <p:cNvPr id="8" name="TextBox 7"/>
          <p:cNvSpPr txBox="1"/>
          <p:nvPr/>
        </p:nvSpPr>
        <p:spPr>
          <a:xfrm>
            <a:off x="457200" y="288095"/>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EF3E91DF-97E9-F89F-1F9E-D50F83C4FAF1}"/>
              </a:ext>
            </a:extLst>
          </p:cNvPr>
          <p:cNvSpPr txBox="1"/>
          <p:nvPr/>
        </p:nvSpPr>
        <p:spPr>
          <a:xfrm>
            <a:off x="266700" y="1066800"/>
            <a:ext cx="8610600" cy="6494085"/>
          </a:xfrm>
          <a:prstGeom prst="rect">
            <a:avLst/>
          </a:prstGeom>
          <a:noFill/>
        </p:spPr>
        <p:txBody>
          <a:bodyPr wrap="square">
            <a:spAutoFit/>
          </a:bodyPr>
          <a:lstStyle/>
          <a:p>
            <a:pPr marL="685800"/>
            <a:endParaRPr lang="en-IN" dirty="0">
              <a:effectLst/>
            </a:endParaRPr>
          </a:p>
          <a:p>
            <a:pPr marL="742950" lvl="1" indent="-285750">
              <a:buSzPts val="1000"/>
              <a:buFont typeface="Symbol" panose="05050102010706020507" pitchFamily="18" charset="2"/>
              <a:buChar char=""/>
              <a:tabLst>
                <a:tab pos="914400" algn="l"/>
              </a:tabLst>
            </a:pPr>
            <a:r>
              <a:rPr lang="en-IN" b="1" dirty="0">
                <a:solidFill>
                  <a:srgbClr val="374151"/>
                </a:solidFill>
                <a:effectLst/>
                <a:latin typeface="Segoe UI" panose="020B0502040204020203" pitchFamily="34" charset="0"/>
                <a:ea typeface="Times New Roman" panose="02020603050405020304" pitchFamily="18" charset="0"/>
              </a:rPr>
              <a:t>Blocking Accuracy</a:t>
            </a:r>
            <a:r>
              <a:rPr lang="en-IN" dirty="0">
                <a:solidFill>
                  <a:srgbClr val="374151"/>
                </a:solidFill>
                <a:effectLst/>
                <a:latin typeface="Segoe UI" panose="020B0502040204020203" pitchFamily="34" charset="0"/>
                <a:ea typeface="Times New Roman" panose="02020603050405020304" pitchFamily="18" charset="0"/>
              </a:rPr>
              <a:t>: Assess how accurately website blockers can identify and block unwanted content. This can include testing their ability to block specific categories of websites (e.g., adult content, social media, gaming).</a:t>
            </a:r>
          </a:p>
          <a:p>
            <a:pPr marL="742950" lvl="1" indent="-285750">
              <a:buSzPts val="1000"/>
              <a:buFont typeface="Symbol" panose="05050102010706020507" pitchFamily="18" charset="2"/>
              <a:buChar char=""/>
              <a:tabLst>
                <a:tab pos="914400" algn="l"/>
              </a:tabLst>
            </a:pPr>
            <a:endParaRPr lang="en-IN" dirty="0">
              <a:solidFill>
                <a:srgbClr val="374151"/>
              </a:solidFill>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b="1" dirty="0">
                <a:solidFill>
                  <a:srgbClr val="374151"/>
                </a:solidFill>
                <a:effectLst/>
                <a:latin typeface="Segoe UI" panose="020B0502040204020203" pitchFamily="34" charset="0"/>
                <a:ea typeface="Times New Roman" panose="02020603050405020304" pitchFamily="18" charset="0"/>
              </a:rPr>
              <a:t>False Positives/Negatives</a:t>
            </a:r>
            <a:r>
              <a:rPr lang="en-IN" dirty="0">
                <a:solidFill>
                  <a:srgbClr val="374151"/>
                </a:solidFill>
                <a:effectLst/>
                <a:latin typeface="Segoe UI" panose="020B0502040204020203" pitchFamily="34" charset="0"/>
                <a:ea typeface="Times New Roman" panose="02020603050405020304" pitchFamily="18" charset="0"/>
              </a:rPr>
              <a:t>: Evaluate the rate of false positives (blocking legitimate content) and false negatives (allowing prohibited content) to determine the precision of the blocking mechanism.</a:t>
            </a:r>
            <a:endParaRPr lang="en-IN" dirty="0">
              <a:solidFill>
                <a:srgbClr val="374151"/>
              </a:solidFill>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endParaRPr lang="en-IN" dirty="0">
              <a:effectLst/>
            </a:endParaRPr>
          </a:p>
          <a:p>
            <a:pPr marL="742950" lvl="1" indent="-285750">
              <a:buSzPts val="1000"/>
              <a:buFont typeface="Symbol" panose="05050102010706020507" pitchFamily="18" charset="2"/>
              <a:buChar char=""/>
              <a:tabLst>
                <a:tab pos="914400" algn="l"/>
              </a:tabLst>
            </a:pPr>
            <a:r>
              <a:rPr lang="en-IN" b="1" dirty="0">
                <a:solidFill>
                  <a:srgbClr val="374151"/>
                </a:solidFill>
                <a:effectLst/>
                <a:latin typeface="Segoe UI" panose="020B0502040204020203" pitchFamily="34" charset="0"/>
                <a:ea typeface="Times New Roman" panose="02020603050405020304" pitchFamily="18" charset="0"/>
              </a:rPr>
              <a:t>Ease of Use</a:t>
            </a:r>
            <a:r>
              <a:rPr lang="en-IN" dirty="0">
                <a:solidFill>
                  <a:srgbClr val="374151"/>
                </a:solidFill>
                <a:effectLst/>
                <a:latin typeface="Segoe UI" panose="020B0502040204020203" pitchFamily="34" charset="0"/>
                <a:ea typeface="Times New Roman" panose="02020603050405020304" pitchFamily="18" charset="0"/>
              </a:rPr>
              <a:t>: </a:t>
            </a:r>
            <a:r>
              <a:rPr lang="en-IN" dirty="0" err="1">
                <a:solidFill>
                  <a:srgbClr val="374151"/>
                </a:solidFill>
                <a:effectLst/>
                <a:latin typeface="Segoe UI" panose="020B0502040204020203" pitchFamily="34" charset="0"/>
                <a:ea typeface="Times New Roman" panose="02020603050405020304" pitchFamily="18" charset="0"/>
              </a:rPr>
              <a:t>Analyze</a:t>
            </a:r>
            <a:r>
              <a:rPr lang="en-IN" dirty="0">
                <a:solidFill>
                  <a:srgbClr val="374151"/>
                </a:solidFill>
                <a:effectLst/>
                <a:latin typeface="Segoe UI" panose="020B0502040204020203" pitchFamily="34" charset="0"/>
                <a:ea typeface="Times New Roman" panose="02020603050405020304" pitchFamily="18" charset="0"/>
              </a:rPr>
              <a:t> the user-friendliness of website blockers. Are they easy for non-technical users to install and configure?</a:t>
            </a:r>
          </a:p>
          <a:p>
            <a:pPr marL="742950" lvl="1" indent="-285750">
              <a:buSzPts val="1000"/>
              <a:buFont typeface="Symbol" panose="05050102010706020507" pitchFamily="18" charset="2"/>
              <a:buChar char=""/>
              <a:tabLst>
                <a:tab pos="914400" algn="l"/>
              </a:tabLst>
            </a:pPr>
            <a:endParaRPr lang="en-IN" dirty="0">
              <a:solidFill>
                <a:srgbClr val="374151"/>
              </a:solidFill>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b="1" dirty="0">
                <a:solidFill>
                  <a:srgbClr val="374151"/>
                </a:solidFill>
                <a:effectLst/>
                <a:latin typeface="Segoe UI" panose="020B0502040204020203" pitchFamily="34" charset="0"/>
                <a:ea typeface="Times New Roman" panose="02020603050405020304" pitchFamily="18" charset="0"/>
              </a:rPr>
              <a:t>Customization</a:t>
            </a:r>
            <a:r>
              <a:rPr lang="en-IN" dirty="0">
                <a:solidFill>
                  <a:srgbClr val="374151"/>
                </a:solidFill>
                <a:effectLst/>
                <a:latin typeface="Segoe UI" panose="020B0502040204020203" pitchFamily="34" charset="0"/>
                <a:ea typeface="Times New Roman" panose="02020603050405020304" pitchFamily="18" charset="0"/>
              </a:rPr>
              <a:t>: Investigate the extent to which users can customize the blocking rules and settings to fit their specific needs.</a:t>
            </a:r>
            <a:endParaRPr lang="en-IN" dirty="0">
              <a:solidFill>
                <a:srgbClr val="374151"/>
              </a:solidFill>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endParaRPr lang="en-IN" dirty="0">
              <a:effectLst/>
            </a:endParaRPr>
          </a:p>
          <a:p>
            <a:pPr marL="742950" lvl="1" indent="-285750">
              <a:buSzPts val="1000"/>
              <a:buFont typeface="Symbol" panose="05050102010706020507" pitchFamily="18" charset="2"/>
              <a:buChar char=""/>
              <a:tabLst>
                <a:tab pos="914400" algn="l"/>
              </a:tabLst>
            </a:pPr>
            <a:r>
              <a:rPr lang="en-IN" b="1" dirty="0">
                <a:solidFill>
                  <a:srgbClr val="374151"/>
                </a:solidFill>
                <a:effectLst/>
                <a:latin typeface="Segoe UI" panose="020B0502040204020203" pitchFamily="34" charset="0"/>
                <a:ea typeface="Times New Roman" panose="02020603050405020304" pitchFamily="18" charset="0"/>
              </a:rPr>
              <a:t>Productivity Metrics</a:t>
            </a:r>
            <a:r>
              <a:rPr lang="en-IN" dirty="0">
                <a:solidFill>
                  <a:srgbClr val="374151"/>
                </a:solidFill>
                <a:effectLst/>
                <a:latin typeface="Segoe UI" panose="020B0502040204020203" pitchFamily="34" charset="0"/>
                <a:ea typeface="Times New Roman" panose="02020603050405020304" pitchFamily="18" charset="0"/>
              </a:rPr>
              <a:t>: Collect data on how website blockers affect users' productivity at work or school. This might involve monitoring time spent on blocked sites compared to productive activities.</a:t>
            </a:r>
            <a:endParaRPr lang="en-IN" dirty="0">
              <a:solidFill>
                <a:srgbClr val="374151"/>
              </a:solidFill>
              <a:effectLst/>
              <a:latin typeface="Times New Roman" panose="02020603050405020304" pitchFamily="18" charset="0"/>
              <a:ea typeface="Times New Roman" panose="02020603050405020304" pitchFamily="18" charset="0"/>
            </a:endParaRPr>
          </a:p>
          <a:p>
            <a:pPr marL="285750" indent="-285750" algn="just">
              <a:spcAft>
                <a:spcPts val="1200"/>
              </a:spcAf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spcAft>
                <a:spcPts val="1200"/>
              </a:spcAf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6" name="TextBox 5">
            <a:extLst>
              <a:ext uri="{FF2B5EF4-FFF2-40B4-BE49-F238E27FC236}">
                <a16:creationId xmlns:a16="http://schemas.microsoft.com/office/drawing/2014/main" id="{FB01003F-D7BF-1A72-6925-5AB8AA5270F1}"/>
              </a:ext>
            </a:extLst>
          </p:cNvPr>
          <p:cNvSpPr txBox="1"/>
          <p:nvPr/>
        </p:nvSpPr>
        <p:spPr>
          <a:xfrm>
            <a:off x="436652" y="1371600"/>
            <a:ext cx="8534400" cy="2585323"/>
          </a:xfrm>
          <a:prstGeom prst="rect">
            <a:avLst/>
          </a:prstGeom>
          <a:noFill/>
        </p:spPr>
        <p:txBody>
          <a:bodyPr wrap="square">
            <a:spAutoFit/>
          </a:bodyPr>
          <a:lstStyle/>
          <a:p>
            <a:r>
              <a:rPr lang="en-US"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ebsite blocker can be expanded in many ways to provide more functionality and improve its usability.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scope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adapts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behavior.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 potential future scope for the website blocker is to add a feature for time-based blocking.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blocker 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 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unblocked by the </a:t>
            </a:r>
            <a:r>
              <a:rPr lang="en-US" sz="1800" dirty="0" err="1">
                <a:effectLst/>
                <a:latin typeface="Times New Roman" panose="02020603050405020304" pitchFamily="18" charset="0"/>
                <a:ea typeface="Times New Roman" panose="02020603050405020304" pitchFamily="18" charset="0"/>
              </a:rPr>
              <a:t>admin.</a:t>
            </a:r>
            <a:r>
              <a:rPr lang="en-US" altLang="en-US" dirty="0" err="1">
                <a:latin typeface="Google Sans"/>
              </a:rPr>
              <a:t>The</a:t>
            </a:r>
            <a:r>
              <a:rPr lang="en-US" altLang="en-US" dirty="0">
                <a:latin typeface="Google Sans"/>
              </a:rPr>
              <a:t> goal of website-blocking policies is to increase productivity and minimize the business's potential security and legal </a:t>
            </a:r>
            <a:r>
              <a:rPr lang="en-US" altLang="en-US" dirty="0" err="1">
                <a:latin typeface="Google Sans"/>
              </a:rPr>
              <a:t>risks.</a:t>
            </a:r>
            <a:r>
              <a:rPr lang="en-US" sz="1800" dirty="0" err="1">
                <a:effectLst/>
                <a:latin typeface="Times New Roman" panose="02020603050405020304" pitchFamily="18" charset="0"/>
                <a:ea typeface="Times New Roman" panose="02020603050405020304" pitchFamily="18" charset="0"/>
              </a:rPr>
              <a:t>Website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cannot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distract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will be helpful to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 and the user</a:t>
            </a:r>
            <a:endParaRPr lang="en-US" altLang="en-US" dirty="0">
              <a:latin typeface="Google Sans"/>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Methodologies</a:t>
            </a:r>
          </a:p>
          <a:p>
            <a:r>
              <a:rPr lang="en-IN" sz="2000" dirty="0">
                <a:solidFill>
                  <a:srgbClr val="000000"/>
                </a:solidFill>
                <a:latin typeface="Bookman Old Style" pitchFamily="18" charset="0"/>
              </a:rPr>
              <a:t>	- System Architecture</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228600" y="954727"/>
            <a:ext cx="8381160" cy="75600"/>
          </a:xfrm>
          <a:prstGeom prst="rect">
            <a:avLst/>
          </a:prstGeom>
          <a:solidFill>
            <a:srgbClr val="7030A0"/>
          </a:solidFill>
          <a:ln w="25560">
            <a:solidFill>
              <a:srgbClr val="3A5F8B"/>
            </a:solidFill>
            <a:round/>
          </a:ln>
        </p:spPr>
      </p:sp>
      <p:sp>
        <p:nvSpPr>
          <p:cNvPr id="3" name="Rectangle 2"/>
          <p:cNvSpPr/>
          <p:nvPr/>
        </p:nvSpPr>
        <p:spPr>
          <a:xfrm>
            <a:off x="452063" y="22834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A99E5B73-D806-953E-1209-E0DEF34D594D}"/>
              </a:ext>
            </a:extLst>
          </p:cNvPr>
          <p:cNvSpPr txBox="1"/>
          <p:nvPr/>
        </p:nvSpPr>
        <p:spPr>
          <a:xfrm>
            <a:off x="151544" y="1215430"/>
            <a:ext cx="8991600" cy="3411190"/>
          </a:xfrm>
          <a:prstGeom prst="rect">
            <a:avLst/>
          </a:prstGeom>
          <a:noFill/>
        </p:spPr>
        <p:txBody>
          <a:bodyPr wrap="square">
            <a:spAutoFit/>
          </a:bodyPr>
          <a:lstStyle/>
          <a:p>
            <a:pPr algn="l">
              <a:spcAft>
                <a:spcPts val="1200"/>
              </a:spcAft>
            </a:pPr>
            <a:r>
              <a:rPr lang="en-IN" b="1" dirty="0">
                <a:latin typeface="Times New Roman" panose="02020603050405020304" pitchFamily="18" charset="0"/>
                <a:cs typeface="Times New Roman" panose="02020603050405020304" pitchFamily="18" charset="0"/>
              </a:rPr>
              <a:t>D</a:t>
            </a:r>
            <a:r>
              <a:rPr lang="en-US" b="0" i="0" dirty="0" err="1">
                <a:solidFill>
                  <a:srgbClr val="374151"/>
                </a:solidFill>
                <a:effectLst/>
                <a:latin typeface="Söhne"/>
              </a:rPr>
              <a:t>evelop</a:t>
            </a:r>
            <a:r>
              <a:rPr lang="en-US" b="0" i="0" dirty="0">
                <a:solidFill>
                  <a:srgbClr val="374151"/>
                </a:solidFill>
                <a:effectLst/>
                <a:latin typeface="Söhne"/>
              </a:rPr>
              <a:t> advanced website blockers tailored for use in enterprise environments, with features like monitoring and reporting for managers and administrators. Allow users to customize the block pages that are displayed when they attempt to access blocked websites, potentially incorporating motivational messages or productivity tips.</a:t>
            </a:r>
            <a:endParaRPr lang="en-US" b="0" i="0" dirty="0">
              <a:solidFill>
                <a:srgbClr val="374151"/>
              </a:solidFill>
              <a:effectLst/>
              <a:latin typeface="Times New Roman" panose="02020603050405020304" pitchFamily="18" charset="0"/>
              <a:cs typeface="Times New Roman" panose="02020603050405020304" pitchFamily="18" charset="0"/>
            </a:endParaRPr>
          </a:p>
          <a:p>
            <a:pPr>
              <a:spcAft>
                <a:spcPts val="1200"/>
              </a:spcAft>
            </a:pPr>
            <a:r>
              <a:rPr lang="en-US" b="0" i="0" dirty="0">
                <a:solidFill>
                  <a:srgbClr val="374151"/>
                </a:solidFill>
                <a:effectLst/>
                <a:latin typeface="Söhne"/>
              </a:rPr>
              <a:t>Offer website blockers in multiple languages and adapt them to diverse cultural contexts to make them more accessible and effective worldwide.</a:t>
            </a:r>
          </a:p>
          <a:p>
            <a:pPr>
              <a:spcAft>
                <a:spcPts val="1200"/>
              </a:spcAft>
            </a:pPr>
            <a:r>
              <a:rPr lang="en-US" b="0" i="0" dirty="0">
                <a:solidFill>
                  <a:srgbClr val="374151"/>
                </a:solidFill>
                <a:effectLst/>
                <a:latin typeface="Söhne"/>
              </a:rPr>
              <a:t>Develop website blockers that can update their blocking rules from the cloud, ensuring that they remain effective against newly emerging websites and content.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374151"/>
              </a:solidFill>
              <a:effectLst/>
              <a:latin typeface="Söhne"/>
            </a:endParaRPr>
          </a:p>
          <a:p>
            <a:pPr marL="286110" indent="-285750" algn="just">
              <a:lnSpc>
                <a:spcPct val="150000"/>
              </a:lnSpc>
              <a:buClr>
                <a:srgbClr val="000000"/>
              </a:buClr>
              <a:buFont typeface="Arial" panose="020B0604020202020204" pitchFamily="34" charset="0"/>
              <a:buChar char="•"/>
            </a:pPr>
            <a:endParaRPr lang="en-IN"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275304"/>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483A0910-F85F-D995-FBEA-D730AC72B55B}"/>
              </a:ext>
            </a:extLst>
          </p:cNvPr>
          <p:cNvSpPr txBox="1"/>
          <p:nvPr/>
        </p:nvSpPr>
        <p:spPr>
          <a:xfrm>
            <a:off x="152400" y="1066800"/>
            <a:ext cx="7924800" cy="2031325"/>
          </a:xfrm>
          <a:prstGeom prst="rect">
            <a:avLst/>
          </a:prstGeom>
          <a:noFill/>
        </p:spPr>
        <p:txBody>
          <a:bodyPr wrap="square">
            <a:spAutoFit/>
          </a:bodyPr>
          <a:lstStyle/>
          <a:p>
            <a:pPr algn="l"/>
            <a:br>
              <a:rPr lang="en-US" b="1" i="0" dirty="0">
                <a:solidFill>
                  <a:srgbClr val="333333"/>
                </a:solidFill>
                <a:effectLst/>
                <a:latin typeface="HelveticaNeue Regular"/>
              </a:rPr>
            </a:br>
            <a:r>
              <a:rPr lang="en-US" b="1" i="0" dirty="0">
                <a:solidFill>
                  <a:srgbClr val="333333"/>
                </a:solidFill>
                <a:effectLst/>
                <a:latin typeface="HelveticaNeue Regular"/>
              </a:rPr>
              <a:t>1.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http://inet.nttam.com/HMP/PAPER/132/abst.html.</a:t>
            </a:r>
            <a:endParaRPr lang="en-US" b="1" i="0" dirty="0">
              <a:solidFill>
                <a:srgbClr val="333333"/>
              </a:solidFill>
              <a:effectLst/>
              <a:latin typeface="HelveticaNeue Regular"/>
            </a:endParaRPr>
          </a:p>
          <a:p>
            <a:r>
              <a:rPr lang="en-US" b="1" dirty="0">
                <a:solidFill>
                  <a:srgbClr val="333333"/>
                </a:solidFill>
                <a:latin typeface="HelveticaNeue Regular"/>
              </a:rPr>
              <a:t>2.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http://www.w3.org/PICS/services-960323.html.</a:t>
            </a:r>
            <a:endParaRPr lang="en-US" b="1" dirty="0">
              <a:solidFill>
                <a:srgbClr val="333333"/>
              </a:solidFill>
              <a:latin typeface="HelveticaNeue Regular"/>
            </a:endParaRPr>
          </a:p>
          <a:p>
            <a:pPr algn="l"/>
            <a:r>
              <a:rPr lang="en-US" b="1" i="0" dirty="0">
                <a:solidFill>
                  <a:srgbClr val="333333"/>
                </a:solidFill>
                <a:effectLst/>
                <a:latin typeface="HelveticaNeue Regular"/>
              </a:rPr>
              <a:t>3.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4"/>
              </a:rPr>
              <a:t>http://www.solidoak.com/cybersit.htm,</a:t>
            </a:r>
            <a:r>
              <a:rPr lang="en-US" sz="1800" u="none" strike="noStrike" spc="-10" dirty="0">
                <a:solidFill>
                  <a:srgbClr val="0000FF"/>
                </a:solidFill>
                <a:effectLst/>
                <a:latin typeface="Times New Roman" panose="02020603050405020304" pitchFamily="18" charset="0"/>
                <a:ea typeface="Times New Roman" panose="02020603050405020304" pitchFamily="18" charset="0"/>
                <a:hlinkClick r:id="rId4"/>
              </a:rPr>
              <a:t> </a:t>
            </a:r>
            <a:endParaRPr lang="en-US" b="1" i="0" dirty="0">
              <a:solidFill>
                <a:srgbClr val="333333"/>
              </a:solidFill>
              <a:effectLst/>
              <a:latin typeface="HelveticaNeue Regular"/>
            </a:endParaRPr>
          </a:p>
          <a:p>
            <a:pPr algn="l"/>
            <a:r>
              <a:rPr lang="en-US" b="1" dirty="0">
                <a:solidFill>
                  <a:srgbClr val="333333"/>
                </a:solidFill>
                <a:latin typeface="HelveticaNeue Regular"/>
              </a:rPr>
              <a:t>4.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5"/>
              </a:rPr>
              <a:t>http://www.surfwatch.com.</a:t>
            </a:r>
            <a:endParaRPr lang="en-US" b="1" i="0" dirty="0">
              <a:solidFill>
                <a:srgbClr val="333333"/>
              </a:solidFill>
              <a:effectLst/>
              <a:latin typeface="HelveticaNeue Regular"/>
            </a:endParaRPr>
          </a:p>
          <a:p>
            <a:pPr algn="l"/>
            <a:endParaRPr lang="en-US" b="1" i="0" dirty="0">
              <a:solidFill>
                <a:srgbClr val="333333"/>
              </a:solidFill>
              <a:effectLst/>
              <a:latin typeface="HelveticaNeue Regular"/>
            </a:endParaRPr>
          </a:p>
          <a:p>
            <a:pPr algn="l"/>
            <a:endParaRPr lang="en-US" b="0" i="0" dirty="0">
              <a:solidFill>
                <a:srgbClr val="333333"/>
              </a:solidFill>
              <a:effectLst/>
              <a:latin typeface="HelveticaNeue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23622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070293"/>
            <a:ext cx="8076600" cy="75600"/>
          </a:xfrm>
          <a:prstGeom prst="rect">
            <a:avLst/>
          </a:prstGeom>
          <a:solidFill>
            <a:srgbClr val="7030A0"/>
          </a:solidFill>
          <a:ln w="25560">
            <a:solidFill>
              <a:srgbClr val="3A5F8B"/>
            </a:solidFill>
            <a:round/>
          </a:ln>
        </p:spPr>
      </p:sp>
      <p:sp>
        <p:nvSpPr>
          <p:cNvPr id="83" name="CustomShape 2"/>
          <p:cNvSpPr/>
          <p:nvPr/>
        </p:nvSpPr>
        <p:spPr>
          <a:xfrm>
            <a:off x="228600" y="22860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CC8379DE-B1AE-FAF4-1E40-68393B6A1F5C}"/>
              </a:ext>
            </a:extLst>
          </p:cNvPr>
          <p:cNvSpPr txBox="1"/>
          <p:nvPr/>
        </p:nvSpPr>
        <p:spPr>
          <a:xfrm>
            <a:off x="228600" y="1219200"/>
            <a:ext cx="8609760" cy="3970318"/>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US" altLang="en-US" dirty="0">
                <a:latin typeface="Times New Roman" pitchFamily="18" charset="0"/>
                <a:ea typeface="Times New Roman" pitchFamily="18" charset="0"/>
              </a:rPr>
              <a:t>This project aims to develop a website blocker program which is used to block certain websites like Instagram, Facebook etc., which can distract the user during your work hours.</a:t>
            </a:r>
          </a:p>
          <a:p>
            <a:pPr marL="285750" indent="-285750">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itchFamily="18" charset="0"/>
                <a:ea typeface="Times New Roman" pitchFamily="18" charset="0"/>
              </a:rPr>
              <a:t>You can find a lot of helpful information on the Internet that could help you do your job better. It is, however, unfortunate that a rapid access to such an extensive quantity of content can also lead to disappointment.</a:t>
            </a:r>
          </a:p>
          <a:p>
            <a:pPr marL="285750" indent="-285750">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itchFamily="18" charset="0"/>
                <a:ea typeface="Times New Roman" pitchFamily="18" charset="0"/>
              </a:rPr>
              <a:t>So, this project can help you overcome the temptation of distraction and addictive technologies, instead of forcing you to rely on will-power alone, this will cut off access to your biggest distraction sources.</a:t>
            </a:r>
          </a:p>
          <a:p>
            <a:pPr marL="285750" indent="-285750">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57200" y="3276120"/>
            <a:ext cx="8381520" cy="75480"/>
          </a:xfrm>
          <a:prstGeom prst="rect">
            <a:avLst/>
          </a:prstGeom>
          <a:solidFill>
            <a:srgbClr val="7030A0"/>
          </a:solidFill>
          <a:ln w="25560">
            <a:solidFill>
              <a:srgbClr val="3A5F8B"/>
            </a:solidFill>
            <a:round/>
          </a:ln>
        </p:spPr>
      </p:sp>
      <p:sp>
        <p:nvSpPr>
          <p:cNvPr id="47" name="CustomShape 2"/>
          <p:cNvSpPr/>
          <p:nvPr/>
        </p:nvSpPr>
        <p:spPr>
          <a:xfrm>
            <a:off x="-914400" y="2438400"/>
            <a:ext cx="10896600" cy="17509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54022" y="701580"/>
            <a:ext cx="8381160" cy="75600"/>
          </a:xfrm>
          <a:prstGeom prst="rect">
            <a:avLst/>
          </a:prstGeom>
          <a:solidFill>
            <a:srgbClr val="7030A0"/>
          </a:solidFill>
          <a:ln w="25560">
            <a:solidFill>
              <a:srgbClr val="3A5F8B"/>
            </a:solidFill>
            <a:round/>
          </a:ln>
        </p:spPr>
      </p:sp>
      <p:sp>
        <p:nvSpPr>
          <p:cNvPr id="50" name="CustomShape 2"/>
          <p:cNvSpPr/>
          <p:nvPr/>
        </p:nvSpPr>
        <p:spPr>
          <a:xfrm>
            <a:off x="381420" y="12414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DEAAB38B-5DE6-B461-3398-6154A6B5107E}"/>
              </a:ext>
            </a:extLst>
          </p:cNvPr>
          <p:cNvSpPr txBox="1"/>
          <p:nvPr/>
        </p:nvSpPr>
        <p:spPr>
          <a:xfrm>
            <a:off x="326623" y="777180"/>
            <a:ext cx="8381160" cy="4197559"/>
          </a:xfrm>
          <a:prstGeom prst="rect">
            <a:avLst/>
          </a:prstGeom>
          <a:noFill/>
        </p:spPr>
        <p:txBody>
          <a:bodyPr wrap="square">
            <a:spAutoFit/>
          </a:bodyPr>
          <a:lstStyle/>
          <a:p>
            <a:pPr marL="286110" indent="-285750" algn="just">
              <a:lnSpc>
                <a:spcPct val="150000"/>
              </a:lnSpc>
              <a:buClr>
                <a:srgbClr val="000000"/>
              </a:buClr>
              <a:buFont typeface="Wingdings" panose="05000000000000000000" pitchFamily="2" charset="2"/>
              <a:buChar char="Ø"/>
            </a:pPr>
            <a:r>
              <a:rPr lang="en-US" altLang="en-US" dirty="0">
                <a:latin typeface="Times New Roman" pitchFamily="18" charset="0"/>
                <a:ea typeface="Times New Roman" pitchFamily="18" charset="0"/>
              </a:rPr>
              <a:t>Website Blocker is a tool that denies access to websites permanently or by schedule. </a:t>
            </a:r>
          </a:p>
          <a:p>
            <a:pPr marL="286110" indent="-285750" algn="just">
              <a:lnSpc>
                <a:spcPct val="150000"/>
              </a:lnSpc>
              <a:buClr>
                <a:srgbClr val="000000"/>
              </a:buClr>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6110" indent="-285750" algn="just">
              <a:lnSpc>
                <a:spcPct val="150000"/>
              </a:lnSpc>
              <a:buClr>
                <a:srgbClr val="000000"/>
              </a:buClr>
              <a:buFont typeface="Wingdings" panose="05000000000000000000" pitchFamily="2" charset="2"/>
              <a:buChar char="Ø"/>
            </a:pPr>
            <a:r>
              <a:rPr lang="en-US" altLang="en-US" dirty="0">
                <a:latin typeface="Times New Roman" pitchFamily="18" charset="0"/>
                <a:ea typeface="Times New Roman" pitchFamily="18" charset="0"/>
              </a:rPr>
              <a:t>To use the internet safely we can block all websites from unwanted categories. website blocker is proven to keep out unwanted content and block websites with the best Internet filter available in the market today. </a:t>
            </a:r>
          </a:p>
          <a:p>
            <a:pPr marL="286110" indent="-285750" algn="just">
              <a:lnSpc>
                <a:spcPct val="150000"/>
              </a:lnSpc>
              <a:buClr>
                <a:srgbClr val="000000"/>
              </a:buClr>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6110" indent="-285750" algn="just">
              <a:lnSpc>
                <a:spcPct val="150000"/>
              </a:lnSpc>
              <a:buClr>
                <a:srgbClr val="000000"/>
              </a:buClr>
              <a:buFont typeface="Wingdings" panose="05000000000000000000" pitchFamily="2" charset="2"/>
              <a:buChar char="Ø"/>
            </a:pPr>
            <a:r>
              <a:rPr lang="en-US" altLang="en-US" dirty="0">
                <a:latin typeface="Times New Roman" pitchFamily="18" charset="0"/>
                <a:ea typeface="Times New Roman" pitchFamily="18" charset="0"/>
              </a:rPr>
              <a:t>You can feel confident that our parental control software is secure and that you have the ability to tailor the range of settings to fit the diverse needs of each member of your family to keep them safe while they use their devices online.</a:t>
            </a:r>
          </a:p>
          <a:p>
            <a:pPr marL="286110" indent="-285750" algn="just">
              <a:lnSpc>
                <a:spcPct val="150000"/>
              </a:lnSpc>
              <a:buClr>
                <a:srgbClr val="000000"/>
              </a:buClr>
              <a:buFont typeface="Wingdings" panose="05000000000000000000" pitchFamily="2" charset="2"/>
              <a:buChar char="Ø"/>
            </a:pPr>
            <a:endParaRPr lang="en-US" b="0" strike="noStrike" spc="-1" dirty="0">
              <a:solidFill>
                <a:srgbClr val="000000"/>
              </a:solidFill>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2895600"/>
            <a:ext cx="8076600" cy="75600"/>
          </a:xfrm>
          <a:prstGeom prst="rect">
            <a:avLst/>
          </a:prstGeom>
          <a:solidFill>
            <a:srgbClr val="7030A0"/>
          </a:solidFill>
          <a:ln w="25560">
            <a:solidFill>
              <a:srgbClr val="3A5F8B"/>
            </a:solidFill>
            <a:round/>
          </a:ln>
        </p:spPr>
      </p:sp>
      <p:sp>
        <p:nvSpPr>
          <p:cNvPr id="83" name="CustomShape 2"/>
          <p:cNvSpPr/>
          <p:nvPr/>
        </p:nvSpPr>
        <p:spPr>
          <a:xfrm>
            <a:off x="-381000" y="20286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5" name="TextBox 4">
            <a:extLst>
              <a:ext uri="{FF2B5EF4-FFF2-40B4-BE49-F238E27FC236}">
                <a16:creationId xmlns:a16="http://schemas.microsoft.com/office/drawing/2014/main" id="{4ACD9978-7801-E1AC-1EFC-F7D6632EDC23}"/>
              </a:ext>
            </a:extLst>
          </p:cNvPr>
          <p:cNvSpPr txBox="1"/>
          <p:nvPr/>
        </p:nvSpPr>
        <p:spPr>
          <a:xfrm>
            <a:off x="304800" y="1371600"/>
            <a:ext cx="8506162" cy="4247317"/>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restrict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specified websites on a computer or a network. In today's digital age, the internet has become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indispensable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daily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lives,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numerous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benefits,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major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2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distractions.</a:t>
            </a:r>
            <a:r>
              <a:rPr lang="en-US" sz="1800" spc="-75" dirty="0">
                <a:effectLst/>
                <a:latin typeface="Times New Roman" panose="02020603050405020304" pitchFamily="18" charset="0"/>
                <a:ea typeface="Times New Roman" panose="02020603050405020304" pitchFamily="18" charset="0"/>
              </a:rPr>
              <a:t> </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distracting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productive.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will develop healthier, more intentional digital habits, that give you control over your time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attention and there are certain times when we face the need to block different websites on our system</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website blocker program can be customized to block access to certain websites during 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 or intervals, making it an effective tool for increasing productivity, reducing distractions,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implementing parental controls. </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flipV="1">
            <a:off x="685800" y="3048000"/>
            <a:ext cx="8076600" cy="74399"/>
          </a:xfrm>
          <a:prstGeom prst="rect">
            <a:avLst/>
          </a:prstGeom>
          <a:solidFill>
            <a:srgbClr val="7030A0"/>
          </a:solidFill>
          <a:ln w="25560">
            <a:solidFill>
              <a:srgbClr val="3A5F8B"/>
            </a:solidFill>
            <a:round/>
          </a:ln>
        </p:spPr>
      </p:sp>
      <p:sp>
        <p:nvSpPr>
          <p:cNvPr id="83" name="CustomShape 2"/>
          <p:cNvSpPr/>
          <p:nvPr/>
        </p:nvSpPr>
        <p:spPr>
          <a:xfrm>
            <a:off x="495720" y="2297131"/>
            <a:ext cx="8152560" cy="815172"/>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762300" y="2260315"/>
            <a:ext cx="7619400" cy="720186"/>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10200</TotalTime>
  <Words>1276</Words>
  <Application>Microsoft Office PowerPoint</Application>
  <PresentationFormat>On-screen Show (4:3)</PresentationFormat>
  <Paragraphs>121</Paragraphs>
  <Slides>22</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Arial</vt:lpstr>
      <vt:lpstr>Arial Black</vt:lpstr>
      <vt:lpstr>Bookman Old Style</vt:lpstr>
      <vt:lpstr>Calibri</vt:lpstr>
      <vt:lpstr>Google Sans</vt:lpstr>
      <vt:lpstr>HelveticaNeue Regular</vt:lpstr>
      <vt:lpstr>Segoe UI</vt:lpstr>
      <vt:lpstr>Söhne</vt:lpstr>
      <vt:lpstr>StarSymbol</vt:lpstr>
      <vt:lpstr>Symbol</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gyarala karthik</dc:creator>
  <cp:lastModifiedBy>gyarala karthik</cp:lastModifiedBy>
  <cp:revision>711</cp:revision>
  <dcterms:modified xsi:type="dcterms:W3CDTF">2023-09-08T16:40:09Z</dcterms:modified>
</cp:coreProperties>
</file>