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81" r:id="rId5"/>
    <p:sldId id="282" r:id="rId6"/>
    <p:sldId id="271" r:id="rId7"/>
    <p:sldId id="266" r:id="rId8"/>
    <p:sldId id="283" r:id="rId9"/>
    <p:sldId id="270" r:id="rId10"/>
    <p:sldId id="272" r:id="rId11"/>
    <p:sldId id="273" r:id="rId12"/>
    <p:sldId id="268" r:id="rId13"/>
    <p:sldId id="276" r:id="rId14"/>
    <p:sldId id="284" r:id="rId15"/>
    <p:sldId id="285" r:id="rId16"/>
    <p:sldId id="277" r:id="rId17"/>
    <p:sldId id="278" r:id="rId18"/>
    <p:sldId id="279" r:id="rId19"/>
    <p:sldId id="280" r:id="rId20"/>
    <p:sldId id="267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4660"/>
  </p:normalViewPr>
  <p:slideViewPr>
    <p:cSldViewPr>
      <p:cViewPr varScale="1">
        <p:scale>
          <a:sx n="70" d="100"/>
          <a:sy n="70" d="100"/>
        </p:scale>
        <p:origin x="122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EF0-199D-4131-A973-B421DB1808A2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680D-88C1-4231-84BC-3AF0A03548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EF0-199D-4131-A973-B421DB1808A2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680D-88C1-4231-84BC-3AF0A0354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EF0-199D-4131-A973-B421DB1808A2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680D-88C1-4231-84BC-3AF0A0354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EF0-199D-4131-A973-B421DB1808A2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680D-88C1-4231-84BC-3AF0A0354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EF0-199D-4131-A973-B421DB1808A2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680D-88C1-4231-84BC-3AF0A03548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EF0-199D-4131-A973-B421DB1808A2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680D-88C1-4231-84BC-3AF0A0354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EF0-199D-4131-A973-B421DB1808A2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680D-88C1-4231-84BC-3AF0A03548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EF0-199D-4131-A973-B421DB1808A2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680D-88C1-4231-84BC-3AF0A0354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EF0-199D-4131-A973-B421DB1808A2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680D-88C1-4231-84BC-3AF0A0354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EF0-199D-4131-A973-B421DB1808A2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680D-88C1-4231-84BC-3AF0A03548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EF0-199D-4131-A973-B421DB1808A2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680D-88C1-4231-84BC-3AF0A0354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FEDEEF0-199D-4131-A973-B421DB1808A2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9E8680D-88C1-4231-84BC-3AF0A0354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495800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n-IN" sz="4000" b="1" dirty="0">
                <a:latin typeface="Times New Roman" pitchFamily="18" charset="0"/>
                <a:cs typeface="Times New Roman" pitchFamily="18" charset="0"/>
              </a:rPr>
            </a:br>
            <a:br>
              <a:rPr lang="en-IN" sz="4000" b="1" dirty="0">
                <a:latin typeface="Times New Roman" pitchFamily="18" charset="0"/>
                <a:cs typeface="Times New Roman" pitchFamily="18" charset="0"/>
              </a:rPr>
            </a:br>
            <a:br>
              <a:rPr lang="en-IN" sz="4000" b="1" dirty="0">
                <a:latin typeface="Times New Roman" pitchFamily="18" charset="0"/>
                <a:cs typeface="Times New Roman" pitchFamily="18" charset="0"/>
              </a:rPr>
            </a:br>
            <a:br>
              <a:rPr lang="en-IN" sz="4000" b="1" dirty="0">
                <a:latin typeface="Times New Roman" pitchFamily="18" charset="0"/>
                <a:cs typeface="Times New Roman" pitchFamily="18" charset="0"/>
              </a:rPr>
            </a:br>
            <a:br>
              <a:rPr lang="en-IN" sz="4000" b="1" dirty="0">
                <a:latin typeface="Times New Roman" pitchFamily="18" charset="0"/>
                <a:cs typeface="Times New Roman" pitchFamily="18" charset="0"/>
              </a:rPr>
            </a:b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86200" y="2453045"/>
            <a:ext cx="889480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Deep Learning for Extracting Adverse Drug Reactions from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User Reviews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3764280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Guided By: Sri. K. Ishthaq Ahamed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4419600"/>
            <a:ext cx="3886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Presented By:	P. </a:t>
            </a:r>
            <a:r>
              <a:rPr lang="en-US" sz="2000"/>
              <a:t>Priyanka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Methodology cont..,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876800"/>
          </a:xfrm>
        </p:spPr>
        <p:txBody>
          <a:bodyPr>
            <a:noAutofit/>
          </a:bodyPr>
          <a:lstStyle/>
          <a:p>
            <a:r>
              <a:rPr lang="en-IN" dirty="0"/>
              <a:t> </a:t>
            </a:r>
            <a:r>
              <a:rPr lang="en-IN" sz="4400" dirty="0"/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Word Embedding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har_embedding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0" y="1524000"/>
            <a:ext cx="4419600" cy="47935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Model flow chart 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mode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371600"/>
            <a:ext cx="6836263" cy="52578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Dataset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Collected free text reviews of users from social media.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Example: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DrugBank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MedLine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None/>
            </a:pPr>
            <a:r>
              <a:rPr lang="en-IN" u="sng" dirty="0">
                <a:latin typeface="Times New Roman" pitchFamily="18" charset="0"/>
                <a:cs typeface="Times New Roman" pitchFamily="18" charset="0"/>
              </a:rPr>
              <a:t>Dataset attributes:</a:t>
            </a:r>
          </a:p>
          <a:p>
            <a:pPr>
              <a:buNone/>
            </a:pPr>
            <a:endParaRPr lang="en-IN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Brand name of the drug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Condition/reason for taking treatment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Review of the drug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Demographic information (age and gender)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Extraction is the challenge, which  composed of 730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DrugBank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documents and 175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MedLine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 DDI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Corpus is split into 2 parts a training set (572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DrugBank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documents and 142MEDLINE abstracts) for system development and a test set (158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DrugBank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documents and 33 MEDLINE abstracts) for system evaluation.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 drugs and pairs of drugs in each sentence are annotated.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Among the pairs of drugs (totally 33508), 5000 interacting pairs (i.e., DDIs) are classified into the following four types: mechanism, effect, advice, and int. The definitions of the four types of DDIs are as follows.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Mechanism. Mechanism is assigned when pharmacokinetic mechanism of a DDI is described.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Effect. Effect is assigned when effect of a DDI is described.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Advice. Advice is assigned when a recommendation or advice regarding a DDI is given.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assigned when the sentence simply states that a DDI occurs and does not provide any information about the DDI.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Statistics of the DDI corpus.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s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2438400"/>
            <a:ext cx="5120705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Prediction Results of our CNN-based DDI extraction system.</a:t>
            </a:r>
          </a:p>
        </p:txBody>
      </p:sp>
      <p:pic>
        <p:nvPicPr>
          <p:cNvPr id="5" name="Picture 4" descr="tabl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178" y="3133524"/>
            <a:ext cx="7287643" cy="14384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DrugBank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Train results</a:t>
            </a:r>
          </a:p>
        </p:txBody>
      </p:sp>
      <p:pic>
        <p:nvPicPr>
          <p:cNvPr id="7" name="Picture 6" descr="Result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286000"/>
            <a:ext cx="6324600" cy="384758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DrugBank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Test  results</a:t>
            </a:r>
          </a:p>
          <a:p>
            <a:endParaRPr lang="en-US" dirty="0"/>
          </a:p>
        </p:txBody>
      </p:sp>
      <p:pic>
        <p:nvPicPr>
          <p:cNvPr id="6" name="Picture 5" descr="Result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667000"/>
            <a:ext cx="7306887" cy="20693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MedLine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Train results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MedLine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Test  results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Result 3.2.png"/>
          <p:cNvPicPr>
            <a:picLocks noChangeAspect="1"/>
          </p:cNvPicPr>
          <p:nvPr/>
        </p:nvPicPr>
        <p:blipFill>
          <a:blip r:embed="rId2" cstate="print"/>
          <a:srcRect r="57001"/>
          <a:stretch>
            <a:fillRect/>
          </a:stretch>
        </p:blipFill>
        <p:spPr>
          <a:xfrm>
            <a:off x="2438400" y="2286000"/>
            <a:ext cx="3743933" cy="1638529"/>
          </a:xfrm>
          <a:prstGeom prst="rect">
            <a:avLst/>
          </a:prstGeom>
        </p:spPr>
      </p:pic>
      <p:pic>
        <p:nvPicPr>
          <p:cNvPr id="7" name="Picture 6" descr="Result 3.2.png"/>
          <p:cNvPicPr>
            <a:picLocks noChangeAspect="1"/>
          </p:cNvPicPr>
          <p:nvPr/>
        </p:nvPicPr>
        <p:blipFill>
          <a:blip r:embed="rId2" cstate="print"/>
          <a:srcRect r="57760"/>
          <a:stretch>
            <a:fillRect/>
          </a:stretch>
        </p:blipFill>
        <p:spPr>
          <a:xfrm>
            <a:off x="2819400" y="4724400"/>
            <a:ext cx="3677866" cy="16385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Table Contents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  <a:p>
            <a:r>
              <a:rPr lang="en-IN" dirty="0"/>
              <a:t>Base paper</a:t>
            </a:r>
          </a:p>
          <a:p>
            <a:r>
              <a:rPr lang="en-IN" dirty="0"/>
              <a:t>Proposed model</a:t>
            </a:r>
          </a:p>
          <a:p>
            <a:r>
              <a:rPr lang="en-IN" dirty="0"/>
              <a:t>Methodology</a:t>
            </a:r>
          </a:p>
          <a:p>
            <a:r>
              <a:rPr lang="en-IN" dirty="0"/>
              <a:t>Model flow chart</a:t>
            </a:r>
          </a:p>
          <a:p>
            <a:r>
              <a:rPr lang="en-IN" dirty="0"/>
              <a:t>Implementation</a:t>
            </a:r>
          </a:p>
          <a:p>
            <a:r>
              <a:rPr lang="en-IN" dirty="0"/>
              <a:t>Results</a:t>
            </a:r>
          </a:p>
          <a:p>
            <a:r>
              <a:rPr lang="en-IN" dirty="0"/>
              <a:t>Conclusion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We have proposed a novel approach to extract adverse drug reactions from the user reviews with DDI.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Using bidirectional LSTM –based RNN and CRF for future scope.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Using deep learning techniques in  ADR extraction from free-text reviews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990600"/>
          </a:xfrm>
        </p:spPr>
        <p:txBody>
          <a:bodyPr/>
          <a:lstStyle/>
          <a:p>
            <a:r>
              <a:rPr lang="en-IN" dirty="0"/>
              <a:t>			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Adverse drug reaction are an essential part of the Analysis of drug use, drug use benefits, and making policy decisions.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Traditional methods for identifying ADRs are reliable but very slow and produce a small amount of data.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Reviews from website or in general-purpose social networks, may lead to a data source but identifying ADRs is a challenging natural language processing problem.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Base Paper 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Combination of Deep Recurrent Neural Networks and Conditional Random  Fields for Extracting Adverse Drug Reactions from User Reviews</a:t>
            </a:r>
          </a:p>
          <a:p>
            <a:pPr algn="ctr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fi-FI" sz="1400" dirty="0">
                <a:latin typeface="Times New Roman" pitchFamily="18" charset="0"/>
                <a:cs typeface="Times New Roman" pitchFamily="18" charset="0"/>
              </a:rPr>
              <a:t>Elena Tutubalina1 and Sergey Nikolenko1,2</a:t>
            </a:r>
          </a:p>
          <a:p>
            <a:pPr algn="ctr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1Kazan (Volga Region) Federal University, Kazan, Russia</a:t>
            </a:r>
          </a:p>
          <a:p>
            <a:pPr algn="ctr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2Steklov Institute of Mathematics, St. Petersburg, Russia</a:t>
            </a:r>
          </a:p>
          <a:p>
            <a:pPr algn="ctr">
              <a:buNone/>
            </a:pPr>
            <a:r>
              <a:rPr lang="en-US" sz="1400" dirty="0"/>
              <a:t>Received 14 April 2017; Accepted 27 July 2017; Published 5 September 2017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Base Paper 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Drug-Drug Interaction Extraction via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Neural Networks</a:t>
            </a:r>
          </a:p>
          <a:p>
            <a:pPr algn="ctr">
              <a:buNone/>
            </a:pP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Key Laboratory of Network Oriented Intelligent Computation, Harbin Institute of Technology Shenzhen Graduate School,</a:t>
            </a:r>
          </a:p>
          <a:p>
            <a:pPr algn="ctr">
              <a:buNone/>
            </a:pP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Shenzhen 518055, China</a:t>
            </a:r>
          </a:p>
          <a:p>
            <a:pPr algn="ctr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Correspondence should be addressed to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Qingcai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Chen; qingcai.chen@gmail.com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Shengyu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Liu,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Buzhou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Tang,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Qingcai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Chen, and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XiaolongWang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Received 11 October 2015; Accepted 21 December 2015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Proposed  model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CNN for ADRs from DDI 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Combining RNN and  CRF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Using Bidirectional LSTM model </a:t>
            </a: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dirty="0"/>
              <a:t> 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Our works differs from the other working models on different aspects.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CNN Model with DDI for ADR’s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Joint model of CRF and RNN 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In addition, we employ CNN to extract character level features instead of engineering of hand-crafted features 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Word embeddings training on social media.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Quality analysis of extracted ADRs to demonstrate   variation in ADRs across different patient groups. 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Methodology cont..,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CNN Extraction model Architecture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CNN -DD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52662" y="2209800"/>
            <a:ext cx="4529138" cy="1806055"/>
          </a:xfrm>
          <a:prstGeom prst="rect">
            <a:avLst/>
          </a:prstGeom>
        </p:spPr>
      </p:pic>
      <p:pic>
        <p:nvPicPr>
          <p:cNvPr id="9" name="Picture 8" descr="CNN-AR for DD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3200" y="4114800"/>
            <a:ext cx="3990975" cy="20828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Methodology cont..,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r>
              <a:rPr lang="en-IN" dirty="0"/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Bi-directional LSTM model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model_on_paper.png"/>
          <p:cNvPicPr>
            <a:picLocks noChangeAspect="1"/>
          </p:cNvPicPr>
          <p:nvPr/>
        </p:nvPicPr>
        <p:blipFill>
          <a:blip r:embed="rId2" cstate="print"/>
          <a:srcRect b="9283"/>
          <a:stretch>
            <a:fillRect/>
          </a:stretch>
        </p:blipFill>
        <p:spPr>
          <a:xfrm>
            <a:off x="4572000" y="1295400"/>
            <a:ext cx="3886200" cy="531113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TF00001199</Template>
  <TotalTime>2827</TotalTime>
  <Words>656</Words>
  <Application>Microsoft Office PowerPoint</Application>
  <PresentationFormat>On-screen Show (4:3)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Times New Roman</vt:lpstr>
      <vt:lpstr>Clarity</vt:lpstr>
      <vt:lpstr>     </vt:lpstr>
      <vt:lpstr>Table Contents </vt:lpstr>
      <vt:lpstr>Abstract</vt:lpstr>
      <vt:lpstr>Base Paper 1</vt:lpstr>
      <vt:lpstr>Base Paper 2</vt:lpstr>
      <vt:lpstr>Proposed  model </vt:lpstr>
      <vt:lpstr>Methodology</vt:lpstr>
      <vt:lpstr>Methodology cont..,</vt:lpstr>
      <vt:lpstr>Methodology cont..,</vt:lpstr>
      <vt:lpstr>Methodology cont..,</vt:lpstr>
      <vt:lpstr>Model flow chart :</vt:lpstr>
      <vt:lpstr>Dataset </vt:lpstr>
      <vt:lpstr>Implementation</vt:lpstr>
      <vt:lpstr>Implementation</vt:lpstr>
      <vt:lpstr>Implementation</vt:lpstr>
      <vt:lpstr>Results</vt:lpstr>
      <vt:lpstr>Results</vt:lpstr>
      <vt:lpstr>Results</vt:lpstr>
      <vt:lpstr>Results</vt:lpstr>
      <vt:lpstr>Conclusion</vt:lpstr>
      <vt:lpstr>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Review work</dc:title>
  <dc:creator>Administrator</dc:creator>
  <cp:lastModifiedBy>Police Reddy Gari, Priyanka</cp:lastModifiedBy>
  <cp:revision>94</cp:revision>
  <dcterms:created xsi:type="dcterms:W3CDTF">2017-09-06T03:24:12Z</dcterms:created>
  <dcterms:modified xsi:type="dcterms:W3CDTF">2024-12-04T15:50:13Z</dcterms:modified>
</cp:coreProperties>
</file>