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1" r:id="rId8"/>
    <p:sldId id="282" r:id="rId9"/>
    <p:sldId id="283" r:id="rId10"/>
    <p:sldId id="285" r:id="rId11"/>
    <p:sldId id="284"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xmlns=""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420484"/>
            <a:ext cx="3485073" cy="986540"/>
          </a:xfrm>
        </p:spPr>
        <p:txBody>
          <a:bodyPr>
            <a:normAutofit/>
          </a:bodyPr>
          <a:lstStyle/>
          <a:p>
            <a:pPr algn="l"/>
            <a:r>
              <a:rPr lang="en-US" dirty="0"/>
              <a:t>CHATBOT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2407024"/>
            <a:ext cx="3485072" cy="2777453"/>
          </a:xfrm>
        </p:spPr>
        <p:txBody>
          <a:bodyPr>
            <a:normAutofit fontScale="92500" lnSpcReduction="10000"/>
          </a:bodyPr>
          <a:lstStyle/>
          <a:p>
            <a:pPr algn="l"/>
            <a:r>
              <a:rPr lang="en-US" sz="2300" dirty="0"/>
              <a:t>Submitted by- </a:t>
            </a:r>
          </a:p>
          <a:p>
            <a:pPr algn="l"/>
            <a:r>
              <a:rPr lang="en-US" dirty="0" smtClean="0"/>
              <a:t>Priyanka </a:t>
            </a:r>
            <a:r>
              <a:rPr lang="en-US" dirty="0" err="1" smtClean="0"/>
              <a:t>Rastogi</a:t>
            </a:r>
            <a:endParaRPr lang="en-US" dirty="0" smtClean="0"/>
          </a:p>
          <a:p>
            <a:pPr algn="l"/>
            <a:r>
              <a:rPr lang="en-US" dirty="0" smtClean="0"/>
              <a:t>(2019017)</a:t>
            </a:r>
            <a:endParaRPr lang="en-US" dirty="0"/>
          </a:p>
          <a:p>
            <a:pPr algn="l"/>
            <a:r>
              <a:rPr lang="en-US" sz="2300" dirty="0"/>
              <a:t>Under mentorship </a:t>
            </a:r>
            <a:r>
              <a:rPr lang="en-US" sz="2300" dirty="0" smtClean="0"/>
              <a:t>of-</a:t>
            </a:r>
          </a:p>
          <a:p>
            <a:pPr algn="l"/>
            <a:r>
              <a:rPr lang="en-US" b="1" dirty="0" smtClean="0">
                <a:effectLst/>
              </a:rPr>
              <a:t>Dr</a:t>
            </a:r>
            <a:r>
              <a:rPr lang="en-US" b="1" dirty="0">
                <a:effectLst/>
              </a:rPr>
              <a:t>. </a:t>
            </a:r>
            <a:r>
              <a:rPr lang="en-US" b="1" dirty="0" err="1">
                <a:effectLst/>
              </a:rPr>
              <a:t>Surender</a:t>
            </a:r>
            <a:r>
              <a:rPr lang="en-US" b="1" dirty="0">
                <a:effectLst/>
              </a:rPr>
              <a:t> Singh </a:t>
            </a:r>
            <a:r>
              <a:rPr lang="en-US" b="1" dirty="0" err="1" smtClean="0">
                <a:effectLst/>
              </a:rPr>
              <a:t>Samant</a:t>
            </a:r>
            <a:endParaRPr lang="en-IN" dirty="0">
              <a:effectLst/>
            </a:endParaRPr>
          </a:p>
          <a:p>
            <a:pPr algn="l"/>
            <a:r>
              <a:rPr lang="en-US" b="1" dirty="0" smtClean="0">
                <a:effectLst/>
              </a:rPr>
              <a:t>Associate </a:t>
            </a:r>
            <a:r>
              <a:rPr lang="en-US" b="1" dirty="0">
                <a:effectLst/>
              </a:rPr>
              <a:t>Professor (CSE</a:t>
            </a:r>
            <a:r>
              <a:rPr lang="en-US" b="1" dirty="0" smtClean="0">
                <a:effectLst/>
              </a:rPr>
              <a:t>)</a:t>
            </a:r>
            <a:endParaRPr lang="en-IN" dirty="0">
              <a:effectLst/>
            </a:endParaRP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xmlns=""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What is a Chatbot?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b="1" dirty="0"/>
              <a:t>Chat </a:t>
            </a:r>
            <a:r>
              <a:rPr lang="en-US" sz="2400" dirty="0"/>
              <a:t>ro</a:t>
            </a:r>
            <a:r>
              <a:rPr lang="en-US" sz="2400" b="1" dirty="0"/>
              <a:t>bot</a:t>
            </a:r>
            <a:r>
              <a:rPr lang="en-US" sz="2400" dirty="0"/>
              <a:t>, is a computer program that simulates human conversation, or chat, through artificial intelligence. </a:t>
            </a:r>
          </a:p>
          <a:p>
            <a:pPr marL="36900" lvl="0" indent="0">
              <a:buNone/>
            </a:pPr>
            <a:r>
              <a:rPr lang="en-US" sz="2400" dirty="0"/>
              <a:t>Typically, a chat bot will communicate with a real person. </a:t>
            </a:r>
            <a:endParaRPr lang="en-US" sz="2400" b="1" dirty="0"/>
          </a:p>
          <a:p>
            <a:endParaRPr lang="en-US" sz="2400" dirty="0"/>
          </a:p>
        </p:txBody>
      </p:sp>
      <p:pic>
        <p:nvPicPr>
          <p:cNvPr id="1026" name="Picture 2" descr="Cute chat bot icon by Slavko Kahovsky on Dribbble">
            <a:extLst>
              <a:ext uri="{FF2B5EF4-FFF2-40B4-BE49-F238E27FC236}">
                <a16:creationId xmlns:a16="http://schemas.microsoft.com/office/drawing/2014/main" id="{A06E509B-6409-25D2-C897-03715F82924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694" r="9458"/>
          <a:stretch/>
        </p:blipFill>
        <p:spPr bwMode="auto">
          <a:xfrm>
            <a:off x="731511" y="1233767"/>
            <a:ext cx="4615734" cy="439046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070B-0735-A7C9-6521-D02202FF2247}"/>
              </a:ext>
            </a:extLst>
          </p:cNvPr>
          <p:cNvSpPr>
            <a:spLocks noGrp="1"/>
          </p:cNvSpPr>
          <p:nvPr>
            <p:ph type="title"/>
          </p:nvPr>
        </p:nvSpPr>
        <p:spPr/>
        <p:txBody>
          <a:bodyPr/>
          <a:lstStyle/>
          <a:p>
            <a:r>
              <a:rPr lang="en-IN" dirty="0"/>
              <a:t>Why Chatbot?</a:t>
            </a:r>
          </a:p>
        </p:txBody>
      </p:sp>
      <p:sp>
        <p:nvSpPr>
          <p:cNvPr id="3" name="Content Placeholder 2">
            <a:extLst>
              <a:ext uri="{FF2B5EF4-FFF2-40B4-BE49-F238E27FC236}">
                <a16:creationId xmlns:a16="http://schemas.microsoft.com/office/drawing/2014/main" id="{C314EA58-E898-6B89-F625-07153AE8E37E}"/>
              </a:ext>
            </a:extLst>
          </p:cNvPr>
          <p:cNvSpPr>
            <a:spLocks noGrp="1"/>
          </p:cNvSpPr>
          <p:nvPr>
            <p:ph idx="1"/>
          </p:nvPr>
        </p:nvSpPr>
        <p:spPr/>
        <p:txBody>
          <a:bodyPr/>
          <a:lstStyle/>
          <a:p>
            <a:r>
              <a:rPr lang="en-IN" dirty="0"/>
              <a:t>Chatbot is available 24/7</a:t>
            </a:r>
          </a:p>
          <a:p>
            <a:r>
              <a:rPr lang="en-IN" dirty="0"/>
              <a:t>Bots send faster reply</a:t>
            </a:r>
          </a:p>
          <a:p>
            <a:r>
              <a:rPr lang="en-IN" dirty="0"/>
              <a:t>Provide better user experiences</a:t>
            </a:r>
          </a:p>
          <a:p>
            <a:r>
              <a:rPr lang="en-IN" dirty="0"/>
              <a:t>They increase customer engagement levels</a:t>
            </a:r>
          </a:p>
          <a:p>
            <a:r>
              <a:rPr lang="en-IN" dirty="0"/>
              <a:t>Help user in resolving a complaint or problem easily</a:t>
            </a:r>
          </a:p>
        </p:txBody>
      </p:sp>
    </p:spTree>
    <p:extLst>
      <p:ext uri="{BB962C8B-B14F-4D97-AF65-F5344CB8AC3E}">
        <p14:creationId xmlns:p14="http://schemas.microsoft.com/office/powerpoint/2010/main" val="49385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D389-3188-91D6-2B62-AE5307E70AC5}"/>
              </a:ext>
            </a:extLst>
          </p:cNvPr>
          <p:cNvSpPr>
            <a:spLocks noGrp="1"/>
          </p:cNvSpPr>
          <p:nvPr>
            <p:ph type="title"/>
          </p:nvPr>
        </p:nvSpPr>
        <p:spPr/>
        <p:txBody>
          <a:bodyPr/>
          <a:lstStyle/>
          <a:p>
            <a:r>
              <a:rPr lang="en-IN" dirty="0"/>
              <a:t>Using RNNs to build a Chatbot</a:t>
            </a:r>
          </a:p>
        </p:txBody>
      </p:sp>
      <p:sp>
        <p:nvSpPr>
          <p:cNvPr id="3" name="Content Placeholder 2">
            <a:extLst>
              <a:ext uri="{FF2B5EF4-FFF2-40B4-BE49-F238E27FC236}">
                <a16:creationId xmlns:a16="http://schemas.microsoft.com/office/drawing/2014/main" id="{EE3E9DC9-B133-E77C-2F32-CE09BA008F33}"/>
              </a:ext>
            </a:extLst>
          </p:cNvPr>
          <p:cNvSpPr>
            <a:spLocks noGrp="1"/>
          </p:cNvSpPr>
          <p:nvPr>
            <p:ph idx="1"/>
          </p:nvPr>
        </p:nvSpPr>
        <p:spPr/>
        <p:txBody>
          <a:bodyPr/>
          <a:lstStyle/>
          <a:p>
            <a:pPr marL="36900" indent="0" algn="l" fontAlgn="base">
              <a:buNone/>
            </a:pPr>
            <a:r>
              <a:rPr lang="en-US" b="0" i="0" dirty="0">
                <a:solidFill>
                  <a:schemeClr val="tx1"/>
                </a:solidFill>
                <a:effectLst/>
                <a:latin typeface="Georgia" panose="02040502050405020303" pitchFamily="18" charset="0"/>
              </a:rPr>
              <a:t>In this Python project with source code, we are going to build a chatbot using deep learning techniques. The chatbot will be trained on the dataset which contains categories (intents), pattern and responses. We use a special recurrent neural network (LSTM) to classify which category the user’s message belongs to and then we will give a random response from the list of responses.</a:t>
            </a:r>
          </a:p>
          <a:p>
            <a:pPr marL="36900" indent="0" algn="l" fontAlgn="base">
              <a:buNone/>
            </a:pPr>
            <a:r>
              <a:rPr lang="en-US" b="0" i="0" dirty="0">
                <a:solidFill>
                  <a:schemeClr val="tx1"/>
                </a:solidFill>
                <a:effectLst/>
                <a:latin typeface="Georgia" panose="02040502050405020303" pitchFamily="18" charset="0"/>
              </a:rPr>
              <a:t>Let’s create a retrieval based chatbot using NLTK, </a:t>
            </a:r>
            <a:r>
              <a:rPr lang="en-US" b="0" i="0" dirty="0" err="1">
                <a:solidFill>
                  <a:schemeClr val="tx1"/>
                </a:solidFill>
                <a:effectLst/>
                <a:latin typeface="Georgia" panose="02040502050405020303" pitchFamily="18" charset="0"/>
              </a:rPr>
              <a:t>Keras</a:t>
            </a:r>
            <a:r>
              <a:rPr lang="en-US" b="0" i="0" dirty="0">
                <a:solidFill>
                  <a:schemeClr val="tx1"/>
                </a:solidFill>
                <a:effectLst/>
                <a:latin typeface="Georgia" panose="02040502050405020303" pitchFamily="18" charset="0"/>
              </a:rPr>
              <a:t>, Python, etc.</a:t>
            </a:r>
          </a:p>
          <a:p>
            <a:pPr marL="36900" indent="0">
              <a:buNone/>
            </a:pPr>
            <a:endParaRPr lang="en-IN" dirty="0"/>
          </a:p>
        </p:txBody>
      </p:sp>
    </p:spTree>
    <p:extLst>
      <p:ext uri="{BB962C8B-B14F-4D97-AF65-F5344CB8AC3E}">
        <p14:creationId xmlns:p14="http://schemas.microsoft.com/office/powerpoint/2010/main" val="354363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EAB6-623C-DC23-5080-30FED2AB430B}"/>
              </a:ext>
            </a:extLst>
          </p:cNvPr>
          <p:cNvSpPr>
            <a:spLocks noGrp="1"/>
          </p:cNvSpPr>
          <p:nvPr>
            <p:ph type="title"/>
          </p:nvPr>
        </p:nvSpPr>
        <p:spPr>
          <a:xfrm>
            <a:off x="919119" y="179295"/>
            <a:ext cx="10353762" cy="667871"/>
          </a:xfrm>
        </p:spPr>
        <p:txBody>
          <a:bodyPr>
            <a:normAutofit fontScale="90000"/>
          </a:bodyPr>
          <a:lstStyle/>
          <a:p>
            <a:r>
              <a:rPr lang="en-IN" dirty="0"/>
              <a:t>Methodology</a:t>
            </a:r>
          </a:p>
        </p:txBody>
      </p:sp>
      <p:sp>
        <p:nvSpPr>
          <p:cNvPr id="3" name="Content Placeholder 2">
            <a:extLst>
              <a:ext uri="{FF2B5EF4-FFF2-40B4-BE49-F238E27FC236}">
                <a16:creationId xmlns:a16="http://schemas.microsoft.com/office/drawing/2014/main" id="{E4B0F8AA-8DB6-A7A8-13E8-76AAF8CD4928}"/>
              </a:ext>
            </a:extLst>
          </p:cNvPr>
          <p:cNvSpPr>
            <a:spLocks noGrp="1"/>
          </p:cNvSpPr>
          <p:nvPr>
            <p:ph idx="1"/>
          </p:nvPr>
        </p:nvSpPr>
        <p:spPr>
          <a:xfrm>
            <a:off x="0" y="1290918"/>
            <a:ext cx="12192000" cy="5387787"/>
          </a:xfrm>
        </p:spPr>
        <p:txBody>
          <a:bodyPr>
            <a:normAutofit/>
          </a:bodyPr>
          <a:lstStyle/>
          <a:p>
            <a:pPr marL="36900" indent="0" fontAlgn="base">
              <a:buNone/>
            </a:pPr>
            <a:r>
              <a:rPr lang="en-US" b="0" i="0" dirty="0">
                <a:solidFill>
                  <a:schemeClr val="tx1"/>
                </a:solidFill>
                <a:effectLst/>
                <a:latin typeface="Georgia" panose="02040502050405020303" pitchFamily="18" charset="0"/>
              </a:rPr>
              <a:t>    Import and load the data file-					 Preprocess data- </a:t>
            </a:r>
          </a:p>
          <a:p>
            <a:pPr marL="36900" indent="0" algn="l" fontAlgn="base">
              <a:buNone/>
            </a:pPr>
            <a:r>
              <a:rPr lang="en-US" dirty="0">
                <a:solidFill>
                  <a:schemeClr val="tx1"/>
                </a:solidFill>
                <a:effectLst/>
                <a:latin typeface="Georgia" panose="02040502050405020303" pitchFamily="18" charset="0"/>
              </a:rPr>
              <a:t> </a:t>
            </a:r>
            <a:r>
              <a:rPr lang="en-US" sz="1800" dirty="0">
                <a:solidFill>
                  <a:schemeClr val="tx1"/>
                </a:solidFill>
                <a:effectLst/>
                <a:latin typeface="Georgia" panose="02040502050405020303" pitchFamily="18" charset="0"/>
              </a:rPr>
              <a:t>We import all necessary packages, and use a </a:t>
            </a:r>
            <a:r>
              <a:rPr lang="en-US" sz="1800" dirty="0" err="1">
                <a:solidFill>
                  <a:schemeClr val="tx1"/>
                </a:solidFill>
                <a:effectLst/>
                <a:latin typeface="Georgia" panose="02040502050405020303" pitchFamily="18" charset="0"/>
              </a:rPr>
              <a:t>json</a:t>
            </a:r>
            <a:r>
              <a:rPr lang="en-US" sz="1800" dirty="0">
                <a:solidFill>
                  <a:schemeClr val="tx1"/>
                </a:solidFill>
                <a:effectLst/>
                <a:latin typeface="Georgia" panose="02040502050405020303" pitchFamily="18" charset="0"/>
              </a:rPr>
              <a:t> file.              When working with text data, we need to preprocess it.</a:t>
            </a:r>
            <a:endParaRPr lang="en-US" sz="2000" dirty="0">
              <a:solidFill>
                <a:schemeClr val="tx1"/>
              </a:solidFill>
              <a:effectLst/>
              <a:latin typeface="Georgia" panose="02040502050405020303" pitchFamily="18" charset="0"/>
            </a:endParaRPr>
          </a:p>
          <a:p>
            <a:pPr algn="l" fontAlgn="base">
              <a:buFont typeface="+mj-lt"/>
              <a:buAutoNum type="arabicPeriod"/>
            </a:pPr>
            <a:endParaRPr lang="en-US" b="0" i="0" dirty="0">
              <a:solidFill>
                <a:schemeClr val="tx1"/>
              </a:solidFill>
              <a:effectLst/>
              <a:latin typeface="Georgia" panose="02040502050405020303" pitchFamily="18" charset="0"/>
            </a:endParaRPr>
          </a:p>
          <a:p>
            <a:pPr algn="l" fontAlgn="base">
              <a:buFont typeface="+mj-lt"/>
              <a:buAutoNum type="arabicPeriod"/>
            </a:pPr>
            <a:endParaRPr lang="en-US" dirty="0">
              <a:solidFill>
                <a:schemeClr val="tx1"/>
              </a:solidFill>
              <a:effectLst/>
              <a:latin typeface="Georgia" panose="02040502050405020303" pitchFamily="18" charset="0"/>
            </a:endParaRPr>
          </a:p>
          <a:p>
            <a:pPr algn="l" fontAlgn="base">
              <a:buFont typeface="+mj-lt"/>
              <a:buAutoNum type="arabicPeriod"/>
            </a:pPr>
            <a:endParaRPr lang="en-US" b="0" i="0" dirty="0">
              <a:solidFill>
                <a:schemeClr val="tx1"/>
              </a:solidFill>
              <a:effectLst/>
              <a:latin typeface="Georgia" panose="02040502050405020303" pitchFamily="18" charset="0"/>
            </a:endParaRPr>
          </a:p>
          <a:p>
            <a:pPr algn="l" fontAlgn="base">
              <a:buFont typeface="+mj-lt"/>
              <a:buAutoNum type="arabicPeriod"/>
            </a:pPr>
            <a:endParaRPr lang="en-US" dirty="0">
              <a:solidFill>
                <a:schemeClr val="tx1"/>
              </a:solidFill>
              <a:effectLst/>
              <a:latin typeface="Georgia" panose="02040502050405020303" pitchFamily="18" charset="0"/>
            </a:endParaRPr>
          </a:p>
          <a:p>
            <a:pPr algn="l" fontAlgn="base">
              <a:buFont typeface="+mj-lt"/>
              <a:buAutoNum type="arabicPeriod"/>
            </a:pPr>
            <a:endParaRPr lang="en-US" b="0" i="0" dirty="0">
              <a:solidFill>
                <a:schemeClr val="tx1"/>
              </a:solidFill>
              <a:effectLst/>
              <a:latin typeface="Georgia" panose="02040502050405020303" pitchFamily="18" charset="0"/>
            </a:endParaRPr>
          </a:p>
          <a:p>
            <a:pPr marL="36900" indent="0" algn="l" fontAlgn="base">
              <a:buNone/>
            </a:pPr>
            <a:endParaRPr lang="en-US" dirty="0">
              <a:solidFill>
                <a:schemeClr val="tx1"/>
              </a:solidFill>
              <a:effectLst/>
              <a:latin typeface="Georgia" panose="02040502050405020303" pitchFamily="18" charset="0"/>
            </a:endParaRPr>
          </a:p>
        </p:txBody>
      </p:sp>
      <p:pic>
        <p:nvPicPr>
          <p:cNvPr id="7" name="Picture 6">
            <a:extLst>
              <a:ext uri="{FF2B5EF4-FFF2-40B4-BE49-F238E27FC236}">
                <a16:creationId xmlns:a16="http://schemas.microsoft.com/office/drawing/2014/main" id="{A0E322B8-32CF-FC15-DD8E-8B0F7F9D7CB4}"/>
              </a:ext>
            </a:extLst>
          </p:cNvPr>
          <p:cNvPicPr>
            <a:picLocks noChangeAspect="1"/>
          </p:cNvPicPr>
          <p:nvPr/>
        </p:nvPicPr>
        <p:blipFill rotWithShape="1">
          <a:blip r:embed="rId2"/>
          <a:srcRect l="11140" t="36856" r="53015" b="17827"/>
          <a:stretch/>
        </p:blipFill>
        <p:spPr>
          <a:xfrm>
            <a:off x="215157" y="2604244"/>
            <a:ext cx="5379309" cy="3823448"/>
          </a:xfrm>
          <a:prstGeom prst="rect">
            <a:avLst/>
          </a:prstGeom>
        </p:spPr>
      </p:pic>
      <p:pic>
        <p:nvPicPr>
          <p:cNvPr id="9" name="Picture 8">
            <a:extLst>
              <a:ext uri="{FF2B5EF4-FFF2-40B4-BE49-F238E27FC236}">
                <a16:creationId xmlns:a16="http://schemas.microsoft.com/office/drawing/2014/main" id="{3AB516CF-C7D0-E9E7-6B56-9D0C64931AA6}"/>
              </a:ext>
            </a:extLst>
          </p:cNvPr>
          <p:cNvPicPr>
            <a:picLocks noChangeAspect="1"/>
          </p:cNvPicPr>
          <p:nvPr/>
        </p:nvPicPr>
        <p:blipFill rotWithShape="1">
          <a:blip r:embed="rId3"/>
          <a:srcRect l="11029" t="25871" r="36360" b="9784"/>
          <a:stretch/>
        </p:blipFill>
        <p:spPr>
          <a:xfrm>
            <a:off x="6401291" y="2631137"/>
            <a:ext cx="5560317" cy="3823447"/>
          </a:xfrm>
          <a:prstGeom prst="rect">
            <a:avLst/>
          </a:prstGeom>
        </p:spPr>
      </p:pic>
    </p:spTree>
    <p:extLst>
      <p:ext uri="{BB962C8B-B14F-4D97-AF65-F5344CB8AC3E}">
        <p14:creationId xmlns:p14="http://schemas.microsoft.com/office/powerpoint/2010/main" val="237098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11AB9-18A4-3C3B-8462-E31937077BE1}"/>
              </a:ext>
            </a:extLst>
          </p:cNvPr>
          <p:cNvSpPr>
            <a:spLocks noGrp="1"/>
          </p:cNvSpPr>
          <p:nvPr>
            <p:ph idx="1"/>
          </p:nvPr>
        </p:nvSpPr>
        <p:spPr>
          <a:xfrm>
            <a:off x="0" y="430306"/>
            <a:ext cx="12192000" cy="6427694"/>
          </a:xfrm>
        </p:spPr>
        <p:txBody>
          <a:bodyPr/>
          <a:lstStyle/>
          <a:p>
            <a:pPr marL="36900" indent="0">
              <a:buNone/>
            </a:pPr>
            <a:r>
              <a:rPr lang="en-US" i="0" dirty="0">
                <a:solidFill>
                  <a:schemeClr val="tx1"/>
                </a:solidFill>
                <a:effectLst/>
                <a:latin typeface="Georgia" panose="02040502050405020303" pitchFamily="18" charset="0"/>
              </a:rPr>
              <a:t>   Create training and testing data-                            </a:t>
            </a:r>
            <a:r>
              <a:rPr lang="en-IN" i="0" dirty="0">
                <a:solidFill>
                  <a:schemeClr val="tx1"/>
                </a:solidFill>
                <a:effectLst/>
                <a:latin typeface="Georgia" panose="02040502050405020303" pitchFamily="18" charset="0"/>
              </a:rPr>
              <a:t>Build the model-</a:t>
            </a:r>
          </a:p>
          <a:p>
            <a:pPr marL="36900" indent="0">
              <a:buNone/>
            </a:pPr>
            <a:r>
              <a:rPr lang="en-US" sz="1800" dirty="0">
                <a:solidFill>
                  <a:schemeClr val="tx1"/>
                </a:solidFill>
                <a:effectLst/>
                <a:latin typeface="Georgia" panose="02040502050405020303" pitchFamily="18" charset="0"/>
              </a:rPr>
              <a:t>W</a:t>
            </a:r>
            <a:r>
              <a:rPr lang="en-US" sz="1800" b="0" i="0" dirty="0">
                <a:solidFill>
                  <a:schemeClr val="tx1"/>
                </a:solidFill>
                <a:effectLst/>
                <a:latin typeface="Georgia" panose="02040502050405020303" pitchFamily="18" charset="0"/>
              </a:rPr>
              <a:t>e create the training data                                                             We have our training data ready, now we will build a </a:t>
            </a:r>
          </a:p>
          <a:p>
            <a:pPr marL="36900" indent="0">
              <a:buNone/>
            </a:pPr>
            <a:r>
              <a:rPr lang="en-US" sz="1800" dirty="0">
                <a:solidFill>
                  <a:schemeClr val="tx1"/>
                </a:solidFill>
                <a:effectLst/>
                <a:latin typeface="Georgia" panose="02040502050405020303" pitchFamily="18" charset="0"/>
              </a:rPr>
              <a:t>(</a:t>
            </a:r>
            <a:r>
              <a:rPr lang="en-US" sz="1800" b="0" i="0" dirty="0">
                <a:solidFill>
                  <a:schemeClr val="tx1"/>
                </a:solidFill>
                <a:effectLst/>
                <a:latin typeface="Georgia" panose="02040502050405020303" pitchFamily="18" charset="0"/>
              </a:rPr>
              <a:t>we will provide the input and the output)                                   deep neural network that has 3 layers. </a:t>
            </a:r>
          </a:p>
          <a:p>
            <a:pPr marL="36900" indent="0">
              <a:buNone/>
            </a:pPr>
            <a:endParaRPr lang="en-IN" sz="2400" dirty="0">
              <a:solidFill>
                <a:schemeClr val="tx1"/>
              </a:solidFill>
            </a:endParaRPr>
          </a:p>
        </p:txBody>
      </p:sp>
      <p:pic>
        <p:nvPicPr>
          <p:cNvPr id="5" name="Picture 4">
            <a:extLst>
              <a:ext uri="{FF2B5EF4-FFF2-40B4-BE49-F238E27FC236}">
                <a16:creationId xmlns:a16="http://schemas.microsoft.com/office/drawing/2014/main" id="{2F2A2D00-146E-CCAD-54D3-40DBA9C36C4E}"/>
              </a:ext>
            </a:extLst>
          </p:cNvPr>
          <p:cNvPicPr>
            <a:picLocks noChangeAspect="1"/>
          </p:cNvPicPr>
          <p:nvPr/>
        </p:nvPicPr>
        <p:blipFill rotWithShape="1">
          <a:blip r:embed="rId2"/>
          <a:srcRect l="11360" t="25479" r="35037" b="7234"/>
          <a:stretch/>
        </p:blipFill>
        <p:spPr>
          <a:xfrm>
            <a:off x="134471" y="2238931"/>
            <a:ext cx="5688106" cy="4014445"/>
          </a:xfrm>
          <a:prstGeom prst="rect">
            <a:avLst/>
          </a:prstGeom>
        </p:spPr>
      </p:pic>
      <p:pic>
        <p:nvPicPr>
          <p:cNvPr id="7" name="Picture 6">
            <a:extLst>
              <a:ext uri="{FF2B5EF4-FFF2-40B4-BE49-F238E27FC236}">
                <a16:creationId xmlns:a16="http://schemas.microsoft.com/office/drawing/2014/main" id="{C89982C4-78D7-400C-AC6B-3CCEA37EFB37}"/>
              </a:ext>
            </a:extLst>
          </p:cNvPr>
          <p:cNvPicPr>
            <a:picLocks noChangeAspect="1"/>
          </p:cNvPicPr>
          <p:nvPr/>
        </p:nvPicPr>
        <p:blipFill rotWithShape="1">
          <a:blip r:embed="rId3"/>
          <a:srcRect l="16964" t="38498" r="18951" b="7717"/>
          <a:stretch/>
        </p:blipFill>
        <p:spPr>
          <a:xfrm>
            <a:off x="6096000" y="2225483"/>
            <a:ext cx="5961529" cy="4014445"/>
          </a:xfrm>
          <a:prstGeom prst="rect">
            <a:avLst/>
          </a:prstGeom>
        </p:spPr>
      </p:pic>
    </p:spTree>
    <p:extLst>
      <p:ext uri="{BB962C8B-B14F-4D97-AF65-F5344CB8AC3E}">
        <p14:creationId xmlns:p14="http://schemas.microsoft.com/office/powerpoint/2010/main" val="37616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19B53-A37E-FC76-E3F3-3C1C4CB3A7E9}"/>
              </a:ext>
            </a:extLst>
          </p:cNvPr>
          <p:cNvSpPr>
            <a:spLocks noGrp="1"/>
          </p:cNvSpPr>
          <p:nvPr>
            <p:ph idx="1"/>
          </p:nvPr>
        </p:nvSpPr>
        <p:spPr>
          <a:xfrm>
            <a:off x="0" y="564776"/>
            <a:ext cx="12192000" cy="6293223"/>
          </a:xfrm>
        </p:spPr>
        <p:txBody>
          <a:bodyPr/>
          <a:lstStyle/>
          <a:p>
            <a:pPr marL="36900" indent="0">
              <a:buNone/>
            </a:pPr>
            <a:r>
              <a:rPr lang="en-US" i="0" dirty="0">
                <a:solidFill>
                  <a:schemeClr val="tx1"/>
                </a:solidFill>
                <a:effectLst/>
                <a:latin typeface="Georgia" panose="02040502050405020303" pitchFamily="18" charset="0"/>
              </a:rPr>
              <a:t>Predict the response (Graphical User Interface)-</a:t>
            </a:r>
          </a:p>
          <a:p>
            <a:pPr marL="36900" indent="0">
              <a:buNone/>
            </a:pPr>
            <a:endParaRPr lang="en-US" i="0" dirty="0">
              <a:solidFill>
                <a:schemeClr val="tx1"/>
              </a:solidFill>
              <a:effectLst/>
              <a:latin typeface="Georgia" panose="02040502050405020303" pitchFamily="18" charset="0"/>
            </a:endParaRPr>
          </a:p>
          <a:p>
            <a:pPr marL="36900" indent="0">
              <a:buNone/>
            </a:pPr>
            <a:r>
              <a:rPr lang="en-US" sz="2000" b="0" i="0" dirty="0">
                <a:solidFill>
                  <a:schemeClr val="tx1"/>
                </a:solidFill>
                <a:effectLst/>
                <a:latin typeface="Georgia" panose="02040502050405020303" pitchFamily="18" charset="0"/>
              </a:rPr>
              <a:t>We will load the trained model and then use a graphical user interface that will predict the response from the bot. The model will only tell us the class it belongs to, so we will implement some functions which will identify the class and then retrieve us a random response from the list of responses.</a:t>
            </a:r>
            <a:r>
              <a:rPr lang="en-US" sz="2000" b="0" dirty="0">
                <a:solidFill>
                  <a:schemeClr val="tx1"/>
                </a:solidFill>
                <a:effectLst/>
                <a:latin typeface="Georgia" panose="02040502050405020303" pitchFamily="18" charset="0"/>
              </a:rPr>
              <a:t> </a:t>
            </a:r>
          </a:p>
          <a:p>
            <a:pPr marL="36900" indent="0">
              <a:buNone/>
            </a:pPr>
            <a:r>
              <a:rPr lang="en-US" sz="2000" b="0" i="0" dirty="0">
                <a:solidFill>
                  <a:schemeClr val="tx1"/>
                </a:solidFill>
                <a:effectLst/>
                <a:latin typeface="Georgia" panose="02040502050405020303" pitchFamily="18" charset="0"/>
              </a:rPr>
              <a:t>Let’s use </a:t>
            </a:r>
            <a:r>
              <a:rPr lang="en-US" sz="2000" b="0" i="0" dirty="0" err="1">
                <a:solidFill>
                  <a:schemeClr val="tx1"/>
                </a:solidFill>
                <a:effectLst/>
                <a:latin typeface="Georgia" panose="02040502050405020303" pitchFamily="18" charset="0"/>
              </a:rPr>
              <a:t>Tkinter</a:t>
            </a:r>
            <a:r>
              <a:rPr lang="en-US" sz="2000" b="0" i="0" dirty="0">
                <a:solidFill>
                  <a:schemeClr val="tx1"/>
                </a:solidFill>
                <a:effectLst/>
                <a:latin typeface="Georgia" panose="02040502050405020303" pitchFamily="18" charset="0"/>
              </a:rPr>
              <a:t> library which is shipped with tons of useful libraries for GUI. We will take the input message from the user and then use the helper functions we have created to get the response from the bot and display it on the GUI.</a:t>
            </a:r>
            <a:endParaRPr lang="en-US" sz="2000" i="0" dirty="0">
              <a:solidFill>
                <a:schemeClr val="tx1"/>
              </a:solidFill>
              <a:effectLst/>
              <a:latin typeface="Georgia" panose="02040502050405020303" pitchFamily="18" charset="0"/>
            </a:endParaRPr>
          </a:p>
          <a:p>
            <a:pPr marL="36900" indent="0">
              <a:buNone/>
            </a:pPr>
            <a:endParaRPr lang="en-IN" dirty="0">
              <a:solidFill>
                <a:schemeClr val="tx1"/>
              </a:solidFill>
            </a:endParaRPr>
          </a:p>
        </p:txBody>
      </p:sp>
    </p:spTree>
    <p:extLst>
      <p:ext uri="{BB962C8B-B14F-4D97-AF65-F5344CB8AC3E}">
        <p14:creationId xmlns:p14="http://schemas.microsoft.com/office/powerpoint/2010/main" val="229895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782E-BAEC-8066-F585-E40CCB9A1E07}"/>
              </a:ext>
            </a:extLst>
          </p:cNvPr>
          <p:cNvSpPr>
            <a:spLocks noGrp="1"/>
          </p:cNvSpPr>
          <p:nvPr>
            <p:ph type="title"/>
          </p:nvPr>
        </p:nvSpPr>
        <p:spPr>
          <a:xfrm>
            <a:off x="913795" y="244288"/>
            <a:ext cx="10353762" cy="1257300"/>
          </a:xfrm>
        </p:spPr>
        <p:txBody>
          <a:bodyPr>
            <a:normAutofit/>
          </a:bodyPr>
          <a:lstStyle/>
          <a:p>
            <a:r>
              <a:rPr lang="en-US" sz="3200" b="1" i="0" dirty="0">
                <a:solidFill>
                  <a:schemeClr val="tx1"/>
                </a:solidFill>
                <a:effectLst/>
                <a:latin typeface="Georgia" panose="02040502050405020303" pitchFamily="18" charset="0"/>
              </a:rPr>
              <a:t>Final Chatbot</a:t>
            </a:r>
            <a:endParaRPr lang="en-IN" sz="3200" dirty="0">
              <a:solidFill>
                <a:schemeClr val="tx1"/>
              </a:solidFill>
            </a:endParaRPr>
          </a:p>
        </p:txBody>
      </p:sp>
      <p:pic>
        <p:nvPicPr>
          <p:cNvPr id="5" name="Picture 4">
            <a:extLst>
              <a:ext uri="{FF2B5EF4-FFF2-40B4-BE49-F238E27FC236}">
                <a16:creationId xmlns:a16="http://schemas.microsoft.com/office/drawing/2014/main" id="{688C59F7-7137-D0D8-26AC-BE392877DFAF}"/>
              </a:ext>
            </a:extLst>
          </p:cNvPr>
          <p:cNvPicPr>
            <a:picLocks noChangeAspect="1"/>
          </p:cNvPicPr>
          <p:nvPr/>
        </p:nvPicPr>
        <p:blipFill rotWithShape="1">
          <a:blip r:embed="rId2"/>
          <a:srcRect l="37059" t="20181" r="33713" b="10569"/>
          <a:stretch/>
        </p:blipFill>
        <p:spPr>
          <a:xfrm>
            <a:off x="4115500" y="1337360"/>
            <a:ext cx="3961000" cy="5276352"/>
          </a:xfrm>
          <a:prstGeom prst="rect">
            <a:avLst/>
          </a:prstGeom>
        </p:spPr>
      </p:pic>
    </p:spTree>
    <p:extLst>
      <p:ext uri="{BB962C8B-B14F-4D97-AF65-F5344CB8AC3E}">
        <p14:creationId xmlns:p14="http://schemas.microsoft.com/office/powerpoint/2010/main" val="423265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78B4-9359-3ADF-BDD4-212E3B6BE5D0}"/>
              </a:ext>
            </a:extLst>
          </p:cNvPr>
          <p:cNvSpPr>
            <a:spLocks noGrp="1"/>
          </p:cNvSpPr>
          <p:nvPr>
            <p:ph type="title"/>
          </p:nvPr>
        </p:nvSpPr>
        <p:spPr/>
        <p:txBody>
          <a:bodyPr/>
          <a:lstStyle/>
          <a:p>
            <a:r>
              <a:rPr lang="en-IN" dirty="0"/>
              <a:t>Conclusion and Future Work</a:t>
            </a:r>
          </a:p>
        </p:txBody>
      </p:sp>
      <p:sp>
        <p:nvSpPr>
          <p:cNvPr id="3" name="Content Placeholder 2">
            <a:extLst>
              <a:ext uri="{FF2B5EF4-FFF2-40B4-BE49-F238E27FC236}">
                <a16:creationId xmlns:a16="http://schemas.microsoft.com/office/drawing/2014/main" id="{56D8FF54-28D6-C541-B0F2-8BFDB8E7E292}"/>
              </a:ext>
            </a:extLst>
          </p:cNvPr>
          <p:cNvSpPr>
            <a:spLocks noGrp="1"/>
          </p:cNvSpPr>
          <p:nvPr>
            <p:ph idx="1"/>
          </p:nvPr>
        </p:nvSpPr>
        <p:spPr/>
        <p:txBody>
          <a:bodyPr/>
          <a:lstStyle/>
          <a:p>
            <a:pPr marL="36900" indent="0">
              <a:buNone/>
            </a:pPr>
            <a:r>
              <a:rPr lang="en-US" b="0" i="0" dirty="0">
                <a:solidFill>
                  <a:schemeClr val="tx1"/>
                </a:solidFill>
                <a:effectLst/>
                <a:latin typeface="Georgia" panose="02040502050405020303" pitchFamily="18" charset="0"/>
              </a:rPr>
              <a:t>In this Python data science project, we understood about chatbots and implemented a deep learning version of a chatbot in Python which is accurate. </a:t>
            </a:r>
          </a:p>
          <a:p>
            <a:pPr marL="36900" indent="0">
              <a:buNone/>
            </a:pPr>
            <a:r>
              <a:rPr lang="en-US" dirty="0">
                <a:solidFill>
                  <a:schemeClr val="tx1"/>
                </a:solidFill>
                <a:effectLst/>
                <a:latin typeface="Georgia" panose="02040502050405020303" pitchFamily="18" charset="0"/>
              </a:rPr>
              <a:t>We</a:t>
            </a:r>
            <a:r>
              <a:rPr lang="en-US" b="0" i="0" dirty="0">
                <a:solidFill>
                  <a:schemeClr val="tx1"/>
                </a:solidFill>
                <a:effectLst/>
                <a:latin typeface="Georgia" panose="02040502050405020303" pitchFamily="18" charset="0"/>
              </a:rPr>
              <a:t> can customize the data according to business requirements and train the chatbot with great accuracy. Chatbots are used everywhere and all businesses are looking forward to implementing bot in their workflow.</a:t>
            </a:r>
          </a:p>
          <a:p>
            <a:pPr marL="36900" indent="0">
              <a:buNone/>
            </a:pPr>
            <a:r>
              <a:rPr lang="en-US" dirty="0">
                <a:solidFill>
                  <a:schemeClr val="tx1"/>
                </a:solidFill>
                <a:effectLst/>
                <a:latin typeface="Georgia" panose="02040502050405020303" pitchFamily="18" charset="0"/>
              </a:rPr>
              <a:t>Our bot was created on a very small dataset, but by increasing the dataset we can create a more accurate and user friendly chatbot.</a:t>
            </a:r>
            <a:endParaRPr lang="en-IN" dirty="0">
              <a:solidFill>
                <a:schemeClr val="tx1"/>
              </a:solidFill>
            </a:endParaRPr>
          </a:p>
        </p:txBody>
      </p:sp>
    </p:spTree>
    <p:extLst>
      <p:ext uri="{BB962C8B-B14F-4D97-AF65-F5344CB8AC3E}">
        <p14:creationId xmlns:p14="http://schemas.microsoft.com/office/powerpoint/2010/main" val="3665431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{36768D54-71AA-4B49-84F0-134999DA6330}tf55705232_win32</Template>
  <TotalTime>124</TotalTime>
  <Words>436</Words>
  <Application>Microsoft Office PowerPoint</Application>
  <PresentationFormat>Widescreen</PresentationFormat>
  <Paragraphs>39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Georgia</vt:lpstr>
      <vt:lpstr>Goudy Old Style</vt:lpstr>
      <vt:lpstr>Trebuchet MS</vt:lpstr>
      <vt:lpstr>Wingdings 2</vt:lpstr>
      <vt:lpstr>SlateVTI</vt:lpstr>
      <vt:lpstr>CHATBOT</vt:lpstr>
      <vt:lpstr>What is a Chatbot?</vt:lpstr>
      <vt:lpstr>Why Chatbot?</vt:lpstr>
      <vt:lpstr>Using RNNs to build a Chatbot</vt:lpstr>
      <vt:lpstr>Methodology</vt:lpstr>
      <vt:lpstr>PowerPoint Presentation</vt:lpstr>
      <vt:lpstr>PowerPoint Presentation</vt:lpstr>
      <vt:lpstr>Final Chatbot</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dc:creator>kritisinghrakshita@gmail.com</dc:creator>
  <cp:lastModifiedBy>win-10</cp:lastModifiedBy>
  <cp:revision>2</cp:revision>
  <dcterms:created xsi:type="dcterms:W3CDTF">2023-01-07T03:37:04Z</dcterms:created>
  <dcterms:modified xsi:type="dcterms:W3CDTF">2024-07-06T15:43:54Z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