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7" r:id="rId7"/>
    <p:sldId id="259" r:id="rId8"/>
    <p:sldId id="263" r:id="rId9"/>
    <p:sldId id="264" r:id="rId10"/>
    <p:sldId id="265" r:id="rId11"/>
    <p:sldId id="270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0"/>
  </p:normalViewPr>
  <p:slideViewPr>
    <p:cSldViewPr snapToGrid="0">
      <p:cViewPr varScale="1">
        <p:scale>
          <a:sx n="67" d="100"/>
          <a:sy n="67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5B8A6-0F82-40DD-AF5E-D1306A08D1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FF71C59-4C20-4C0E-A3FE-9CDE585D4BD4}">
      <dgm:prSet/>
      <dgm:spPr/>
      <dgm:t>
        <a:bodyPr/>
        <a:lstStyle/>
        <a:p>
          <a:r>
            <a:rPr lang="en-US"/>
            <a:t>Motivation</a:t>
          </a:r>
        </a:p>
      </dgm:t>
    </dgm:pt>
    <dgm:pt modelId="{4E84C98E-F5DA-447A-913F-AD40A139E20E}" type="parTrans" cxnId="{B4624F9C-94BF-4500-90BE-2122A9ED6895}">
      <dgm:prSet/>
      <dgm:spPr/>
      <dgm:t>
        <a:bodyPr/>
        <a:lstStyle/>
        <a:p>
          <a:endParaRPr lang="en-US"/>
        </a:p>
      </dgm:t>
    </dgm:pt>
    <dgm:pt modelId="{11B0CB45-C0C0-4A07-A113-082375BF0B99}" type="sibTrans" cxnId="{B4624F9C-94BF-4500-90BE-2122A9ED6895}">
      <dgm:prSet/>
      <dgm:spPr/>
      <dgm:t>
        <a:bodyPr/>
        <a:lstStyle/>
        <a:p>
          <a:endParaRPr lang="en-US"/>
        </a:p>
      </dgm:t>
    </dgm:pt>
    <dgm:pt modelId="{FE6B3D81-0A2A-42DB-B817-CA393507BB1C}">
      <dgm:prSet/>
      <dgm:spPr/>
      <dgm:t>
        <a:bodyPr/>
        <a:lstStyle/>
        <a:p>
          <a:r>
            <a:rPr lang="en-US" dirty="0"/>
            <a:t>Methodology</a:t>
          </a:r>
        </a:p>
      </dgm:t>
    </dgm:pt>
    <dgm:pt modelId="{7797F070-131B-4C29-A949-60158B997901}" type="parTrans" cxnId="{C77D696F-02D1-4119-B45D-7C3E78304FA9}">
      <dgm:prSet/>
      <dgm:spPr/>
      <dgm:t>
        <a:bodyPr/>
        <a:lstStyle/>
        <a:p>
          <a:endParaRPr lang="en-US"/>
        </a:p>
      </dgm:t>
    </dgm:pt>
    <dgm:pt modelId="{37B10F03-D19A-491B-9E6D-FEA26E07DA5A}" type="sibTrans" cxnId="{C77D696F-02D1-4119-B45D-7C3E78304FA9}">
      <dgm:prSet/>
      <dgm:spPr/>
      <dgm:t>
        <a:bodyPr/>
        <a:lstStyle/>
        <a:p>
          <a:endParaRPr lang="en-US"/>
        </a:p>
      </dgm:t>
    </dgm:pt>
    <dgm:pt modelId="{0CE7A07D-5E73-43C1-A4E4-8BCFDBB5A09A}">
      <dgm:prSet/>
      <dgm:spPr/>
      <dgm:t>
        <a:bodyPr/>
        <a:lstStyle/>
        <a:p>
          <a:r>
            <a:rPr lang="en-US" dirty="0"/>
            <a:t>Failed methods or ideas</a:t>
          </a:r>
        </a:p>
      </dgm:t>
    </dgm:pt>
    <dgm:pt modelId="{2421171B-9F1F-439A-BD81-7E9B2455CF4F}" type="parTrans" cxnId="{D442CCBD-E3C6-4A9B-BFE2-73A98B65E6F6}">
      <dgm:prSet/>
      <dgm:spPr/>
      <dgm:t>
        <a:bodyPr/>
        <a:lstStyle/>
        <a:p>
          <a:endParaRPr lang="en-US"/>
        </a:p>
      </dgm:t>
    </dgm:pt>
    <dgm:pt modelId="{24144019-CB20-498F-AA37-6396979994CB}" type="sibTrans" cxnId="{D442CCBD-E3C6-4A9B-BFE2-73A98B65E6F6}">
      <dgm:prSet/>
      <dgm:spPr/>
      <dgm:t>
        <a:bodyPr/>
        <a:lstStyle/>
        <a:p>
          <a:endParaRPr lang="en-US"/>
        </a:p>
      </dgm:t>
    </dgm:pt>
    <dgm:pt modelId="{49E42313-690F-48CE-9FC1-A043A2A81A96}">
      <dgm:prSet/>
      <dgm:spPr/>
      <dgm:t>
        <a:bodyPr/>
        <a:lstStyle/>
        <a:p>
          <a:r>
            <a:rPr lang="en-US" dirty="0"/>
            <a:t>Evaluation</a:t>
          </a:r>
        </a:p>
      </dgm:t>
    </dgm:pt>
    <dgm:pt modelId="{B9AE9E6E-B1AC-4464-81FE-3DD75519F976}" type="sibTrans" cxnId="{915D765F-AB2B-46EB-B648-7A59F1E18B43}">
      <dgm:prSet/>
      <dgm:spPr/>
      <dgm:t>
        <a:bodyPr/>
        <a:lstStyle/>
        <a:p>
          <a:endParaRPr lang="en-US"/>
        </a:p>
      </dgm:t>
    </dgm:pt>
    <dgm:pt modelId="{D8B72D42-B323-4D69-9864-DA8F49CDCAE6}" type="parTrans" cxnId="{915D765F-AB2B-46EB-B648-7A59F1E18B43}">
      <dgm:prSet/>
      <dgm:spPr/>
      <dgm:t>
        <a:bodyPr/>
        <a:lstStyle/>
        <a:p>
          <a:endParaRPr lang="en-US"/>
        </a:p>
      </dgm:t>
    </dgm:pt>
    <dgm:pt modelId="{2F0FB880-589E-4C04-A2AA-10EF6DCCA7EB}" type="pres">
      <dgm:prSet presAssocID="{A935B8A6-0F82-40DD-AF5E-D1306A08D1F2}" presName="root" presStyleCnt="0">
        <dgm:presLayoutVars>
          <dgm:dir/>
          <dgm:resizeHandles val="exact"/>
        </dgm:presLayoutVars>
      </dgm:prSet>
      <dgm:spPr/>
    </dgm:pt>
    <dgm:pt modelId="{B4166BCD-ECCC-4A68-9BCF-51C6CAE97B67}" type="pres">
      <dgm:prSet presAssocID="{2FF71C59-4C20-4C0E-A3FE-9CDE585D4BD4}" presName="compNode" presStyleCnt="0"/>
      <dgm:spPr/>
    </dgm:pt>
    <dgm:pt modelId="{F2787CD8-22BE-4A97-825B-5410471D3DA2}" type="pres">
      <dgm:prSet presAssocID="{2FF71C59-4C20-4C0E-A3FE-9CDE585D4B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60FA4DB-AC0A-4222-8CE3-E75FEB827D7A}" type="pres">
      <dgm:prSet presAssocID="{2FF71C59-4C20-4C0E-A3FE-9CDE585D4BD4}" presName="spaceRect" presStyleCnt="0"/>
      <dgm:spPr/>
    </dgm:pt>
    <dgm:pt modelId="{3A469BBE-7A50-43BF-BEE3-4A74C5EFDEC0}" type="pres">
      <dgm:prSet presAssocID="{2FF71C59-4C20-4C0E-A3FE-9CDE585D4BD4}" presName="textRect" presStyleLbl="revTx" presStyleIdx="0" presStyleCnt="4">
        <dgm:presLayoutVars>
          <dgm:chMax val="1"/>
          <dgm:chPref val="1"/>
        </dgm:presLayoutVars>
      </dgm:prSet>
      <dgm:spPr/>
    </dgm:pt>
    <dgm:pt modelId="{ECECC600-B884-483A-8E13-390644783772}" type="pres">
      <dgm:prSet presAssocID="{11B0CB45-C0C0-4A07-A113-082375BF0B99}" presName="sibTrans" presStyleCnt="0"/>
      <dgm:spPr/>
    </dgm:pt>
    <dgm:pt modelId="{8C0F7E93-282B-42B1-8884-4BC1E0802889}" type="pres">
      <dgm:prSet presAssocID="{FE6B3D81-0A2A-42DB-B817-CA393507BB1C}" presName="compNode" presStyleCnt="0"/>
      <dgm:spPr/>
    </dgm:pt>
    <dgm:pt modelId="{5A315355-CCED-4DC0-8075-2CA031386379}" type="pres">
      <dgm:prSet presAssocID="{FE6B3D81-0A2A-42DB-B817-CA393507BB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B413921-C418-4776-8275-CBC019869B90}" type="pres">
      <dgm:prSet presAssocID="{FE6B3D81-0A2A-42DB-B817-CA393507BB1C}" presName="spaceRect" presStyleCnt="0"/>
      <dgm:spPr/>
    </dgm:pt>
    <dgm:pt modelId="{452B6363-B6AC-4D53-AA3F-856F4B353928}" type="pres">
      <dgm:prSet presAssocID="{FE6B3D81-0A2A-42DB-B817-CA393507BB1C}" presName="textRect" presStyleLbl="revTx" presStyleIdx="1" presStyleCnt="4">
        <dgm:presLayoutVars>
          <dgm:chMax val="1"/>
          <dgm:chPref val="1"/>
        </dgm:presLayoutVars>
      </dgm:prSet>
      <dgm:spPr/>
    </dgm:pt>
    <dgm:pt modelId="{ECEF175A-0589-4996-A970-0093B765AEC2}" type="pres">
      <dgm:prSet presAssocID="{37B10F03-D19A-491B-9E6D-FEA26E07DA5A}" presName="sibTrans" presStyleCnt="0"/>
      <dgm:spPr/>
    </dgm:pt>
    <dgm:pt modelId="{8CE51677-88EC-40AE-ADD8-82853D50E576}" type="pres">
      <dgm:prSet presAssocID="{0CE7A07D-5E73-43C1-A4E4-8BCFDBB5A09A}" presName="compNode" presStyleCnt="0"/>
      <dgm:spPr/>
    </dgm:pt>
    <dgm:pt modelId="{B76C6A11-1552-4A0E-99F4-4395864EAAA8}" type="pres">
      <dgm:prSet presAssocID="{0CE7A07D-5E73-43C1-A4E4-8BCFDBB5A0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1B8CE81-E83E-4DAF-9E5C-A8BB565FDFC8}" type="pres">
      <dgm:prSet presAssocID="{0CE7A07D-5E73-43C1-A4E4-8BCFDBB5A09A}" presName="spaceRect" presStyleCnt="0"/>
      <dgm:spPr/>
    </dgm:pt>
    <dgm:pt modelId="{365DF695-2691-40A5-A8BE-52537B16A1DA}" type="pres">
      <dgm:prSet presAssocID="{0CE7A07D-5E73-43C1-A4E4-8BCFDBB5A09A}" presName="textRect" presStyleLbl="revTx" presStyleIdx="2" presStyleCnt="4" custLinFactX="7964" custLinFactNeighborX="100000" custLinFactNeighborY="-22473">
        <dgm:presLayoutVars>
          <dgm:chMax val="1"/>
          <dgm:chPref val="1"/>
        </dgm:presLayoutVars>
      </dgm:prSet>
      <dgm:spPr/>
    </dgm:pt>
    <dgm:pt modelId="{EC064BE2-DB8E-43A2-A462-700D9E4FCB43}" type="pres">
      <dgm:prSet presAssocID="{24144019-CB20-498F-AA37-6396979994CB}" presName="sibTrans" presStyleCnt="0"/>
      <dgm:spPr/>
    </dgm:pt>
    <dgm:pt modelId="{6EF1EFA6-42AE-4F1F-BB9B-A05DEF5FBE55}" type="pres">
      <dgm:prSet presAssocID="{49E42313-690F-48CE-9FC1-A043A2A81A96}" presName="compNode" presStyleCnt="0"/>
      <dgm:spPr/>
    </dgm:pt>
    <dgm:pt modelId="{B839AF1F-1693-4DB4-BEE0-6C021204CD37}" type="pres">
      <dgm:prSet presAssocID="{49E42313-690F-48CE-9FC1-A043A2A81A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8815DBA-456F-44C9-8BC7-EFDF51F9708C}" type="pres">
      <dgm:prSet presAssocID="{49E42313-690F-48CE-9FC1-A043A2A81A96}" presName="spaceRect" presStyleCnt="0"/>
      <dgm:spPr/>
    </dgm:pt>
    <dgm:pt modelId="{26334B85-8EA1-4D0F-8ACC-BD585D207DD1}" type="pres">
      <dgm:prSet presAssocID="{49E42313-690F-48CE-9FC1-A043A2A81A96}" presName="textRect" presStyleLbl="revTx" presStyleIdx="3" presStyleCnt="4" custLinFactX="-17631" custLinFactNeighborX="-100000" custLinFactNeighborY="1340">
        <dgm:presLayoutVars>
          <dgm:chMax val="1"/>
          <dgm:chPref val="1"/>
        </dgm:presLayoutVars>
      </dgm:prSet>
      <dgm:spPr/>
    </dgm:pt>
  </dgm:ptLst>
  <dgm:cxnLst>
    <dgm:cxn modelId="{915D765F-AB2B-46EB-B648-7A59F1E18B43}" srcId="{A935B8A6-0F82-40DD-AF5E-D1306A08D1F2}" destId="{49E42313-690F-48CE-9FC1-A043A2A81A96}" srcOrd="3" destOrd="0" parTransId="{D8B72D42-B323-4D69-9864-DA8F49CDCAE6}" sibTransId="{B9AE9E6E-B1AC-4464-81FE-3DD75519F976}"/>
    <dgm:cxn modelId="{F602174C-3522-40C1-9FE1-B2358257B76A}" type="presOf" srcId="{FE6B3D81-0A2A-42DB-B817-CA393507BB1C}" destId="{452B6363-B6AC-4D53-AA3F-856F4B353928}" srcOrd="0" destOrd="0" presId="urn:microsoft.com/office/officeart/2018/2/layout/IconLabelList"/>
    <dgm:cxn modelId="{C77D696F-02D1-4119-B45D-7C3E78304FA9}" srcId="{A935B8A6-0F82-40DD-AF5E-D1306A08D1F2}" destId="{FE6B3D81-0A2A-42DB-B817-CA393507BB1C}" srcOrd="1" destOrd="0" parTransId="{7797F070-131B-4C29-A949-60158B997901}" sibTransId="{37B10F03-D19A-491B-9E6D-FEA26E07DA5A}"/>
    <dgm:cxn modelId="{82579057-3870-4A93-8CA3-FEDD14DC2E87}" type="presOf" srcId="{49E42313-690F-48CE-9FC1-A043A2A81A96}" destId="{26334B85-8EA1-4D0F-8ACC-BD585D207DD1}" srcOrd="0" destOrd="0" presId="urn:microsoft.com/office/officeart/2018/2/layout/IconLabelList"/>
    <dgm:cxn modelId="{B4624F9C-94BF-4500-90BE-2122A9ED6895}" srcId="{A935B8A6-0F82-40DD-AF5E-D1306A08D1F2}" destId="{2FF71C59-4C20-4C0E-A3FE-9CDE585D4BD4}" srcOrd="0" destOrd="0" parTransId="{4E84C98E-F5DA-447A-913F-AD40A139E20E}" sibTransId="{11B0CB45-C0C0-4A07-A113-082375BF0B99}"/>
    <dgm:cxn modelId="{9D2EC2A8-0E92-403A-88B7-B9A8CF06BA66}" type="presOf" srcId="{A935B8A6-0F82-40DD-AF5E-D1306A08D1F2}" destId="{2F0FB880-589E-4C04-A2AA-10EF6DCCA7EB}" srcOrd="0" destOrd="0" presId="urn:microsoft.com/office/officeart/2018/2/layout/IconLabelList"/>
    <dgm:cxn modelId="{D442CCBD-E3C6-4A9B-BFE2-73A98B65E6F6}" srcId="{A935B8A6-0F82-40DD-AF5E-D1306A08D1F2}" destId="{0CE7A07D-5E73-43C1-A4E4-8BCFDBB5A09A}" srcOrd="2" destOrd="0" parTransId="{2421171B-9F1F-439A-BD81-7E9B2455CF4F}" sibTransId="{24144019-CB20-498F-AA37-6396979994CB}"/>
    <dgm:cxn modelId="{576C27D2-0DE8-44C5-86C1-DFBFCBCB2E8A}" type="presOf" srcId="{2FF71C59-4C20-4C0E-A3FE-9CDE585D4BD4}" destId="{3A469BBE-7A50-43BF-BEE3-4A74C5EFDEC0}" srcOrd="0" destOrd="0" presId="urn:microsoft.com/office/officeart/2018/2/layout/IconLabelList"/>
    <dgm:cxn modelId="{2E981AE9-D618-4BE1-8E14-8A2646E698CA}" type="presOf" srcId="{0CE7A07D-5E73-43C1-A4E4-8BCFDBB5A09A}" destId="{365DF695-2691-40A5-A8BE-52537B16A1DA}" srcOrd="0" destOrd="0" presId="urn:microsoft.com/office/officeart/2018/2/layout/IconLabelList"/>
    <dgm:cxn modelId="{5911333B-A0D3-4AA7-AA25-C4F894334E3F}" type="presParOf" srcId="{2F0FB880-589E-4C04-A2AA-10EF6DCCA7EB}" destId="{B4166BCD-ECCC-4A68-9BCF-51C6CAE97B67}" srcOrd="0" destOrd="0" presId="urn:microsoft.com/office/officeart/2018/2/layout/IconLabelList"/>
    <dgm:cxn modelId="{52CB2DDA-E6E9-49C2-864E-86E039D8BE35}" type="presParOf" srcId="{B4166BCD-ECCC-4A68-9BCF-51C6CAE97B67}" destId="{F2787CD8-22BE-4A97-825B-5410471D3DA2}" srcOrd="0" destOrd="0" presId="urn:microsoft.com/office/officeart/2018/2/layout/IconLabelList"/>
    <dgm:cxn modelId="{BE2DF110-2955-4BCD-A9E2-49F38E932AEB}" type="presParOf" srcId="{B4166BCD-ECCC-4A68-9BCF-51C6CAE97B67}" destId="{B60FA4DB-AC0A-4222-8CE3-E75FEB827D7A}" srcOrd="1" destOrd="0" presId="urn:microsoft.com/office/officeart/2018/2/layout/IconLabelList"/>
    <dgm:cxn modelId="{043CFC72-8FF2-4F99-8BC6-68EF8B855E64}" type="presParOf" srcId="{B4166BCD-ECCC-4A68-9BCF-51C6CAE97B67}" destId="{3A469BBE-7A50-43BF-BEE3-4A74C5EFDEC0}" srcOrd="2" destOrd="0" presId="urn:microsoft.com/office/officeart/2018/2/layout/IconLabelList"/>
    <dgm:cxn modelId="{CFA8AF2A-0512-4BBD-9500-7567288AD5A4}" type="presParOf" srcId="{2F0FB880-589E-4C04-A2AA-10EF6DCCA7EB}" destId="{ECECC600-B884-483A-8E13-390644783772}" srcOrd="1" destOrd="0" presId="urn:microsoft.com/office/officeart/2018/2/layout/IconLabelList"/>
    <dgm:cxn modelId="{DEBE2A59-2F4F-43F1-AC1E-5159F359FF1C}" type="presParOf" srcId="{2F0FB880-589E-4C04-A2AA-10EF6DCCA7EB}" destId="{8C0F7E93-282B-42B1-8884-4BC1E0802889}" srcOrd="2" destOrd="0" presId="urn:microsoft.com/office/officeart/2018/2/layout/IconLabelList"/>
    <dgm:cxn modelId="{FF888E89-0AF6-4E35-A2C3-D065C9E79502}" type="presParOf" srcId="{8C0F7E93-282B-42B1-8884-4BC1E0802889}" destId="{5A315355-CCED-4DC0-8075-2CA031386379}" srcOrd="0" destOrd="0" presId="urn:microsoft.com/office/officeart/2018/2/layout/IconLabelList"/>
    <dgm:cxn modelId="{2D2B9B09-B075-45A3-BA91-5798BD55E9BB}" type="presParOf" srcId="{8C0F7E93-282B-42B1-8884-4BC1E0802889}" destId="{0B413921-C418-4776-8275-CBC019869B90}" srcOrd="1" destOrd="0" presId="urn:microsoft.com/office/officeart/2018/2/layout/IconLabelList"/>
    <dgm:cxn modelId="{C43E2798-FC7E-4D41-8E0E-B10932848B1D}" type="presParOf" srcId="{8C0F7E93-282B-42B1-8884-4BC1E0802889}" destId="{452B6363-B6AC-4D53-AA3F-856F4B353928}" srcOrd="2" destOrd="0" presId="urn:microsoft.com/office/officeart/2018/2/layout/IconLabelList"/>
    <dgm:cxn modelId="{62805FF5-5A5B-4C40-BEA1-CA229A1719D0}" type="presParOf" srcId="{2F0FB880-589E-4C04-A2AA-10EF6DCCA7EB}" destId="{ECEF175A-0589-4996-A970-0093B765AEC2}" srcOrd="3" destOrd="0" presId="urn:microsoft.com/office/officeart/2018/2/layout/IconLabelList"/>
    <dgm:cxn modelId="{8D8430B7-261F-4AE2-827A-94A0AF820C3F}" type="presParOf" srcId="{2F0FB880-589E-4C04-A2AA-10EF6DCCA7EB}" destId="{8CE51677-88EC-40AE-ADD8-82853D50E576}" srcOrd="4" destOrd="0" presId="urn:microsoft.com/office/officeart/2018/2/layout/IconLabelList"/>
    <dgm:cxn modelId="{FB01E759-72E8-43A7-AA1E-2FFD9849EE94}" type="presParOf" srcId="{8CE51677-88EC-40AE-ADD8-82853D50E576}" destId="{B76C6A11-1552-4A0E-99F4-4395864EAAA8}" srcOrd="0" destOrd="0" presId="urn:microsoft.com/office/officeart/2018/2/layout/IconLabelList"/>
    <dgm:cxn modelId="{D3A197F4-A440-407C-960A-58E47521BC58}" type="presParOf" srcId="{8CE51677-88EC-40AE-ADD8-82853D50E576}" destId="{91B8CE81-E83E-4DAF-9E5C-A8BB565FDFC8}" srcOrd="1" destOrd="0" presId="urn:microsoft.com/office/officeart/2018/2/layout/IconLabelList"/>
    <dgm:cxn modelId="{F35097BF-A501-493E-8F2A-185AF9DB8F7F}" type="presParOf" srcId="{8CE51677-88EC-40AE-ADD8-82853D50E576}" destId="{365DF695-2691-40A5-A8BE-52537B16A1DA}" srcOrd="2" destOrd="0" presId="urn:microsoft.com/office/officeart/2018/2/layout/IconLabelList"/>
    <dgm:cxn modelId="{C3C2FCCF-486A-414A-A1CE-8FC235E87BF7}" type="presParOf" srcId="{2F0FB880-589E-4C04-A2AA-10EF6DCCA7EB}" destId="{EC064BE2-DB8E-43A2-A462-700D9E4FCB43}" srcOrd="5" destOrd="0" presId="urn:microsoft.com/office/officeart/2018/2/layout/IconLabelList"/>
    <dgm:cxn modelId="{67A66F3D-E973-413E-AA9D-61BF756A539F}" type="presParOf" srcId="{2F0FB880-589E-4C04-A2AA-10EF6DCCA7EB}" destId="{6EF1EFA6-42AE-4F1F-BB9B-A05DEF5FBE55}" srcOrd="6" destOrd="0" presId="urn:microsoft.com/office/officeart/2018/2/layout/IconLabelList"/>
    <dgm:cxn modelId="{AD7362A9-2DF0-430A-8915-93A2EE37C77C}" type="presParOf" srcId="{6EF1EFA6-42AE-4F1F-BB9B-A05DEF5FBE55}" destId="{B839AF1F-1693-4DB4-BEE0-6C021204CD37}" srcOrd="0" destOrd="0" presId="urn:microsoft.com/office/officeart/2018/2/layout/IconLabelList"/>
    <dgm:cxn modelId="{C520E70C-28F3-4164-B4D1-3AE0E45E28F6}" type="presParOf" srcId="{6EF1EFA6-42AE-4F1F-BB9B-A05DEF5FBE55}" destId="{88815DBA-456F-44C9-8BC7-EFDF51F9708C}" srcOrd="1" destOrd="0" presId="urn:microsoft.com/office/officeart/2018/2/layout/IconLabelList"/>
    <dgm:cxn modelId="{23DEB5EB-28A1-482D-BF47-18DF552C68EB}" type="presParOf" srcId="{6EF1EFA6-42AE-4F1F-BB9B-A05DEF5FBE55}" destId="{26334B85-8EA1-4D0F-8ACC-BD585D207DD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87CD8-22BE-4A97-825B-5410471D3DA2}">
      <dsp:nvSpPr>
        <dsp:cNvPr id="0" name=""/>
        <dsp:cNvSpPr/>
      </dsp:nvSpPr>
      <dsp:spPr>
        <a:xfrm>
          <a:off x="716045" y="750022"/>
          <a:ext cx="1063986" cy="10639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69BBE-7A50-43BF-BEE3-4A74C5EFDEC0}">
      <dsp:nvSpPr>
        <dsp:cNvPr id="0" name=""/>
        <dsp:cNvSpPr/>
      </dsp:nvSpPr>
      <dsp:spPr>
        <a:xfrm>
          <a:off x="65831" y="2128840"/>
          <a:ext cx="23644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Motivation</a:t>
          </a:r>
        </a:p>
      </dsp:txBody>
      <dsp:txXfrm>
        <a:off x="65831" y="2128840"/>
        <a:ext cx="2364415" cy="720000"/>
      </dsp:txXfrm>
    </dsp:sp>
    <dsp:sp modelId="{5A315355-CCED-4DC0-8075-2CA031386379}">
      <dsp:nvSpPr>
        <dsp:cNvPr id="0" name=""/>
        <dsp:cNvSpPr/>
      </dsp:nvSpPr>
      <dsp:spPr>
        <a:xfrm>
          <a:off x="3494233" y="750022"/>
          <a:ext cx="1063986" cy="10639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B6363-B6AC-4D53-AA3F-856F4B353928}">
      <dsp:nvSpPr>
        <dsp:cNvPr id="0" name=""/>
        <dsp:cNvSpPr/>
      </dsp:nvSpPr>
      <dsp:spPr>
        <a:xfrm>
          <a:off x="2844019" y="2128840"/>
          <a:ext cx="23644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Methodology</a:t>
          </a:r>
        </a:p>
      </dsp:txBody>
      <dsp:txXfrm>
        <a:off x="2844019" y="2128840"/>
        <a:ext cx="2364415" cy="720000"/>
      </dsp:txXfrm>
    </dsp:sp>
    <dsp:sp modelId="{B76C6A11-1552-4A0E-99F4-4395864EAAA8}">
      <dsp:nvSpPr>
        <dsp:cNvPr id="0" name=""/>
        <dsp:cNvSpPr/>
      </dsp:nvSpPr>
      <dsp:spPr>
        <a:xfrm>
          <a:off x="6272420" y="750022"/>
          <a:ext cx="1063986" cy="10639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DF695-2691-40A5-A8BE-52537B16A1DA}">
      <dsp:nvSpPr>
        <dsp:cNvPr id="0" name=""/>
        <dsp:cNvSpPr/>
      </dsp:nvSpPr>
      <dsp:spPr>
        <a:xfrm>
          <a:off x="8174923" y="1967034"/>
          <a:ext cx="23644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Failed methods or ideas</a:t>
          </a:r>
        </a:p>
      </dsp:txBody>
      <dsp:txXfrm>
        <a:off x="8174923" y="1967034"/>
        <a:ext cx="2364415" cy="720000"/>
      </dsp:txXfrm>
    </dsp:sp>
    <dsp:sp modelId="{B839AF1F-1693-4DB4-BEE0-6C021204CD37}">
      <dsp:nvSpPr>
        <dsp:cNvPr id="0" name=""/>
        <dsp:cNvSpPr/>
      </dsp:nvSpPr>
      <dsp:spPr>
        <a:xfrm>
          <a:off x="9050608" y="750022"/>
          <a:ext cx="1063986" cy="10639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34B85-8EA1-4D0F-8ACC-BD585D207DD1}">
      <dsp:nvSpPr>
        <dsp:cNvPr id="0" name=""/>
        <dsp:cNvSpPr/>
      </dsp:nvSpPr>
      <dsp:spPr>
        <a:xfrm>
          <a:off x="5619109" y="2138488"/>
          <a:ext cx="23644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Evaluation</a:t>
          </a:r>
        </a:p>
      </dsp:txBody>
      <dsp:txXfrm>
        <a:off x="5619109" y="2138488"/>
        <a:ext cx="236441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9650-8AEC-4E47-B312-189357FBD393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7235D5D-E82E-4FAE-8A99-6432A0941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9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9650-8AEC-4E47-B312-189357FBD393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7235D5D-E82E-4FAE-8A99-6432A0941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48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9650-8AEC-4E47-B312-189357FBD393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7235D5D-E82E-4FAE-8A99-6432A0941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30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9650-8AEC-4E47-B312-189357FBD393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7235D5D-E82E-4FAE-8A99-6432A09414F0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19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9650-8AEC-4E47-B312-189357FBD393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7235D5D-E82E-4FAE-8A99-6432A0941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284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9650-8AEC-4E47-B312-189357FBD393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5D5D-E82E-4FAE-8A99-6432A0941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09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9650-8AEC-4E47-B312-189357FBD393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5D5D-E82E-4FAE-8A99-6432A0941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295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9650-8AEC-4E47-B312-189357FBD393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5D5D-E82E-4FAE-8A99-6432A0941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590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B589650-8AEC-4E47-B312-189357FBD393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7235D5D-E82E-4FAE-8A99-6432A0941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8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9650-8AEC-4E47-B312-189357FBD393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5D5D-E82E-4FAE-8A99-6432A0941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89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9650-8AEC-4E47-B312-189357FBD393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7235D5D-E82E-4FAE-8A99-6432A0941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10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9650-8AEC-4E47-B312-189357FBD393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5D5D-E82E-4FAE-8A99-6432A0941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49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9650-8AEC-4E47-B312-189357FBD393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5D5D-E82E-4FAE-8A99-6432A0941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16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9650-8AEC-4E47-B312-189357FBD393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5D5D-E82E-4FAE-8A99-6432A0941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66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9650-8AEC-4E47-B312-189357FBD393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5D5D-E82E-4FAE-8A99-6432A0941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88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9650-8AEC-4E47-B312-189357FBD393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5D5D-E82E-4FAE-8A99-6432A0941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9650-8AEC-4E47-B312-189357FBD393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5D5D-E82E-4FAE-8A99-6432A0941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57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9650-8AEC-4E47-B312-189357FBD393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35D5D-E82E-4FAE-8A99-6432A0941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770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39028-8B51-4F78-A24A-C84B15119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 anchor="ctr">
            <a:normAutofit/>
          </a:bodyPr>
          <a:lstStyle/>
          <a:p>
            <a:r>
              <a:rPr lang="en-US" sz="4600"/>
              <a:t>Loan Default prediction using Machine Learning</a:t>
            </a:r>
            <a:endParaRPr lang="en-IN" sz="4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F803E-C62B-4C21-B31B-57DBD41ED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/>
          </a:bodyPr>
          <a:lstStyle/>
          <a:p>
            <a:r>
              <a:rPr lang="en-US"/>
              <a:t>BY: Priyanka Ashok Sujgure</a:t>
            </a:r>
          </a:p>
          <a:p>
            <a:r>
              <a:rPr lang="en-US"/>
              <a:t>x20136706</a:t>
            </a:r>
            <a:endParaRPr lang="en-IN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FD61FE5F-5C1E-4A58-8ADE-03056C6FF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03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C8B694A-604E-45F9-A521-C29EB16EB3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5CE7-039E-479D-BF74-04222F788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Splitting the data in test and train to apply models and feature selection.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E8F588-4C5A-43DA-B6EC-31169FD7B766}"/>
              </a:ext>
            </a:extLst>
          </p:cNvPr>
          <p:cNvGrpSpPr/>
          <p:nvPr/>
        </p:nvGrpSpPr>
        <p:grpSpPr>
          <a:xfrm>
            <a:off x="3130213" y="3429000"/>
            <a:ext cx="6612286" cy="1094400"/>
            <a:chOff x="958513" y="1555200"/>
            <a:chExt cx="6612286" cy="109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474B9A-B22F-4014-B382-1FF3E20B3262}"/>
                </a:ext>
              </a:extLst>
            </p:cNvPr>
            <p:cNvSpPr/>
            <p:nvPr/>
          </p:nvSpPr>
          <p:spPr>
            <a:xfrm>
              <a:off x="958513" y="1555200"/>
              <a:ext cx="4524287" cy="1094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Randomly sampled 70%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30B189-EDDD-4E6D-A739-ACD9A0BA5EF7}"/>
                </a:ext>
              </a:extLst>
            </p:cNvPr>
            <p:cNvSpPr/>
            <p:nvPr/>
          </p:nvSpPr>
          <p:spPr>
            <a:xfrm>
              <a:off x="5482800" y="1555200"/>
              <a:ext cx="2087999" cy="109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30% data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079DE0F-59B4-4B80-A376-5F3711B01195}"/>
              </a:ext>
            </a:extLst>
          </p:cNvPr>
          <p:cNvSpPr txBox="1"/>
          <p:nvPr/>
        </p:nvSpPr>
        <p:spPr>
          <a:xfrm>
            <a:off x="4370925" y="4473671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Training set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24C17-7C38-4A87-AB70-FDBC5B3283DE}"/>
              </a:ext>
            </a:extLst>
          </p:cNvPr>
          <p:cNvSpPr txBox="1"/>
          <p:nvPr/>
        </p:nvSpPr>
        <p:spPr>
          <a:xfrm>
            <a:off x="7933413" y="4523400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Testing set </a:t>
            </a:r>
          </a:p>
        </p:txBody>
      </p:sp>
    </p:spTree>
    <p:extLst>
      <p:ext uri="{BB962C8B-B14F-4D97-AF65-F5344CB8AC3E}">
        <p14:creationId xmlns:p14="http://schemas.microsoft.com/office/powerpoint/2010/main" val="7313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0E62-5FD6-4D3C-B80C-8B4149E2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D9D3-C0F9-4EBA-AD64-7CFFBFE3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As data is highly imbalanced confusion matrix is the best suitable.</a:t>
            </a:r>
          </a:p>
          <a:p>
            <a:pPr>
              <a:lnSpc>
                <a:spcPct val="150000"/>
              </a:lnSpc>
            </a:pPr>
            <a:r>
              <a:rPr lang="en-US" dirty="0"/>
              <a:t>In imbalanced data, accuracy is not reliable</a:t>
            </a:r>
          </a:p>
          <a:p>
            <a:pPr>
              <a:lnSpc>
                <a:spcPct val="150000"/>
              </a:lnSpc>
            </a:pPr>
            <a:r>
              <a:rPr lang="en-US" dirty="0"/>
              <a:t>If precision and recall cannot be distinguished, we opt for F-score.</a:t>
            </a:r>
          </a:p>
          <a:p>
            <a:pPr>
              <a:lnSpc>
                <a:spcPct val="150000"/>
              </a:lnSpc>
            </a:pPr>
            <a:r>
              <a:rPr lang="en-US" dirty="0"/>
              <a:t>F-score is the measure of evaluation in this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44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0E0D-6629-4B06-8B7B-ECF3E389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 (Confusion Matrix)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A02358-416C-4C01-8A40-4E0461A21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0" y="2051144"/>
            <a:ext cx="10515600" cy="24715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93AD5-445D-4122-8828-DC6BA8C4EBAF}"/>
              </a:ext>
            </a:extLst>
          </p:cNvPr>
          <p:cNvSpPr txBox="1"/>
          <p:nvPr/>
        </p:nvSpPr>
        <p:spPr>
          <a:xfrm>
            <a:off x="866775" y="5562602"/>
            <a:ext cx="825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outperforms compared to other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66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DC5B-D395-447C-A143-BF7D4B7F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DAC84-A781-4224-9D8F-2AE608A69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Support Vector Machine – Took too long to predict.</a:t>
            </a:r>
          </a:p>
          <a:p>
            <a:pPr marL="514350" indent="-514350">
              <a:buAutoNum type="arabicPeriod"/>
            </a:pPr>
            <a:r>
              <a:rPr lang="en-US" dirty="0"/>
              <a:t>Calculation of Rate of Interest – Data insufficient to perform calculation.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182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F383800-5CEA-471E-91C6-604E9C8F9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077B291-934C-486F-A7DD-F7B7568B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FE41C29D-0817-42AE-A275-5552F692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7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AFE179-2F71-4019-9BED-8E72C0C0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rgbClr val="0D0D0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5A6D5-8593-417F-9EDB-0566F8AB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49C7C4E-FD79-46E2-A4C3-2830DF64E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8528" y="640078"/>
            <a:ext cx="3609141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333AFE41-7E9F-4E28-8263-5B498AA7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553E99F-4FAF-422B-B3EA-84AF1AA0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214FAEF-3E6C-41BB-9945-719809A69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0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8FEF-3DA9-4568-A10A-EE9BB911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Content</a:t>
            </a:r>
            <a:endParaRPr lang="en-IN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C0BA2CE-7D9A-4B2D-8538-B9F9653EF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682248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20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0C20-7F97-45FC-8D73-E6B798CD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F4FB1-7716-42F6-A535-2E29904E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financial crisis of 2008 was the worst economic catastrophe since the Great Depression of 1929.</a:t>
            </a:r>
          </a:p>
          <a:p>
            <a:r>
              <a:rPr lang="en-US" dirty="0"/>
              <a:t>Caused severe recession</a:t>
            </a:r>
          </a:p>
          <a:p>
            <a:r>
              <a:rPr lang="en-US" dirty="0"/>
              <a:t>High unemployment rate</a:t>
            </a:r>
          </a:p>
          <a:p>
            <a:r>
              <a:rPr lang="en-US" dirty="0"/>
              <a:t>One of the reason of the crisis:</a:t>
            </a:r>
          </a:p>
          <a:p>
            <a:pPr lvl="1"/>
            <a:r>
              <a:rPr lang="en-US" dirty="0"/>
              <a:t> Money given to borrowers without any background check by the banks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92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14"/>
          <p:cNvSpPr txBox="1">
            <a:spLocks noChangeArrowheads="1"/>
          </p:cNvSpPr>
          <p:nvPr/>
        </p:nvSpPr>
        <p:spPr bwMode="auto">
          <a:xfrm>
            <a:off x="176739" y="240918"/>
            <a:ext cx="118080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>
                <a:latin typeface="+mj-lt"/>
                <a:ea typeface="+mj-ea"/>
                <a:cs typeface="+mj-cs"/>
              </a:rPr>
              <a:t>Goal, identify if a new client shows a high risk for loan default</a:t>
            </a:r>
            <a:r>
              <a:rPr lang="en-US" sz="2000" dirty="0">
                <a:latin typeface="Roboto Light"/>
                <a:cs typeface="Roboto Light"/>
              </a:rPr>
              <a:t>.</a:t>
            </a: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 bwMode="auto">
          <a:xfrm>
            <a:off x="4494480" y="2079781"/>
            <a:ext cx="0" cy="3496879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11" name="Group 8"/>
          <p:cNvGrpSpPr>
            <a:grpSpLocks/>
          </p:cNvGrpSpPr>
          <p:nvPr/>
        </p:nvGrpSpPr>
        <p:grpSpPr bwMode="auto">
          <a:xfrm>
            <a:off x="2234566" y="2765832"/>
            <a:ext cx="1356360" cy="1356360"/>
            <a:chOff x="987847" y="1193030"/>
            <a:chExt cx="2001212" cy="2001212"/>
          </a:xfrm>
        </p:grpSpPr>
        <p:sp>
          <p:nvSpPr>
            <p:cNvPr id="7" name="Oval 6"/>
            <p:cNvSpPr/>
            <p:nvPr/>
          </p:nvSpPr>
          <p:spPr>
            <a:xfrm>
              <a:off x="987847" y="1193030"/>
              <a:ext cx="2001212" cy="2001212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160">
                <a:solidFill>
                  <a:schemeClr val="tx1"/>
                </a:solidFill>
                <a:latin typeface="Roboto Regular"/>
                <a:cs typeface="Roboto Regular"/>
              </a:endParaRPr>
            </a:p>
          </p:txBody>
        </p:sp>
        <p:grpSp>
          <p:nvGrpSpPr>
            <p:cNvPr id="17435" name="Group 7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4" name="Folded Corner 3"/>
              <p:cNvSpPr/>
              <p:nvPr/>
            </p:nvSpPr>
            <p:spPr>
              <a:xfrm>
                <a:off x="1320624" y="1564270"/>
                <a:ext cx="989337" cy="989337"/>
              </a:xfrm>
              <a:prstGeom prst="foldedCorner">
                <a:avLst>
                  <a:gd name="adj" fmla="val 32253"/>
                </a:avLst>
              </a:prstGeom>
              <a:solidFill>
                <a:srgbClr val="3B9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160">
                  <a:solidFill>
                    <a:schemeClr val="tx1"/>
                  </a:solidFill>
                  <a:latin typeface="Roboto Regular"/>
                  <a:cs typeface="Roboto Regular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99254" y="1794429"/>
                <a:ext cx="632077" cy="652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160">
                  <a:solidFill>
                    <a:schemeClr val="tx1"/>
                  </a:solidFill>
                  <a:latin typeface="Roboto Regular"/>
                  <a:cs typeface="Robo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499254" y="1949012"/>
                <a:ext cx="632077" cy="6183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160">
                  <a:solidFill>
                    <a:schemeClr val="tx1"/>
                  </a:solidFill>
                  <a:latin typeface="Roboto Regular"/>
                  <a:cs typeface="Robo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99254" y="2100161"/>
                <a:ext cx="632077" cy="6527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160">
                  <a:solidFill>
                    <a:schemeClr val="tx1"/>
                  </a:solidFill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17412" name="TextBox 10"/>
          <p:cNvSpPr txBox="1">
            <a:spLocks noChangeArrowheads="1"/>
          </p:cNvSpPr>
          <p:nvPr/>
        </p:nvSpPr>
        <p:spPr bwMode="auto">
          <a:xfrm>
            <a:off x="1278256" y="4346029"/>
            <a:ext cx="326898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160" b="1" dirty="0">
                <a:latin typeface="Roboto Regular"/>
                <a:cs typeface="Roboto Regular"/>
              </a:rPr>
              <a:t>Reduce Uncertainty </a:t>
            </a:r>
          </a:p>
        </p:txBody>
      </p:sp>
      <p:grpSp>
        <p:nvGrpSpPr>
          <p:cNvPr id="17413" name="Group 22"/>
          <p:cNvGrpSpPr>
            <a:grpSpLocks/>
          </p:cNvGrpSpPr>
          <p:nvPr/>
        </p:nvGrpSpPr>
        <p:grpSpPr bwMode="auto">
          <a:xfrm>
            <a:off x="5402580" y="2764881"/>
            <a:ext cx="1356360" cy="1358264"/>
            <a:chOff x="987847" y="1193030"/>
            <a:chExt cx="2001212" cy="2001212"/>
          </a:xfrm>
        </p:grpSpPr>
        <p:sp>
          <p:nvSpPr>
            <p:cNvPr id="24" name="Oval 23"/>
            <p:cNvSpPr/>
            <p:nvPr/>
          </p:nvSpPr>
          <p:spPr>
            <a:xfrm>
              <a:off x="987847" y="1193030"/>
              <a:ext cx="2001212" cy="2001212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160">
                <a:solidFill>
                  <a:schemeClr val="tx1"/>
                </a:solidFill>
                <a:latin typeface="Roboto Regular"/>
                <a:cs typeface="Roboto Regular"/>
              </a:endParaRPr>
            </a:p>
          </p:txBody>
        </p:sp>
        <p:grpSp>
          <p:nvGrpSpPr>
            <p:cNvPr id="17429" name="Group 24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26" name="Folded Corner 25"/>
              <p:cNvSpPr/>
              <p:nvPr/>
            </p:nvSpPr>
            <p:spPr>
              <a:xfrm>
                <a:off x="1320624" y="1566678"/>
                <a:ext cx="989337" cy="984521"/>
              </a:xfrm>
              <a:prstGeom prst="foldedCorner">
                <a:avLst>
                  <a:gd name="adj" fmla="val 3225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160">
                  <a:solidFill>
                    <a:schemeClr val="tx1"/>
                  </a:solidFill>
                  <a:latin typeface="Roboto Regular"/>
                  <a:cs typeface="Robo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499254" y="1796515"/>
                <a:ext cx="632077" cy="651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160">
                  <a:solidFill>
                    <a:schemeClr val="tx1"/>
                  </a:solidFill>
                  <a:latin typeface="Roboto Regular"/>
                  <a:cs typeface="Robo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499254" y="1947452"/>
                <a:ext cx="632077" cy="651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160">
                  <a:solidFill>
                    <a:schemeClr val="tx1"/>
                  </a:solidFill>
                  <a:latin typeface="Roboto Regular"/>
                  <a:cs typeface="Roboto Regular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499254" y="2101818"/>
                <a:ext cx="632077" cy="617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160">
                  <a:solidFill>
                    <a:schemeClr val="tx1"/>
                  </a:solidFill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17414" name="TextBox 33"/>
          <p:cNvSpPr txBox="1">
            <a:spLocks noChangeArrowheads="1"/>
          </p:cNvSpPr>
          <p:nvPr/>
        </p:nvSpPr>
        <p:spPr bwMode="auto">
          <a:xfrm>
            <a:off x="4377691" y="4346029"/>
            <a:ext cx="3267074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160" b="1" dirty="0">
                <a:latin typeface="Roboto Regular"/>
                <a:cs typeface="Roboto Regular"/>
              </a:rPr>
              <a:t>Proportional Disbursement </a:t>
            </a:r>
          </a:p>
        </p:txBody>
      </p:sp>
      <p:sp>
        <p:nvSpPr>
          <p:cNvPr id="17415" name="TextBox 37"/>
          <p:cNvSpPr txBox="1">
            <a:spLocks noChangeArrowheads="1"/>
          </p:cNvSpPr>
          <p:nvPr/>
        </p:nvSpPr>
        <p:spPr bwMode="auto">
          <a:xfrm>
            <a:off x="7644766" y="4346029"/>
            <a:ext cx="326898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160" b="1" dirty="0">
                <a:latin typeface="Roboto Regular"/>
                <a:cs typeface="Roboto Regular"/>
              </a:rPr>
              <a:t>Risk Reduction</a:t>
            </a:r>
            <a:endParaRPr lang="en-US" sz="1440" dirty="0">
              <a:latin typeface="Roboto Regular"/>
              <a:cs typeface="Roboto Regular"/>
            </a:endParaRPr>
          </a:p>
        </p:txBody>
      </p:sp>
      <p:grpSp>
        <p:nvGrpSpPr>
          <p:cNvPr id="17416" name="Group 32"/>
          <p:cNvGrpSpPr>
            <a:grpSpLocks/>
          </p:cNvGrpSpPr>
          <p:nvPr/>
        </p:nvGrpSpPr>
        <p:grpSpPr bwMode="auto">
          <a:xfrm>
            <a:off x="8601076" y="2764881"/>
            <a:ext cx="1356360" cy="1358264"/>
            <a:chOff x="6541155" y="1566383"/>
            <a:chExt cx="1367740" cy="1367740"/>
          </a:xfrm>
        </p:grpSpPr>
        <p:sp>
          <p:nvSpPr>
            <p:cNvPr id="40" name="Oval 39"/>
            <p:cNvSpPr/>
            <p:nvPr/>
          </p:nvSpPr>
          <p:spPr>
            <a:xfrm>
              <a:off x="6541155" y="1566383"/>
              <a:ext cx="1367740" cy="1367740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160">
                <a:solidFill>
                  <a:schemeClr val="tx1"/>
                </a:solidFill>
                <a:latin typeface="Roboto Regular"/>
                <a:cs typeface="Roboto Regular"/>
              </a:endParaRPr>
            </a:p>
          </p:txBody>
        </p:sp>
        <p:grpSp>
          <p:nvGrpSpPr>
            <p:cNvPr id="17425" name="Group 19"/>
            <p:cNvGrpSpPr>
              <a:grpSpLocks/>
            </p:cNvGrpSpPr>
            <p:nvPr/>
          </p:nvGrpSpPr>
          <p:grpSpPr bwMode="auto">
            <a:xfrm>
              <a:off x="6948840" y="1974068"/>
              <a:ext cx="552371" cy="552371"/>
              <a:chOff x="6948840" y="1727945"/>
              <a:chExt cx="552371" cy="552371"/>
            </a:xfrm>
          </p:grpSpPr>
          <p:sp>
            <p:nvSpPr>
              <p:cNvPr id="42" name="Folded Corner 41"/>
              <p:cNvSpPr/>
              <p:nvPr/>
            </p:nvSpPr>
            <p:spPr>
              <a:xfrm>
                <a:off x="6948403" y="1728855"/>
                <a:ext cx="553243" cy="550550"/>
              </a:xfrm>
              <a:prstGeom prst="foldedCorner">
                <a:avLst>
                  <a:gd name="adj" fmla="val 32253"/>
                </a:avLst>
              </a:prstGeom>
              <a:solidFill>
                <a:srgbClr val="61D55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160">
                  <a:solidFill>
                    <a:schemeClr val="tx1"/>
                  </a:solidFill>
                  <a:latin typeface="Roboto Regular"/>
                  <a:cs typeface="Roboto Regular"/>
                </a:endParaRPr>
              </a:p>
            </p:txBody>
          </p:sp>
          <p:sp>
            <p:nvSpPr>
              <p:cNvPr id="45" name="Pie 44"/>
              <p:cNvSpPr/>
              <p:nvPr/>
            </p:nvSpPr>
            <p:spPr>
              <a:xfrm>
                <a:off x="7057899" y="1845871"/>
                <a:ext cx="295832" cy="293498"/>
              </a:xfrm>
              <a:prstGeom prst="pi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160">
                  <a:solidFill>
                    <a:schemeClr val="tx1"/>
                  </a:solidFill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17419" name="TextBox 35"/>
          <p:cNvSpPr txBox="1">
            <a:spLocks noChangeArrowheads="1"/>
          </p:cNvSpPr>
          <p:nvPr/>
        </p:nvSpPr>
        <p:spPr bwMode="auto">
          <a:xfrm>
            <a:off x="10767065" y="6362700"/>
            <a:ext cx="49564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60">
                <a:latin typeface="Roboto Regular"/>
                <a:cs typeface="Roboto Regular"/>
              </a:rPr>
              <a:t>03</a:t>
            </a: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3BA05C5E-462F-47A3-B202-F2361E953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658" y="1299194"/>
            <a:ext cx="5430685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000" b="1" dirty="0">
                <a:latin typeface="Roboto Regular"/>
                <a:cs typeface="Roboto Regular"/>
              </a:rPr>
              <a:t>How can this help?</a:t>
            </a:r>
          </a:p>
          <a:p>
            <a:pPr algn="ctr" eaLnBrk="1" hangingPunct="1"/>
            <a:endParaRPr lang="en-US" sz="1440" dirty="0">
              <a:latin typeface="Roboto Regular"/>
              <a:cs typeface="Roboto Regular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B079CC2-DB88-4AD3-BA08-55E0EEC85CD5}"/>
              </a:ext>
            </a:extLst>
          </p:cNvPr>
          <p:cNvCxnSpPr>
            <a:cxnSpLocks/>
          </p:cNvCxnSpPr>
          <p:nvPr/>
        </p:nvCxnSpPr>
        <p:spPr bwMode="auto">
          <a:xfrm>
            <a:off x="7644766" y="2112696"/>
            <a:ext cx="0" cy="3496879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00F29B-2E47-41A5-9A06-2E7AB22C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E0967-A3A3-499F-A0D6-E83A825C9E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0321" y="2092325"/>
            <a:ext cx="105156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data mining and machine learning algorithms help to predict whether a loan borrower will repay or default?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F3DD375-DEB4-4356-9A4A-A9AC2B55E2C6}"/>
              </a:ext>
            </a:extLst>
          </p:cNvPr>
          <p:cNvSpPr txBox="1">
            <a:spLocks/>
          </p:cNvSpPr>
          <p:nvPr/>
        </p:nvSpPr>
        <p:spPr>
          <a:xfrm>
            <a:off x="838200" y="3095192"/>
            <a:ext cx="10515600" cy="246272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Models used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Logistic Regression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Naïve Bayes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Random Forest</a:t>
            </a:r>
          </a:p>
          <a:p>
            <a:pPr lvl="1"/>
            <a:r>
              <a:rPr lang="en-US" dirty="0" err="1">
                <a:latin typeface="Helvetica Neue Light"/>
                <a:cs typeface="Helvetica Neue Light"/>
              </a:rPr>
              <a:t>LightGBM</a:t>
            </a:r>
            <a:endParaRPr lang="en-US" dirty="0">
              <a:latin typeface="Helvetica Neue Light"/>
              <a:cs typeface="Helvetica Neue Light"/>
            </a:endParaRPr>
          </a:p>
          <a:p>
            <a:pPr lvl="1"/>
            <a:r>
              <a:rPr lang="en-US" dirty="0" err="1">
                <a:latin typeface="Helvetica Neue Light"/>
                <a:cs typeface="Helvetica Neue Light"/>
              </a:rPr>
              <a:t>Xgboost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943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45BA88-BB05-4A9D-B14A-1DC3199F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4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Methodology – CRISP-DM</a:t>
            </a:r>
            <a:endParaRPr lang="en-IN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08DFB793-4E41-42B8-883B-958D826E4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72" y="2081251"/>
            <a:ext cx="4587456" cy="4619094"/>
          </a:xfrm>
        </p:spPr>
      </p:pic>
    </p:spTree>
    <p:extLst>
      <p:ext uri="{BB962C8B-B14F-4D97-AF65-F5344CB8AC3E}">
        <p14:creationId xmlns:p14="http://schemas.microsoft.com/office/powerpoint/2010/main" val="228319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B88C28-CA92-4E59-834A-B129DB7EB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888" y="2139006"/>
            <a:ext cx="6886223" cy="4526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CFC4D9-A9A7-4B13-A69A-54306F3188F5}"/>
              </a:ext>
            </a:extLst>
          </p:cNvPr>
          <p:cNvSpPr txBox="1"/>
          <p:nvPr/>
        </p:nvSpPr>
        <p:spPr>
          <a:xfrm>
            <a:off x="142875" y="1954340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Acquiring the data</a:t>
            </a:r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52313AB-7409-430F-A54E-7E12D922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Understanding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74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9">
            <a:extLst>
              <a:ext uri="{FF2B5EF4-FFF2-40B4-BE49-F238E27FC236}">
                <a16:creationId xmlns:a16="http://schemas.microsoft.com/office/drawing/2014/main" id="{2E64DAFB-AD9A-4E52-B026-8641CCD67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747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11">
            <a:extLst>
              <a:ext uri="{FF2B5EF4-FFF2-40B4-BE49-F238E27FC236}">
                <a16:creationId xmlns:a16="http://schemas.microsoft.com/office/drawing/2014/main" id="{23B1C8FC-E1FE-470B-AB3B-D4B1D8C9D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C78F89D-9C5E-47B3-AA1A-1255056487EE}"/>
              </a:ext>
            </a:extLst>
          </p:cNvPr>
          <p:cNvSpPr txBox="1">
            <a:spLocks/>
          </p:cNvSpPr>
          <p:nvPr/>
        </p:nvSpPr>
        <p:spPr>
          <a:xfrm>
            <a:off x="680322" y="321733"/>
            <a:ext cx="9256566" cy="845983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/>
              <a:t>Data Preparation</a:t>
            </a:r>
          </a:p>
        </p:txBody>
      </p:sp>
      <p:pic>
        <p:nvPicPr>
          <p:cNvPr id="33" name="Picture 13">
            <a:extLst>
              <a:ext uri="{FF2B5EF4-FFF2-40B4-BE49-F238E27FC236}">
                <a16:creationId xmlns:a16="http://schemas.microsoft.com/office/drawing/2014/main" id="{56ED1086-4FBF-41E3-B23D-0AF086E7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2846786"/>
            <a:ext cx="1602997" cy="144270"/>
          </a:xfrm>
          <a:prstGeom prst="rect">
            <a:avLst/>
          </a:prstGeom>
        </p:spPr>
      </p:pic>
      <p:pic>
        <p:nvPicPr>
          <p:cNvPr id="34" name="Picture 15">
            <a:extLst>
              <a:ext uri="{FF2B5EF4-FFF2-40B4-BE49-F238E27FC236}">
                <a16:creationId xmlns:a16="http://schemas.microsoft.com/office/drawing/2014/main" id="{8900C04C-9973-40F3-8121-55AC6A472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1041"/>
            <a:ext cx="9936886" cy="321164"/>
          </a:xfrm>
          <a:prstGeom prst="rect">
            <a:avLst/>
          </a:prstGeom>
        </p:spPr>
      </p:pic>
      <p:sp>
        <p:nvSpPr>
          <p:cNvPr id="35" name="Rectangle 17">
            <a:extLst>
              <a:ext uri="{FF2B5EF4-FFF2-40B4-BE49-F238E27FC236}">
                <a16:creationId xmlns:a16="http://schemas.microsoft.com/office/drawing/2014/main" id="{CD6B57F6-C734-4FDA-9495-94E602DC5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89448"/>
            <a:ext cx="9936887" cy="4381221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0B94-9D5C-4EAC-BB48-898306B44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1647825"/>
            <a:ext cx="9477375" cy="3881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000" dirty="0">
                <a:solidFill>
                  <a:srgbClr val="FFFFFF"/>
                </a:solidFill>
              </a:rPr>
              <a:t>2. Exploratory Data Analysis: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Missing values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Finding out data abnormalities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Converting string categorical columns into numerical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Adding new columns to indicate the presence of categorical variables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Replacing illogical outliers with NAN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Imputing empty cells with median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Changing invalid entries into valid ones </a:t>
            </a:r>
          </a:p>
          <a:p>
            <a:pPr marL="0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C984CB-7FE4-4AD0-8CF7-11AD5573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148944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782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EA4872-3614-491E-B46C-F9EA4AF199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87B8-DF00-42AD-B0BF-A35CF21D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Predictive Modeling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1737A-CC6C-4EA7-8840-E8B41A7B39E1}"/>
              </a:ext>
            </a:extLst>
          </p:cNvPr>
          <p:cNvSpPr/>
          <p:nvPr/>
        </p:nvSpPr>
        <p:spPr>
          <a:xfrm>
            <a:off x="4418682" y="2968200"/>
            <a:ext cx="3060063" cy="95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Model :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37B916-1397-44B8-BD7D-2C90B1BFF0B8}"/>
              </a:ext>
            </a:extLst>
          </p:cNvPr>
          <p:cNvCxnSpPr>
            <a:cxnSpLocks/>
          </p:cNvCxnSpPr>
          <p:nvPr/>
        </p:nvCxnSpPr>
        <p:spPr>
          <a:xfrm>
            <a:off x="2328640" y="3496393"/>
            <a:ext cx="20900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7010F1A-216C-4E70-926F-5BA14C58F688}"/>
              </a:ext>
            </a:extLst>
          </p:cNvPr>
          <p:cNvSpPr txBox="1"/>
          <p:nvPr/>
        </p:nvSpPr>
        <p:spPr>
          <a:xfrm>
            <a:off x="2233113" y="3164788"/>
            <a:ext cx="2547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Regular" pitchFamily="2" charset="0"/>
                <a:ea typeface="Roboto Regular" pitchFamily="2" charset="0"/>
                <a:cs typeface="Helvetica Neue Light"/>
              </a:rPr>
              <a:t>INPUT FEATURES/ COLUMNS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51034-1B75-4426-BED6-343072E545FC}"/>
              </a:ext>
            </a:extLst>
          </p:cNvPr>
          <p:cNvSpPr txBox="1"/>
          <p:nvPr/>
        </p:nvSpPr>
        <p:spPr>
          <a:xfrm>
            <a:off x="7593206" y="3072455"/>
            <a:ext cx="268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Regular" pitchFamily="2" charset="0"/>
                <a:ea typeface="Roboto Regular" pitchFamily="2" charset="0"/>
                <a:cs typeface="Helvetica Neue Light"/>
              </a:rPr>
              <a:t>PREDICTED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AF1BF-34D8-4D0D-BFBB-D0C9CB73C24D}"/>
              </a:ext>
            </a:extLst>
          </p:cNvPr>
          <p:cNvSpPr txBox="1"/>
          <p:nvPr/>
        </p:nvSpPr>
        <p:spPr>
          <a:xfrm>
            <a:off x="2565224" y="3549651"/>
            <a:ext cx="2296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Regular" pitchFamily="2" charset="0"/>
                <a:ea typeface="Roboto Regular" pitchFamily="2" charset="0"/>
                <a:cs typeface="Helvetica Neue Light"/>
              </a:rPr>
              <a:t>(After feature engineering)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0D141-E47D-433B-8C03-5E1FA4DA0DED}"/>
              </a:ext>
            </a:extLst>
          </p:cNvPr>
          <p:cNvSpPr txBox="1"/>
          <p:nvPr/>
        </p:nvSpPr>
        <p:spPr>
          <a:xfrm>
            <a:off x="7519169" y="3594372"/>
            <a:ext cx="2296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Regular" pitchFamily="2" charset="0"/>
                <a:ea typeface="Roboto Regular" pitchFamily="2" charset="0"/>
                <a:cs typeface="Helvetica Neue Light"/>
              </a:rPr>
              <a:t>(classification for 0 or 1)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512650-B7E5-461E-B8BD-360CB82B7018}"/>
              </a:ext>
            </a:extLst>
          </p:cNvPr>
          <p:cNvCxnSpPr>
            <a:cxnSpLocks/>
          </p:cNvCxnSpPr>
          <p:nvPr/>
        </p:nvCxnSpPr>
        <p:spPr>
          <a:xfrm>
            <a:off x="7478745" y="3498699"/>
            <a:ext cx="20900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E2B795-A00C-4E0D-BF58-F67D695D5840}"/>
              </a:ext>
            </a:extLst>
          </p:cNvPr>
          <p:cNvSpPr txBox="1"/>
          <p:nvPr/>
        </p:nvSpPr>
        <p:spPr>
          <a:xfrm>
            <a:off x="476250" y="4834573"/>
            <a:ext cx="11239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cs typeface="Roboto Regular"/>
              </a:rPr>
              <a:t>Expected Target Outcome: 0 or 1, 0 – Not a defaulter, 1 – potential defaulter.</a:t>
            </a:r>
          </a:p>
          <a:p>
            <a:pPr eaLnBrk="1" hangingPunct="1"/>
            <a:endParaRPr lang="en-US" dirty="0">
              <a:cs typeface="Roboto Regular"/>
            </a:endParaRPr>
          </a:p>
          <a:p>
            <a:pPr eaLnBrk="1" hangingPunct="1"/>
            <a:r>
              <a:rPr lang="en-US" dirty="0" err="1">
                <a:cs typeface="Roboto Regular"/>
              </a:rPr>
              <a:t>Perfomance</a:t>
            </a:r>
            <a:r>
              <a:rPr lang="en-US" dirty="0">
                <a:cs typeface="Roboto Regular"/>
              </a:rPr>
              <a:t> Metrics used :  F-score</a:t>
            </a:r>
          </a:p>
          <a:p>
            <a:pPr eaLnBrk="1" hangingPunct="1"/>
            <a:endParaRPr lang="en-US" dirty="0">
              <a:cs typeface="Roboto Regular"/>
            </a:endParaRPr>
          </a:p>
          <a:p>
            <a:pPr eaLnBrk="1" hangingPunct="1"/>
            <a:r>
              <a:rPr lang="en-US" dirty="0">
                <a:cs typeface="Roboto Regular"/>
              </a:rPr>
              <a:t>Models currently used : Logistic regression, Random forest, </a:t>
            </a:r>
            <a:r>
              <a:rPr lang="en-US" dirty="0" err="1">
                <a:cs typeface="Roboto Regular"/>
              </a:rPr>
              <a:t>XGBoost</a:t>
            </a:r>
            <a:r>
              <a:rPr lang="en-US" dirty="0">
                <a:cs typeface="Roboto Regular"/>
              </a:rPr>
              <a:t>, </a:t>
            </a:r>
            <a:r>
              <a:rPr lang="en-US" dirty="0" err="1">
                <a:cs typeface="Roboto Regular"/>
              </a:rPr>
              <a:t>LightGBM</a:t>
            </a:r>
            <a:r>
              <a:rPr lang="en-US" dirty="0">
                <a:cs typeface="Roboto Regular"/>
              </a:rPr>
              <a:t>, Naïve bayes</a:t>
            </a:r>
            <a:r>
              <a:rPr lang="en-US" dirty="0">
                <a:latin typeface="Roboto Regular"/>
                <a:cs typeface="Roboto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67909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212</TotalTime>
  <Words>356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Helvetica Neue Light</vt:lpstr>
      <vt:lpstr>Roboto Light</vt:lpstr>
      <vt:lpstr>Roboto Regular</vt:lpstr>
      <vt:lpstr>Trebuchet MS</vt:lpstr>
      <vt:lpstr>Berlin</vt:lpstr>
      <vt:lpstr>Loan Default prediction using Machine Learning</vt:lpstr>
      <vt:lpstr>Content</vt:lpstr>
      <vt:lpstr>Motivation</vt:lpstr>
      <vt:lpstr>PowerPoint Presentation</vt:lpstr>
      <vt:lpstr>Problem Statement </vt:lpstr>
      <vt:lpstr>Methodology – CRISP-DM</vt:lpstr>
      <vt:lpstr>Data Understanding</vt:lpstr>
      <vt:lpstr>PowerPoint Presentation</vt:lpstr>
      <vt:lpstr>Modeling</vt:lpstr>
      <vt:lpstr>Modeling</vt:lpstr>
      <vt:lpstr>Evaluation methods</vt:lpstr>
      <vt:lpstr>Evaluation (Confusion Matrix)</vt:lpstr>
      <vt:lpstr>Failed Models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prediction using Machine Learning</dc:title>
  <dc:creator>Priyanka Ashok Sujgure</dc:creator>
  <cp:lastModifiedBy>Priyanka Ashok Sujgure</cp:lastModifiedBy>
  <cp:revision>14</cp:revision>
  <dcterms:created xsi:type="dcterms:W3CDTF">2021-05-01T19:06:35Z</dcterms:created>
  <dcterms:modified xsi:type="dcterms:W3CDTF">2021-05-01T22:39:19Z</dcterms:modified>
</cp:coreProperties>
</file>