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4"/>
  </p:sldMasterIdLst>
  <p:sldIdLst>
    <p:sldId id="256" r:id="rId5"/>
    <p:sldId id="257" r:id="rId6"/>
    <p:sldId id="258" r:id="rId7"/>
    <p:sldId id="259" r:id="rId8"/>
    <p:sldId id="262" r:id="rId9"/>
    <p:sldId id="273" r:id="rId10"/>
    <p:sldId id="264" r:id="rId11"/>
    <p:sldId id="265" r:id="rId12"/>
    <p:sldId id="267" r:id="rId13"/>
    <p:sldId id="268" r:id="rId14"/>
    <p:sldId id="275" r:id="rId15"/>
    <p:sldId id="270" r:id="rId16"/>
    <p:sldId id="271" r:id="rId17"/>
    <p:sldId id="286" r:id="rId18"/>
    <p:sldId id="279" r:id="rId19"/>
    <p:sldId id="287" r:id="rId20"/>
    <p:sldId id="278" r:id="rId21"/>
    <p:sldId id="280" r:id="rId22"/>
    <p:sldId id="288" r:id="rId23"/>
    <p:sldId id="281" r:id="rId24"/>
    <p:sldId id="282" r:id="rId25"/>
    <p:sldId id="289" r:id="rId26"/>
    <p:sldId id="276" r:id="rId27"/>
    <p:sldId id="277" r:id="rId28"/>
    <p:sldId id="283" r:id="rId29"/>
    <p:sldId id="284" r:id="rId30"/>
    <p:sldId id="290" r:id="rId31"/>
    <p:sldId id="291" r:id="rId32"/>
    <p:sldId id="285" r:id="rId33"/>
    <p:sldId id="292" r:id="rId34"/>
    <p:sldId id="293" r:id="rId35"/>
    <p:sldId id="29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C47F5A-9634-4CBA-BA43-686327406BA4}" v="20" dt="2021-09-01T11:10:45.6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5DD0E9D-6366-4FCC-A924-43B77D97C757}" type="datetimeFigureOut">
              <a:rPr lang="en-US" smtClean="0"/>
              <a:t>9/1/2021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A20BF64-5437-4872-8755-EF0A99DBB8E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3583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DD0E9D-6366-4FCC-A924-43B77D97C757}" type="datetimeFigureOut">
              <a:rPr lang="en-US" smtClean="0"/>
              <a:t>9/1/2021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20BF64-5437-4872-8755-EF0A99DBB8EF}" type="slidenum">
              <a:rPr lang="en-US" smtClean="0"/>
              <a:t>‹#›</a:t>
            </a:fld>
            <a:endParaRPr lang="en-US"/>
          </a:p>
        </p:txBody>
      </p:sp>
    </p:spTree>
    <p:extLst>
      <p:ext uri="{BB962C8B-B14F-4D97-AF65-F5344CB8AC3E}">
        <p14:creationId xmlns:p14="http://schemas.microsoft.com/office/powerpoint/2010/main" val="1220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D0E9D-6366-4FCC-A924-43B77D97C757}"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0BF64-5437-4872-8755-EF0A99DBB8E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5336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D0E9D-6366-4FCC-A924-43B77D97C757}"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0BF64-5437-4872-8755-EF0A99DBB8E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0238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D0E9D-6366-4FCC-A924-43B77D97C757}"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0BF64-5437-4872-8755-EF0A99DBB8EF}" type="slidenum">
              <a:rPr lang="en-US" smtClean="0"/>
              <a:t>‹#›</a:t>
            </a:fld>
            <a:endParaRPr lang="en-US"/>
          </a:p>
        </p:txBody>
      </p:sp>
    </p:spTree>
    <p:extLst>
      <p:ext uri="{BB962C8B-B14F-4D97-AF65-F5344CB8AC3E}">
        <p14:creationId xmlns:p14="http://schemas.microsoft.com/office/powerpoint/2010/main" val="39415741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D0E9D-6366-4FCC-A924-43B77D97C757}"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0BF64-5437-4872-8755-EF0A99DBB8E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4827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D0E9D-6366-4FCC-A924-43B77D97C757}"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0BF64-5437-4872-8755-EF0A99DBB8E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086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D0E9D-6366-4FCC-A924-43B77D97C757}"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0BF64-5437-4872-8755-EF0A99DBB8E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8983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D0E9D-6366-4FCC-A924-43B77D97C757}"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0BF64-5437-4872-8755-EF0A99DBB8E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0325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D0E9D-6366-4FCC-A924-43B77D97C757}"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0BF64-5437-4872-8755-EF0A99DBB8EF}" type="slidenum">
              <a:rPr lang="en-US" smtClean="0"/>
              <a:t>‹#›</a:t>
            </a:fld>
            <a:endParaRPr lang="en-US"/>
          </a:p>
        </p:txBody>
      </p:sp>
    </p:spTree>
    <p:extLst>
      <p:ext uri="{BB962C8B-B14F-4D97-AF65-F5344CB8AC3E}">
        <p14:creationId xmlns:p14="http://schemas.microsoft.com/office/powerpoint/2010/main" val="2692248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D0E9D-6366-4FCC-A924-43B77D97C757}"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0BF64-5437-4872-8755-EF0A99DBB8E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841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DD0E9D-6366-4FCC-A924-43B77D97C757}" type="datetimeFigureOut">
              <a:rPr lang="en-US" smtClean="0"/>
              <a:t>9/1/2021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20BF64-5437-4872-8755-EF0A99DBB8EF}" type="slidenum">
              <a:rPr lang="en-US" smtClean="0"/>
              <a:t>‹#›</a:t>
            </a:fld>
            <a:endParaRPr lang="en-US"/>
          </a:p>
        </p:txBody>
      </p:sp>
    </p:spTree>
    <p:extLst>
      <p:ext uri="{BB962C8B-B14F-4D97-AF65-F5344CB8AC3E}">
        <p14:creationId xmlns:p14="http://schemas.microsoft.com/office/powerpoint/2010/main" val="622548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DD0E9D-6366-4FCC-A924-43B77D97C757}" type="datetimeFigureOut">
              <a:rPr lang="en-US" smtClean="0"/>
              <a:t>9/1/2021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20BF64-5437-4872-8755-EF0A99DBB8E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7163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DD0E9D-6366-4FCC-A924-43B77D97C757}" type="datetimeFigureOut">
              <a:rPr lang="en-US" smtClean="0"/>
              <a:t>9/1/2021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20BF64-5437-4872-8755-EF0A99DBB8E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5325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DD0E9D-6366-4FCC-A924-43B77D97C757}" type="datetimeFigureOut">
              <a:rPr lang="en-US" smtClean="0"/>
              <a:t>9/1/2021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20BF64-5437-4872-8755-EF0A99DBB8EF}" type="slidenum">
              <a:rPr lang="en-US" smtClean="0"/>
              <a:t>‹#›</a:t>
            </a:fld>
            <a:endParaRPr lang="en-US"/>
          </a:p>
        </p:txBody>
      </p:sp>
    </p:spTree>
    <p:extLst>
      <p:ext uri="{BB962C8B-B14F-4D97-AF65-F5344CB8AC3E}">
        <p14:creationId xmlns:p14="http://schemas.microsoft.com/office/powerpoint/2010/main" val="3765135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DD0E9D-6366-4FCC-A924-43B77D97C757}" type="datetimeFigureOut">
              <a:rPr lang="en-US" smtClean="0"/>
              <a:t>9/1/2021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20BF64-5437-4872-8755-EF0A99DBB8E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1195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DD0E9D-6366-4FCC-A924-43B77D97C757}" type="datetimeFigureOut">
              <a:rPr lang="en-US" smtClean="0"/>
              <a:t>9/1/2021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20BF64-5437-4872-8755-EF0A99DBB8EF}" type="slidenum">
              <a:rPr lang="en-US" smtClean="0"/>
              <a:t>‹#›</a:t>
            </a:fld>
            <a:endParaRPr lang="en-US"/>
          </a:p>
        </p:txBody>
      </p:sp>
    </p:spTree>
    <p:extLst>
      <p:ext uri="{BB962C8B-B14F-4D97-AF65-F5344CB8AC3E}">
        <p14:creationId xmlns:p14="http://schemas.microsoft.com/office/powerpoint/2010/main" val="110892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5DD0E9D-6366-4FCC-A924-43B77D97C757}" type="datetimeFigureOut">
              <a:rPr lang="en-US" smtClean="0"/>
              <a:t>9/1/2021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20BF64-5437-4872-8755-EF0A99DBB8EF}" type="slidenum">
              <a:rPr lang="en-US" smtClean="0"/>
              <a:t>‹#›</a:t>
            </a:fld>
            <a:endParaRPr lang="en-US"/>
          </a:p>
        </p:txBody>
      </p:sp>
    </p:spTree>
    <p:extLst>
      <p:ext uri="{BB962C8B-B14F-4D97-AF65-F5344CB8AC3E}">
        <p14:creationId xmlns:p14="http://schemas.microsoft.com/office/powerpoint/2010/main" val="383212053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9C0D9-6F37-474B-A1C6-136325B30426}"/>
              </a:ext>
            </a:extLst>
          </p:cNvPr>
          <p:cNvSpPr>
            <a:spLocks noGrp="1"/>
          </p:cNvSpPr>
          <p:nvPr>
            <p:ph type="ctrTitle"/>
          </p:nvPr>
        </p:nvSpPr>
        <p:spPr/>
        <p:txBody>
          <a:bodyPr>
            <a:normAutofit/>
          </a:bodyPr>
          <a:lstStyle/>
          <a:p>
            <a:pPr>
              <a:lnSpc>
                <a:spcPct val="90000"/>
              </a:lnSpc>
            </a:pPr>
            <a:r>
              <a:rPr lang="en-US" sz="3400" b="1" dirty="0">
                <a:solidFill>
                  <a:schemeClr val="tx1"/>
                </a:solidFill>
              </a:rPr>
              <a:t>GAMIFIED MARKETING APPLICATION</a:t>
            </a:r>
            <a:br>
              <a:rPr lang="en-US" sz="3400" b="1" dirty="0">
                <a:solidFill>
                  <a:schemeClr val="tx1"/>
                </a:solidFill>
              </a:rPr>
            </a:br>
            <a:endParaRPr lang="en-US" sz="3400" dirty="0">
              <a:solidFill>
                <a:schemeClr val="tx1"/>
              </a:solidFill>
            </a:endParaRPr>
          </a:p>
        </p:txBody>
      </p:sp>
      <p:sp>
        <p:nvSpPr>
          <p:cNvPr id="3" name="Subtitle 2">
            <a:extLst>
              <a:ext uri="{FF2B5EF4-FFF2-40B4-BE49-F238E27FC236}">
                <a16:creationId xmlns:a16="http://schemas.microsoft.com/office/drawing/2014/main" id="{94C6DBF6-E566-454D-8049-ADFA8A93150A}"/>
              </a:ext>
            </a:extLst>
          </p:cNvPr>
          <p:cNvSpPr>
            <a:spLocks noGrp="1"/>
          </p:cNvSpPr>
          <p:nvPr>
            <p:ph type="subTitle" idx="1"/>
          </p:nvPr>
        </p:nvSpPr>
        <p:spPr/>
        <p:txBody>
          <a:bodyPr>
            <a:normAutofit/>
          </a:bodyPr>
          <a:lstStyle/>
          <a:p>
            <a:pPr>
              <a:lnSpc>
                <a:spcPct val="90000"/>
              </a:lnSpc>
            </a:pPr>
            <a:r>
              <a:rPr lang="en-US" dirty="0"/>
              <a:t>Databases-2 -Optional Project</a:t>
            </a:r>
          </a:p>
          <a:p>
            <a:pPr>
              <a:lnSpc>
                <a:spcPct val="90000"/>
              </a:lnSpc>
            </a:pPr>
            <a:r>
              <a:rPr lang="en-US" dirty="0"/>
              <a:t>Priyanka Rajendran </a:t>
            </a:r>
          </a:p>
          <a:p>
            <a:pPr>
              <a:lnSpc>
                <a:spcPct val="90000"/>
              </a:lnSpc>
            </a:pPr>
            <a:r>
              <a:rPr lang="en-US" dirty="0"/>
              <a:t>10704486</a:t>
            </a:r>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p:txBody>
      </p:sp>
    </p:spTree>
    <p:extLst>
      <p:ext uri="{BB962C8B-B14F-4D97-AF65-F5344CB8AC3E}">
        <p14:creationId xmlns:p14="http://schemas.microsoft.com/office/powerpoint/2010/main" val="76890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EE75C58-1874-4F5E-B817-0178E6C47682}"/>
              </a:ext>
            </a:extLst>
          </p:cNvPr>
          <p:cNvSpPr>
            <a:spLocks noGrp="1"/>
          </p:cNvSpPr>
          <p:nvPr>
            <p:ph type="title"/>
          </p:nvPr>
        </p:nvSpPr>
        <p:spPr/>
        <p:txBody>
          <a:bodyPr/>
          <a:lstStyle/>
          <a:p>
            <a:pPr algn="l"/>
            <a:r>
              <a:rPr lang="en-US" dirty="0"/>
              <a:t>Triggers- </a:t>
            </a:r>
            <a:r>
              <a:rPr lang="en-US" dirty="0" err="1"/>
              <a:t>UpdateLeaderboard</a:t>
            </a:r>
            <a:endParaRPr lang="en-US" dirty="0"/>
          </a:p>
        </p:txBody>
      </p:sp>
      <p:sp>
        <p:nvSpPr>
          <p:cNvPr id="3" name="Content Placeholder 2">
            <a:extLst>
              <a:ext uri="{FF2B5EF4-FFF2-40B4-BE49-F238E27FC236}">
                <a16:creationId xmlns:a16="http://schemas.microsoft.com/office/drawing/2014/main" id="{95FB6AB0-0478-4561-9F17-CD684E02F648}"/>
              </a:ext>
            </a:extLst>
          </p:cNvPr>
          <p:cNvSpPr>
            <a:spLocks noGrp="1"/>
          </p:cNvSpPr>
          <p:nvPr>
            <p:ph idx="1"/>
          </p:nvPr>
        </p:nvSpPr>
        <p:spPr>
          <a:xfrm>
            <a:off x="913794" y="2396971"/>
            <a:ext cx="10431867" cy="3710866"/>
          </a:xfrm>
        </p:spPr>
        <p:txBody>
          <a:bodyPr>
            <a:noAutofit/>
          </a:bodyPr>
          <a:lstStyle/>
          <a:p>
            <a:pPr marL="0" indent="0">
              <a:spcBef>
                <a:spcPts val="0"/>
              </a:spcBef>
              <a:buNone/>
            </a:pPr>
            <a:r>
              <a:rPr lang="en-GB" sz="1200" dirty="0"/>
              <a:t>DELIMITER $$</a:t>
            </a:r>
          </a:p>
          <a:p>
            <a:pPr marL="0" indent="0">
              <a:buNone/>
            </a:pPr>
            <a:r>
              <a:rPr lang="en-US" sz="1200" dirty="0"/>
              <a:t>CREATE TRIGGER `</a:t>
            </a:r>
            <a:r>
              <a:rPr lang="en-US" sz="1200" dirty="0" err="1"/>
              <a:t>UpdateLeaderboard</a:t>
            </a:r>
            <a:r>
              <a:rPr lang="en-US" sz="1200" dirty="0"/>
              <a:t>` AFTER INSERT ON `answer` FOR EACH ROW BEGIN</a:t>
            </a:r>
          </a:p>
          <a:p>
            <a:pPr marL="0" indent="0">
              <a:buNone/>
            </a:pPr>
            <a:r>
              <a:rPr lang="en-US" sz="1200" dirty="0"/>
              <a:t>	IF EXISTS (SELECT * FROM leaderboard WHERE uidx2= </a:t>
            </a:r>
            <a:r>
              <a:rPr lang="en-US" sz="1200" dirty="0" err="1"/>
              <a:t>new.uidx</a:t>
            </a:r>
            <a:r>
              <a:rPr lang="en-US" sz="1200" dirty="0"/>
              <a:t> AND qidx2 = (SELECT </a:t>
            </a:r>
            <a:r>
              <a:rPr lang="en-US" sz="1200" dirty="0" err="1"/>
              <a:t>qidx</a:t>
            </a:r>
            <a:r>
              <a:rPr lang="en-US" sz="1200" dirty="0"/>
              <a:t> FROM question WHERE </a:t>
            </a:r>
            <a:r>
              <a:rPr lang="en-US" sz="1200" dirty="0" err="1"/>
              <a:t>questid</a:t>
            </a:r>
            <a:r>
              <a:rPr lang="en-US" sz="1200" dirty="0"/>
              <a:t> = </a:t>
            </a:r>
            <a:r>
              <a:rPr lang="en-US" sz="1200" dirty="0" err="1"/>
              <a:t>new.questidx</a:t>
            </a:r>
            <a:r>
              <a:rPr lang="en-US" sz="1200" dirty="0"/>
              <a:t>)) THEN </a:t>
            </a:r>
          </a:p>
          <a:p>
            <a:pPr marL="0" indent="0">
              <a:buNone/>
            </a:pPr>
            <a:r>
              <a:rPr lang="en-US" sz="1200" dirty="0"/>
              <a:t>			IF ((SELECT </a:t>
            </a:r>
            <a:r>
              <a:rPr lang="en-US" sz="1200" dirty="0" err="1"/>
              <a:t>questtype</a:t>
            </a:r>
            <a:r>
              <a:rPr lang="en-US" sz="1200" dirty="0"/>
              <a:t> FROM question WHERE </a:t>
            </a:r>
            <a:r>
              <a:rPr lang="en-US" sz="1200" dirty="0" err="1"/>
              <a:t>questid</a:t>
            </a:r>
            <a:r>
              <a:rPr lang="en-US" sz="1200" dirty="0"/>
              <a:t> = </a:t>
            </a:r>
            <a:r>
              <a:rPr lang="en-US" sz="1200" dirty="0" err="1"/>
              <a:t>new.questidx</a:t>
            </a:r>
            <a:r>
              <a:rPr lang="en-US" sz="1200" dirty="0"/>
              <a:t>) = "Statistical") THEN</a:t>
            </a:r>
          </a:p>
          <a:p>
            <a:pPr marL="0" indent="0">
              <a:buNone/>
            </a:pPr>
            <a:r>
              <a:rPr lang="en-US" sz="1200" dirty="0"/>
              <a:t>				IF ((SELECT answer FROM answer WHERE </a:t>
            </a:r>
            <a:r>
              <a:rPr lang="en-US" sz="1200" dirty="0" err="1"/>
              <a:t>ansid</a:t>
            </a:r>
            <a:r>
              <a:rPr lang="en-US" sz="1200" dirty="0"/>
              <a:t> = </a:t>
            </a:r>
            <a:r>
              <a:rPr lang="en-US" sz="1200" dirty="0" err="1"/>
              <a:t>new.ansid</a:t>
            </a:r>
            <a:r>
              <a:rPr lang="en-US" sz="1200" dirty="0"/>
              <a:t>) &lt;&gt; "") THEN</a:t>
            </a:r>
          </a:p>
          <a:p>
            <a:pPr marL="0" indent="0">
              <a:buNone/>
            </a:pPr>
            <a:r>
              <a:rPr lang="en-US" sz="1200" dirty="0"/>
              <a:t>					UPDATE leaderboard</a:t>
            </a:r>
          </a:p>
          <a:p>
            <a:pPr marL="0" indent="0">
              <a:buNone/>
            </a:pPr>
            <a:r>
              <a:rPr lang="en-US" sz="1200" dirty="0"/>
              <a:t>					SET points = points + 2</a:t>
            </a:r>
          </a:p>
          <a:p>
            <a:pPr marL="0" indent="0">
              <a:buNone/>
            </a:pPr>
            <a:r>
              <a:rPr lang="en-US" sz="1200" dirty="0"/>
              <a:t>					WHERE uidx2 = </a:t>
            </a:r>
            <a:r>
              <a:rPr lang="en-US" sz="1200" dirty="0" err="1"/>
              <a:t>new.uidx</a:t>
            </a:r>
            <a:r>
              <a:rPr lang="en-US" sz="1200" dirty="0"/>
              <a:t> AND qidx2 = (SELECT </a:t>
            </a:r>
            <a:r>
              <a:rPr lang="en-US" sz="1200" dirty="0" err="1"/>
              <a:t>qidx</a:t>
            </a:r>
            <a:r>
              <a:rPr lang="en-US" sz="1200" dirty="0"/>
              <a:t> FROM question WHERE </a:t>
            </a:r>
            <a:r>
              <a:rPr lang="en-US" sz="1200" dirty="0" err="1"/>
              <a:t>questid</a:t>
            </a:r>
            <a:r>
              <a:rPr lang="en-US" sz="1200" dirty="0"/>
              <a:t> = </a:t>
            </a:r>
            <a:r>
              <a:rPr lang="en-US" sz="1200" dirty="0" err="1"/>
              <a:t>new.questidx</a:t>
            </a:r>
            <a:r>
              <a:rPr lang="en-US" sz="1200" dirty="0"/>
              <a:t>) AND points &lt;&gt; 0;</a:t>
            </a:r>
          </a:p>
          <a:p>
            <a:pPr marL="0" indent="0">
              <a:buNone/>
            </a:pPr>
            <a:r>
              <a:rPr lang="en-US" sz="1200" dirty="0"/>
              <a:t>				END IF;</a:t>
            </a:r>
          </a:p>
          <a:p>
            <a:pPr marL="0" indent="0">
              <a:buNone/>
            </a:pPr>
            <a:r>
              <a:rPr lang="en-US" sz="1200" dirty="0"/>
              <a:t>            END IF;</a:t>
            </a:r>
          </a:p>
          <a:p>
            <a:pPr marL="0" indent="0">
              <a:buNone/>
            </a:pPr>
            <a:r>
              <a:rPr lang="en-US" sz="1200" dirty="0"/>
              <a:t>            IF ((SELECT </a:t>
            </a:r>
            <a:r>
              <a:rPr lang="en-US" sz="1200" dirty="0" err="1"/>
              <a:t>questtype</a:t>
            </a:r>
            <a:r>
              <a:rPr lang="en-US" sz="1200" dirty="0"/>
              <a:t> FROM question WHERE </a:t>
            </a:r>
            <a:r>
              <a:rPr lang="en-US" sz="1200" dirty="0" err="1"/>
              <a:t>questid</a:t>
            </a:r>
            <a:r>
              <a:rPr lang="en-US" sz="1200" dirty="0"/>
              <a:t> = </a:t>
            </a:r>
            <a:r>
              <a:rPr lang="en-US" sz="1200" dirty="0" err="1"/>
              <a:t>new.questidx</a:t>
            </a:r>
            <a:r>
              <a:rPr lang="en-US" sz="1200" dirty="0"/>
              <a:t>) = "Marketing") THEN</a:t>
            </a:r>
          </a:p>
          <a:p>
            <a:pPr marL="0" indent="0">
              <a:buNone/>
            </a:pPr>
            <a:r>
              <a:rPr lang="en-US" sz="1200" dirty="0"/>
              <a:t>				IF ((SELECT answer FROM answer WHERE </a:t>
            </a:r>
            <a:r>
              <a:rPr lang="en-US" sz="1200" dirty="0" err="1"/>
              <a:t>ansid</a:t>
            </a:r>
            <a:r>
              <a:rPr lang="en-US" sz="1200" dirty="0"/>
              <a:t> = </a:t>
            </a:r>
            <a:r>
              <a:rPr lang="en-US" sz="1200" dirty="0" err="1"/>
              <a:t>new.ansid</a:t>
            </a:r>
            <a:r>
              <a:rPr lang="en-US" sz="1200" dirty="0"/>
              <a:t>) &lt;&gt; "") THEN</a:t>
            </a:r>
          </a:p>
          <a:p>
            <a:pPr marL="0" indent="0">
              <a:buNone/>
            </a:pPr>
            <a:r>
              <a:rPr lang="en-US" sz="1200" dirty="0"/>
              <a:t>					UPDATE leaderboard</a:t>
            </a:r>
          </a:p>
          <a:p>
            <a:pPr marL="0" indent="0">
              <a:buNone/>
            </a:pPr>
            <a:r>
              <a:rPr lang="en-US" sz="1200" dirty="0"/>
              <a:t>					</a:t>
            </a:r>
          </a:p>
        </p:txBody>
      </p:sp>
    </p:spTree>
    <p:extLst>
      <p:ext uri="{BB962C8B-B14F-4D97-AF65-F5344CB8AC3E}">
        <p14:creationId xmlns:p14="http://schemas.microsoft.com/office/powerpoint/2010/main" val="4060588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A3D5EE-6C15-4BF0-A0DC-61FE85D96F3A}"/>
              </a:ext>
            </a:extLst>
          </p:cNvPr>
          <p:cNvSpPr txBox="1"/>
          <p:nvPr/>
        </p:nvSpPr>
        <p:spPr>
          <a:xfrm>
            <a:off x="1029810" y="1030562"/>
            <a:ext cx="10058400" cy="4154984"/>
          </a:xfrm>
          <a:prstGeom prst="rect">
            <a:avLst/>
          </a:prstGeom>
          <a:noFill/>
        </p:spPr>
        <p:txBody>
          <a:bodyPr wrap="square">
            <a:spAutoFit/>
          </a:bodyPr>
          <a:lstStyle/>
          <a:p>
            <a:pPr marL="0" indent="0">
              <a:buNone/>
            </a:pPr>
            <a:r>
              <a:rPr lang="en-US" sz="1200" dirty="0"/>
              <a:t>	</a:t>
            </a:r>
          </a:p>
          <a:p>
            <a:pPr marL="0" indent="0">
              <a:buNone/>
            </a:pPr>
            <a:r>
              <a:rPr lang="en-US" sz="1200" dirty="0"/>
              <a:t>	 SET points = points + 1</a:t>
            </a:r>
          </a:p>
          <a:p>
            <a:pPr marL="0" indent="0">
              <a:buNone/>
            </a:pPr>
            <a:r>
              <a:rPr lang="en-US" sz="1200" dirty="0"/>
              <a:t>					WHERE uidx2 = </a:t>
            </a:r>
            <a:r>
              <a:rPr lang="en-US" sz="1200" dirty="0" err="1"/>
              <a:t>new.uidx</a:t>
            </a:r>
            <a:r>
              <a:rPr lang="en-US" sz="1200" dirty="0"/>
              <a:t> AND qidx2 = (SELECT </a:t>
            </a:r>
            <a:r>
              <a:rPr lang="en-US" sz="1200" dirty="0" err="1"/>
              <a:t>qidx</a:t>
            </a:r>
            <a:r>
              <a:rPr lang="en-US" sz="1200" dirty="0"/>
              <a:t> FROM question WHERE </a:t>
            </a:r>
            <a:r>
              <a:rPr lang="en-US" sz="1200" dirty="0" err="1"/>
              <a:t>questid</a:t>
            </a:r>
            <a:r>
              <a:rPr lang="en-US" sz="1200" dirty="0"/>
              <a:t> = </a:t>
            </a:r>
            <a:r>
              <a:rPr lang="en-US" sz="1200" dirty="0" err="1"/>
              <a:t>new.questidx</a:t>
            </a:r>
            <a:r>
              <a:rPr lang="en-US" sz="1200" dirty="0"/>
              <a:t>) AND points &lt;&gt; 0;</a:t>
            </a:r>
          </a:p>
          <a:p>
            <a:pPr marL="0" indent="0">
              <a:buNone/>
            </a:pPr>
            <a:r>
              <a:rPr lang="en-US" sz="1200" dirty="0"/>
              <a:t>				END IF;</a:t>
            </a:r>
          </a:p>
          <a:p>
            <a:pPr marL="0" indent="0">
              <a:buNone/>
            </a:pPr>
            <a:r>
              <a:rPr lang="en-US" sz="1200" dirty="0"/>
              <a:t>            END IF; </a:t>
            </a:r>
          </a:p>
          <a:p>
            <a:pPr marL="0" indent="0">
              <a:buNone/>
            </a:pPr>
            <a:r>
              <a:rPr lang="en-US" sz="1200" dirty="0"/>
              <a:t>ELSE</a:t>
            </a:r>
          </a:p>
          <a:p>
            <a:pPr marL="0" indent="0">
              <a:buNone/>
            </a:pPr>
            <a:r>
              <a:rPr lang="en-US" sz="1200" dirty="0"/>
              <a:t>			IF ((SELECT </a:t>
            </a:r>
            <a:r>
              <a:rPr lang="en-US" sz="1200" dirty="0" err="1"/>
              <a:t>questtype</a:t>
            </a:r>
            <a:r>
              <a:rPr lang="en-US" sz="1200" dirty="0"/>
              <a:t> FROM question WHERE </a:t>
            </a:r>
            <a:r>
              <a:rPr lang="en-US" sz="1200" dirty="0" err="1"/>
              <a:t>questid</a:t>
            </a:r>
            <a:r>
              <a:rPr lang="en-US" sz="1200" dirty="0"/>
              <a:t> = </a:t>
            </a:r>
            <a:r>
              <a:rPr lang="en-US" sz="1200" dirty="0" err="1"/>
              <a:t>new.questidx</a:t>
            </a:r>
            <a:r>
              <a:rPr lang="en-US" sz="1200" dirty="0"/>
              <a:t>) = "Statistical") THEN</a:t>
            </a:r>
          </a:p>
          <a:p>
            <a:pPr marL="0" indent="0">
              <a:buNone/>
            </a:pPr>
            <a:r>
              <a:rPr lang="en-US" sz="1200" dirty="0"/>
              <a:t>				IF ((SELECT answer FROM answer WHERE </a:t>
            </a:r>
            <a:r>
              <a:rPr lang="en-US" sz="1200" dirty="0" err="1"/>
              <a:t>ansid</a:t>
            </a:r>
            <a:r>
              <a:rPr lang="en-US" sz="1200" dirty="0"/>
              <a:t> = </a:t>
            </a:r>
            <a:r>
              <a:rPr lang="en-US" sz="1200" dirty="0" err="1"/>
              <a:t>new.ansid</a:t>
            </a:r>
            <a:r>
              <a:rPr lang="en-US" sz="1200" dirty="0"/>
              <a:t>) &lt;&gt; "") THEN</a:t>
            </a:r>
          </a:p>
          <a:p>
            <a:pPr marL="0" indent="0">
              <a:buNone/>
            </a:pPr>
            <a:r>
              <a:rPr lang="en-US" sz="1200" dirty="0"/>
              <a:t>					INSERT INTO leaderboard (uidx2, qidx2, points) VALUES (</a:t>
            </a:r>
            <a:r>
              <a:rPr lang="en-US" sz="1200" dirty="0" err="1"/>
              <a:t>new.uidx</a:t>
            </a:r>
            <a:r>
              <a:rPr lang="en-US" sz="1200" dirty="0"/>
              <a:t>, (SELECT </a:t>
            </a:r>
            <a:r>
              <a:rPr lang="en-US" sz="1200" dirty="0" err="1"/>
              <a:t>qidx</a:t>
            </a:r>
            <a:r>
              <a:rPr lang="en-US" sz="1200" dirty="0"/>
              <a:t> FROM question WHERE </a:t>
            </a:r>
            <a:r>
              <a:rPr lang="en-US" sz="1200" dirty="0" err="1"/>
              <a:t>questid</a:t>
            </a:r>
            <a:r>
              <a:rPr lang="en-US" sz="1200" dirty="0"/>
              <a:t> = </a:t>
            </a:r>
            <a:r>
              <a:rPr lang="en-US" sz="1200" dirty="0" err="1"/>
              <a:t>new.questidx</a:t>
            </a:r>
            <a:r>
              <a:rPr lang="en-US" sz="1200" dirty="0"/>
              <a:t>), 2);</a:t>
            </a:r>
          </a:p>
          <a:p>
            <a:pPr marL="0" indent="0">
              <a:buNone/>
            </a:pPr>
            <a:r>
              <a:rPr lang="en-US" sz="1200" dirty="0"/>
              <a:t>				END IF;</a:t>
            </a:r>
          </a:p>
          <a:p>
            <a:pPr marL="0" indent="0">
              <a:buNone/>
            </a:pPr>
            <a:r>
              <a:rPr lang="en-US" sz="1200" dirty="0"/>
              <a:t>			END IF;</a:t>
            </a:r>
          </a:p>
          <a:p>
            <a:pPr marL="0" indent="0">
              <a:buNone/>
            </a:pPr>
            <a:r>
              <a:rPr lang="en-US" sz="1200" dirty="0"/>
              <a:t>            </a:t>
            </a:r>
          </a:p>
          <a:p>
            <a:pPr marL="0" indent="0">
              <a:buNone/>
            </a:pPr>
            <a:r>
              <a:rPr lang="en-US" sz="1200" dirty="0"/>
              <a:t>            IF ((SELECT </a:t>
            </a:r>
            <a:r>
              <a:rPr lang="en-US" sz="1200" dirty="0" err="1"/>
              <a:t>questtype</a:t>
            </a:r>
            <a:r>
              <a:rPr lang="en-US" sz="1200" dirty="0"/>
              <a:t> FROM question WHERE </a:t>
            </a:r>
            <a:r>
              <a:rPr lang="en-US" sz="1200" dirty="0" err="1"/>
              <a:t>questid</a:t>
            </a:r>
            <a:r>
              <a:rPr lang="en-US" sz="1200" dirty="0"/>
              <a:t> = </a:t>
            </a:r>
            <a:r>
              <a:rPr lang="en-US" sz="1200" dirty="0" err="1"/>
              <a:t>new.questidx</a:t>
            </a:r>
            <a:r>
              <a:rPr lang="en-US" sz="1200" dirty="0"/>
              <a:t>) = "Marketing") THEN</a:t>
            </a:r>
          </a:p>
          <a:p>
            <a:pPr marL="0" indent="0">
              <a:buNone/>
            </a:pPr>
            <a:r>
              <a:rPr lang="en-US" sz="1200" dirty="0"/>
              <a:t>				IF ((SELECT answer FROM answer WHERE </a:t>
            </a:r>
            <a:r>
              <a:rPr lang="en-US" sz="1200" dirty="0" err="1"/>
              <a:t>ansid</a:t>
            </a:r>
            <a:r>
              <a:rPr lang="en-US" sz="1200" dirty="0"/>
              <a:t> = </a:t>
            </a:r>
            <a:r>
              <a:rPr lang="en-US" sz="1200" dirty="0" err="1"/>
              <a:t>new.ansid</a:t>
            </a:r>
            <a:r>
              <a:rPr lang="en-US" sz="1200" dirty="0"/>
              <a:t>) &lt;&gt; "") THEN</a:t>
            </a:r>
          </a:p>
          <a:p>
            <a:pPr marL="0" indent="0">
              <a:buNone/>
            </a:pPr>
            <a:r>
              <a:rPr lang="en-US" sz="1200" dirty="0"/>
              <a:t>					INSERT INTO leaderboard  (uidx2, qidx2, points) VALUES (</a:t>
            </a:r>
            <a:r>
              <a:rPr lang="en-US" sz="1200" dirty="0" err="1"/>
              <a:t>new.uidx</a:t>
            </a:r>
            <a:r>
              <a:rPr lang="en-US" sz="1200" dirty="0"/>
              <a:t>, (SELECT </a:t>
            </a:r>
            <a:r>
              <a:rPr lang="en-US" sz="1200" dirty="0" err="1"/>
              <a:t>qidx</a:t>
            </a:r>
            <a:r>
              <a:rPr lang="en-US" sz="1200" dirty="0"/>
              <a:t> FROM question WHERE </a:t>
            </a:r>
            <a:r>
              <a:rPr lang="en-US" sz="1200" dirty="0" err="1"/>
              <a:t>questid</a:t>
            </a:r>
            <a:r>
              <a:rPr lang="en-US" sz="1200" dirty="0"/>
              <a:t> = </a:t>
            </a:r>
            <a:r>
              <a:rPr lang="en-US" sz="1200" dirty="0" err="1"/>
              <a:t>new.questidx</a:t>
            </a:r>
            <a:r>
              <a:rPr lang="en-US" sz="1200" dirty="0"/>
              <a:t>), 1);</a:t>
            </a:r>
          </a:p>
          <a:p>
            <a:pPr marL="0" indent="0">
              <a:buNone/>
            </a:pPr>
            <a:r>
              <a:rPr lang="en-US" sz="1200" dirty="0"/>
              <a:t>				END IF;</a:t>
            </a:r>
          </a:p>
          <a:p>
            <a:pPr marL="0" indent="0">
              <a:buNone/>
            </a:pPr>
            <a:r>
              <a:rPr lang="en-US" sz="1200" dirty="0"/>
              <a:t>			END IF;</a:t>
            </a:r>
          </a:p>
          <a:p>
            <a:pPr marL="0" indent="0">
              <a:buNone/>
            </a:pPr>
            <a:r>
              <a:rPr lang="en-US" sz="1200" dirty="0"/>
              <a:t>	END IF;</a:t>
            </a:r>
          </a:p>
          <a:p>
            <a:pPr marL="0" indent="0">
              <a:buNone/>
            </a:pPr>
            <a:r>
              <a:rPr lang="en-US" sz="1200" dirty="0"/>
              <a:t>END</a:t>
            </a:r>
          </a:p>
        </p:txBody>
      </p:sp>
    </p:spTree>
    <p:extLst>
      <p:ext uri="{BB962C8B-B14F-4D97-AF65-F5344CB8AC3E}">
        <p14:creationId xmlns:p14="http://schemas.microsoft.com/office/powerpoint/2010/main" val="2809574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660DF-9C9E-4445-9019-78B3208F01BA}"/>
              </a:ext>
            </a:extLst>
          </p:cNvPr>
          <p:cNvSpPr>
            <a:spLocks noGrp="1"/>
          </p:cNvSpPr>
          <p:nvPr>
            <p:ph type="title" idx="4294967295"/>
          </p:nvPr>
        </p:nvSpPr>
        <p:spPr>
          <a:xfrm>
            <a:off x="938382" y="671945"/>
            <a:ext cx="9601200" cy="944562"/>
          </a:xfrm>
        </p:spPr>
        <p:txBody>
          <a:bodyPr/>
          <a:lstStyle/>
          <a:p>
            <a:pPr algn="l"/>
            <a:r>
              <a:rPr lang="en-US" dirty="0"/>
              <a:t>Entity: User</a:t>
            </a:r>
          </a:p>
        </p:txBody>
      </p:sp>
      <p:sp>
        <p:nvSpPr>
          <p:cNvPr id="3" name="Content Placeholder 2">
            <a:extLst>
              <a:ext uri="{FF2B5EF4-FFF2-40B4-BE49-F238E27FC236}">
                <a16:creationId xmlns:a16="http://schemas.microsoft.com/office/drawing/2014/main" id="{0246C94C-640A-461C-95E5-06E477EE93D6}"/>
              </a:ext>
            </a:extLst>
          </p:cNvPr>
          <p:cNvSpPr>
            <a:spLocks noGrp="1"/>
          </p:cNvSpPr>
          <p:nvPr>
            <p:ph sz="half" idx="4294967295"/>
          </p:nvPr>
        </p:nvSpPr>
        <p:spPr>
          <a:xfrm>
            <a:off x="1020932" y="1731546"/>
            <a:ext cx="4718050" cy="4210050"/>
          </a:xfrm>
        </p:spPr>
        <p:txBody>
          <a:bodyPr>
            <a:noAutofit/>
          </a:bodyPr>
          <a:lstStyle/>
          <a:p>
            <a:pPr marL="0" indent="0">
              <a:buNone/>
            </a:pPr>
            <a:r>
              <a:rPr lang="it-IT" sz="1200" dirty="0"/>
              <a:t>package it.polimi.gma.entities;</a:t>
            </a:r>
          </a:p>
          <a:p>
            <a:pPr marL="0" indent="0">
              <a:buNone/>
            </a:pPr>
            <a:endParaRPr lang="it-IT" sz="1200" dirty="0"/>
          </a:p>
          <a:p>
            <a:pPr marL="0" indent="0">
              <a:buNone/>
            </a:pPr>
            <a:r>
              <a:rPr lang="it-IT" sz="1200" dirty="0"/>
              <a:t>import java.io.Serializable;</a:t>
            </a:r>
          </a:p>
          <a:p>
            <a:pPr marL="0" indent="0">
              <a:buNone/>
            </a:pPr>
            <a:r>
              <a:rPr lang="it-IT" sz="1200" dirty="0"/>
              <a:t>import javax.persistence.*;</a:t>
            </a:r>
          </a:p>
          <a:p>
            <a:pPr marL="0" indent="0">
              <a:buNone/>
            </a:pPr>
            <a:r>
              <a:rPr lang="it-IT" sz="1200" dirty="0"/>
              <a:t>import java.util.List;</a:t>
            </a:r>
          </a:p>
          <a:p>
            <a:pPr marL="0" indent="0">
              <a:buNone/>
            </a:pPr>
            <a:r>
              <a:rPr lang="it-IT" sz="1200" dirty="0"/>
              <a:t>@Entity</a:t>
            </a:r>
          </a:p>
          <a:p>
            <a:pPr marL="0" indent="0">
              <a:buNone/>
            </a:pPr>
            <a:r>
              <a:rPr lang="it-IT" sz="1200" dirty="0"/>
              <a:t>@Table(name="user", schema="gma")</a:t>
            </a:r>
          </a:p>
          <a:p>
            <a:pPr marL="0" indent="0">
              <a:buNone/>
            </a:pPr>
            <a:r>
              <a:rPr lang="it-IT" sz="1200" dirty="0"/>
              <a:t>@NamedQueries({</a:t>
            </a:r>
          </a:p>
          <a:p>
            <a:pPr marL="0" indent="0">
              <a:buNone/>
            </a:pPr>
            <a:r>
              <a:rPr lang="it-IT" sz="1200" dirty="0"/>
              <a:t>	@NamedQuery(name = "User.checkCredentials", query = "SELECT r FROM User r  WHERE r.username = :username and r.password = :password"),</a:t>
            </a:r>
          </a:p>
          <a:p>
            <a:pPr marL="0" indent="0">
              <a:buNone/>
            </a:pPr>
            <a:r>
              <a:rPr lang="it-IT" sz="1200" dirty="0"/>
              <a:t>	@NamedQuery(name="User.getAnswers", query="SELECT a FROM Answer a WHERE a.uidx = :user and a.questidx.qidx = :questionnaire"),</a:t>
            </a:r>
          </a:p>
          <a:p>
            <a:pPr marL="0" indent="0">
              <a:buNone/>
            </a:pPr>
            <a:r>
              <a:rPr lang="it-IT" sz="1200" dirty="0"/>
              <a:t>})	</a:t>
            </a:r>
          </a:p>
          <a:p>
            <a:pPr marL="0" indent="0">
              <a:buNone/>
            </a:pPr>
            <a:r>
              <a:rPr lang="it-IT" sz="1200" dirty="0"/>
              <a:t>}</a:t>
            </a:r>
          </a:p>
          <a:p>
            <a:pPr marL="0" indent="0">
              <a:buNone/>
            </a:pPr>
            <a:endParaRPr lang="it-IT" sz="1200" i="1" dirty="0">
              <a:latin typeface="Courier New" panose="02070309020205020404" pitchFamily="49" charset="0"/>
              <a:cs typeface="Courier New" panose="02070309020205020404" pitchFamily="49" charset="0"/>
            </a:endParaRPr>
          </a:p>
          <a:p>
            <a:pPr marL="0" indent="0">
              <a:buNone/>
            </a:pPr>
            <a:endParaRPr lang="it-IT" sz="1200" i="1" dirty="0">
              <a:latin typeface="Courier New" panose="02070309020205020404" pitchFamily="49" charset="0"/>
              <a:cs typeface="Courier New" panose="02070309020205020404" pitchFamily="49" charset="0"/>
            </a:endParaRPr>
          </a:p>
          <a:p>
            <a:pPr marL="0" indent="0">
              <a:buNone/>
            </a:pPr>
            <a:r>
              <a:rPr lang="it-IT" sz="1200" i="1" dirty="0">
                <a:latin typeface="Courier New" panose="02070309020205020404" pitchFamily="49" charset="0"/>
                <a:cs typeface="Courier New" panose="02070309020205020404" pitchFamily="49" charset="0"/>
              </a:rPr>
              <a:t>	</a:t>
            </a:r>
            <a:r>
              <a:rPr lang="it-IT" sz="1200" dirty="0">
                <a:latin typeface="Courier New" panose="02070309020205020404" pitchFamily="49" charset="0"/>
                <a:cs typeface="Courier New" panose="02070309020205020404" pitchFamily="49" charset="0"/>
              </a:rPr>
              <a:t>	</a:t>
            </a:r>
            <a:endParaRPr lang="en-US" sz="1200" dirty="0"/>
          </a:p>
        </p:txBody>
      </p:sp>
      <p:sp>
        <p:nvSpPr>
          <p:cNvPr id="4" name="Content Placeholder 3">
            <a:extLst>
              <a:ext uri="{FF2B5EF4-FFF2-40B4-BE49-F238E27FC236}">
                <a16:creationId xmlns:a16="http://schemas.microsoft.com/office/drawing/2014/main" id="{91D136FF-E044-4145-9298-DF564FF2F364}"/>
              </a:ext>
            </a:extLst>
          </p:cNvPr>
          <p:cNvSpPr>
            <a:spLocks noGrp="1"/>
          </p:cNvSpPr>
          <p:nvPr>
            <p:ph sz="half" idx="4294967295"/>
          </p:nvPr>
        </p:nvSpPr>
        <p:spPr>
          <a:xfrm>
            <a:off x="6524040" y="1731546"/>
            <a:ext cx="4718050" cy="4454509"/>
          </a:xfrm>
        </p:spPr>
        <p:txBody>
          <a:bodyPr>
            <a:noAutofit/>
          </a:bodyPr>
          <a:lstStyle/>
          <a:p>
            <a:pPr marL="0" indent="0">
              <a:buNone/>
            </a:pPr>
            <a:r>
              <a:rPr lang="it-IT" sz="1200" dirty="0"/>
              <a:t>public class User implements Serializable {</a:t>
            </a:r>
          </a:p>
          <a:p>
            <a:pPr marL="0" indent="0">
              <a:buNone/>
            </a:pPr>
            <a:r>
              <a:rPr lang="it-IT" sz="1200" dirty="0"/>
              <a:t>		private static final long serialVersionUID = 1L;</a:t>
            </a:r>
          </a:p>
          <a:p>
            <a:pPr marL="0" indent="0">
              <a:buNone/>
            </a:pPr>
            <a:r>
              <a:rPr lang="it-IT" sz="1200" dirty="0"/>
              <a:t>	@Id</a:t>
            </a:r>
          </a:p>
          <a:p>
            <a:pPr marL="0" indent="0">
              <a:buNone/>
            </a:pPr>
            <a:r>
              <a:rPr lang="it-IT" sz="1200" dirty="0"/>
              <a:t>	@GeneratedValue(strategy = GenerationType.IDENTITY)</a:t>
            </a:r>
          </a:p>
          <a:p>
            <a:pPr marL="0" indent="0">
              <a:buNone/>
            </a:pPr>
            <a:r>
              <a:rPr lang="it-IT" sz="1200" dirty="0"/>
              <a:t>	private int uid;</a:t>
            </a:r>
          </a:p>
          <a:p>
            <a:pPr marL="0" indent="0">
              <a:buNone/>
            </a:pPr>
            <a:r>
              <a:rPr lang="it-IT" sz="1200" dirty="0"/>
              <a:t>	private String username;</a:t>
            </a:r>
          </a:p>
          <a:p>
            <a:pPr marL="0" indent="0">
              <a:buNone/>
            </a:pPr>
            <a:r>
              <a:rPr lang="it-IT" sz="1200" dirty="0"/>
              <a:t>	private String password;</a:t>
            </a:r>
          </a:p>
          <a:p>
            <a:pPr marL="0" indent="0">
              <a:buNone/>
            </a:pPr>
            <a:r>
              <a:rPr lang="it-IT" sz="1200" dirty="0"/>
              <a:t>	private String email;</a:t>
            </a:r>
          </a:p>
          <a:p>
            <a:pPr marL="0" indent="0">
              <a:buNone/>
            </a:pPr>
            <a:r>
              <a:rPr lang="it-IT" sz="1200" dirty="0"/>
              <a:t>	private String role;	</a:t>
            </a:r>
          </a:p>
          <a:p>
            <a:pPr marL="0" indent="0">
              <a:buNone/>
            </a:pPr>
            <a:r>
              <a:rPr lang="it-IT" sz="1200" dirty="0"/>
              <a:t>	private String last_login;	</a:t>
            </a:r>
          </a:p>
          <a:p>
            <a:pPr marL="0" indent="0">
              <a:buNone/>
            </a:pPr>
            <a:r>
              <a:rPr lang="it-IT" sz="1200" dirty="0"/>
              <a:t>	@OneToMany(fetch = FetchType.EAGER, mappedBy = "uidx", cascade = { CascadeType.PERSIST, CascadeType.REMOVE, CascadeType.REFRESH },  orphanRemoval=true)</a:t>
            </a:r>
          </a:p>
          <a:p>
            <a:pPr marL="0" indent="0">
              <a:buNone/>
            </a:pPr>
            <a:r>
              <a:rPr lang="it-IT" sz="1200" i="1" dirty="0">
                <a:latin typeface="Courier New" panose="02070309020205020404" pitchFamily="49" charset="0"/>
                <a:cs typeface="Courier New" panose="02070309020205020404" pitchFamily="49" charset="0"/>
              </a:rPr>
              <a:t>	</a:t>
            </a:r>
          </a:p>
          <a:p>
            <a:pPr marL="0" indent="0">
              <a:buNone/>
            </a:pPr>
            <a:r>
              <a:rPr lang="it-IT" sz="1200" i="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509382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A19C9E8-8E86-4019-B67B-4799EB0AB4AD}"/>
              </a:ext>
            </a:extLst>
          </p:cNvPr>
          <p:cNvSpPr>
            <a:spLocks noGrp="1"/>
          </p:cNvSpPr>
          <p:nvPr>
            <p:ph sz="half" idx="4294967295"/>
          </p:nvPr>
        </p:nvSpPr>
        <p:spPr>
          <a:xfrm>
            <a:off x="834501" y="763588"/>
            <a:ext cx="4718050" cy="5111750"/>
          </a:xfrm>
        </p:spPr>
        <p:txBody>
          <a:bodyPr>
            <a:noAutofit/>
          </a:bodyPr>
          <a:lstStyle/>
          <a:p>
            <a:pPr marL="0" indent="0">
              <a:buNone/>
            </a:pPr>
            <a:r>
              <a:rPr lang="it-IT" sz="1200" dirty="0"/>
              <a:t>private List&lt;Answer&gt; answers;</a:t>
            </a:r>
          </a:p>
          <a:p>
            <a:pPr marL="0" indent="0">
              <a:buNone/>
            </a:pPr>
            <a:r>
              <a:rPr lang="it-IT" sz="1200" dirty="0"/>
              <a:t>	public User() {	}</a:t>
            </a:r>
          </a:p>
          <a:p>
            <a:pPr marL="0" indent="0">
              <a:buNone/>
            </a:pPr>
            <a:r>
              <a:rPr lang="it-IT" sz="1200" dirty="0"/>
              <a:t>public User(String username, String password, String email) {		this.username = username;</a:t>
            </a:r>
          </a:p>
          <a:p>
            <a:pPr marL="0" indent="0">
              <a:buNone/>
            </a:pPr>
            <a:r>
              <a:rPr lang="it-IT" sz="1200" dirty="0"/>
              <a:t>		this.password = password;</a:t>
            </a:r>
          </a:p>
          <a:p>
            <a:pPr marL="0" indent="0">
              <a:buNone/>
            </a:pPr>
            <a:r>
              <a:rPr lang="it-IT" sz="1200" dirty="0"/>
              <a:t>		this.email = email;</a:t>
            </a:r>
          </a:p>
          <a:p>
            <a:pPr marL="0" indent="0">
              <a:buNone/>
            </a:pPr>
            <a:r>
              <a:rPr lang="it-IT" sz="1200" dirty="0"/>
              <a:t>		this.role = "ActiveUser";}</a:t>
            </a:r>
          </a:p>
          <a:p>
            <a:pPr marL="0" indent="0">
              <a:buNone/>
            </a:pPr>
            <a:r>
              <a:rPr lang="it-IT" sz="1200" dirty="0"/>
              <a:t>	public int getId() {	return this.uid;	}</a:t>
            </a:r>
          </a:p>
          <a:p>
            <a:pPr marL="0" indent="0">
              <a:buNone/>
            </a:pPr>
            <a:r>
              <a:rPr lang="it-IT" sz="1200" dirty="0"/>
              <a:t>	public void setId(int uid) {</a:t>
            </a:r>
          </a:p>
          <a:p>
            <a:pPr marL="0" indent="0">
              <a:buNone/>
            </a:pPr>
            <a:r>
              <a:rPr lang="it-IT" sz="1200" dirty="0"/>
              <a:t>		this.uid = uid;</a:t>
            </a:r>
          </a:p>
          <a:p>
            <a:pPr marL="0" indent="0">
              <a:buNone/>
            </a:pPr>
            <a:r>
              <a:rPr lang="it-IT" sz="1200" dirty="0"/>
              <a:t>	}	public String getUserName() {</a:t>
            </a:r>
          </a:p>
          <a:p>
            <a:pPr marL="0" indent="0">
              <a:buNone/>
            </a:pPr>
            <a:r>
              <a:rPr lang="it-IT" sz="1200" dirty="0"/>
              <a:t>		return this.username;</a:t>
            </a:r>
          </a:p>
          <a:p>
            <a:pPr marL="0" indent="0">
              <a:buNone/>
            </a:pPr>
            <a:r>
              <a:rPr lang="it-IT" sz="1200" dirty="0"/>
              <a:t>	}	public void setName(String username) {</a:t>
            </a:r>
          </a:p>
          <a:p>
            <a:pPr marL="0" indent="0">
              <a:buNone/>
            </a:pPr>
            <a:r>
              <a:rPr lang="it-IT" sz="1200" dirty="0"/>
              <a:t>		this.username = username;</a:t>
            </a:r>
          </a:p>
          <a:p>
            <a:pPr marL="0" indent="0">
              <a:buNone/>
            </a:pPr>
            <a:r>
              <a:rPr lang="it-IT" sz="1200" dirty="0"/>
              <a:t>	}	public String getPassword() {</a:t>
            </a:r>
          </a:p>
          <a:p>
            <a:pPr marL="0" indent="0">
              <a:buNone/>
            </a:pPr>
            <a:r>
              <a:rPr lang="it-IT" sz="1200" dirty="0"/>
              <a:t>		return this.password;</a:t>
            </a:r>
          </a:p>
          <a:p>
            <a:pPr marL="0" indent="0">
              <a:buNone/>
            </a:pPr>
            <a:r>
              <a:rPr lang="it-IT" sz="1200" dirty="0"/>
              <a:t>	}	public void setPassword(String password) {</a:t>
            </a:r>
          </a:p>
          <a:p>
            <a:pPr marL="0" indent="0">
              <a:buNone/>
            </a:pPr>
            <a:r>
              <a:rPr lang="it-IT" sz="1200" dirty="0"/>
              <a:t>		this.password = password;</a:t>
            </a:r>
          </a:p>
          <a:p>
            <a:pPr marL="0" indent="0">
              <a:buNone/>
            </a:pPr>
            <a:r>
              <a:rPr lang="it-IT" sz="1200" dirty="0"/>
              <a:t>	}</a:t>
            </a:r>
          </a:p>
          <a:p>
            <a:pPr marL="0" indent="0">
              <a:buNone/>
            </a:pPr>
            <a:r>
              <a:rPr lang="it-IT" sz="1000" i="1" dirty="0">
                <a:latin typeface="Courier New" panose="02070309020205020404" pitchFamily="49" charset="0"/>
                <a:cs typeface="Courier New" panose="02070309020205020404" pitchFamily="49" charset="0"/>
              </a:rPr>
              <a:t>	</a:t>
            </a:r>
          </a:p>
          <a:p>
            <a:pPr marL="0" indent="0">
              <a:buNone/>
            </a:pPr>
            <a:r>
              <a:rPr lang="it-IT" sz="1000" i="1" dirty="0">
                <a:latin typeface="Courier New" panose="02070309020205020404" pitchFamily="49" charset="0"/>
                <a:cs typeface="Courier New" panose="02070309020205020404" pitchFamily="49" charset="0"/>
              </a:rPr>
              <a:t>	</a:t>
            </a:r>
          </a:p>
          <a:p>
            <a:pPr marL="0" indent="0">
              <a:buNone/>
            </a:pPr>
            <a:r>
              <a:rPr lang="it-IT" sz="1000" i="1" dirty="0">
                <a:latin typeface="Courier New" panose="02070309020205020404" pitchFamily="49" charset="0"/>
                <a:cs typeface="Courier New" panose="02070309020205020404" pitchFamily="49" charset="0"/>
              </a:rPr>
              <a:t>	</a:t>
            </a:r>
            <a:endParaRPr lang="en-US" sz="1000" dirty="0"/>
          </a:p>
          <a:p>
            <a:endParaRPr lang="en-US" sz="1000" dirty="0"/>
          </a:p>
        </p:txBody>
      </p:sp>
      <p:sp>
        <p:nvSpPr>
          <p:cNvPr id="11" name="Content Placeholder 10">
            <a:extLst>
              <a:ext uri="{FF2B5EF4-FFF2-40B4-BE49-F238E27FC236}">
                <a16:creationId xmlns:a16="http://schemas.microsoft.com/office/drawing/2014/main" id="{D8ED1D0E-5D30-4961-B354-DCC8A47B7BF5}"/>
              </a:ext>
            </a:extLst>
          </p:cNvPr>
          <p:cNvSpPr>
            <a:spLocks noGrp="1"/>
          </p:cNvSpPr>
          <p:nvPr>
            <p:ph sz="quarter" idx="4294967295"/>
          </p:nvPr>
        </p:nvSpPr>
        <p:spPr>
          <a:xfrm>
            <a:off x="6096000" y="640887"/>
            <a:ext cx="4718050" cy="5529094"/>
          </a:xfrm>
        </p:spPr>
        <p:txBody>
          <a:bodyPr>
            <a:noAutofit/>
          </a:bodyPr>
          <a:lstStyle/>
          <a:p>
            <a:pPr marL="0" indent="0">
              <a:buNone/>
            </a:pPr>
            <a:r>
              <a:rPr lang="it-IT" sz="1200" dirty="0"/>
              <a:t>	public String getLastLogin() {</a:t>
            </a:r>
          </a:p>
          <a:p>
            <a:pPr marL="0" indent="0">
              <a:buNone/>
            </a:pPr>
            <a:r>
              <a:rPr lang="it-IT" sz="1200" dirty="0"/>
              <a:t>		return this.last_login;</a:t>
            </a:r>
          </a:p>
          <a:p>
            <a:pPr marL="0" indent="0">
              <a:buNone/>
            </a:pPr>
            <a:r>
              <a:rPr lang="it-IT" sz="1200" dirty="0"/>
              <a:t>	}	public void setLastLogin(String last_login) {</a:t>
            </a:r>
          </a:p>
          <a:p>
            <a:pPr marL="0" indent="0">
              <a:buNone/>
            </a:pPr>
            <a:r>
              <a:rPr lang="it-IT" sz="1200" dirty="0"/>
              <a:t>		this.last_login = last_login;</a:t>
            </a:r>
          </a:p>
          <a:p>
            <a:pPr marL="0" indent="0">
              <a:buNone/>
            </a:pPr>
            <a:r>
              <a:rPr lang="it-IT" sz="1200" dirty="0"/>
              <a:t>	}	public String getEmail() {	return this.email;</a:t>
            </a:r>
          </a:p>
          <a:p>
            <a:pPr marL="0" indent="0">
              <a:buNone/>
            </a:pPr>
            <a:r>
              <a:rPr lang="it-IT" sz="1200" dirty="0"/>
              <a:t>	}	public void setEmail(String email) {</a:t>
            </a:r>
          </a:p>
          <a:p>
            <a:pPr marL="0" indent="0">
              <a:buNone/>
            </a:pPr>
            <a:r>
              <a:rPr lang="it-IT" sz="1200" dirty="0"/>
              <a:t>		this.email = email;</a:t>
            </a:r>
          </a:p>
          <a:p>
            <a:pPr marL="0" indent="0">
              <a:buNone/>
            </a:pPr>
            <a:r>
              <a:rPr lang="it-IT" sz="1200" dirty="0"/>
              <a:t>	}	public String getRole() {</a:t>
            </a:r>
          </a:p>
          <a:p>
            <a:pPr marL="0" indent="0">
              <a:buNone/>
            </a:pPr>
            <a:r>
              <a:rPr lang="it-IT" sz="1200" dirty="0"/>
              <a:t>		return this.role;</a:t>
            </a:r>
          </a:p>
          <a:p>
            <a:pPr marL="0" indent="0">
              <a:buNone/>
            </a:pPr>
            <a:r>
              <a:rPr lang="it-IT" sz="1200" dirty="0"/>
              <a:t>	}	public void setRole(String role) {</a:t>
            </a:r>
          </a:p>
          <a:p>
            <a:pPr marL="0" indent="0">
              <a:buNone/>
            </a:pPr>
            <a:r>
              <a:rPr lang="it-IT" sz="1200" dirty="0"/>
              <a:t>		this.role = role;</a:t>
            </a:r>
          </a:p>
          <a:p>
            <a:pPr marL="0" indent="0">
              <a:buNone/>
            </a:pPr>
            <a:r>
              <a:rPr lang="it-IT" sz="1200" dirty="0"/>
              <a:t>	}	public List&lt;Answer&gt; getAnswers() {</a:t>
            </a:r>
          </a:p>
          <a:p>
            <a:pPr marL="0" indent="0">
              <a:buNone/>
            </a:pPr>
            <a:r>
              <a:rPr lang="it-IT" sz="1200" dirty="0"/>
              <a:t>		return this.answers;</a:t>
            </a:r>
          </a:p>
          <a:p>
            <a:pPr marL="0" indent="0">
              <a:buNone/>
            </a:pPr>
            <a:r>
              <a:rPr lang="it-IT" sz="1200" dirty="0"/>
              <a:t>	}	public void addAnswer(Answer answer) {</a:t>
            </a:r>
          </a:p>
          <a:p>
            <a:pPr marL="0" indent="0">
              <a:buNone/>
            </a:pPr>
            <a:r>
              <a:rPr lang="it-IT" sz="1200" dirty="0"/>
              <a:t>		getAnswers().add(answer);</a:t>
            </a:r>
          </a:p>
          <a:p>
            <a:pPr marL="0" indent="0">
              <a:buNone/>
            </a:pPr>
            <a:r>
              <a:rPr lang="it-IT" sz="1200" dirty="0"/>
              <a:t>		answer.setUser(this);</a:t>
            </a:r>
          </a:p>
          <a:p>
            <a:pPr marL="0" indent="0">
              <a:buNone/>
            </a:pPr>
            <a:r>
              <a:rPr lang="it-IT" sz="1200" dirty="0"/>
              <a:t>	}	public void removeAnswer(Answer answer) {</a:t>
            </a:r>
          </a:p>
          <a:p>
            <a:pPr marL="0" indent="0">
              <a:buNone/>
            </a:pPr>
            <a:r>
              <a:rPr lang="it-IT" sz="1200" dirty="0"/>
              <a:t>		getAnswers().remove(answer);</a:t>
            </a:r>
          </a:p>
          <a:p>
            <a:pPr marL="0" indent="0">
              <a:buNone/>
            </a:pPr>
            <a:r>
              <a:rPr lang="it-IT" sz="1200" dirty="0"/>
              <a:t>	}</a:t>
            </a:r>
            <a:endParaRPr lang="en-US" sz="1200" dirty="0"/>
          </a:p>
        </p:txBody>
      </p:sp>
    </p:spTree>
    <p:extLst>
      <p:ext uri="{BB962C8B-B14F-4D97-AF65-F5344CB8AC3E}">
        <p14:creationId xmlns:p14="http://schemas.microsoft.com/office/powerpoint/2010/main" val="1013953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080E4239-4DB8-4DBC-8638-78455FC5B8B6}"/>
              </a:ext>
            </a:extLst>
          </p:cNvPr>
          <p:cNvSpPr txBox="1">
            <a:spLocks/>
          </p:cNvSpPr>
          <p:nvPr/>
        </p:nvSpPr>
        <p:spPr>
          <a:xfrm>
            <a:off x="2063874" y="702455"/>
            <a:ext cx="7886700" cy="1325563"/>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Relationship “enters” </a:t>
            </a:r>
          </a:p>
        </p:txBody>
      </p:sp>
      <p:sp>
        <p:nvSpPr>
          <p:cNvPr id="25" name="Content Placeholder 4">
            <a:extLst>
              <a:ext uri="{FF2B5EF4-FFF2-40B4-BE49-F238E27FC236}">
                <a16:creationId xmlns:a16="http://schemas.microsoft.com/office/drawing/2014/main" id="{62D6BE0C-89E8-4A13-8CF9-F9211E70861E}"/>
              </a:ext>
            </a:extLst>
          </p:cNvPr>
          <p:cNvSpPr txBox="1">
            <a:spLocks/>
          </p:cNvSpPr>
          <p:nvPr/>
        </p:nvSpPr>
        <p:spPr>
          <a:xfrm>
            <a:off x="6507703" y="1512849"/>
            <a:ext cx="3886200" cy="5345151"/>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GB" sz="2000" dirty="0"/>
              <a:t>User </a:t>
            </a:r>
            <a:r>
              <a:rPr lang="en-GB" sz="2000" dirty="0">
                <a:sym typeface="Wingdings" panose="05000000000000000000" pitchFamily="2" charset="2"/>
              </a:rPr>
              <a:t></a:t>
            </a:r>
            <a:r>
              <a:rPr lang="en-GB" sz="2000" dirty="0"/>
              <a:t> Answer </a:t>
            </a:r>
            <a:br>
              <a:rPr lang="en-GB" dirty="0"/>
            </a:br>
            <a:r>
              <a:rPr lang="en-GB" sz="1400" dirty="0"/>
              <a:t>- @OneToMany</a:t>
            </a:r>
            <a:br>
              <a:rPr lang="en-GB" sz="1400" dirty="0"/>
            </a:br>
            <a:r>
              <a:rPr lang="en-GB" sz="1400" dirty="0"/>
              <a:t>- </a:t>
            </a:r>
            <a:r>
              <a:rPr lang="en-GB" sz="1400" dirty="0" err="1"/>
              <a:t>fetchType.LAZY</a:t>
            </a:r>
            <a:r>
              <a:rPr lang="en-GB" sz="1400" dirty="0"/>
              <a:t>, since we don’t have hurry to load all the data</a:t>
            </a:r>
            <a:br>
              <a:rPr lang="en-GB" sz="1400" dirty="0"/>
            </a:br>
            <a:r>
              <a:rPr lang="en-GB" sz="1400" dirty="0"/>
              <a:t>- cascade: persist, remove, refresh</a:t>
            </a:r>
            <a:br>
              <a:rPr lang="en-GB" sz="1400" dirty="0"/>
            </a:br>
            <a:r>
              <a:rPr lang="en-GB" sz="1400" dirty="0"/>
              <a:t>- orphan removal: true, since we want to delete all the answers associated with the user if we delete the user</a:t>
            </a:r>
            <a:br>
              <a:rPr lang="en-GB" sz="1400" dirty="0"/>
            </a:br>
            <a:r>
              <a:rPr lang="en-GB" sz="2000" dirty="0"/>
              <a:t>Answer </a:t>
            </a:r>
            <a:r>
              <a:rPr lang="en-GB" sz="2000" dirty="0">
                <a:sym typeface="Wingdings" panose="05000000000000000000" pitchFamily="2" charset="2"/>
              </a:rPr>
              <a:t></a:t>
            </a:r>
            <a:r>
              <a:rPr lang="en-GB" sz="2000" dirty="0"/>
              <a:t> User</a:t>
            </a:r>
            <a:br>
              <a:rPr lang="en-GB" dirty="0"/>
            </a:br>
            <a:r>
              <a:rPr lang="en-GB" sz="1400" dirty="0"/>
              <a:t>- @ManyToOne</a:t>
            </a:r>
            <a:br>
              <a:rPr lang="en-GB" sz="1400" dirty="0"/>
            </a:br>
            <a:r>
              <a:rPr lang="en-GB" sz="1400" dirty="0"/>
              <a:t>- </a:t>
            </a:r>
            <a:r>
              <a:rPr lang="en-GB" sz="1400" dirty="0" err="1"/>
              <a:t>fetchType.LAZY</a:t>
            </a:r>
            <a:r>
              <a:rPr lang="en-GB" sz="1400" dirty="0"/>
              <a:t>, since in the home page the application should display the product name and image so the responses can have a fetch type lazy</a:t>
            </a:r>
            <a:br>
              <a:rPr lang="en-GB" sz="1400" dirty="0"/>
            </a:br>
            <a:r>
              <a:rPr lang="en-GB" sz="1400" dirty="0"/>
              <a:t>- cascade: none, we don’t need cascade in this direction of the relationship</a:t>
            </a:r>
            <a:br>
              <a:rPr lang="en-GB" sz="1400" dirty="0"/>
            </a:br>
            <a:r>
              <a:rPr lang="en-GB" sz="1400" dirty="0"/>
              <a:t>- orphan removal: none since it can be applied only for @OneToOne and @OneToMany type</a:t>
            </a:r>
          </a:p>
          <a:p>
            <a:pPr marL="0" indent="0">
              <a:buFont typeface="Arial"/>
              <a:buNone/>
            </a:pPr>
            <a:r>
              <a:rPr lang="en-GB" sz="1800" dirty="0"/>
              <a:t>The owner of the relationship is Answer</a:t>
            </a:r>
          </a:p>
        </p:txBody>
      </p:sp>
      <p:sp>
        <p:nvSpPr>
          <p:cNvPr id="26" name="Rectangle 25">
            <a:extLst>
              <a:ext uri="{FF2B5EF4-FFF2-40B4-BE49-F238E27FC236}">
                <a16:creationId xmlns:a16="http://schemas.microsoft.com/office/drawing/2014/main" id="{EFC4D0F4-E1D9-47DD-9BD3-394271C1B03B}"/>
              </a:ext>
            </a:extLst>
          </p:cNvPr>
          <p:cNvSpPr/>
          <p:nvPr/>
        </p:nvSpPr>
        <p:spPr>
          <a:xfrm>
            <a:off x="4615859" y="215718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27" name="Rectangle 26">
            <a:extLst>
              <a:ext uri="{FF2B5EF4-FFF2-40B4-BE49-F238E27FC236}">
                <a16:creationId xmlns:a16="http://schemas.microsoft.com/office/drawing/2014/main" id="{3E5BD123-5B17-4585-A579-858D1D13F402}"/>
              </a:ext>
            </a:extLst>
          </p:cNvPr>
          <p:cNvSpPr/>
          <p:nvPr/>
        </p:nvSpPr>
        <p:spPr>
          <a:xfrm>
            <a:off x="1851797" y="215718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28" name="Diamond 27">
            <a:extLst>
              <a:ext uri="{FF2B5EF4-FFF2-40B4-BE49-F238E27FC236}">
                <a16:creationId xmlns:a16="http://schemas.microsoft.com/office/drawing/2014/main" id="{1030A26D-E16B-4535-8B65-65F960D96699}"/>
              </a:ext>
            </a:extLst>
          </p:cNvPr>
          <p:cNvSpPr/>
          <p:nvPr/>
        </p:nvSpPr>
        <p:spPr>
          <a:xfrm rot="5400000">
            <a:off x="3852249" y="218437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29" name="Straight Connector 28">
            <a:extLst>
              <a:ext uri="{FF2B5EF4-FFF2-40B4-BE49-F238E27FC236}">
                <a16:creationId xmlns:a16="http://schemas.microsoft.com/office/drawing/2014/main" id="{647976C3-8FB4-4EA0-8914-A0E387EB03B3}"/>
              </a:ext>
            </a:extLst>
          </p:cNvPr>
          <p:cNvCxnSpPr>
            <a:stCxn id="26" idx="1"/>
          </p:cNvCxnSpPr>
          <p:nvPr/>
        </p:nvCxnSpPr>
        <p:spPr>
          <a:xfrm flipH="1">
            <a:off x="4287066" y="239299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9FAF591-317D-4B4D-9CFA-FAB78E96C5B8}"/>
              </a:ext>
            </a:extLst>
          </p:cNvPr>
          <p:cNvCxnSpPr>
            <a:stCxn id="28" idx="2"/>
          </p:cNvCxnSpPr>
          <p:nvPr/>
        </p:nvCxnSpPr>
        <p:spPr>
          <a:xfrm flipH="1">
            <a:off x="3420716" y="239300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DF209D8-4ABB-4C19-8623-D91B7A300D1E}"/>
              </a:ext>
            </a:extLst>
          </p:cNvPr>
          <p:cNvSpPr txBox="1"/>
          <p:nvPr/>
        </p:nvSpPr>
        <p:spPr>
          <a:xfrm>
            <a:off x="4149518" y="2442534"/>
            <a:ext cx="481222" cy="369332"/>
          </a:xfrm>
          <a:prstGeom prst="rect">
            <a:avLst/>
          </a:prstGeom>
          <a:noFill/>
        </p:spPr>
        <p:txBody>
          <a:bodyPr wrap="none" rtlCol="0">
            <a:spAutoFit/>
          </a:bodyPr>
          <a:lstStyle/>
          <a:p>
            <a:r>
              <a:rPr lang="en-GB" dirty="0"/>
              <a:t>1:1</a:t>
            </a:r>
          </a:p>
        </p:txBody>
      </p:sp>
      <p:sp>
        <p:nvSpPr>
          <p:cNvPr id="32" name="TextBox 31">
            <a:extLst>
              <a:ext uri="{FF2B5EF4-FFF2-40B4-BE49-F238E27FC236}">
                <a16:creationId xmlns:a16="http://schemas.microsoft.com/office/drawing/2014/main" id="{0117EAE6-3B91-4936-B8E6-F1B95D4D740C}"/>
              </a:ext>
            </a:extLst>
          </p:cNvPr>
          <p:cNvSpPr txBox="1"/>
          <p:nvPr/>
        </p:nvSpPr>
        <p:spPr>
          <a:xfrm>
            <a:off x="3405471" y="2438434"/>
            <a:ext cx="513282" cy="369332"/>
          </a:xfrm>
          <a:prstGeom prst="rect">
            <a:avLst/>
          </a:prstGeom>
          <a:noFill/>
        </p:spPr>
        <p:txBody>
          <a:bodyPr wrap="none" rtlCol="0">
            <a:spAutoFit/>
          </a:bodyPr>
          <a:lstStyle/>
          <a:p>
            <a:r>
              <a:rPr lang="en-GB" dirty="0"/>
              <a:t>0:N</a:t>
            </a:r>
          </a:p>
        </p:txBody>
      </p:sp>
      <p:sp>
        <p:nvSpPr>
          <p:cNvPr id="33" name="TextBox 32">
            <a:extLst>
              <a:ext uri="{FF2B5EF4-FFF2-40B4-BE49-F238E27FC236}">
                <a16:creationId xmlns:a16="http://schemas.microsoft.com/office/drawing/2014/main" id="{F14159E6-EA74-4631-9D04-62723747242E}"/>
              </a:ext>
            </a:extLst>
          </p:cNvPr>
          <p:cNvSpPr txBox="1"/>
          <p:nvPr/>
        </p:nvSpPr>
        <p:spPr>
          <a:xfrm>
            <a:off x="3579631" y="1818247"/>
            <a:ext cx="775597" cy="369332"/>
          </a:xfrm>
          <a:prstGeom prst="rect">
            <a:avLst/>
          </a:prstGeom>
          <a:noFill/>
        </p:spPr>
        <p:txBody>
          <a:bodyPr wrap="none" rtlCol="0">
            <a:spAutoFit/>
          </a:bodyPr>
          <a:lstStyle/>
          <a:p>
            <a:r>
              <a:rPr lang="en-GB" dirty="0"/>
              <a:t>enters</a:t>
            </a:r>
          </a:p>
        </p:txBody>
      </p:sp>
      <p:sp>
        <p:nvSpPr>
          <p:cNvPr id="34" name="Rectangle 33">
            <a:extLst>
              <a:ext uri="{FF2B5EF4-FFF2-40B4-BE49-F238E27FC236}">
                <a16:creationId xmlns:a16="http://schemas.microsoft.com/office/drawing/2014/main" id="{54D591E9-0AF9-4C75-8B71-BF4A5F5F0E91}"/>
              </a:ext>
            </a:extLst>
          </p:cNvPr>
          <p:cNvSpPr/>
          <p:nvPr/>
        </p:nvSpPr>
        <p:spPr>
          <a:xfrm>
            <a:off x="4615859" y="371378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35" name="Rectangle 34">
            <a:extLst>
              <a:ext uri="{FF2B5EF4-FFF2-40B4-BE49-F238E27FC236}">
                <a16:creationId xmlns:a16="http://schemas.microsoft.com/office/drawing/2014/main" id="{60245B3F-C9DB-4284-AFCB-56F20C652CE0}"/>
              </a:ext>
            </a:extLst>
          </p:cNvPr>
          <p:cNvSpPr/>
          <p:nvPr/>
        </p:nvSpPr>
        <p:spPr>
          <a:xfrm>
            <a:off x="1851797" y="371378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36" name="Straight Connector 35">
            <a:extLst>
              <a:ext uri="{FF2B5EF4-FFF2-40B4-BE49-F238E27FC236}">
                <a16:creationId xmlns:a16="http://schemas.microsoft.com/office/drawing/2014/main" id="{FD371A21-C560-4C60-9F12-D2E42C5F68C5}"/>
              </a:ext>
            </a:extLst>
          </p:cNvPr>
          <p:cNvCxnSpPr>
            <a:stCxn id="34" idx="1"/>
            <a:endCxn id="35" idx="3"/>
          </p:cNvCxnSpPr>
          <p:nvPr/>
        </p:nvCxnSpPr>
        <p:spPr>
          <a:xfrm flipH="1">
            <a:off x="3420715" y="394960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B394D5FC-0A11-443F-8D70-2C369185FF91}"/>
              </a:ext>
            </a:extLst>
          </p:cNvPr>
          <p:cNvSpPr txBox="1"/>
          <p:nvPr/>
        </p:nvSpPr>
        <p:spPr>
          <a:xfrm>
            <a:off x="4331412" y="3606288"/>
            <a:ext cx="300082" cy="369332"/>
          </a:xfrm>
          <a:prstGeom prst="rect">
            <a:avLst/>
          </a:prstGeom>
          <a:noFill/>
        </p:spPr>
        <p:txBody>
          <a:bodyPr wrap="none" rtlCol="0">
            <a:spAutoFit/>
          </a:bodyPr>
          <a:lstStyle/>
          <a:p>
            <a:r>
              <a:rPr lang="en-GB" dirty="0"/>
              <a:t>*</a:t>
            </a:r>
          </a:p>
        </p:txBody>
      </p:sp>
      <p:sp>
        <p:nvSpPr>
          <p:cNvPr id="38" name="Rectangle 13">
            <a:extLst>
              <a:ext uri="{FF2B5EF4-FFF2-40B4-BE49-F238E27FC236}">
                <a16:creationId xmlns:a16="http://schemas.microsoft.com/office/drawing/2014/main" id="{F2D13D55-1DB2-449C-86DB-D706E7591B4F}"/>
              </a:ext>
            </a:extLst>
          </p:cNvPr>
          <p:cNvSpPr/>
          <p:nvPr/>
        </p:nvSpPr>
        <p:spPr>
          <a:xfrm>
            <a:off x="4615859" y="5388826"/>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39" name="Rectangle 14">
            <a:extLst>
              <a:ext uri="{FF2B5EF4-FFF2-40B4-BE49-F238E27FC236}">
                <a16:creationId xmlns:a16="http://schemas.microsoft.com/office/drawing/2014/main" id="{2EE0426E-B317-443C-9A81-8918C523FE3B}"/>
              </a:ext>
            </a:extLst>
          </p:cNvPr>
          <p:cNvSpPr/>
          <p:nvPr/>
        </p:nvSpPr>
        <p:spPr>
          <a:xfrm>
            <a:off x="1851797" y="5388826"/>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40" name="Straight Connector 15">
            <a:extLst>
              <a:ext uri="{FF2B5EF4-FFF2-40B4-BE49-F238E27FC236}">
                <a16:creationId xmlns:a16="http://schemas.microsoft.com/office/drawing/2014/main" id="{AA3C6E7F-523B-4734-A283-67AFC9DDC731}"/>
              </a:ext>
            </a:extLst>
          </p:cNvPr>
          <p:cNvCxnSpPr>
            <a:cxnSpLocks/>
            <a:stCxn id="39" idx="3"/>
            <a:endCxn id="38" idx="1"/>
          </p:cNvCxnSpPr>
          <p:nvPr/>
        </p:nvCxnSpPr>
        <p:spPr>
          <a:xfrm>
            <a:off x="3420715" y="5624645"/>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19">
            <a:extLst>
              <a:ext uri="{FF2B5EF4-FFF2-40B4-BE49-F238E27FC236}">
                <a16:creationId xmlns:a16="http://schemas.microsoft.com/office/drawing/2014/main" id="{6FF93B55-7965-49F7-B97D-7A8BC9111544}"/>
              </a:ext>
            </a:extLst>
          </p:cNvPr>
          <p:cNvSpPr txBox="1"/>
          <p:nvPr/>
        </p:nvSpPr>
        <p:spPr>
          <a:xfrm>
            <a:off x="3405471" y="5270394"/>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767647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1BA3DD-E744-4DFF-8321-1A4D5D160B38}"/>
              </a:ext>
            </a:extLst>
          </p:cNvPr>
          <p:cNvSpPr>
            <a:spLocks noGrp="1"/>
          </p:cNvSpPr>
          <p:nvPr>
            <p:ph sz="half" idx="4294967295"/>
          </p:nvPr>
        </p:nvSpPr>
        <p:spPr>
          <a:xfrm>
            <a:off x="816746" y="1373492"/>
            <a:ext cx="4718050" cy="4822825"/>
          </a:xfrm>
        </p:spPr>
        <p:txBody>
          <a:bodyPr>
            <a:noAutofit/>
          </a:bodyPr>
          <a:lstStyle/>
          <a:p>
            <a:pPr marL="0" indent="0">
              <a:buNone/>
            </a:pPr>
            <a:r>
              <a:rPr lang="en-US" sz="1200" dirty="0"/>
              <a:t>	package </a:t>
            </a:r>
            <a:r>
              <a:rPr lang="en-US" sz="1200" dirty="0" err="1"/>
              <a:t>it.polimi.gma.entities</a:t>
            </a:r>
            <a:r>
              <a:rPr lang="en-US" sz="1200" dirty="0"/>
              <a:t>;</a:t>
            </a:r>
          </a:p>
          <a:p>
            <a:pPr marL="0" indent="0">
              <a:buNone/>
            </a:pPr>
            <a:r>
              <a:rPr lang="en-US" sz="1200" dirty="0"/>
              <a:t>	import </a:t>
            </a:r>
            <a:r>
              <a:rPr lang="en-US" sz="1200" dirty="0" err="1"/>
              <a:t>java.io.Serializable</a:t>
            </a:r>
            <a:r>
              <a:rPr lang="en-US" sz="1200" dirty="0"/>
              <a:t>;</a:t>
            </a:r>
          </a:p>
          <a:p>
            <a:pPr marL="0" indent="0">
              <a:buNone/>
            </a:pPr>
            <a:r>
              <a:rPr lang="en-US" sz="1200" dirty="0"/>
              <a:t>	import </a:t>
            </a:r>
            <a:r>
              <a:rPr lang="en-US" sz="1200" dirty="0" err="1"/>
              <a:t>javax.persistence</a:t>
            </a:r>
            <a:r>
              <a:rPr lang="en-US" sz="1200" dirty="0"/>
              <a:t>.*;</a:t>
            </a:r>
          </a:p>
          <a:p>
            <a:pPr marL="0" indent="0">
              <a:buNone/>
            </a:pPr>
            <a:r>
              <a:rPr lang="en-US" sz="1200" dirty="0"/>
              <a:t>	@Entity</a:t>
            </a:r>
          </a:p>
          <a:p>
            <a:pPr marL="0" indent="0">
              <a:buNone/>
            </a:pPr>
            <a:r>
              <a:rPr lang="en-US" sz="1200" dirty="0"/>
              <a:t>	@Table(name = "answer", schema = "</a:t>
            </a:r>
            <a:r>
              <a:rPr lang="en-US" sz="1200" dirty="0" err="1"/>
              <a:t>gma</a:t>
            </a:r>
            <a:r>
              <a:rPr lang="en-US" sz="1200" dirty="0"/>
              <a:t>")</a:t>
            </a:r>
          </a:p>
          <a:p>
            <a:pPr marL="0" indent="0">
              <a:buNone/>
            </a:pPr>
            <a:r>
              <a:rPr lang="en-US" sz="1200" dirty="0"/>
              <a:t>	public class Answer implements Serializable {</a:t>
            </a:r>
          </a:p>
          <a:p>
            <a:pPr marL="0" indent="0">
              <a:buNone/>
            </a:pPr>
            <a:r>
              <a:rPr lang="en-US" sz="1200" dirty="0"/>
              <a:t>		private static final long </a:t>
            </a:r>
            <a:r>
              <a:rPr lang="en-US" sz="1200" dirty="0" err="1"/>
              <a:t>serialVersionUID</a:t>
            </a:r>
            <a:r>
              <a:rPr lang="en-US" sz="1200" dirty="0"/>
              <a:t> = 1L;</a:t>
            </a:r>
          </a:p>
          <a:p>
            <a:pPr marL="0" indent="0">
              <a:buNone/>
            </a:pPr>
            <a:r>
              <a:rPr lang="en-US" sz="1200" dirty="0"/>
              <a:t>		@Id	@Column(name="ansid")</a:t>
            </a:r>
          </a:p>
          <a:p>
            <a:pPr marL="0" indent="0">
              <a:buNone/>
            </a:pPr>
            <a:r>
              <a:rPr lang="en-US" sz="1200" dirty="0"/>
              <a:t>		@GeneratedValue(strategy = </a:t>
            </a:r>
            <a:r>
              <a:rPr lang="en-US" sz="1200" dirty="0" err="1"/>
              <a:t>GenerationType.IDENTITY</a:t>
            </a:r>
            <a:r>
              <a:rPr lang="en-US" sz="1200" dirty="0"/>
              <a:t>)</a:t>
            </a:r>
          </a:p>
          <a:p>
            <a:pPr marL="0" indent="0">
              <a:buNone/>
            </a:pPr>
            <a:r>
              <a:rPr lang="en-US" sz="1200" dirty="0"/>
              <a:t>		private int </a:t>
            </a:r>
            <a:r>
              <a:rPr lang="en-US" sz="1200" dirty="0" err="1"/>
              <a:t>ansid</a:t>
            </a:r>
            <a:r>
              <a:rPr lang="en-US" sz="1200" dirty="0"/>
              <a:t>;	@Column(name="answer")</a:t>
            </a:r>
          </a:p>
          <a:p>
            <a:pPr marL="0" indent="0">
              <a:buNone/>
            </a:pPr>
            <a:r>
              <a:rPr lang="en-US" sz="1200" dirty="0"/>
              <a:t>		private String </a:t>
            </a:r>
            <a:r>
              <a:rPr lang="en-US" sz="1200" dirty="0" err="1"/>
              <a:t>answ</a:t>
            </a:r>
            <a:r>
              <a:rPr lang="en-US" sz="1200" dirty="0"/>
              <a:t>;	@ManyToOne(fetch = </a:t>
            </a:r>
            <a:r>
              <a:rPr lang="en-US" sz="1200" dirty="0" err="1"/>
              <a:t>FetchType.LAZY</a:t>
            </a:r>
            <a:r>
              <a:rPr lang="en-US" sz="1200" dirty="0"/>
              <a:t>)	@JoinColumn(name = "</a:t>
            </a:r>
            <a:r>
              <a:rPr lang="en-US" sz="1200" dirty="0" err="1"/>
              <a:t>uidx</a:t>
            </a:r>
            <a:r>
              <a:rPr lang="en-US" sz="1200" dirty="0"/>
              <a:t>")</a:t>
            </a:r>
          </a:p>
          <a:p>
            <a:pPr marL="0" indent="0">
              <a:buNone/>
            </a:pPr>
            <a:r>
              <a:rPr lang="en-US" sz="1200" dirty="0"/>
              <a:t>		private User </a:t>
            </a:r>
            <a:r>
              <a:rPr lang="en-US" sz="1200" dirty="0" err="1"/>
              <a:t>uidx</a:t>
            </a:r>
            <a:r>
              <a:rPr lang="en-US" sz="1200" dirty="0"/>
              <a:t>;		</a:t>
            </a:r>
          </a:p>
          <a:p>
            <a:pPr marL="0" indent="0">
              <a:buNone/>
            </a:pPr>
            <a:r>
              <a:rPr lang="en-US" sz="1200" dirty="0"/>
              <a:t>		@ManyToOne(fetch = </a:t>
            </a:r>
            <a:r>
              <a:rPr lang="en-US" sz="1200" dirty="0" err="1"/>
              <a:t>FetchType.LAZY</a:t>
            </a:r>
            <a:r>
              <a:rPr lang="en-US" sz="1200" dirty="0"/>
              <a:t>)</a:t>
            </a:r>
          </a:p>
          <a:p>
            <a:pPr marL="0" indent="0">
              <a:buNone/>
            </a:pPr>
            <a:r>
              <a:rPr lang="en-US" sz="1200" dirty="0"/>
              <a:t>		@JoinColumn(name = "</a:t>
            </a:r>
            <a:r>
              <a:rPr lang="en-US" sz="1200" dirty="0" err="1"/>
              <a:t>questidx</a:t>
            </a:r>
            <a:r>
              <a:rPr lang="en-US" sz="1200" dirty="0"/>
              <a:t>")</a:t>
            </a:r>
          </a:p>
          <a:p>
            <a:pPr marL="0" indent="0">
              <a:buNone/>
            </a:pPr>
            <a:r>
              <a:rPr lang="en-US" sz="1200" dirty="0"/>
              <a:t>		private Question </a:t>
            </a:r>
            <a:r>
              <a:rPr lang="en-US" sz="1200" dirty="0" err="1"/>
              <a:t>questidx</a:t>
            </a:r>
            <a:r>
              <a:rPr lang="en-US" sz="1200" dirty="0"/>
              <a:t>;</a:t>
            </a:r>
          </a:p>
          <a:p>
            <a:pPr marL="0" indent="0">
              <a:buNone/>
            </a:pPr>
            <a:r>
              <a:rPr lang="en-US" sz="1200" dirty="0"/>
              <a:t>		</a:t>
            </a:r>
          </a:p>
          <a:p>
            <a:pPr marL="0" indent="0">
              <a:buNone/>
            </a:pPr>
            <a:r>
              <a:rPr lang="en-US" sz="1200" dirty="0"/>
              <a:t>		</a:t>
            </a:r>
          </a:p>
          <a:p>
            <a:pPr marL="0" indent="0">
              <a:buNone/>
            </a:pPr>
            <a:r>
              <a:rPr lang="en-US" sz="1200" dirty="0"/>
              <a:t>		</a:t>
            </a:r>
          </a:p>
        </p:txBody>
      </p:sp>
      <p:sp>
        <p:nvSpPr>
          <p:cNvPr id="4" name="Content Placeholder 3">
            <a:extLst>
              <a:ext uri="{FF2B5EF4-FFF2-40B4-BE49-F238E27FC236}">
                <a16:creationId xmlns:a16="http://schemas.microsoft.com/office/drawing/2014/main" id="{4B6F7828-C366-40FA-8884-6C5EFD428B5E}"/>
              </a:ext>
            </a:extLst>
          </p:cNvPr>
          <p:cNvSpPr>
            <a:spLocks noGrp="1"/>
          </p:cNvSpPr>
          <p:nvPr>
            <p:ph sz="half" idx="4294967295"/>
          </p:nvPr>
        </p:nvSpPr>
        <p:spPr>
          <a:xfrm>
            <a:off x="6250312" y="804069"/>
            <a:ext cx="4718050" cy="5249862"/>
          </a:xfrm>
        </p:spPr>
        <p:txBody>
          <a:bodyPr>
            <a:noAutofit/>
          </a:bodyPr>
          <a:lstStyle/>
          <a:p>
            <a:pPr marL="0" indent="0">
              <a:buNone/>
            </a:pPr>
            <a:r>
              <a:rPr lang="en-US" sz="1200" dirty="0"/>
              <a:t>public Answer() {}</a:t>
            </a:r>
          </a:p>
          <a:p>
            <a:pPr marL="0" indent="0">
              <a:buNone/>
            </a:pPr>
            <a:r>
              <a:rPr lang="en-US" sz="1200" dirty="0"/>
              <a:t>		public Answer(String </a:t>
            </a:r>
            <a:r>
              <a:rPr lang="en-US" sz="1200" dirty="0" err="1"/>
              <a:t>answ</a:t>
            </a:r>
            <a:r>
              <a:rPr lang="en-US" sz="1200" dirty="0"/>
              <a:t>, User </a:t>
            </a:r>
            <a:r>
              <a:rPr lang="en-US" sz="1200" dirty="0" err="1"/>
              <a:t>usr</a:t>
            </a:r>
            <a:r>
              <a:rPr lang="en-US" sz="1200" dirty="0"/>
              <a:t>, Question q) {</a:t>
            </a:r>
          </a:p>
          <a:p>
            <a:pPr marL="0" indent="0">
              <a:buNone/>
            </a:pPr>
            <a:r>
              <a:rPr lang="en-US" sz="1200" dirty="0"/>
              <a:t>			</a:t>
            </a:r>
            <a:r>
              <a:rPr lang="en-US" sz="1200" dirty="0" err="1"/>
              <a:t>this.answ</a:t>
            </a:r>
            <a:r>
              <a:rPr lang="en-US" sz="1200" dirty="0"/>
              <a:t> = </a:t>
            </a:r>
            <a:r>
              <a:rPr lang="en-US" sz="1200" dirty="0" err="1"/>
              <a:t>answ</a:t>
            </a:r>
            <a:r>
              <a:rPr lang="en-US" sz="1200" dirty="0"/>
              <a:t>;</a:t>
            </a:r>
          </a:p>
          <a:p>
            <a:pPr marL="0" indent="0">
              <a:buNone/>
            </a:pPr>
            <a:r>
              <a:rPr lang="en-US" sz="1200" dirty="0"/>
              <a:t>			</a:t>
            </a:r>
            <a:r>
              <a:rPr lang="en-US" sz="1200" dirty="0" err="1"/>
              <a:t>this.uidx</a:t>
            </a:r>
            <a:r>
              <a:rPr lang="en-US" sz="1200" dirty="0"/>
              <a:t> = </a:t>
            </a:r>
            <a:r>
              <a:rPr lang="en-US" sz="1200" dirty="0" err="1"/>
              <a:t>usr</a:t>
            </a:r>
            <a:r>
              <a:rPr lang="en-US" sz="1200" dirty="0"/>
              <a:t>;</a:t>
            </a:r>
          </a:p>
          <a:p>
            <a:pPr marL="0" indent="0">
              <a:buNone/>
            </a:pPr>
            <a:r>
              <a:rPr lang="en-US" sz="1200" dirty="0"/>
              <a:t>			</a:t>
            </a:r>
            <a:r>
              <a:rPr lang="en-US" sz="1200" dirty="0" err="1"/>
              <a:t>this.questidx</a:t>
            </a:r>
            <a:r>
              <a:rPr lang="en-US" sz="1200" dirty="0"/>
              <a:t> = q;</a:t>
            </a:r>
          </a:p>
          <a:p>
            <a:pPr marL="0" indent="0">
              <a:buNone/>
            </a:pPr>
            <a:r>
              <a:rPr lang="en-US" sz="1200" dirty="0"/>
              <a:t>		}public User </a:t>
            </a:r>
            <a:r>
              <a:rPr lang="en-US" sz="1200" dirty="0" err="1"/>
              <a:t>getUser</a:t>
            </a:r>
            <a:r>
              <a:rPr lang="en-US" sz="1200" dirty="0"/>
              <a:t>() {</a:t>
            </a:r>
          </a:p>
          <a:p>
            <a:pPr marL="0" indent="0">
              <a:buNone/>
            </a:pPr>
            <a:r>
              <a:rPr lang="en-US" sz="1200" dirty="0"/>
              <a:t>			return </a:t>
            </a:r>
            <a:r>
              <a:rPr lang="en-US" sz="1200" dirty="0" err="1"/>
              <a:t>this.uidx</a:t>
            </a:r>
            <a:r>
              <a:rPr lang="en-US" sz="1200" dirty="0"/>
              <a:t>;</a:t>
            </a:r>
          </a:p>
          <a:p>
            <a:pPr marL="0" indent="0">
              <a:buNone/>
            </a:pPr>
            <a:r>
              <a:rPr lang="en-US" sz="1200" dirty="0"/>
              <a:t>		}public void </a:t>
            </a:r>
            <a:r>
              <a:rPr lang="en-US" sz="1200" dirty="0" err="1"/>
              <a:t>setUser</a:t>
            </a:r>
            <a:r>
              <a:rPr lang="en-US" sz="1200" dirty="0"/>
              <a:t>(User user) {</a:t>
            </a:r>
          </a:p>
          <a:p>
            <a:pPr marL="0" indent="0">
              <a:buNone/>
            </a:pPr>
            <a:r>
              <a:rPr lang="en-US" sz="1200" dirty="0"/>
              <a:t>			</a:t>
            </a:r>
            <a:r>
              <a:rPr lang="en-US" sz="1200" dirty="0" err="1"/>
              <a:t>this.uidx</a:t>
            </a:r>
            <a:r>
              <a:rPr lang="en-US" sz="1200" dirty="0"/>
              <a:t> = user;</a:t>
            </a:r>
          </a:p>
          <a:p>
            <a:pPr marL="0" indent="0">
              <a:buNone/>
            </a:pPr>
            <a:r>
              <a:rPr lang="en-US" sz="1200" dirty="0"/>
              <a:t>		}public Question </a:t>
            </a:r>
            <a:r>
              <a:rPr lang="en-US" sz="1200" dirty="0" err="1"/>
              <a:t>getQuestion</a:t>
            </a:r>
            <a:r>
              <a:rPr lang="en-US" sz="1200" dirty="0"/>
              <a:t>() {</a:t>
            </a:r>
          </a:p>
          <a:p>
            <a:pPr marL="0" indent="0">
              <a:buNone/>
            </a:pPr>
            <a:r>
              <a:rPr lang="en-US" sz="1200" dirty="0"/>
              <a:t>			return </a:t>
            </a:r>
            <a:r>
              <a:rPr lang="en-US" sz="1200" dirty="0" err="1"/>
              <a:t>this.questidx</a:t>
            </a:r>
            <a:r>
              <a:rPr lang="en-US" sz="1200" dirty="0"/>
              <a:t>;</a:t>
            </a:r>
          </a:p>
          <a:p>
            <a:pPr marL="0" indent="0">
              <a:buNone/>
            </a:pPr>
            <a:r>
              <a:rPr lang="en-US" sz="1200" dirty="0"/>
              <a:t>		}public void </a:t>
            </a:r>
            <a:r>
              <a:rPr lang="en-US" sz="1200" dirty="0" err="1"/>
              <a:t>setQuestion</a:t>
            </a:r>
            <a:r>
              <a:rPr lang="en-US" sz="1200" dirty="0"/>
              <a:t>(Question question) {</a:t>
            </a:r>
          </a:p>
          <a:p>
            <a:pPr marL="0" indent="0">
              <a:buNone/>
            </a:pPr>
            <a:r>
              <a:rPr lang="en-US" sz="1200" dirty="0"/>
              <a:t>			</a:t>
            </a:r>
            <a:r>
              <a:rPr lang="en-US" sz="1200" dirty="0" err="1"/>
              <a:t>this.questidx</a:t>
            </a:r>
            <a:r>
              <a:rPr lang="en-US" sz="1200" dirty="0"/>
              <a:t> = question;</a:t>
            </a:r>
          </a:p>
          <a:p>
            <a:pPr marL="0" indent="0">
              <a:buNone/>
            </a:pPr>
            <a:r>
              <a:rPr lang="en-US" sz="1200" dirty="0"/>
              <a:t>		}public String </a:t>
            </a:r>
            <a:r>
              <a:rPr lang="en-US" sz="1200" dirty="0" err="1"/>
              <a:t>getAnswer</a:t>
            </a:r>
            <a:r>
              <a:rPr lang="en-US" sz="1200" dirty="0"/>
              <a:t>() {</a:t>
            </a:r>
          </a:p>
          <a:p>
            <a:pPr marL="0" indent="0">
              <a:buNone/>
            </a:pPr>
            <a:r>
              <a:rPr lang="en-US" sz="1200" dirty="0"/>
              <a:t>			return </a:t>
            </a:r>
            <a:r>
              <a:rPr lang="en-US" sz="1200" dirty="0" err="1"/>
              <a:t>this.answ</a:t>
            </a:r>
            <a:r>
              <a:rPr lang="en-US" sz="1200" dirty="0"/>
              <a:t>;</a:t>
            </a:r>
          </a:p>
          <a:p>
            <a:pPr marL="0" indent="0">
              <a:buNone/>
            </a:pPr>
            <a:r>
              <a:rPr lang="en-US" sz="1200" dirty="0"/>
              <a:t>		}public void </a:t>
            </a:r>
            <a:r>
              <a:rPr lang="en-US" sz="1200" dirty="0" err="1"/>
              <a:t>setAnswer</a:t>
            </a:r>
            <a:r>
              <a:rPr lang="en-US" sz="1200" dirty="0"/>
              <a:t>(String answer) {</a:t>
            </a:r>
          </a:p>
          <a:p>
            <a:pPr marL="0" indent="0">
              <a:buNone/>
            </a:pPr>
            <a:r>
              <a:rPr lang="en-US" sz="1200" dirty="0"/>
              <a:t>			</a:t>
            </a:r>
            <a:r>
              <a:rPr lang="en-US" sz="1200" dirty="0" err="1"/>
              <a:t>this.answ</a:t>
            </a:r>
            <a:r>
              <a:rPr lang="en-US" sz="1200" dirty="0"/>
              <a:t> = answer;</a:t>
            </a:r>
          </a:p>
          <a:p>
            <a:pPr marL="0" indent="0">
              <a:buNone/>
            </a:pPr>
            <a:r>
              <a:rPr lang="en-US" sz="1200" dirty="0"/>
              <a:t>		}}</a:t>
            </a:r>
          </a:p>
          <a:p>
            <a:endParaRPr lang="en-US" sz="1200" dirty="0"/>
          </a:p>
        </p:txBody>
      </p:sp>
      <p:sp>
        <p:nvSpPr>
          <p:cNvPr id="5" name="Title 1">
            <a:extLst>
              <a:ext uri="{FF2B5EF4-FFF2-40B4-BE49-F238E27FC236}">
                <a16:creationId xmlns:a16="http://schemas.microsoft.com/office/drawing/2014/main" id="{B564A34B-BC05-4CAD-90AA-012915B2CE20}"/>
              </a:ext>
            </a:extLst>
          </p:cNvPr>
          <p:cNvSpPr txBox="1">
            <a:spLocks/>
          </p:cNvSpPr>
          <p:nvPr/>
        </p:nvSpPr>
        <p:spPr>
          <a:xfrm>
            <a:off x="1091954" y="395896"/>
            <a:ext cx="9601200" cy="130333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Entity: Answer</a:t>
            </a:r>
          </a:p>
        </p:txBody>
      </p:sp>
    </p:spTree>
    <p:extLst>
      <p:ext uri="{BB962C8B-B14F-4D97-AF65-F5344CB8AC3E}">
        <p14:creationId xmlns:p14="http://schemas.microsoft.com/office/powerpoint/2010/main" val="291178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979C4-0BF4-46CF-AE1B-8B9551FD087D}"/>
              </a:ext>
            </a:extLst>
          </p:cNvPr>
          <p:cNvSpPr txBox="1">
            <a:spLocks/>
          </p:cNvSpPr>
          <p:nvPr/>
        </p:nvSpPr>
        <p:spPr>
          <a:xfrm>
            <a:off x="1763020" y="694590"/>
            <a:ext cx="7886700" cy="1325563"/>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Relationship “answers” </a:t>
            </a:r>
          </a:p>
        </p:txBody>
      </p:sp>
      <p:sp>
        <p:nvSpPr>
          <p:cNvPr id="3" name="Content Placeholder 4">
            <a:extLst>
              <a:ext uri="{FF2B5EF4-FFF2-40B4-BE49-F238E27FC236}">
                <a16:creationId xmlns:a16="http://schemas.microsoft.com/office/drawing/2014/main" id="{738696DB-7BFD-4DA9-95DD-7C6760894A86}"/>
              </a:ext>
            </a:extLst>
          </p:cNvPr>
          <p:cNvSpPr txBox="1">
            <a:spLocks/>
          </p:cNvSpPr>
          <p:nvPr/>
        </p:nvSpPr>
        <p:spPr>
          <a:xfrm>
            <a:off x="6678111" y="1694974"/>
            <a:ext cx="3886200" cy="4721621"/>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GB" sz="2000" dirty="0"/>
              <a:t>Answer </a:t>
            </a:r>
            <a:r>
              <a:rPr lang="en-GB" sz="2000" dirty="0">
                <a:sym typeface="Wingdings" panose="05000000000000000000" pitchFamily="2" charset="2"/>
              </a:rPr>
              <a:t></a:t>
            </a:r>
            <a:r>
              <a:rPr lang="en-GB" sz="2000" dirty="0"/>
              <a:t> Question </a:t>
            </a:r>
            <a:br>
              <a:rPr lang="en-GB" dirty="0"/>
            </a:br>
            <a:r>
              <a:rPr lang="en-GB" sz="1400" dirty="0"/>
              <a:t>- @ManyToOne</a:t>
            </a:r>
            <a:br>
              <a:rPr lang="en-GB" sz="1400" dirty="0"/>
            </a:br>
            <a:r>
              <a:rPr lang="en-GB" sz="1400" dirty="0"/>
              <a:t>- </a:t>
            </a:r>
            <a:r>
              <a:rPr lang="en-GB" sz="1400" dirty="0" err="1"/>
              <a:t>fetchType.LAZY</a:t>
            </a:r>
            <a:r>
              <a:rPr lang="en-GB" sz="1400" dirty="0"/>
              <a:t>, since we don’t have hurry to load all the data</a:t>
            </a:r>
            <a:br>
              <a:rPr lang="en-GB" sz="1400" dirty="0"/>
            </a:br>
            <a:r>
              <a:rPr lang="en-GB" sz="1400" dirty="0"/>
              <a:t>- cascade: none</a:t>
            </a:r>
            <a:br>
              <a:rPr lang="en-GB" sz="1400" dirty="0"/>
            </a:br>
            <a:r>
              <a:rPr lang="en-GB" sz="1400" dirty="0"/>
              <a:t>- orphan removal: none since it can be applied only for @OneToOne and @OneToMany type</a:t>
            </a:r>
            <a:br>
              <a:rPr lang="en-GB" sz="1400" dirty="0"/>
            </a:br>
            <a:endParaRPr lang="en-GB" sz="1400" dirty="0"/>
          </a:p>
          <a:p>
            <a:r>
              <a:rPr lang="en-GB" sz="2000" dirty="0"/>
              <a:t>Question </a:t>
            </a:r>
            <a:r>
              <a:rPr lang="en-GB" sz="2000" dirty="0">
                <a:sym typeface="Wingdings" panose="05000000000000000000" pitchFamily="2" charset="2"/>
              </a:rPr>
              <a:t></a:t>
            </a:r>
            <a:r>
              <a:rPr lang="en-GB" sz="2000" dirty="0"/>
              <a:t> Answer </a:t>
            </a:r>
            <a:br>
              <a:rPr lang="en-GB" dirty="0"/>
            </a:br>
            <a:r>
              <a:rPr lang="en-GB" sz="1400" dirty="0"/>
              <a:t>- @OneToMany</a:t>
            </a:r>
            <a:br>
              <a:rPr lang="en-GB" sz="1400" dirty="0"/>
            </a:br>
            <a:r>
              <a:rPr lang="en-GB" sz="1400" dirty="0"/>
              <a:t>- </a:t>
            </a:r>
            <a:r>
              <a:rPr lang="en-GB" sz="1400" dirty="0" err="1"/>
              <a:t>fetchType</a:t>
            </a:r>
            <a:r>
              <a:rPr lang="en-GB" sz="1400" dirty="0"/>
              <a:t>. LAZY, since we don’t have hurry to load all the data </a:t>
            </a:r>
            <a:br>
              <a:rPr lang="en-GB" sz="1400" dirty="0"/>
            </a:br>
            <a:r>
              <a:rPr lang="en-GB" sz="1400" dirty="0"/>
              <a:t>- cascade: persist and remove, since we want to propagate the modifications occurred in Question also to Answer</a:t>
            </a:r>
            <a:br>
              <a:rPr lang="en-GB" sz="1400" dirty="0"/>
            </a:br>
            <a:r>
              <a:rPr lang="en-GB" sz="1400" dirty="0"/>
              <a:t>- orphan removal: true, since we want to eliminate from the database all the answers linked with a question that we want to delete</a:t>
            </a:r>
          </a:p>
          <a:p>
            <a:pPr marL="0" indent="0">
              <a:buFont typeface="Arial"/>
              <a:buNone/>
            </a:pPr>
            <a:r>
              <a:rPr lang="en-GB" sz="1800" dirty="0"/>
              <a:t>The owner of the relationship is Answer</a:t>
            </a:r>
          </a:p>
          <a:p>
            <a:endParaRPr lang="en-GB" sz="1800" dirty="0"/>
          </a:p>
        </p:txBody>
      </p:sp>
      <p:sp>
        <p:nvSpPr>
          <p:cNvPr id="4" name="Rectangle 3">
            <a:extLst>
              <a:ext uri="{FF2B5EF4-FFF2-40B4-BE49-F238E27FC236}">
                <a16:creationId xmlns:a16="http://schemas.microsoft.com/office/drawing/2014/main" id="{E5F060C0-4FBC-4B1B-B5FC-5316D7F9AC1C}"/>
              </a:ext>
            </a:extLst>
          </p:cNvPr>
          <p:cNvSpPr/>
          <p:nvPr/>
        </p:nvSpPr>
        <p:spPr>
          <a:xfrm>
            <a:off x="4527082" y="2237345"/>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5" name="Rectangle 4">
            <a:extLst>
              <a:ext uri="{FF2B5EF4-FFF2-40B4-BE49-F238E27FC236}">
                <a16:creationId xmlns:a16="http://schemas.microsoft.com/office/drawing/2014/main" id="{45DEA407-C3F6-4B1C-AC06-5DAE5066C9B1}"/>
              </a:ext>
            </a:extLst>
          </p:cNvPr>
          <p:cNvSpPr/>
          <p:nvPr/>
        </p:nvSpPr>
        <p:spPr>
          <a:xfrm>
            <a:off x="1763020" y="2237345"/>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6" name="Diamond 5">
            <a:extLst>
              <a:ext uri="{FF2B5EF4-FFF2-40B4-BE49-F238E27FC236}">
                <a16:creationId xmlns:a16="http://schemas.microsoft.com/office/drawing/2014/main" id="{A215AD06-7856-44D7-A667-8DC6316B3F11}"/>
              </a:ext>
            </a:extLst>
          </p:cNvPr>
          <p:cNvSpPr/>
          <p:nvPr/>
        </p:nvSpPr>
        <p:spPr>
          <a:xfrm rot="5400000">
            <a:off x="3763472" y="2264543"/>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7" name="Straight Connector 6">
            <a:extLst>
              <a:ext uri="{FF2B5EF4-FFF2-40B4-BE49-F238E27FC236}">
                <a16:creationId xmlns:a16="http://schemas.microsoft.com/office/drawing/2014/main" id="{EBB085E5-2ABF-4B36-A388-88BA909F7324}"/>
              </a:ext>
            </a:extLst>
          </p:cNvPr>
          <p:cNvCxnSpPr>
            <a:stCxn id="4" idx="1"/>
          </p:cNvCxnSpPr>
          <p:nvPr/>
        </p:nvCxnSpPr>
        <p:spPr>
          <a:xfrm flipH="1">
            <a:off x="4198289" y="2473164"/>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1CA5EC9-AF9B-40E4-916B-B09728778472}"/>
              </a:ext>
            </a:extLst>
          </p:cNvPr>
          <p:cNvCxnSpPr>
            <a:stCxn id="6" idx="2"/>
          </p:cNvCxnSpPr>
          <p:nvPr/>
        </p:nvCxnSpPr>
        <p:spPr>
          <a:xfrm flipH="1">
            <a:off x="3331939" y="2473165"/>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019E66A-A2B0-4E36-90A8-6A388D88A6F1}"/>
              </a:ext>
            </a:extLst>
          </p:cNvPr>
          <p:cNvSpPr txBox="1"/>
          <p:nvPr/>
        </p:nvSpPr>
        <p:spPr>
          <a:xfrm>
            <a:off x="4060741" y="2522699"/>
            <a:ext cx="513282" cy="369332"/>
          </a:xfrm>
          <a:prstGeom prst="rect">
            <a:avLst/>
          </a:prstGeom>
          <a:noFill/>
        </p:spPr>
        <p:txBody>
          <a:bodyPr wrap="none" rtlCol="0">
            <a:spAutoFit/>
          </a:bodyPr>
          <a:lstStyle/>
          <a:p>
            <a:r>
              <a:rPr lang="en-GB" dirty="0"/>
              <a:t>0:N</a:t>
            </a:r>
          </a:p>
        </p:txBody>
      </p:sp>
      <p:sp>
        <p:nvSpPr>
          <p:cNvPr id="10" name="TextBox 9">
            <a:extLst>
              <a:ext uri="{FF2B5EF4-FFF2-40B4-BE49-F238E27FC236}">
                <a16:creationId xmlns:a16="http://schemas.microsoft.com/office/drawing/2014/main" id="{89E31765-C88A-4C7C-BBE4-E538627942E8}"/>
              </a:ext>
            </a:extLst>
          </p:cNvPr>
          <p:cNvSpPr txBox="1"/>
          <p:nvPr/>
        </p:nvSpPr>
        <p:spPr>
          <a:xfrm>
            <a:off x="3316694" y="2518599"/>
            <a:ext cx="481222" cy="369332"/>
          </a:xfrm>
          <a:prstGeom prst="rect">
            <a:avLst/>
          </a:prstGeom>
          <a:noFill/>
        </p:spPr>
        <p:txBody>
          <a:bodyPr wrap="none" rtlCol="0">
            <a:spAutoFit/>
          </a:bodyPr>
          <a:lstStyle/>
          <a:p>
            <a:r>
              <a:rPr lang="en-GB" dirty="0"/>
              <a:t>1:1</a:t>
            </a:r>
          </a:p>
        </p:txBody>
      </p:sp>
      <p:sp>
        <p:nvSpPr>
          <p:cNvPr id="11" name="TextBox 10">
            <a:extLst>
              <a:ext uri="{FF2B5EF4-FFF2-40B4-BE49-F238E27FC236}">
                <a16:creationId xmlns:a16="http://schemas.microsoft.com/office/drawing/2014/main" id="{4E87ECF0-894B-4083-9AE3-935AEB03A5C2}"/>
              </a:ext>
            </a:extLst>
          </p:cNvPr>
          <p:cNvSpPr txBox="1"/>
          <p:nvPr/>
        </p:nvSpPr>
        <p:spPr>
          <a:xfrm>
            <a:off x="3720180" y="1841175"/>
            <a:ext cx="481222" cy="369332"/>
          </a:xfrm>
          <a:prstGeom prst="rect">
            <a:avLst/>
          </a:prstGeom>
          <a:noFill/>
        </p:spPr>
        <p:txBody>
          <a:bodyPr wrap="none" rtlCol="0">
            <a:spAutoFit/>
          </a:bodyPr>
          <a:lstStyle/>
          <a:p>
            <a:r>
              <a:rPr lang="en-GB" dirty="0"/>
              <a:t>has</a:t>
            </a:r>
          </a:p>
        </p:txBody>
      </p:sp>
      <p:sp>
        <p:nvSpPr>
          <p:cNvPr id="12" name="Rectangle 11">
            <a:extLst>
              <a:ext uri="{FF2B5EF4-FFF2-40B4-BE49-F238E27FC236}">
                <a16:creationId xmlns:a16="http://schemas.microsoft.com/office/drawing/2014/main" id="{4DEF59FA-7F70-4BA8-8EEC-3F224A924D0F}"/>
              </a:ext>
            </a:extLst>
          </p:cNvPr>
          <p:cNvSpPr/>
          <p:nvPr/>
        </p:nvSpPr>
        <p:spPr>
          <a:xfrm>
            <a:off x="4527082" y="3793952"/>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13" name="Rectangle 12">
            <a:extLst>
              <a:ext uri="{FF2B5EF4-FFF2-40B4-BE49-F238E27FC236}">
                <a16:creationId xmlns:a16="http://schemas.microsoft.com/office/drawing/2014/main" id="{457BE3B1-55E8-40B1-85AC-2B9530266FE3}"/>
              </a:ext>
            </a:extLst>
          </p:cNvPr>
          <p:cNvSpPr/>
          <p:nvPr/>
        </p:nvSpPr>
        <p:spPr>
          <a:xfrm>
            <a:off x="1763020" y="3793952"/>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cxnSp>
        <p:nvCxnSpPr>
          <p:cNvPr id="14" name="Straight Connector 13">
            <a:extLst>
              <a:ext uri="{FF2B5EF4-FFF2-40B4-BE49-F238E27FC236}">
                <a16:creationId xmlns:a16="http://schemas.microsoft.com/office/drawing/2014/main" id="{A7324A51-7590-4832-9E8D-12475936B8A6}"/>
              </a:ext>
            </a:extLst>
          </p:cNvPr>
          <p:cNvCxnSpPr>
            <a:stCxn id="12" idx="1"/>
            <a:endCxn id="13" idx="3"/>
          </p:cNvCxnSpPr>
          <p:nvPr/>
        </p:nvCxnSpPr>
        <p:spPr>
          <a:xfrm flipH="1">
            <a:off x="3331938" y="4029771"/>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80D7655-918A-4027-8F61-F18066E5CCBE}"/>
              </a:ext>
            </a:extLst>
          </p:cNvPr>
          <p:cNvSpPr txBox="1"/>
          <p:nvPr/>
        </p:nvSpPr>
        <p:spPr>
          <a:xfrm>
            <a:off x="4242635" y="3686453"/>
            <a:ext cx="301686" cy="369332"/>
          </a:xfrm>
          <a:prstGeom prst="rect">
            <a:avLst/>
          </a:prstGeom>
          <a:noFill/>
        </p:spPr>
        <p:txBody>
          <a:bodyPr wrap="none" rtlCol="0">
            <a:spAutoFit/>
          </a:bodyPr>
          <a:lstStyle/>
          <a:p>
            <a:r>
              <a:rPr lang="en-GB" dirty="0"/>
              <a:t>1</a:t>
            </a:r>
          </a:p>
        </p:txBody>
      </p:sp>
      <p:sp>
        <p:nvSpPr>
          <p:cNvPr id="16" name="Rectangle 13">
            <a:extLst>
              <a:ext uri="{FF2B5EF4-FFF2-40B4-BE49-F238E27FC236}">
                <a16:creationId xmlns:a16="http://schemas.microsoft.com/office/drawing/2014/main" id="{14A15F4F-CD8A-42EE-A3C6-0B014C5AADB2}"/>
              </a:ext>
            </a:extLst>
          </p:cNvPr>
          <p:cNvSpPr/>
          <p:nvPr/>
        </p:nvSpPr>
        <p:spPr>
          <a:xfrm>
            <a:off x="4527082" y="5468991"/>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17" name="Rectangle 14">
            <a:extLst>
              <a:ext uri="{FF2B5EF4-FFF2-40B4-BE49-F238E27FC236}">
                <a16:creationId xmlns:a16="http://schemas.microsoft.com/office/drawing/2014/main" id="{8555F98B-43D5-4262-BCA9-6386DB786AC1}"/>
              </a:ext>
            </a:extLst>
          </p:cNvPr>
          <p:cNvSpPr/>
          <p:nvPr/>
        </p:nvSpPr>
        <p:spPr>
          <a:xfrm>
            <a:off x="1763020" y="5468991"/>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cxnSp>
        <p:nvCxnSpPr>
          <p:cNvPr id="18" name="Straight Connector 15">
            <a:extLst>
              <a:ext uri="{FF2B5EF4-FFF2-40B4-BE49-F238E27FC236}">
                <a16:creationId xmlns:a16="http://schemas.microsoft.com/office/drawing/2014/main" id="{B44385E7-0A41-4F4B-B8A0-806B19BEF6B8}"/>
              </a:ext>
            </a:extLst>
          </p:cNvPr>
          <p:cNvCxnSpPr>
            <a:cxnSpLocks/>
            <a:stCxn id="17" idx="3"/>
            <a:endCxn id="16" idx="1"/>
          </p:cNvCxnSpPr>
          <p:nvPr/>
        </p:nvCxnSpPr>
        <p:spPr>
          <a:xfrm>
            <a:off x="3331938" y="5704810"/>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Box 19">
            <a:extLst>
              <a:ext uri="{FF2B5EF4-FFF2-40B4-BE49-F238E27FC236}">
                <a16:creationId xmlns:a16="http://schemas.microsoft.com/office/drawing/2014/main" id="{AC93FB03-E836-48D2-8BCB-483754112282}"/>
              </a:ext>
            </a:extLst>
          </p:cNvPr>
          <p:cNvSpPr txBox="1"/>
          <p:nvPr/>
        </p:nvSpPr>
        <p:spPr>
          <a:xfrm>
            <a:off x="3316694" y="5350559"/>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3227421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3EC75-E5A8-4A3E-8D2F-02E2D9193BD1}"/>
              </a:ext>
            </a:extLst>
          </p:cNvPr>
          <p:cNvSpPr txBox="1">
            <a:spLocks/>
          </p:cNvSpPr>
          <p:nvPr/>
        </p:nvSpPr>
        <p:spPr>
          <a:xfrm>
            <a:off x="1154097" y="289774"/>
            <a:ext cx="9601200" cy="130333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Entity: Question</a:t>
            </a:r>
          </a:p>
        </p:txBody>
      </p:sp>
      <p:sp>
        <p:nvSpPr>
          <p:cNvPr id="3" name="Content Placeholder 2">
            <a:extLst>
              <a:ext uri="{FF2B5EF4-FFF2-40B4-BE49-F238E27FC236}">
                <a16:creationId xmlns:a16="http://schemas.microsoft.com/office/drawing/2014/main" id="{4A1F9264-3DDA-4383-B207-0F359A93C726}"/>
              </a:ext>
            </a:extLst>
          </p:cNvPr>
          <p:cNvSpPr txBox="1">
            <a:spLocks/>
          </p:cNvSpPr>
          <p:nvPr/>
        </p:nvSpPr>
        <p:spPr>
          <a:xfrm>
            <a:off x="816746" y="1373492"/>
            <a:ext cx="4718050" cy="4822825"/>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US" sz="1200" dirty="0"/>
              <a:t>package </a:t>
            </a:r>
            <a:r>
              <a:rPr lang="en-US" sz="1200" dirty="0" err="1"/>
              <a:t>it.polimi.gma.entities</a:t>
            </a:r>
            <a:r>
              <a:rPr lang="en-US" sz="1200" dirty="0"/>
              <a:t>;</a:t>
            </a:r>
          </a:p>
          <a:p>
            <a:pPr marL="0" indent="0">
              <a:buFont typeface="Arial"/>
              <a:buNone/>
            </a:pPr>
            <a:r>
              <a:rPr lang="en-US" sz="1200" dirty="0"/>
              <a:t>import </a:t>
            </a:r>
            <a:r>
              <a:rPr lang="en-US" sz="1200" dirty="0" err="1"/>
              <a:t>java.io.Serializable</a:t>
            </a:r>
            <a:r>
              <a:rPr lang="en-US" sz="1200" dirty="0"/>
              <a:t>;</a:t>
            </a:r>
          </a:p>
          <a:p>
            <a:pPr marL="0" indent="0">
              <a:buFont typeface="Arial"/>
              <a:buNone/>
            </a:pPr>
            <a:r>
              <a:rPr lang="en-US" sz="1200" dirty="0"/>
              <a:t>import </a:t>
            </a:r>
            <a:r>
              <a:rPr lang="en-US" sz="1200" dirty="0" err="1"/>
              <a:t>java.util.ArrayList</a:t>
            </a:r>
            <a:r>
              <a:rPr lang="en-US" sz="1200" dirty="0"/>
              <a:t>;</a:t>
            </a:r>
          </a:p>
          <a:p>
            <a:pPr marL="0" indent="0">
              <a:buFont typeface="Arial"/>
              <a:buNone/>
            </a:pPr>
            <a:r>
              <a:rPr lang="en-US" sz="1200" dirty="0"/>
              <a:t>import </a:t>
            </a:r>
            <a:r>
              <a:rPr lang="en-US" sz="1200" dirty="0" err="1"/>
              <a:t>java.util.List</a:t>
            </a:r>
            <a:r>
              <a:rPr lang="en-US" sz="1200" dirty="0"/>
              <a:t>;</a:t>
            </a:r>
          </a:p>
          <a:p>
            <a:pPr marL="0" indent="0">
              <a:buFont typeface="Arial"/>
              <a:buNone/>
            </a:pPr>
            <a:r>
              <a:rPr lang="en-US" sz="1200" dirty="0"/>
              <a:t>import </a:t>
            </a:r>
            <a:r>
              <a:rPr lang="en-US" sz="1200" dirty="0" err="1"/>
              <a:t>javax.persistence</a:t>
            </a:r>
            <a:r>
              <a:rPr lang="en-US" sz="1200" dirty="0"/>
              <a:t>.*;</a:t>
            </a:r>
          </a:p>
          <a:p>
            <a:pPr marL="0" indent="0">
              <a:buFont typeface="Arial"/>
              <a:buNone/>
            </a:pPr>
            <a:r>
              <a:rPr lang="en-US" sz="1200" dirty="0"/>
              <a:t>@Entity</a:t>
            </a:r>
          </a:p>
          <a:p>
            <a:pPr marL="0" indent="0">
              <a:buFont typeface="Arial"/>
              <a:buNone/>
            </a:pPr>
            <a:r>
              <a:rPr lang="en-US" sz="1200" dirty="0"/>
              <a:t>@Table(name = "question", schema = "</a:t>
            </a:r>
            <a:r>
              <a:rPr lang="en-US" sz="1200" dirty="0" err="1"/>
              <a:t>gma</a:t>
            </a:r>
            <a:r>
              <a:rPr lang="en-US" sz="1200" dirty="0"/>
              <a:t>")</a:t>
            </a:r>
          </a:p>
          <a:p>
            <a:pPr marL="0" indent="0">
              <a:buFont typeface="Arial"/>
              <a:buNone/>
            </a:pPr>
            <a:r>
              <a:rPr lang="en-US" sz="1200" dirty="0"/>
              <a:t>@NamedQuery(name="Question.findQuestions", query="SELECT q FROM Question q WHERE </a:t>
            </a:r>
            <a:r>
              <a:rPr lang="en-US" sz="1200" dirty="0" err="1"/>
              <a:t>q.qidx.qid</a:t>
            </a:r>
            <a:r>
              <a:rPr lang="en-US" sz="1200" dirty="0"/>
              <a:t> = :ID AND </a:t>
            </a:r>
            <a:r>
              <a:rPr lang="en-US" sz="1200" dirty="0" err="1"/>
              <a:t>q.questtype</a:t>
            </a:r>
            <a:r>
              <a:rPr lang="en-US" sz="1200" dirty="0"/>
              <a:t> = :type")</a:t>
            </a:r>
          </a:p>
          <a:p>
            <a:pPr marL="0" indent="0">
              <a:buFont typeface="Arial"/>
              <a:buNone/>
            </a:pPr>
            <a:r>
              <a:rPr lang="en-US" sz="1200" dirty="0"/>
              <a:t>public class Question implements Serializable {</a:t>
            </a:r>
          </a:p>
          <a:p>
            <a:pPr marL="0" indent="0">
              <a:buFont typeface="Arial"/>
              <a:buNone/>
            </a:pPr>
            <a:r>
              <a:rPr lang="en-US" sz="1200" dirty="0"/>
              <a:t>	private static final long </a:t>
            </a:r>
            <a:r>
              <a:rPr lang="en-US" sz="1200" dirty="0" err="1"/>
              <a:t>serialVersionUID</a:t>
            </a:r>
            <a:r>
              <a:rPr lang="en-US" sz="1200" dirty="0"/>
              <a:t> = 1L;</a:t>
            </a:r>
          </a:p>
          <a:p>
            <a:pPr marL="0" indent="0">
              <a:buFont typeface="Arial"/>
              <a:buNone/>
            </a:pPr>
            <a:r>
              <a:rPr lang="en-US" sz="1200" dirty="0"/>
              <a:t>	@Id	@Column(name="questid")</a:t>
            </a:r>
          </a:p>
          <a:p>
            <a:pPr marL="0" indent="0">
              <a:buFont typeface="Arial"/>
              <a:buNone/>
            </a:pPr>
            <a:r>
              <a:rPr lang="en-US" sz="1200" dirty="0"/>
              <a:t>	@GeneratedValue(strategy = </a:t>
            </a:r>
            <a:r>
              <a:rPr lang="en-US" sz="1200" dirty="0" err="1"/>
              <a:t>GenerationType.IDENTITY</a:t>
            </a:r>
            <a:r>
              <a:rPr lang="en-US" sz="1200" dirty="0"/>
              <a:t>)</a:t>
            </a:r>
          </a:p>
          <a:p>
            <a:pPr marL="0" indent="0">
              <a:buFont typeface="Arial"/>
              <a:buNone/>
            </a:pPr>
            <a:r>
              <a:rPr lang="en-US" sz="1200" dirty="0"/>
              <a:t>	private int </a:t>
            </a:r>
            <a:r>
              <a:rPr lang="en-US" sz="1200" dirty="0" err="1"/>
              <a:t>questid</a:t>
            </a:r>
            <a:r>
              <a:rPr lang="en-US" sz="1200" dirty="0"/>
              <a:t>;	</a:t>
            </a:r>
          </a:p>
          <a:p>
            <a:pPr marL="0" indent="0">
              <a:buFont typeface="Arial"/>
              <a:buNone/>
            </a:pPr>
            <a:r>
              <a:rPr lang="en-US" sz="1200" dirty="0"/>
              <a:t>	private String question;</a:t>
            </a:r>
          </a:p>
          <a:p>
            <a:pPr marL="0" indent="0">
              <a:buFont typeface="Arial"/>
              <a:buNone/>
            </a:pPr>
            <a:r>
              <a:rPr lang="en-US" sz="1200" dirty="0"/>
              <a:t>	private String </a:t>
            </a:r>
            <a:r>
              <a:rPr lang="en-US" sz="1200" dirty="0" err="1"/>
              <a:t>questtype</a:t>
            </a:r>
            <a:r>
              <a:rPr lang="en-US" sz="1200" dirty="0"/>
              <a:t>;	</a:t>
            </a:r>
          </a:p>
          <a:p>
            <a:pPr marL="0" indent="0">
              <a:buFont typeface="Arial"/>
              <a:buNone/>
            </a:pPr>
            <a:r>
              <a:rPr lang="en-US" sz="1200" dirty="0"/>
              <a:t>	</a:t>
            </a:r>
          </a:p>
        </p:txBody>
      </p:sp>
      <p:sp>
        <p:nvSpPr>
          <p:cNvPr id="4" name="Content Placeholder 2">
            <a:extLst>
              <a:ext uri="{FF2B5EF4-FFF2-40B4-BE49-F238E27FC236}">
                <a16:creationId xmlns:a16="http://schemas.microsoft.com/office/drawing/2014/main" id="{408D6A61-74DF-4A44-A648-ACAB147DFFE4}"/>
              </a:ext>
            </a:extLst>
          </p:cNvPr>
          <p:cNvSpPr txBox="1">
            <a:spLocks/>
          </p:cNvSpPr>
          <p:nvPr/>
        </p:nvSpPr>
        <p:spPr>
          <a:xfrm>
            <a:off x="6544323" y="674703"/>
            <a:ext cx="4718050" cy="5521614"/>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US" sz="1200" dirty="0"/>
              <a:t>@OneToMany(fetch = </a:t>
            </a:r>
            <a:r>
              <a:rPr lang="en-US" sz="1200" dirty="0" err="1"/>
              <a:t>FetchType.LAZY</a:t>
            </a:r>
            <a:r>
              <a:rPr lang="en-US" sz="1200" dirty="0"/>
              <a:t>, </a:t>
            </a:r>
            <a:r>
              <a:rPr lang="en-US" sz="1200" dirty="0" err="1"/>
              <a:t>mappedBy</a:t>
            </a:r>
            <a:r>
              <a:rPr lang="en-US" sz="1200" dirty="0"/>
              <a:t> = "</a:t>
            </a:r>
            <a:r>
              <a:rPr lang="en-US" sz="1200" dirty="0" err="1"/>
              <a:t>questidx</a:t>
            </a:r>
            <a:r>
              <a:rPr lang="en-US" sz="1200" dirty="0"/>
              <a:t>", cascade = { </a:t>
            </a:r>
            <a:r>
              <a:rPr lang="en-US" sz="1200" dirty="0" err="1"/>
              <a:t>CascadeType.PERSIST</a:t>
            </a:r>
            <a:r>
              <a:rPr lang="en-US" sz="1200" dirty="0"/>
              <a:t>, </a:t>
            </a:r>
            <a:r>
              <a:rPr lang="en-US" sz="1200" dirty="0" err="1"/>
              <a:t>CascadeType.REMOVE</a:t>
            </a:r>
            <a:r>
              <a:rPr lang="en-US" sz="1200" dirty="0"/>
              <a:t>}, </a:t>
            </a:r>
            <a:r>
              <a:rPr lang="en-US" sz="1200" dirty="0" err="1"/>
              <a:t>orphanRemoval</a:t>
            </a:r>
            <a:r>
              <a:rPr lang="en-US" sz="1200" dirty="0"/>
              <a:t> = true)</a:t>
            </a:r>
          </a:p>
          <a:p>
            <a:pPr marL="0" indent="0">
              <a:buFont typeface="Arial"/>
              <a:buNone/>
            </a:pPr>
            <a:r>
              <a:rPr lang="en-US" sz="1200" dirty="0"/>
              <a:t>	private List&lt;Answer&gt; answers = new </a:t>
            </a:r>
            <a:r>
              <a:rPr lang="en-US" sz="1200" dirty="0" err="1"/>
              <a:t>ArrayList</a:t>
            </a:r>
            <a:r>
              <a:rPr lang="en-US" sz="1200" dirty="0"/>
              <a:t>&lt;&gt;();	</a:t>
            </a:r>
          </a:p>
          <a:p>
            <a:pPr marL="0" indent="0">
              <a:buFont typeface="Arial"/>
              <a:buNone/>
            </a:pPr>
            <a:r>
              <a:rPr lang="en-US" sz="1200" dirty="0"/>
              <a:t>	@ManyToOne(fetch = </a:t>
            </a:r>
            <a:r>
              <a:rPr lang="en-US" sz="1200" dirty="0" err="1"/>
              <a:t>FetchType.LAZY</a:t>
            </a:r>
            <a:r>
              <a:rPr lang="en-US" sz="1200" dirty="0"/>
              <a:t>)</a:t>
            </a:r>
          </a:p>
          <a:p>
            <a:pPr marL="0" indent="0">
              <a:buFont typeface="Arial"/>
              <a:buNone/>
            </a:pPr>
            <a:r>
              <a:rPr lang="en-US" sz="1200" dirty="0"/>
              <a:t>	@JoinColumn(name="qidx")</a:t>
            </a:r>
          </a:p>
          <a:p>
            <a:pPr marL="0" indent="0">
              <a:buFont typeface="Arial"/>
              <a:buNone/>
            </a:pPr>
            <a:r>
              <a:rPr lang="en-US" sz="1200" dirty="0"/>
              <a:t>	private Questionnaire </a:t>
            </a:r>
            <a:r>
              <a:rPr lang="en-US" sz="1200" dirty="0" err="1"/>
              <a:t>qidx</a:t>
            </a:r>
            <a:r>
              <a:rPr lang="en-US" sz="1200" dirty="0"/>
              <a:t>;</a:t>
            </a:r>
          </a:p>
          <a:p>
            <a:pPr marL="0" indent="0">
              <a:buFont typeface="Arial"/>
              <a:buNone/>
            </a:pPr>
            <a:r>
              <a:rPr lang="en-US" sz="1200" dirty="0"/>
              <a:t>	public Question() {}	</a:t>
            </a:r>
          </a:p>
          <a:p>
            <a:pPr marL="0" indent="0">
              <a:buFont typeface="Arial"/>
              <a:buNone/>
            </a:pPr>
            <a:r>
              <a:rPr lang="en-US" sz="1200" dirty="0"/>
              <a:t>	public Question(String question, Questionnaire questionnaire) {</a:t>
            </a:r>
          </a:p>
          <a:p>
            <a:pPr marL="0" indent="0">
              <a:buFont typeface="Arial"/>
              <a:buNone/>
            </a:pPr>
            <a:r>
              <a:rPr lang="en-US" sz="1200" dirty="0"/>
              <a:t>		</a:t>
            </a:r>
            <a:r>
              <a:rPr lang="en-US" sz="1200" dirty="0" err="1"/>
              <a:t>this.question</a:t>
            </a:r>
            <a:r>
              <a:rPr lang="en-US" sz="1200" dirty="0"/>
              <a:t> = question;</a:t>
            </a:r>
          </a:p>
          <a:p>
            <a:pPr marL="0" indent="0">
              <a:buFont typeface="Arial"/>
              <a:buNone/>
            </a:pPr>
            <a:r>
              <a:rPr lang="en-US" sz="1200" dirty="0"/>
              <a:t>		</a:t>
            </a:r>
            <a:r>
              <a:rPr lang="en-US" sz="1200" dirty="0" err="1"/>
              <a:t>this.qidx</a:t>
            </a:r>
            <a:r>
              <a:rPr lang="en-US" sz="1200" dirty="0"/>
              <a:t> = questionnaire;</a:t>
            </a:r>
          </a:p>
          <a:p>
            <a:pPr marL="0" indent="0">
              <a:buFont typeface="Arial"/>
              <a:buNone/>
            </a:pPr>
            <a:r>
              <a:rPr lang="en-US" sz="1200" dirty="0"/>
              <a:t>		</a:t>
            </a:r>
            <a:r>
              <a:rPr lang="en-US" sz="1200" dirty="0" err="1"/>
              <a:t>this.questtype</a:t>
            </a:r>
            <a:r>
              <a:rPr lang="en-US" sz="1200" dirty="0"/>
              <a:t> = "Marketing";</a:t>
            </a:r>
          </a:p>
          <a:p>
            <a:pPr marL="0" indent="0">
              <a:buFont typeface="Arial"/>
              <a:buNone/>
            </a:pPr>
            <a:r>
              <a:rPr lang="en-US" sz="1200" dirty="0"/>
              <a:t>	}	public int </a:t>
            </a:r>
            <a:r>
              <a:rPr lang="en-US" sz="1200" dirty="0" err="1"/>
              <a:t>getID</a:t>
            </a:r>
            <a:r>
              <a:rPr lang="en-US" sz="1200" dirty="0"/>
              <a:t>() {</a:t>
            </a:r>
          </a:p>
          <a:p>
            <a:pPr marL="0" indent="0">
              <a:buFont typeface="Arial"/>
              <a:buNone/>
            </a:pPr>
            <a:r>
              <a:rPr lang="en-US" sz="1200" dirty="0"/>
              <a:t>		return </a:t>
            </a:r>
            <a:r>
              <a:rPr lang="en-US" sz="1200" dirty="0" err="1"/>
              <a:t>this.questid</a:t>
            </a:r>
            <a:r>
              <a:rPr lang="en-US" sz="1200" dirty="0"/>
              <a:t>;</a:t>
            </a:r>
          </a:p>
          <a:p>
            <a:pPr marL="0" indent="0">
              <a:buFont typeface="Arial"/>
              <a:buNone/>
            </a:pPr>
            <a:r>
              <a:rPr lang="en-US" sz="1200" dirty="0"/>
              <a:t>	}	public void </a:t>
            </a:r>
            <a:r>
              <a:rPr lang="en-US" sz="1200" dirty="0" err="1"/>
              <a:t>setID</a:t>
            </a:r>
            <a:r>
              <a:rPr lang="en-US" sz="1200" dirty="0"/>
              <a:t>(String question) {</a:t>
            </a:r>
          </a:p>
          <a:p>
            <a:pPr marL="0" indent="0">
              <a:buFont typeface="Arial"/>
              <a:buNone/>
            </a:pPr>
            <a:r>
              <a:rPr lang="en-US" sz="1200" dirty="0"/>
              <a:t>		</a:t>
            </a:r>
            <a:r>
              <a:rPr lang="en-US" sz="1200" dirty="0" err="1"/>
              <a:t>this.question</a:t>
            </a:r>
            <a:r>
              <a:rPr lang="en-US" sz="1200" dirty="0"/>
              <a:t> = question;</a:t>
            </a:r>
          </a:p>
          <a:p>
            <a:pPr marL="0" indent="0">
              <a:buFont typeface="Arial"/>
              <a:buNone/>
            </a:pPr>
            <a:r>
              <a:rPr lang="en-US" sz="1200" dirty="0"/>
              <a:t>	}	public String </a:t>
            </a:r>
            <a:r>
              <a:rPr lang="en-US" sz="1200" dirty="0" err="1"/>
              <a:t>getQuestion</a:t>
            </a:r>
            <a:r>
              <a:rPr lang="en-US" sz="1200" dirty="0"/>
              <a:t>() {</a:t>
            </a:r>
          </a:p>
          <a:p>
            <a:pPr marL="0" indent="0">
              <a:buFont typeface="Arial"/>
              <a:buNone/>
            </a:pPr>
            <a:r>
              <a:rPr lang="en-US" sz="1200" dirty="0"/>
              <a:t>		return </a:t>
            </a:r>
            <a:r>
              <a:rPr lang="en-US" sz="1200" dirty="0" err="1"/>
              <a:t>this.question</a:t>
            </a:r>
            <a:r>
              <a:rPr lang="en-US" sz="1200" dirty="0"/>
              <a:t>;</a:t>
            </a:r>
          </a:p>
          <a:p>
            <a:pPr marL="0" indent="0">
              <a:buFont typeface="Arial"/>
              <a:buNone/>
            </a:pPr>
            <a:r>
              <a:rPr lang="en-US" sz="1200" dirty="0"/>
              <a:t>	}	</a:t>
            </a:r>
          </a:p>
        </p:txBody>
      </p:sp>
    </p:spTree>
    <p:extLst>
      <p:ext uri="{BB962C8B-B14F-4D97-AF65-F5344CB8AC3E}">
        <p14:creationId xmlns:p14="http://schemas.microsoft.com/office/powerpoint/2010/main" val="479878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4AC455-2BE8-4EA5-917F-DD6C291A5D82}"/>
              </a:ext>
            </a:extLst>
          </p:cNvPr>
          <p:cNvSpPr txBox="1"/>
          <p:nvPr/>
        </p:nvSpPr>
        <p:spPr>
          <a:xfrm>
            <a:off x="1389356" y="979049"/>
            <a:ext cx="6116714" cy="5078313"/>
          </a:xfrm>
          <a:prstGeom prst="rect">
            <a:avLst/>
          </a:prstGeom>
          <a:noFill/>
        </p:spPr>
        <p:txBody>
          <a:bodyPr wrap="square">
            <a:spAutoFit/>
          </a:bodyPr>
          <a:lstStyle/>
          <a:p>
            <a:pPr marL="0" indent="0">
              <a:buFont typeface="Arial"/>
              <a:buNone/>
            </a:pPr>
            <a:r>
              <a:rPr lang="en-US" sz="1200" dirty="0"/>
              <a:t>	public void </a:t>
            </a:r>
            <a:r>
              <a:rPr lang="en-US" sz="1200" dirty="0" err="1"/>
              <a:t>setQuestion</a:t>
            </a:r>
            <a:r>
              <a:rPr lang="en-US" sz="1200" dirty="0"/>
              <a:t>(String question) {</a:t>
            </a:r>
          </a:p>
          <a:p>
            <a:pPr marL="0" indent="0">
              <a:buFont typeface="Arial"/>
              <a:buNone/>
            </a:pPr>
            <a:r>
              <a:rPr lang="en-US" sz="1200" dirty="0"/>
              <a:t>		</a:t>
            </a:r>
            <a:r>
              <a:rPr lang="en-US" sz="1200" dirty="0" err="1"/>
              <a:t>this.question</a:t>
            </a:r>
            <a:r>
              <a:rPr lang="en-US" sz="1200" dirty="0"/>
              <a:t> = question;</a:t>
            </a:r>
          </a:p>
          <a:p>
            <a:pPr marL="0" indent="0">
              <a:buFont typeface="Arial"/>
              <a:buNone/>
            </a:pPr>
            <a:endParaRPr lang="en-US" sz="1200" dirty="0"/>
          </a:p>
          <a:p>
            <a:pPr marL="0" indent="0">
              <a:buFont typeface="Arial"/>
              <a:buNone/>
            </a:pPr>
            <a:r>
              <a:rPr lang="en-US" sz="1200" dirty="0"/>
              <a:t>	}	public String </a:t>
            </a:r>
            <a:r>
              <a:rPr lang="en-US" sz="1200" dirty="0" err="1"/>
              <a:t>getType</a:t>
            </a:r>
            <a:r>
              <a:rPr lang="en-US" sz="1200" dirty="0"/>
              <a:t>() {</a:t>
            </a:r>
          </a:p>
          <a:p>
            <a:pPr marL="0" indent="0">
              <a:buFont typeface="Arial"/>
              <a:buNone/>
            </a:pPr>
            <a:r>
              <a:rPr lang="en-US" sz="1200" dirty="0"/>
              <a:t>		return </a:t>
            </a:r>
            <a:r>
              <a:rPr lang="en-US" sz="1200" dirty="0" err="1"/>
              <a:t>this.questtype</a:t>
            </a:r>
            <a:r>
              <a:rPr lang="en-US" sz="1200" dirty="0"/>
              <a:t>;</a:t>
            </a:r>
          </a:p>
          <a:p>
            <a:pPr marL="0" indent="0">
              <a:buFont typeface="Arial"/>
              <a:buNone/>
            </a:pPr>
            <a:endParaRPr lang="en-US" sz="1200" dirty="0"/>
          </a:p>
          <a:p>
            <a:pPr marL="0" indent="0">
              <a:buFont typeface="Arial"/>
              <a:buNone/>
            </a:pPr>
            <a:r>
              <a:rPr lang="en-US" sz="1200" dirty="0"/>
              <a:t>	}	</a:t>
            </a:r>
          </a:p>
          <a:p>
            <a:pPr marL="0" indent="0">
              <a:buFont typeface="Arial"/>
              <a:buNone/>
            </a:pPr>
            <a:r>
              <a:rPr lang="en-US" sz="1200" dirty="0"/>
              <a:t>	public void </a:t>
            </a:r>
            <a:r>
              <a:rPr lang="en-US" sz="1200" dirty="0" err="1"/>
              <a:t>setType</a:t>
            </a:r>
            <a:r>
              <a:rPr lang="en-US" sz="1200" dirty="0"/>
              <a:t>(String </a:t>
            </a:r>
            <a:r>
              <a:rPr lang="en-US" sz="1200" dirty="0" err="1"/>
              <a:t>questtype</a:t>
            </a:r>
            <a:r>
              <a:rPr lang="en-US" sz="1200" dirty="0"/>
              <a:t>) {</a:t>
            </a:r>
          </a:p>
          <a:p>
            <a:pPr marL="0" indent="0">
              <a:buFont typeface="Arial"/>
              <a:buNone/>
            </a:pPr>
            <a:r>
              <a:rPr lang="en-US" sz="1200" dirty="0"/>
              <a:t>		</a:t>
            </a:r>
            <a:r>
              <a:rPr lang="en-US" sz="1200" dirty="0" err="1"/>
              <a:t>this.questtype</a:t>
            </a:r>
            <a:r>
              <a:rPr lang="en-US" sz="1200" dirty="0"/>
              <a:t> = </a:t>
            </a:r>
            <a:r>
              <a:rPr lang="en-US" sz="1200" dirty="0" err="1"/>
              <a:t>questtype</a:t>
            </a:r>
            <a:r>
              <a:rPr lang="en-US" sz="1200" dirty="0"/>
              <a:t>;</a:t>
            </a:r>
          </a:p>
          <a:p>
            <a:pPr marL="0" indent="0">
              <a:buFont typeface="Arial"/>
              <a:buNone/>
            </a:pPr>
            <a:r>
              <a:rPr lang="en-US" sz="1200" dirty="0"/>
              <a:t>	}	</a:t>
            </a:r>
          </a:p>
          <a:p>
            <a:pPr marL="0" indent="0">
              <a:buFont typeface="Arial"/>
              <a:buNone/>
            </a:pPr>
            <a:r>
              <a:rPr lang="en-US" sz="1200" dirty="0"/>
              <a:t>	public Questionnaire </a:t>
            </a:r>
            <a:r>
              <a:rPr lang="en-US" sz="1200" dirty="0" err="1"/>
              <a:t>getQuestionnaire</a:t>
            </a:r>
            <a:r>
              <a:rPr lang="en-US" sz="1200" dirty="0"/>
              <a:t>() {</a:t>
            </a:r>
          </a:p>
          <a:p>
            <a:pPr marL="0" indent="0">
              <a:buFont typeface="Arial"/>
              <a:buNone/>
            </a:pPr>
            <a:r>
              <a:rPr lang="en-US" sz="1200" dirty="0"/>
              <a:t>		return </a:t>
            </a:r>
            <a:r>
              <a:rPr lang="en-US" sz="1200" dirty="0" err="1"/>
              <a:t>this.qidx</a:t>
            </a:r>
            <a:r>
              <a:rPr lang="en-US" sz="1200" dirty="0"/>
              <a:t>;</a:t>
            </a:r>
          </a:p>
          <a:p>
            <a:pPr marL="0" indent="0">
              <a:buFont typeface="Arial"/>
              <a:buNone/>
            </a:pPr>
            <a:r>
              <a:rPr lang="en-US" sz="1200" dirty="0"/>
              <a:t>	}</a:t>
            </a:r>
          </a:p>
          <a:p>
            <a:pPr marL="0" indent="0">
              <a:buFont typeface="Arial"/>
              <a:buNone/>
            </a:pPr>
            <a:r>
              <a:rPr lang="en-US" sz="1200" dirty="0"/>
              <a:t>	public void </a:t>
            </a:r>
            <a:r>
              <a:rPr lang="en-US" sz="1200" dirty="0" err="1"/>
              <a:t>setQuestionnaire</a:t>
            </a:r>
            <a:r>
              <a:rPr lang="en-US" sz="1200" dirty="0"/>
              <a:t>(Questionnaire questionnaire) {</a:t>
            </a:r>
          </a:p>
          <a:p>
            <a:pPr marL="0" indent="0">
              <a:buFont typeface="Arial"/>
              <a:buNone/>
            </a:pPr>
            <a:r>
              <a:rPr lang="en-US" sz="1200" dirty="0"/>
              <a:t>		</a:t>
            </a:r>
            <a:r>
              <a:rPr lang="en-US" sz="1200" dirty="0" err="1"/>
              <a:t>this.qidx</a:t>
            </a:r>
            <a:r>
              <a:rPr lang="en-US" sz="1200" dirty="0"/>
              <a:t> = questionnaire;</a:t>
            </a:r>
          </a:p>
          <a:p>
            <a:pPr marL="0" indent="0">
              <a:buFont typeface="Arial"/>
              <a:buNone/>
            </a:pPr>
            <a:r>
              <a:rPr lang="en-US" sz="1200" dirty="0"/>
              <a:t>	}	</a:t>
            </a:r>
          </a:p>
          <a:p>
            <a:pPr marL="0" indent="0">
              <a:buFont typeface="Arial"/>
              <a:buNone/>
            </a:pPr>
            <a:r>
              <a:rPr lang="en-US" sz="1200" dirty="0"/>
              <a:t>	public List&lt;Answer&gt; </a:t>
            </a:r>
            <a:r>
              <a:rPr lang="en-US" sz="1200" dirty="0" err="1"/>
              <a:t>getAnswer</a:t>
            </a:r>
            <a:r>
              <a:rPr lang="en-US" sz="1200" dirty="0"/>
              <a:t>() {</a:t>
            </a:r>
          </a:p>
          <a:p>
            <a:pPr marL="0" indent="0">
              <a:buFont typeface="Arial"/>
              <a:buNone/>
            </a:pPr>
            <a:r>
              <a:rPr lang="en-US" sz="1200" dirty="0"/>
              <a:t>		return </a:t>
            </a:r>
            <a:r>
              <a:rPr lang="en-US" sz="1200" dirty="0" err="1"/>
              <a:t>this.answers</a:t>
            </a:r>
            <a:r>
              <a:rPr lang="en-US" sz="1200" dirty="0"/>
              <a:t>;</a:t>
            </a:r>
          </a:p>
          <a:p>
            <a:pPr marL="0" indent="0">
              <a:buFont typeface="Arial"/>
              <a:buNone/>
            </a:pPr>
            <a:r>
              <a:rPr lang="en-US" sz="1200" dirty="0"/>
              <a:t>	}</a:t>
            </a:r>
          </a:p>
          <a:p>
            <a:pPr marL="0" indent="0">
              <a:buFont typeface="Arial"/>
              <a:buNone/>
            </a:pPr>
            <a:r>
              <a:rPr lang="en-US" sz="1200" dirty="0"/>
              <a:t>	public void add(Answer answer) {</a:t>
            </a:r>
          </a:p>
          <a:p>
            <a:pPr marL="0" indent="0">
              <a:buFont typeface="Arial"/>
              <a:buNone/>
            </a:pPr>
            <a:r>
              <a:rPr lang="en-US" sz="1200" dirty="0"/>
              <a:t>		</a:t>
            </a:r>
            <a:r>
              <a:rPr lang="en-US" sz="1200" dirty="0" err="1"/>
              <a:t>getAnswer</a:t>
            </a:r>
            <a:r>
              <a:rPr lang="en-US" sz="1200" dirty="0"/>
              <a:t>().add(answer);</a:t>
            </a:r>
          </a:p>
          <a:p>
            <a:pPr marL="0" indent="0">
              <a:buFont typeface="Arial"/>
              <a:buNone/>
            </a:pPr>
            <a:r>
              <a:rPr lang="en-US" sz="1200" dirty="0"/>
              <a:t>		</a:t>
            </a:r>
            <a:r>
              <a:rPr lang="en-US" sz="1200" dirty="0" err="1"/>
              <a:t>answer.setQuestion</a:t>
            </a:r>
            <a:r>
              <a:rPr lang="en-US" sz="1200" dirty="0"/>
              <a:t>(this);</a:t>
            </a:r>
          </a:p>
          <a:p>
            <a:pPr marL="0" indent="0">
              <a:buFont typeface="Arial"/>
              <a:buNone/>
            </a:pPr>
            <a:r>
              <a:rPr lang="en-US" sz="1200" dirty="0"/>
              <a:t>	}</a:t>
            </a:r>
          </a:p>
          <a:p>
            <a:pPr marL="0" indent="0">
              <a:buFont typeface="Arial"/>
              <a:buNone/>
            </a:pPr>
            <a:r>
              <a:rPr lang="en-US" sz="1200" dirty="0"/>
              <a:t>	public void </a:t>
            </a:r>
            <a:r>
              <a:rPr lang="en-US" sz="1200" dirty="0" err="1"/>
              <a:t>removeAnswer</a:t>
            </a:r>
            <a:r>
              <a:rPr lang="en-US" sz="1200" dirty="0"/>
              <a:t>(Answer answer) {</a:t>
            </a:r>
          </a:p>
          <a:p>
            <a:pPr marL="0" indent="0">
              <a:buFont typeface="Arial"/>
              <a:buNone/>
            </a:pPr>
            <a:r>
              <a:rPr lang="en-US" sz="1200" dirty="0"/>
              <a:t>		</a:t>
            </a:r>
            <a:r>
              <a:rPr lang="en-US" sz="1200" dirty="0" err="1"/>
              <a:t>getAnswer</a:t>
            </a:r>
            <a:r>
              <a:rPr lang="en-US" sz="1200" dirty="0"/>
              <a:t>().remove(answer);</a:t>
            </a:r>
          </a:p>
          <a:p>
            <a:pPr marL="0" indent="0">
              <a:buFont typeface="Arial"/>
              <a:buNone/>
            </a:pPr>
            <a:r>
              <a:rPr lang="en-US" sz="1200" dirty="0"/>
              <a:t>	}</a:t>
            </a:r>
          </a:p>
          <a:p>
            <a:pPr marL="0" indent="0">
              <a:buFont typeface="Arial"/>
              <a:buNone/>
            </a:pPr>
            <a:r>
              <a:rPr lang="en-US" sz="1200" dirty="0"/>
              <a:t>}</a:t>
            </a:r>
          </a:p>
        </p:txBody>
      </p:sp>
    </p:spTree>
    <p:extLst>
      <p:ext uri="{BB962C8B-B14F-4D97-AF65-F5344CB8AC3E}">
        <p14:creationId xmlns:p14="http://schemas.microsoft.com/office/powerpoint/2010/main" val="1671577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919D-8A5B-4476-82A5-4B92FA386E27}"/>
              </a:ext>
            </a:extLst>
          </p:cNvPr>
          <p:cNvSpPr txBox="1">
            <a:spLocks/>
          </p:cNvSpPr>
          <p:nvPr/>
        </p:nvSpPr>
        <p:spPr>
          <a:xfrm>
            <a:off x="2152650" y="938665"/>
            <a:ext cx="7886700" cy="843693"/>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Relationship “consists” </a:t>
            </a:r>
          </a:p>
        </p:txBody>
      </p:sp>
      <p:sp>
        <p:nvSpPr>
          <p:cNvPr id="3" name="Content Placeholder 4">
            <a:extLst>
              <a:ext uri="{FF2B5EF4-FFF2-40B4-BE49-F238E27FC236}">
                <a16:creationId xmlns:a16="http://schemas.microsoft.com/office/drawing/2014/main" id="{49C16423-5F61-408A-806E-09AEE606374E}"/>
              </a:ext>
            </a:extLst>
          </p:cNvPr>
          <p:cNvSpPr txBox="1">
            <a:spLocks/>
          </p:cNvSpPr>
          <p:nvPr/>
        </p:nvSpPr>
        <p:spPr>
          <a:xfrm>
            <a:off x="6627563" y="2250987"/>
            <a:ext cx="3886200" cy="3402076"/>
          </a:xfrm>
          <a:prstGeom prst="rect">
            <a:avLst/>
          </a:prstGeom>
        </p:spPr>
        <p:txBody>
          <a:bodyPr>
            <a:normAutofit fontScale="77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GB" sz="2000" dirty="0"/>
              <a:t>Questionnaire </a:t>
            </a:r>
            <a:r>
              <a:rPr lang="en-GB" sz="2000" dirty="0">
                <a:sym typeface="Wingdings" panose="05000000000000000000" pitchFamily="2" charset="2"/>
              </a:rPr>
              <a:t></a:t>
            </a:r>
            <a:r>
              <a:rPr lang="en-GB" sz="2000" dirty="0"/>
              <a:t> Question </a:t>
            </a:r>
            <a:br>
              <a:rPr lang="en-GB" dirty="0"/>
            </a:br>
            <a:r>
              <a:rPr lang="en-GB" sz="1400" dirty="0"/>
              <a:t>- @OneToMany</a:t>
            </a:r>
            <a:br>
              <a:rPr lang="en-GB" sz="1400" dirty="0"/>
            </a:br>
            <a:r>
              <a:rPr lang="en-GB" sz="1400" dirty="0"/>
              <a:t>- </a:t>
            </a:r>
            <a:r>
              <a:rPr lang="en-GB" sz="1400" dirty="0" err="1"/>
              <a:t>fetchType.LAZY</a:t>
            </a:r>
            <a:r>
              <a:rPr lang="en-GB" sz="1400" dirty="0"/>
              <a:t>, since we don’t have hurry to load all the data</a:t>
            </a:r>
            <a:br>
              <a:rPr lang="en-GB" sz="1400" dirty="0"/>
            </a:br>
            <a:r>
              <a:rPr lang="en-GB" sz="1400" dirty="0"/>
              <a:t>- cascade: persist and remove, since we want to persist all the question related to the questionnaire when we persist this latter and because we want to delete all the questions related to the questionnaire we want to delete</a:t>
            </a:r>
            <a:br>
              <a:rPr lang="en-GB" sz="1400" dirty="0"/>
            </a:br>
            <a:r>
              <a:rPr lang="en-GB" sz="1400" dirty="0"/>
              <a:t>- orphan removal: true, since we want to eliminate from the database all the answers linked with a question that we want to delete</a:t>
            </a:r>
          </a:p>
          <a:p>
            <a:r>
              <a:rPr lang="en-GB" sz="2000" dirty="0"/>
              <a:t>Question </a:t>
            </a:r>
            <a:r>
              <a:rPr lang="en-GB" sz="2000" dirty="0">
                <a:sym typeface="Wingdings" panose="05000000000000000000" pitchFamily="2" charset="2"/>
              </a:rPr>
              <a:t></a:t>
            </a:r>
            <a:r>
              <a:rPr lang="en-GB" sz="2000" dirty="0"/>
              <a:t> Questionnaire </a:t>
            </a:r>
            <a:br>
              <a:rPr lang="en-GB" dirty="0"/>
            </a:br>
            <a:r>
              <a:rPr lang="en-GB" sz="1400" dirty="0"/>
              <a:t>-</a:t>
            </a:r>
            <a:r>
              <a:rPr lang="en-GB" sz="1800" dirty="0"/>
              <a:t> </a:t>
            </a:r>
            <a:r>
              <a:rPr lang="en-GB" sz="1400" dirty="0"/>
              <a:t>@ManyToOne</a:t>
            </a:r>
            <a:br>
              <a:rPr lang="en-GB" sz="1400" dirty="0"/>
            </a:br>
            <a:r>
              <a:rPr lang="en-GB" sz="1400" dirty="0"/>
              <a:t>- </a:t>
            </a:r>
            <a:r>
              <a:rPr lang="en-GB" sz="1400" dirty="0" err="1"/>
              <a:t>fetchType.LAZY</a:t>
            </a:r>
            <a:r>
              <a:rPr lang="en-GB" sz="1400" dirty="0"/>
              <a:t>, since we don’t have hurry to load all the data </a:t>
            </a:r>
            <a:br>
              <a:rPr lang="en-GB" sz="1400" dirty="0"/>
            </a:br>
            <a:r>
              <a:rPr lang="en-GB" sz="1400" dirty="0"/>
              <a:t>- cascade: none</a:t>
            </a:r>
            <a:br>
              <a:rPr lang="en-GB" sz="1400" dirty="0"/>
            </a:br>
            <a:r>
              <a:rPr lang="en-GB" sz="1400" dirty="0"/>
              <a:t>- orphan removal: none since it can be applied only for @OneToOne and @OneToMany type</a:t>
            </a:r>
          </a:p>
          <a:p>
            <a:pPr marL="0" indent="0">
              <a:buFont typeface="Arial"/>
              <a:buNone/>
            </a:pPr>
            <a:br>
              <a:rPr lang="en-GB" sz="1800" dirty="0"/>
            </a:br>
            <a:r>
              <a:rPr lang="en-GB" sz="1800" dirty="0"/>
              <a:t>The owner of the relationship is Question</a:t>
            </a:r>
          </a:p>
          <a:p>
            <a:endParaRPr lang="en-GB" sz="1800" dirty="0"/>
          </a:p>
        </p:txBody>
      </p:sp>
      <p:sp>
        <p:nvSpPr>
          <p:cNvPr id="4" name="Rectangle 3">
            <a:extLst>
              <a:ext uri="{FF2B5EF4-FFF2-40B4-BE49-F238E27FC236}">
                <a16:creationId xmlns:a16="http://schemas.microsoft.com/office/drawing/2014/main" id="{A2BB769A-3713-40B4-8D2A-89CD43CFF844}"/>
              </a:ext>
            </a:extLst>
          </p:cNvPr>
          <p:cNvSpPr/>
          <p:nvPr/>
        </p:nvSpPr>
        <p:spPr>
          <a:xfrm>
            <a:off x="4530041" y="2314830"/>
            <a:ext cx="1568918" cy="30018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5" name="Rectangle 4">
            <a:extLst>
              <a:ext uri="{FF2B5EF4-FFF2-40B4-BE49-F238E27FC236}">
                <a16:creationId xmlns:a16="http://schemas.microsoft.com/office/drawing/2014/main" id="{3B18A064-7CA2-4801-BDFE-7C89B7FF6F9D}"/>
              </a:ext>
            </a:extLst>
          </p:cNvPr>
          <p:cNvSpPr/>
          <p:nvPr/>
        </p:nvSpPr>
        <p:spPr>
          <a:xfrm>
            <a:off x="1861855" y="2321728"/>
            <a:ext cx="1568918" cy="30018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sp>
        <p:nvSpPr>
          <p:cNvPr id="6" name="Diamond 5">
            <a:extLst>
              <a:ext uri="{FF2B5EF4-FFF2-40B4-BE49-F238E27FC236}">
                <a16:creationId xmlns:a16="http://schemas.microsoft.com/office/drawing/2014/main" id="{EBE56112-5B0A-45B7-A590-8FE1352D11D2}"/>
              </a:ext>
            </a:extLst>
          </p:cNvPr>
          <p:cNvSpPr/>
          <p:nvPr/>
        </p:nvSpPr>
        <p:spPr>
          <a:xfrm rot="5400000">
            <a:off x="3838160" y="2263835"/>
            <a:ext cx="251179"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7" name="Straight Connector 6">
            <a:extLst>
              <a:ext uri="{FF2B5EF4-FFF2-40B4-BE49-F238E27FC236}">
                <a16:creationId xmlns:a16="http://schemas.microsoft.com/office/drawing/2014/main" id="{33235F0D-D76A-4C0D-B8A2-25B6D5D2D7F9}"/>
              </a:ext>
            </a:extLst>
          </p:cNvPr>
          <p:cNvCxnSpPr>
            <a:cxnSpLocks/>
            <a:stCxn id="4" idx="1"/>
            <a:endCxn id="6" idx="0"/>
          </p:cNvCxnSpPr>
          <p:nvPr/>
        </p:nvCxnSpPr>
        <p:spPr>
          <a:xfrm flipH="1">
            <a:off x="4172372" y="2464924"/>
            <a:ext cx="357669" cy="753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C4DDE4-AF12-4107-B51E-44182B7A391A}"/>
              </a:ext>
            </a:extLst>
          </p:cNvPr>
          <p:cNvCxnSpPr>
            <a:cxnSpLocks/>
            <a:stCxn id="6" idx="2"/>
            <a:endCxn id="5" idx="3"/>
          </p:cNvCxnSpPr>
          <p:nvPr/>
        </p:nvCxnSpPr>
        <p:spPr>
          <a:xfrm flipH="1" flipV="1">
            <a:off x="3430773" y="2471822"/>
            <a:ext cx="324355" cy="63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E4102B9-D4B1-4390-A2D8-30EB424AA59C}"/>
              </a:ext>
            </a:extLst>
          </p:cNvPr>
          <p:cNvSpPr txBox="1"/>
          <p:nvPr/>
        </p:nvSpPr>
        <p:spPr>
          <a:xfrm>
            <a:off x="4063700" y="2593720"/>
            <a:ext cx="481222" cy="369332"/>
          </a:xfrm>
          <a:prstGeom prst="rect">
            <a:avLst/>
          </a:prstGeom>
          <a:noFill/>
        </p:spPr>
        <p:txBody>
          <a:bodyPr wrap="none" rtlCol="0">
            <a:spAutoFit/>
          </a:bodyPr>
          <a:lstStyle/>
          <a:p>
            <a:r>
              <a:rPr lang="en-GB" dirty="0"/>
              <a:t>1:1</a:t>
            </a:r>
          </a:p>
        </p:txBody>
      </p:sp>
      <p:sp>
        <p:nvSpPr>
          <p:cNvPr id="10" name="TextBox 9">
            <a:extLst>
              <a:ext uri="{FF2B5EF4-FFF2-40B4-BE49-F238E27FC236}">
                <a16:creationId xmlns:a16="http://schemas.microsoft.com/office/drawing/2014/main" id="{63EF3A85-0A2D-4E6F-A767-ACD14D8A07C5}"/>
              </a:ext>
            </a:extLst>
          </p:cNvPr>
          <p:cNvSpPr txBox="1"/>
          <p:nvPr/>
        </p:nvSpPr>
        <p:spPr>
          <a:xfrm>
            <a:off x="3319653" y="2589620"/>
            <a:ext cx="513282" cy="369332"/>
          </a:xfrm>
          <a:prstGeom prst="rect">
            <a:avLst/>
          </a:prstGeom>
          <a:noFill/>
        </p:spPr>
        <p:txBody>
          <a:bodyPr wrap="none" rtlCol="0">
            <a:spAutoFit/>
          </a:bodyPr>
          <a:lstStyle/>
          <a:p>
            <a:r>
              <a:rPr lang="en-GB" dirty="0"/>
              <a:t>0:N</a:t>
            </a:r>
          </a:p>
        </p:txBody>
      </p:sp>
      <p:sp>
        <p:nvSpPr>
          <p:cNvPr id="11" name="TextBox 10">
            <a:extLst>
              <a:ext uri="{FF2B5EF4-FFF2-40B4-BE49-F238E27FC236}">
                <a16:creationId xmlns:a16="http://schemas.microsoft.com/office/drawing/2014/main" id="{BA13B59D-D9F4-4AF8-87C0-D746B497A963}"/>
              </a:ext>
            </a:extLst>
          </p:cNvPr>
          <p:cNvSpPr txBox="1"/>
          <p:nvPr/>
        </p:nvSpPr>
        <p:spPr>
          <a:xfrm>
            <a:off x="3461219" y="1968863"/>
            <a:ext cx="889987" cy="369332"/>
          </a:xfrm>
          <a:prstGeom prst="rect">
            <a:avLst/>
          </a:prstGeom>
          <a:noFill/>
        </p:spPr>
        <p:txBody>
          <a:bodyPr wrap="none" rtlCol="0">
            <a:spAutoFit/>
          </a:bodyPr>
          <a:lstStyle/>
          <a:p>
            <a:r>
              <a:rPr lang="en-GB" dirty="0"/>
              <a:t>consists</a:t>
            </a:r>
          </a:p>
        </p:txBody>
      </p:sp>
      <p:sp>
        <p:nvSpPr>
          <p:cNvPr id="12" name="Rectangle 11">
            <a:extLst>
              <a:ext uri="{FF2B5EF4-FFF2-40B4-BE49-F238E27FC236}">
                <a16:creationId xmlns:a16="http://schemas.microsoft.com/office/drawing/2014/main" id="{6E9534F2-11E0-476B-858D-85A8BFEDDBB2}"/>
              </a:ext>
            </a:extLst>
          </p:cNvPr>
          <p:cNvSpPr/>
          <p:nvPr/>
        </p:nvSpPr>
        <p:spPr>
          <a:xfrm>
            <a:off x="4530041" y="3864973"/>
            <a:ext cx="1568918" cy="30018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13" name="Rectangle 12">
            <a:extLst>
              <a:ext uri="{FF2B5EF4-FFF2-40B4-BE49-F238E27FC236}">
                <a16:creationId xmlns:a16="http://schemas.microsoft.com/office/drawing/2014/main" id="{9B5815D6-5367-4C09-ABA9-37FF970D2E4D}"/>
              </a:ext>
            </a:extLst>
          </p:cNvPr>
          <p:cNvSpPr/>
          <p:nvPr/>
        </p:nvSpPr>
        <p:spPr>
          <a:xfrm>
            <a:off x="1765979" y="3864973"/>
            <a:ext cx="1568918" cy="30018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cxnSp>
        <p:nvCxnSpPr>
          <p:cNvPr id="14" name="Straight Connector 13">
            <a:extLst>
              <a:ext uri="{FF2B5EF4-FFF2-40B4-BE49-F238E27FC236}">
                <a16:creationId xmlns:a16="http://schemas.microsoft.com/office/drawing/2014/main" id="{17FA1D80-FD9D-46EF-8DAC-59E3F21DF96C}"/>
              </a:ext>
            </a:extLst>
          </p:cNvPr>
          <p:cNvCxnSpPr>
            <a:stCxn id="12" idx="1"/>
            <a:endCxn id="13" idx="3"/>
          </p:cNvCxnSpPr>
          <p:nvPr/>
        </p:nvCxnSpPr>
        <p:spPr>
          <a:xfrm flipH="1">
            <a:off x="3334897" y="4015067"/>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FD3D7BB-3700-4A2A-B23C-BF02BD814E77}"/>
              </a:ext>
            </a:extLst>
          </p:cNvPr>
          <p:cNvSpPr txBox="1"/>
          <p:nvPr/>
        </p:nvSpPr>
        <p:spPr>
          <a:xfrm>
            <a:off x="4245594" y="3757474"/>
            <a:ext cx="300082" cy="369332"/>
          </a:xfrm>
          <a:prstGeom prst="rect">
            <a:avLst/>
          </a:prstGeom>
          <a:noFill/>
        </p:spPr>
        <p:txBody>
          <a:bodyPr wrap="none" rtlCol="0">
            <a:spAutoFit/>
          </a:bodyPr>
          <a:lstStyle/>
          <a:p>
            <a:r>
              <a:rPr lang="en-GB" dirty="0"/>
              <a:t>*</a:t>
            </a:r>
          </a:p>
        </p:txBody>
      </p:sp>
      <p:sp>
        <p:nvSpPr>
          <p:cNvPr id="16" name="Rectangle 13">
            <a:extLst>
              <a:ext uri="{FF2B5EF4-FFF2-40B4-BE49-F238E27FC236}">
                <a16:creationId xmlns:a16="http://schemas.microsoft.com/office/drawing/2014/main" id="{C2B88FDF-E61F-430D-9E45-2004C1CC25A0}"/>
              </a:ext>
            </a:extLst>
          </p:cNvPr>
          <p:cNvSpPr/>
          <p:nvPr/>
        </p:nvSpPr>
        <p:spPr>
          <a:xfrm>
            <a:off x="4530041" y="5540012"/>
            <a:ext cx="1568918" cy="30018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17" name="Rectangle 14">
            <a:extLst>
              <a:ext uri="{FF2B5EF4-FFF2-40B4-BE49-F238E27FC236}">
                <a16:creationId xmlns:a16="http://schemas.microsoft.com/office/drawing/2014/main" id="{0E83C738-1BA2-458F-B43A-671947B238F9}"/>
              </a:ext>
            </a:extLst>
          </p:cNvPr>
          <p:cNvSpPr/>
          <p:nvPr/>
        </p:nvSpPr>
        <p:spPr>
          <a:xfrm>
            <a:off x="1765979" y="5540012"/>
            <a:ext cx="1568918" cy="30018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cxnSp>
        <p:nvCxnSpPr>
          <p:cNvPr id="18" name="Straight Connector 15">
            <a:extLst>
              <a:ext uri="{FF2B5EF4-FFF2-40B4-BE49-F238E27FC236}">
                <a16:creationId xmlns:a16="http://schemas.microsoft.com/office/drawing/2014/main" id="{B6C9D823-ADE9-42E1-894B-9D1F79C721BD}"/>
              </a:ext>
            </a:extLst>
          </p:cNvPr>
          <p:cNvCxnSpPr>
            <a:cxnSpLocks/>
            <a:stCxn id="17" idx="3"/>
            <a:endCxn id="16" idx="1"/>
          </p:cNvCxnSpPr>
          <p:nvPr/>
        </p:nvCxnSpPr>
        <p:spPr>
          <a:xfrm>
            <a:off x="3334897" y="569010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Box 19">
            <a:extLst>
              <a:ext uri="{FF2B5EF4-FFF2-40B4-BE49-F238E27FC236}">
                <a16:creationId xmlns:a16="http://schemas.microsoft.com/office/drawing/2014/main" id="{F6CCA2EB-4CC8-4D78-B91A-6B5F2AAC859E}"/>
              </a:ext>
            </a:extLst>
          </p:cNvPr>
          <p:cNvSpPr txBox="1"/>
          <p:nvPr/>
        </p:nvSpPr>
        <p:spPr>
          <a:xfrm>
            <a:off x="3319653" y="5421580"/>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513232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78422-58C5-45C0-8049-1E228C26ECEF}"/>
              </a:ext>
            </a:extLst>
          </p:cNvPr>
          <p:cNvSpPr>
            <a:spLocks noGrp="1"/>
          </p:cNvSpPr>
          <p:nvPr>
            <p:ph type="title"/>
          </p:nvPr>
        </p:nvSpPr>
        <p:spPr/>
        <p:txBody>
          <a:bodyPr/>
          <a:lstStyle/>
          <a:p>
            <a:pPr algn="l"/>
            <a:r>
              <a:rPr lang="en-US">
                <a:solidFill>
                  <a:schemeClr val="tx1"/>
                </a:solidFill>
              </a:rPr>
              <a:t>Specifications</a:t>
            </a:r>
            <a:endParaRPr lang="en-US" dirty="0">
              <a:solidFill>
                <a:schemeClr val="tx1"/>
              </a:solidFill>
            </a:endParaRPr>
          </a:p>
        </p:txBody>
      </p:sp>
      <p:sp>
        <p:nvSpPr>
          <p:cNvPr id="3" name="Content Placeholder 2">
            <a:extLst>
              <a:ext uri="{FF2B5EF4-FFF2-40B4-BE49-F238E27FC236}">
                <a16:creationId xmlns:a16="http://schemas.microsoft.com/office/drawing/2014/main" id="{6BFC2940-5511-426C-A9D0-6DCF2E5D44DA}"/>
              </a:ext>
            </a:extLst>
          </p:cNvPr>
          <p:cNvSpPr>
            <a:spLocks noGrp="1"/>
          </p:cNvSpPr>
          <p:nvPr>
            <p:ph idx="1"/>
          </p:nvPr>
        </p:nvSpPr>
        <p:spPr/>
        <p:txBody>
          <a:bodyPr>
            <a:normAutofit fontScale="85000" lnSpcReduction="10000"/>
          </a:bodyPr>
          <a:lstStyle/>
          <a:p>
            <a:r>
              <a:rPr lang="en-US" sz="1800" b="0" i="0" u="none" strike="noStrike" baseline="0" dirty="0">
                <a:solidFill>
                  <a:schemeClr val="tx1"/>
                </a:solidFill>
                <a:latin typeface="Calibri" panose="020F0502020204030204" pitchFamily="34" charset="0"/>
              </a:rPr>
              <a:t>An application deals with gamified consumer data collection. A user registers with a </a:t>
            </a:r>
            <a:r>
              <a:rPr lang="en-US" sz="1800" b="1" i="0" u="none" strike="noStrike" baseline="0" dirty="0">
                <a:solidFill>
                  <a:schemeClr val="tx1"/>
                </a:solidFill>
                <a:latin typeface="Calibri" panose="020F0502020204030204" pitchFamily="34" charset="0"/>
              </a:rPr>
              <a:t>username, a password and an email. </a:t>
            </a:r>
            <a:r>
              <a:rPr lang="en-US" sz="1800" b="0" i="0" u="none" strike="noStrike" baseline="0" dirty="0">
                <a:solidFill>
                  <a:schemeClr val="tx1"/>
                </a:solidFill>
                <a:latin typeface="Calibri" panose="020F0502020204030204" pitchFamily="34" charset="0"/>
              </a:rPr>
              <a:t>A registered user </a:t>
            </a:r>
            <a:r>
              <a:rPr lang="en-US" sz="1800" b="1" i="0" u="none" strike="noStrike" baseline="0" dirty="0">
                <a:solidFill>
                  <a:schemeClr val="tx1"/>
                </a:solidFill>
                <a:latin typeface="Calibri" panose="020F0502020204030204" pitchFamily="34" charset="0"/>
              </a:rPr>
              <a:t>logs in </a:t>
            </a:r>
            <a:r>
              <a:rPr lang="en-US" sz="1800" b="0" i="0" u="none" strike="noStrike" baseline="0" dirty="0">
                <a:solidFill>
                  <a:schemeClr val="tx1"/>
                </a:solidFill>
                <a:latin typeface="Calibri" panose="020F0502020204030204" pitchFamily="34" charset="0"/>
              </a:rPr>
              <a:t>and accesses a HOME PAGE where a “</a:t>
            </a:r>
            <a:r>
              <a:rPr lang="en-US" sz="1800" b="1" i="0" u="none" strike="noStrike" baseline="0" dirty="0">
                <a:solidFill>
                  <a:schemeClr val="tx1"/>
                </a:solidFill>
                <a:latin typeface="Calibri" panose="020F0502020204030204" pitchFamily="34" charset="0"/>
              </a:rPr>
              <a:t>Questionnaire of the day</a:t>
            </a:r>
            <a:r>
              <a:rPr lang="en-US" sz="1800" b="0" i="0" u="none" strike="noStrike" baseline="0" dirty="0">
                <a:solidFill>
                  <a:schemeClr val="tx1"/>
                </a:solidFill>
                <a:latin typeface="Calibri" panose="020F0502020204030204" pitchFamily="34" charset="0"/>
              </a:rPr>
              <a:t>” is published. </a:t>
            </a:r>
          </a:p>
          <a:p>
            <a:r>
              <a:rPr lang="en-US" sz="1800" b="0" i="0" u="none" strike="noStrike" baseline="0" dirty="0">
                <a:solidFill>
                  <a:schemeClr val="tx1"/>
                </a:solidFill>
                <a:latin typeface="Calibri" panose="020F0502020204030204" pitchFamily="34" charset="0"/>
              </a:rPr>
              <a:t>The HOME PAGE displays the </a:t>
            </a:r>
            <a:r>
              <a:rPr lang="en-US" sz="1800" b="1" i="0" u="none" strike="noStrike" baseline="0" dirty="0">
                <a:solidFill>
                  <a:schemeClr val="tx1"/>
                </a:solidFill>
                <a:latin typeface="Calibri" panose="020F0502020204030204" pitchFamily="34" charset="0"/>
              </a:rPr>
              <a:t>name</a:t>
            </a:r>
            <a:r>
              <a:rPr lang="en-US" sz="1800" b="0" i="0" u="none" strike="noStrike" baseline="0" dirty="0">
                <a:solidFill>
                  <a:schemeClr val="tx1"/>
                </a:solidFill>
                <a:latin typeface="Calibri" panose="020F0502020204030204" pitchFamily="34" charset="0"/>
              </a:rPr>
              <a:t> and the </a:t>
            </a:r>
            <a:r>
              <a:rPr lang="en-US" sz="1800" b="1" i="0" u="none" strike="noStrike" baseline="0" dirty="0">
                <a:solidFill>
                  <a:schemeClr val="tx1"/>
                </a:solidFill>
                <a:latin typeface="Calibri" panose="020F0502020204030204" pitchFamily="34" charset="0"/>
              </a:rPr>
              <a:t>image</a:t>
            </a:r>
            <a:r>
              <a:rPr lang="en-US" sz="1800" b="0" i="0" u="none" strike="noStrike" baseline="0" dirty="0">
                <a:solidFill>
                  <a:schemeClr val="tx1"/>
                </a:solidFill>
                <a:latin typeface="Calibri" panose="020F0502020204030204" pitchFamily="34" charset="0"/>
              </a:rPr>
              <a:t> of the “product of the day” and the product </a:t>
            </a:r>
            <a:r>
              <a:rPr lang="en-US" sz="1800" b="1" i="0" u="none" strike="noStrike" baseline="0" dirty="0">
                <a:solidFill>
                  <a:schemeClr val="tx1"/>
                </a:solidFill>
                <a:latin typeface="Calibri" panose="020F0502020204030204" pitchFamily="34" charset="0"/>
              </a:rPr>
              <a:t>reviews</a:t>
            </a:r>
            <a:r>
              <a:rPr lang="en-US" sz="1800" b="0" i="0" u="none" strike="noStrike" baseline="0" dirty="0">
                <a:solidFill>
                  <a:schemeClr val="tx1"/>
                </a:solidFill>
                <a:latin typeface="Calibri" panose="020F0502020204030204" pitchFamily="34" charset="0"/>
              </a:rPr>
              <a:t> by other users. The HOME PAGE comprises a link to access </a:t>
            </a:r>
            <a:r>
              <a:rPr lang="en-US" sz="1800" b="1" i="0" u="none" strike="noStrike" baseline="0" dirty="0">
                <a:solidFill>
                  <a:schemeClr val="tx1"/>
                </a:solidFill>
                <a:latin typeface="Calibri" panose="020F0502020204030204" pitchFamily="34" charset="0"/>
              </a:rPr>
              <a:t>a QUESTIONNAIRE PAGE</a:t>
            </a:r>
            <a:r>
              <a:rPr lang="en-US" sz="1800" b="0" i="0" u="none" strike="noStrike" baseline="0" dirty="0">
                <a:solidFill>
                  <a:schemeClr val="tx1"/>
                </a:solidFill>
                <a:latin typeface="Calibri" panose="020F0502020204030204" pitchFamily="34" charset="0"/>
              </a:rPr>
              <a:t> with a questionnaire divided in two sections: a section with a variable number of </a:t>
            </a:r>
            <a:r>
              <a:rPr lang="en-US" sz="1800" b="1" i="0" u="none" strike="noStrike" baseline="0" dirty="0">
                <a:solidFill>
                  <a:schemeClr val="tx1"/>
                </a:solidFill>
                <a:latin typeface="Calibri" panose="020F0502020204030204" pitchFamily="34" charset="0"/>
              </a:rPr>
              <a:t>marketing questions </a:t>
            </a:r>
            <a:r>
              <a:rPr lang="en-US" sz="1800" b="0" i="0" u="none" strike="noStrike" baseline="0" dirty="0">
                <a:solidFill>
                  <a:schemeClr val="tx1"/>
                </a:solidFill>
                <a:latin typeface="Calibri" panose="020F0502020204030204" pitchFamily="34" charset="0"/>
              </a:rPr>
              <a:t>about the product of the day (e.g., Q1: “Do you know the product?” Q2: Have you purchased the product before?” and Q3 “Would you recommend the product to a friend?”) and a section with fixed inputs for collecting statistical data about the user: age, sex, expertise level (low, medium high). The user fills in the marketing section, then accesses (with a </a:t>
            </a:r>
            <a:r>
              <a:rPr lang="en-US" sz="1800" b="0" i="1" u="none" strike="noStrike" baseline="0" dirty="0">
                <a:solidFill>
                  <a:schemeClr val="tx1"/>
                </a:solidFill>
                <a:latin typeface="Calibri" panose="020F0502020204030204" pitchFamily="34" charset="0"/>
              </a:rPr>
              <a:t>next </a:t>
            </a:r>
            <a:r>
              <a:rPr lang="en-US" sz="1800" b="0" i="0" u="none" strike="noStrike" baseline="0" dirty="0">
                <a:solidFill>
                  <a:schemeClr val="tx1"/>
                </a:solidFill>
                <a:latin typeface="Calibri" panose="020F0502020204030204" pitchFamily="34" charset="0"/>
              </a:rPr>
              <a:t>button) the </a:t>
            </a:r>
            <a:r>
              <a:rPr lang="en-US" sz="1800" b="1" i="0" u="none" strike="noStrike" baseline="0" dirty="0">
                <a:solidFill>
                  <a:schemeClr val="tx1"/>
                </a:solidFill>
                <a:latin typeface="Calibri" panose="020F0502020204030204" pitchFamily="34" charset="0"/>
              </a:rPr>
              <a:t>statistical section </a:t>
            </a:r>
            <a:r>
              <a:rPr lang="en-US" sz="1800" b="0" i="0" u="none" strike="noStrike" baseline="0" dirty="0">
                <a:solidFill>
                  <a:schemeClr val="tx1"/>
                </a:solidFill>
                <a:latin typeface="Calibri" panose="020F0502020204030204" pitchFamily="34" charset="0"/>
              </a:rPr>
              <a:t>where she can complete the questionnaire and submit it (with a </a:t>
            </a:r>
            <a:r>
              <a:rPr lang="en-US" sz="1800" b="0" i="1" u="none" strike="noStrike" baseline="0" dirty="0">
                <a:solidFill>
                  <a:schemeClr val="tx1"/>
                </a:solidFill>
                <a:latin typeface="Calibri" panose="020F0502020204030204" pitchFamily="34" charset="0"/>
              </a:rPr>
              <a:t>submit </a:t>
            </a:r>
            <a:r>
              <a:rPr lang="en-US" sz="1800" b="0" i="0" u="none" strike="noStrike" baseline="0" dirty="0">
                <a:solidFill>
                  <a:schemeClr val="tx1"/>
                </a:solidFill>
                <a:latin typeface="Calibri" panose="020F0502020204030204" pitchFamily="34" charset="0"/>
              </a:rPr>
              <a:t>button), cancel it (with a </a:t>
            </a:r>
            <a:r>
              <a:rPr lang="en-US" sz="1800" b="0" i="1" u="none" strike="noStrike" baseline="0" dirty="0">
                <a:solidFill>
                  <a:schemeClr val="tx1"/>
                </a:solidFill>
                <a:latin typeface="Calibri" panose="020F0502020204030204" pitchFamily="34" charset="0"/>
              </a:rPr>
              <a:t>cancel </a:t>
            </a:r>
            <a:r>
              <a:rPr lang="en-US" sz="1800" b="0" i="0" u="none" strike="noStrike" baseline="0" dirty="0">
                <a:solidFill>
                  <a:schemeClr val="tx1"/>
                </a:solidFill>
                <a:latin typeface="Calibri" panose="020F0502020204030204" pitchFamily="34" charset="0"/>
              </a:rPr>
              <a:t>button), or go back to the previous section and change the answers (with a </a:t>
            </a:r>
            <a:r>
              <a:rPr lang="en-US" sz="1800" b="0" i="1" u="none" strike="noStrike" baseline="0" dirty="0">
                <a:solidFill>
                  <a:schemeClr val="tx1"/>
                </a:solidFill>
                <a:latin typeface="Calibri" panose="020F0502020204030204" pitchFamily="34" charset="0"/>
              </a:rPr>
              <a:t>previous </a:t>
            </a:r>
            <a:r>
              <a:rPr lang="en-US" sz="1800" b="0" i="0" u="none" strike="noStrike" baseline="0" dirty="0">
                <a:solidFill>
                  <a:schemeClr val="tx1"/>
                </a:solidFill>
                <a:latin typeface="Calibri" panose="020F0502020204030204" pitchFamily="34" charset="0"/>
              </a:rPr>
              <a:t>button). All inputs of the marketing section are mandatory. All inputs of the statistical section are optional. </a:t>
            </a:r>
            <a:endParaRPr lang="en-US" sz="1800" dirty="0">
              <a:solidFill>
                <a:schemeClr val="tx1"/>
              </a:solidFill>
              <a:latin typeface="Calibri" panose="020F0502020204030204" pitchFamily="34" charset="0"/>
            </a:endParaRPr>
          </a:p>
          <a:p>
            <a:r>
              <a:rPr lang="en-US" sz="1800" dirty="0">
                <a:solidFill>
                  <a:schemeClr val="tx1"/>
                </a:solidFill>
                <a:latin typeface="Calibri" panose="020F0502020204030204" pitchFamily="34" charset="0"/>
              </a:rPr>
              <a:t> After successfully submitting the questionnaire, the user is routed to a page with a thanks and greetings message. </a:t>
            </a:r>
          </a:p>
        </p:txBody>
      </p:sp>
    </p:spTree>
    <p:extLst>
      <p:ext uri="{BB962C8B-B14F-4D97-AF65-F5344CB8AC3E}">
        <p14:creationId xmlns:p14="http://schemas.microsoft.com/office/powerpoint/2010/main" val="1530793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34486-4D5A-4F88-9C04-2B29B2CE8014}"/>
              </a:ext>
            </a:extLst>
          </p:cNvPr>
          <p:cNvSpPr>
            <a:spLocks noGrp="1"/>
          </p:cNvSpPr>
          <p:nvPr>
            <p:ph type="title" idx="4294967295"/>
          </p:nvPr>
        </p:nvSpPr>
        <p:spPr>
          <a:xfrm>
            <a:off x="902871" y="307914"/>
            <a:ext cx="9601200" cy="1303338"/>
          </a:xfrm>
        </p:spPr>
        <p:txBody>
          <a:bodyPr/>
          <a:lstStyle/>
          <a:p>
            <a:pPr algn="l"/>
            <a:r>
              <a:rPr lang="en-US" dirty="0"/>
              <a:t>Entity: Questionnaire</a:t>
            </a:r>
          </a:p>
        </p:txBody>
      </p:sp>
      <p:sp>
        <p:nvSpPr>
          <p:cNvPr id="5" name="Content Placeholder 4">
            <a:extLst>
              <a:ext uri="{FF2B5EF4-FFF2-40B4-BE49-F238E27FC236}">
                <a16:creationId xmlns:a16="http://schemas.microsoft.com/office/drawing/2014/main" id="{7586E06D-B8AE-4BFB-B4F0-563C747BDD9B}"/>
              </a:ext>
            </a:extLst>
          </p:cNvPr>
          <p:cNvSpPr>
            <a:spLocks noGrp="1"/>
          </p:cNvSpPr>
          <p:nvPr>
            <p:ph sz="half" idx="4294967295"/>
          </p:nvPr>
        </p:nvSpPr>
        <p:spPr>
          <a:xfrm>
            <a:off x="985421" y="1264498"/>
            <a:ext cx="4718050" cy="4878850"/>
          </a:xfrm>
        </p:spPr>
        <p:txBody>
          <a:bodyPr>
            <a:noAutofit/>
          </a:bodyPr>
          <a:lstStyle/>
          <a:p>
            <a:pPr marL="0" indent="0">
              <a:buNone/>
            </a:pPr>
            <a:r>
              <a:rPr lang="en-US" sz="1200" dirty="0"/>
              <a:t>package </a:t>
            </a:r>
            <a:r>
              <a:rPr lang="en-US" sz="1200" dirty="0" err="1"/>
              <a:t>it.polimi.gma.entities</a:t>
            </a:r>
            <a:r>
              <a:rPr lang="en-US" sz="1200" dirty="0"/>
              <a:t>;</a:t>
            </a:r>
          </a:p>
          <a:p>
            <a:pPr marL="0" indent="0">
              <a:buNone/>
            </a:pPr>
            <a:r>
              <a:rPr lang="en-US" sz="1200" dirty="0"/>
              <a:t>import </a:t>
            </a:r>
            <a:r>
              <a:rPr lang="en-US" sz="1200" dirty="0" err="1"/>
              <a:t>java.io.Serializable</a:t>
            </a:r>
            <a:r>
              <a:rPr lang="en-US" sz="1200" dirty="0"/>
              <a:t>;</a:t>
            </a:r>
          </a:p>
          <a:p>
            <a:pPr marL="0" indent="0">
              <a:buNone/>
            </a:pPr>
            <a:r>
              <a:rPr lang="en-US" sz="1200" dirty="0"/>
              <a:t>import </a:t>
            </a:r>
            <a:r>
              <a:rPr lang="en-US" sz="1200" dirty="0" err="1"/>
              <a:t>java.util.ArrayList</a:t>
            </a:r>
            <a:r>
              <a:rPr lang="en-US" sz="1200" dirty="0"/>
              <a:t>;</a:t>
            </a:r>
          </a:p>
          <a:p>
            <a:pPr marL="0" indent="0">
              <a:buNone/>
            </a:pPr>
            <a:r>
              <a:rPr lang="en-US" sz="1200" dirty="0"/>
              <a:t>import </a:t>
            </a:r>
            <a:r>
              <a:rPr lang="en-US" sz="1200" dirty="0" err="1"/>
              <a:t>java.util.List</a:t>
            </a:r>
            <a:r>
              <a:rPr lang="en-US" sz="1200" dirty="0"/>
              <a:t>;</a:t>
            </a:r>
          </a:p>
          <a:p>
            <a:pPr marL="0" indent="0">
              <a:buNone/>
            </a:pPr>
            <a:r>
              <a:rPr lang="en-US" sz="1200" dirty="0"/>
              <a:t>import </a:t>
            </a:r>
            <a:r>
              <a:rPr lang="en-US" sz="1200" dirty="0" err="1"/>
              <a:t>javax.persistence</a:t>
            </a:r>
            <a:r>
              <a:rPr lang="en-US" sz="1200" dirty="0"/>
              <a:t>.*;</a:t>
            </a:r>
          </a:p>
          <a:p>
            <a:pPr marL="0" indent="0">
              <a:buNone/>
            </a:pPr>
            <a:r>
              <a:rPr lang="en-US" sz="1200" dirty="0"/>
              <a:t>@Entity</a:t>
            </a:r>
          </a:p>
          <a:p>
            <a:pPr marL="0" indent="0">
              <a:buNone/>
            </a:pPr>
            <a:r>
              <a:rPr lang="en-US" sz="1200" dirty="0"/>
              <a:t>@Table(name = "Questionnaire", schema = "</a:t>
            </a:r>
            <a:r>
              <a:rPr lang="en-US" sz="1200" dirty="0" err="1"/>
              <a:t>gma</a:t>
            </a:r>
            <a:r>
              <a:rPr lang="en-US" sz="1200" dirty="0"/>
              <a:t>")</a:t>
            </a:r>
          </a:p>
          <a:p>
            <a:pPr marL="0" indent="0">
              <a:buNone/>
            </a:pPr>
            <a:r>
              <a:rPr lang="en-US" sz="1200" dirty="0"/>
              <a:t>@NamedQueries({</a:t>
            </a:r>
          </a:p>
          <a:p>
            <a:pPr marL="0" indent="0">
              <a:buNone/>
            </a:pPr>
            <a:r>
              <a:rPr lang="en-US" sz="1200" dirty="0"/>
              <a:t>	@NamedQuery(name = "</a:t>
            </a:r>
            <a:r>
              <a:rPr lang="en-US" sz="1200" dirty="0" err="1"/>
              <a:t>Questionnaire.findDailyQuestionnaire</a:t>
            </a:r>
            <a:r>
              <a:rPr lang="en-US" sz="1200" dirty="0"/>
              <a:t>", query = "SELECT q FROM Questionnaire q WHERE </a:t>
            </a:r>
            <a:r>
              <a:rPr lang="en-US" sz="1200" dirty="0" err="1"/>
              <a:t>q.qdate</a:t>
            </a:r>
            <a:r>
              <a:rPr lang="en-US" sz="1200" dirty="0"/>
              <a:t> = :date"),</a:t>
            </a:r>
          </a:p>
          <a:p>
            <a:pPr marL="0" indent="0">
              <a:buNone/>
            </a:pPr>
            <a:r>
              <a:rPr lang="en-US" sz="1200" dirty="0"/>
              <a:t>	@NamedQuery(name = "</a:t>
            </a:r>
            <a:r>
              <a:rPr lang="en-US" sz="1200" dirty="0" err="1"/>
              <a:t>Questionnaire.findQuestionnaireDP</a:t>
            </a:r>
            <a:r>
              <a:rPr lang="en-US" sz="1200" dirty="0"/>
              <a:t>", query = "SELECT q FROM Questionnaire q  WHERE </a:t>
            </a:r>
            <a:r>
              <a:rPr lang="en-US" sz="1200" dirty="0" err="1"/>
              <a:t>q.qdate</a:t>
            </a:r>
            <a:r>
              <a:rPr lang="en-US" sz="1200" dirty="0"/>
              <a:t> = :date AND </a:t>
            </a:r>
            <a:r>
              <a:rPr lang="en-US" sz="1200" dirty="0" err="1"/>
              <a:t>q.pidx</a:t>
            </a:r>
            <a:r>
              <a:rPr lang="en-US" sz="1200" dirty="0"/>
              <a:t> = :product"),</a:t>
            </a:r>
          </a:p>
          <a:p>
            <a:pPr marL="0" indent="0">
              <a:buNone/>
            </a:pPr>
            <a:r>
              <a:rPr lang="en-US" sz="1200" dirty="0"/>
              <a:t>	@NamedQuery(name = "</a:t>
            </a:r>
            <a:r>
              <a:rPr lang="en-US" sz="1200" dirty="0" err="1"/>
              <a:t>Questionnaire.findAllQuestionnaires</a:t>
            </a:r>
            <a:r>
              <a:rPr lang="en-US" sz="1200" dirty="0"/>
              <a:t>", query = "SELECT q FROM Questionnaire q")</a:t>
            </a:r>
          </a:p>
          <a:p>
            <a:pPr marL="0" indent="0">
              <a:buNone/>
            </a:pPr>
            <a:r>
              <a:rPr lang="en-US" sz="1200" dirty="0"/>
              <a:t>})</a:t>
            </a:r>
          </a:p>
          <a:p>
            <a:pPr marL="0" indent="0">
              <a:buNone/>
            </a:pPr>
            <a:r>
              <a:rPr lang="en-US" sz="1200" dirty="0"/>
              <a:t>public class Questionnaire implements Serializable {</a:t>
            </a:r>
          </a:p>
          <a:p>
            <a:pPr marL="0" indent="0">
              <a:buNone/>
            </a:pPr>
            <a:r>
              <a:rPr lang="en-US" sz="1200" dirty="0"/>
              <a:t>	private static final long </a:t>
            </a:r>
            <a:r>
              <a:rPr lang="en-US" sz="1200" dirty="0" err="1"/>
              <a:t>serialVersionUID</a:t>
            </a:r>
            <a:r>
              <a:rPr lang="en-US" sz="1200" dirty="0"/>
              <a:t> = 1L;</a:t>
            </a:r>
          </a:p>
          <a:p>
            <a:pPr marL="0" indent="0">
              <a:buNone/>
            </a:pPr>
            <a:endParaRPr lang="en-US" sz="1200" dirty="0"/>
          </a:p>
          <a:p>
            <a:pPr marL="0" indent="0">
              <a:buNone/>
            </a:pPr>
            <a:r>
              <a:rPr lang="en-US" sz="1200" dirty="0"/>
              <a:t>	</a:t>
            </a:r>
          </a:p>
          <a:p>
            <a:pPr marL="0" indent="0">
              <a:buNone/>
            </a:pPr>
            <a:r>
              <a:rPr lang="en-US" sz="1200" dirty="0"/>
              <a:t>	</a:t>
            </a:r>
          </a:p>
          <a:p>
            <a:pPr marL="0" indent="0">
              <a:buNone/>
            </a:pPr>
            <a:endParaRPr lang="en-US" sz="1200" dirty="0"/>
          </a:p>
        </p:txBody>
      </p:sp>
      <p:sp>
        <p:nvSpPr>
          <p:cNvPr id="6" name="Content Placeholder 5">
            <a:extLst>
              <a:ext uri="{FF2B5EF4-FFF2-40B4-BE49-F238E27FC236}">
                <a16:creationId xmlns:a16="http://schemas.microsoft.com/office/drawing/2014/main" id="{A8296E33-DC0E-431F-8E14-BE6028BB69C2}"/>
              </a:ext>
            </a:extLst>
          </p:cNvPr>
          <p:cNvSpPr>
            <a:spLocks noGrp="1"/>
          </p:cNvSpPr>
          <p:nvPr>
            <p:ph sz="half" idx="4294967295"/>
          </p:nvPr>
        </p:nvSpPr>
        <p:spPr>
          <a:xfrm>
            <a:off x="6096000" y="1264498"/>
            <a:ext cx="4718050" cy="4878850"/>
          </a:xfrm>
        </p:spPr>
        <p:txBody>
          <a:bodyPr>
            <a:noAutofit/>
          </a:bodyPr>
          <a:lstStyle/>
          <a:p>
            <a:pPr marL="0" indent="0">
              <a:buNone/>
            </a:pPr>
            <a:r>
              <a:rPr lang="en-US" sz="1200" dirty="0"/>
              <a:t>	@Id</a:t>
            </a:r>
          </a:p>
          <a:p>
            <a:pPr marL="0" indent="0">
              <a:buNone/>
            </a:pPr>
            <a:r>
              <a:rPr lang="en-US" sz="1200" dirty="0"/>
              <a:t>	@Column(name="qid")</a:t>
            </a:r>
          </a:p>
          <a:p>
            <a:pPr marL="0" indent="0">
              <a:buNone/>
            </a:pPr>
            <a:r>
              <a:rPr lang="en-US" sz="1200" dirty="0"/>
              <a:t>	@GeneratedValue(strategy = </a:t>
            </a:r>
            <a:r>
              <a:rPr lang="en-US" sz="1200" dirty="0" err="1"/>
              <a:t>GenerationType.IDENTITY</a:t>
            </a:r>
            <a:r>
              <a:rPr lang="en-US" sz="1200" dirty="0"/>
              <a:t>)</a:t>
            </a:r>
          </a:p>
          <a:p>
            <a:pPr marL="0" indent="0">
              <a:buNone/>
            </a:pPr>
            <a:r>
              <a:rPr lang="en-US" sz="1200" dirty="0"/>
              <a:t>	private int </a:t>
            </a:r>
            <a:r>
              <a:rPr lang="en-US" sz="1200" dirty="0" err="1"/>
              <a:t>qid</a:t>
            </a:r>
            <a:r>
              <a:rPr lang="en-US" sz="1200" dirty="0"/>
              <a:t>;</a:t>
            </a:r>
          </a:p>
          <a:p>
            <a:pPr marL="0" indent="0">
              <a:buNone/>
            </a:pPr>
            <a:r>
              <a:rPr lang="en-US" sz="1200" dirty="0"/>
              <a:t>	private String </a:t>
            </a:r>
            <a:r>
              <a:rPr lang="en-US" sz="1200" dirty="0" err="1"/>
              <a:t>qdate</a:t>
            </a:r>
            <a:r>
              <a:rPr lang="en-US" sz="1200" dirty="0"/>
              <a:t>;</a:t>
            </a:r>
          </a:p>
          <a:p>
            <a:pPr marL="0" indent="0">
              <a:buNone/>
            </a:pPr>
            <a:r>
              <a:rPr lang="en-US" sz="1200" dirty="0"/>
              <a:t>	@OneToOne(fetch = </a:t>
            </a:r>
            <a:r>
              <a:rPr lang="en-US" sz="1200" dirty="0" err="1"/>
              <a:t>FetchType.EAGER</a:t>
            </a:r>
            <a:r>
              <a:rPr lang="en-US" sz="1200" dirty="0"/>
              <a:t>, cascade = { </a:t>
            </a:r>
            <a:r>
              <a:rPr lang="en-US" sz="1200" dirty="0" err="1"/>
              <a:t>CascadeType.PERSIST</a:t>
            </a:r>
            <a:r>
              <a:rPr lang="en-US" sz="1200" dirty="0"/>
              <a:t>, </a:t>
            </a:r>
            <a:r>
              <a:rPr lang="en-US" sz="1200" dirty="0" err="1"/>
              <a:t>CascadeType.REMOVE</a:t>
            </a:r>
            <a:r>
              <a:rPr lang="en-US" sz="1200" dirty="0"/>
              <a:t> }, </a:t>
            </a:r>
            <a:r>
              <a:rPr lang="en-US" sz="1200" dirty="0" err="1"/>
              <a:t>orphanRemoval</a:t>
            </a:r>
            <a:r>
              <a:rPr lang="en-US" sz="1200" dirty="0"/>
              <a:t> = true)</a:t>
            </a:r>
          </a:p>
          <a:p>
            <a:pPr marL="0" indent="0">
              <a:buNone/>
            </a:pPr>
            <a:r>
              <a:rPr lang="en-US" sz="1200" dirty="0"/>
              <a:t>	@JoinColumn(name="pidx")</a:t>
            </a:r>
          </a:p>
          <a:p>
            <a:pPr marL="0" indent="0">
              <a:buNone/>
            </a:pPr>
            <a:r>
              <a:rPr lang="en-US" sz="1200" dirty="0"/>
              <a:t>	private Product </a:t>
            </a:r>
            <a:r>
              <a:rPr lang="en-US" sz="1200" dirty="0" err="1"/>
              <a:t>pidx</a:t>
            </a:r>
            <a:r>
              <a:rPr lang="en-US" sz="1200" dirty="0"/>
              <a:t>;</a:t>
            </a:r>
          </a:p>
          <a:p>
            <a:pPr marL="0" indent="0">
              <a:buNone/>
            </a:pPr>
            <a:r>
              <a:rPr lang="en-US" sz="1200" dirty="0"/>
              <a:t>	@OneToMany(fetch = </a:t>
            </a:r>
            <a:r>
              <a:rPr lang="en-US" sz="1200" dirty="0" err="1"/>
              <a:t>FetchType.LAZY</a:t>
            </a:r>
            <a:r>
              <a:rPr lang="en-US" sz="1200" dirty="0"/>
              <a:t>, </a:t>
            </a:r>
            <a:r>
              <a:rPr lang="en-US" sz="1200" dirty="0" err="1"/>
              <a:t>mappedBy</a:t>
            </a:r>
            <a:r>
              <a:rPr lang="en-US" sz="1200" dirty="0"/>
              <a:t> = "</a:t>
            </a:r>
            <a:r>
              <a:rPr lang="en-US" sz="1200" dirty="0" err="1"/>
              <a:t>qidx</a:t>
            </a:r>
            <a:r>
              <a:rPr lang="en-US" sz="1200" dirty="0"/>
              <a:t>", cascade = { </a:t>
            </a:r>
            <a:r>
              <a:rPr lang="en-US" sz="1200" dirty="0" err="1"/>
              <a:t>CascadeType.PERSIST</a:t>
            </a:r>
            <a:r>
              <a:rPr lang="en-US" sz="1200" dirty="0"/>
              <a:t>, </a:t>
            </a:r>
            <a:r>
              <a:rPr lang="en-US" sz="1200" dirty="0" err="1"/>
              <a:t>CascadeType.REMOVE</a:t>
            </a:r>
            <a:r>
              <a:rPr lang="en-US" sz="1200" dirty="0"/>
              <a:t>}, </a:t>
            </a:r>
            <a:r>
              <a:rPr lang="en-US" sz="1200" dirty="0" err="1"/>
              <a:t>orphanRemoval</a:t>
            </a:r>
            <a:r>
              <a:rPr lang="en-US" sz="1200" dirty="0"/>
              <a:t> = true)</a:t>
            </a:r>
          </a:p>
          <a:p>
            <a:pPr marL="0" indent="0">
              <a:buNone/>
            </a:pPr>
            <a:r>
              <a:rPr lang="en-US" sz="1200" dirty="0"/>
              <a:t>	private List&lt;Question&gt; questions = new </a:t>
            </a:r>
            <a:r>
              <a:rPr lang="en-US" sz="1200" dirty="0" err="1"/>
              <a:t>ArrayList</a:t>
            </a:r>
            <a:r>
              <a:rPr lang="en-US" sz="1200" dirty="0"/>
              <a:t>&lt;&gt;();</a:t>
            </a:r>
          </a:p>
          <a:p>
            <a:pPr marL="0" indent="0">
              <a:buNone/>
            </a:pPr>
            <a:r>
              <a:rPr lang="en-US" sz="1200" dirty="0"/>
              <a:t>public Questionnaire() {</a:t>
            </a:r>
          </a:p>
          <a:p>
            <a:pPr marL="0" indent="0">
              <a:buNone/>
            </a:pPr>
            <a:r>
              <a:rPr lang="en-US" sz="1200" dirty="0"/>
              <a:t>	}	</a:t>
            </a:r>
          </a:p>
          <a:p>
            <a:pPr marL="0" indent="0">
              <a:buNone/>
            </a:pPr>
            <a:r>
              <a:rPr lang="en-US" sz="1200" dirty="0"/>
              <a:t>	public Questionnaire(String date) {</a:t>
            </a:r>
          </a:p>
          <a:p>
            <a:pPr marL="0" indent="0">
              <a:buNone/>
            </a:pPr>
            <a:r>
              <a:rPr lang="en-US" sz="1200" dirty="0"/>
              <a:t>		</a:t>
            </a:r>
            <a:r>
              <a:rPr lang="en-US" sz="1200" dirty="0" err="1"/>
              <a:t>qdate</a:t>
            </a:r>
            <a:r>
              <a:rPr lang="en-US" sz="1200" dirty="0"/>
              <a:t> = date;</a:t>
            </a:r>
          </a:p>
          <a:p>
            <a:pPr marL="0" indent="0">
              <a:buNone/>
            </a:pPr>
            <a:r>
              <a:rPr lang="en-US" sz="1200" dirty="0"/>
              <a:t>	}</a:t>
            </a:r>
          </a:p>
          <a:p>
            <a:pPr marL="0" indent="0">
              <a:buNone/>
            </a:pPr>
            <a:r>
              <a:rPr lang="en-US" sz="1200" dirty="0"/>
              <a:t>	</a:t>
            </a:r>
          </a:p>
          <a:p>
            <a:pPr marL="0" indent="0">
              <a:buNone/>
            </a:pPr>
            <a:r>
              <a:rPr lang="en-US" sz="1200" dirty="0"/>
              <a:t>	</a:t>
            </a:r>
          </a:p>
        </p:txBody>
      </p:sp>
    </p:spTree>
    <p:extLst>
      <p:ext uri="{BB962C8B-B14F-4D97-AF65-F5344CB8AC3E}">
        <p14:creationId xmlns:p14="http://schemas.microsoft.com/office/powerpoint/2010/main" val="610825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D7315E-4536-4931-8DAA-24E8227B91D7}"/>
              </a:ext>
            </a:extLst>
          </p:cNvPr>
          <p:cNvSpPr>
            <a:spLocks noGrp="1"/>
          </p:cNvSpPr>
          <p:nvPr>
            <p:ph sz="half" idx="4294967295"/>
          </p:nvPr>
        </p:nvSpPr>
        <p:spPr>
          <a:xfrm>
            <a:off x="754602" y="905669"/>
            <a:ext cx="4718050" cy="5246556"/>
          </a:xfrm>
        </p:spPr>
        <p:txBody>
          <a:bodyPr>
            <a:noAutofit/>
          </a:bodyPr>
          <a:lstStyle/>
          <a:p>
            <a:pPr marL="0" indent="0">
              <a:buNone/>
            </a:pPr>
            <a:r>
              <a:rPr lang="en-US" sz="1200" dirty="0"/>
              <a:t>public Questionnaire(String date, Product product) {</a:t>
            </a:r>
          </a:p>
          <a:p>
            <a:pPr marL="0" indent="0">
              <a:buNone/>
            </a:pPr>
            <a:r>
              <a:rPr lang="en-US" sz="1200" dirty="0"/>
              <a:t>		</a:t>
            </a:r>
            <a:r>
              <a:rPr lang="en-US" sz="1200" dirty="0" err="1"/>
              <a:t>qdate</a:t>
            </a:r>
            <a:r>
              <a:rPr lang="en-US" sz="1200" dirty="0"/>
              <a:t> = date;</a:t>
            </a:r>
          </a:p>
          <a:p>
            <a:pPr marL="0" indent="0">
              <a:buNone/>
            </a:pPr>
            <a:r>
              <a:rPr lang="en-US" sz="1200" dirty="0"/>
              <a:t>		</a:t>
            </a:r>
            <a:r>
              <a:rPr lang="en-US" sz="1200" dirty="0" err="1"/>
              <a:t>pidx</a:t>
            </a:r>
            <a:r>
              <a:rPr lang="en-US" sz="1200" dirty="0"/>
              <a:t> = product;</a:t>
            </a:r>
          </a:p>
          <a:p>
            <a:pPr marL="0" indent="0">
              <a:buNone/>
            </a:pPr>
            <a:r>
              <a:rPr lang="en-US" sz="1200" dirty="0"/>
              <a:t>	}</a:t>
            </a:r>
          </a:p>
          <a:p>
            <a:pPr marL="0" indent="0">
              <a:buNone/>
            </a:pPr>
            <a:r>
              <a:rPr lang="en-US" sz="1200" dirty="0"/>
              <a:t>public int </a:t>
            </a:r>
            <a:r>
              <a:rPr lang="en-US" sz="1200" dirty="0" err="1"/>
              <a:t>getID</a:t>
            </a:r>
            <a:r>
              <a:rPr lang="en-US" sz="1200" dirty="0"/>
              <a:t>() {</a:t>
            </a:r>
          </a:p>
          <a:p>
            <a:pPr marL="0" indent="0">
              <a:buNone/>
            </a:pPr>
            <a:r>
              <a:rPr lang="en-US" sz="1200" dirty="0"/>
              <a:t>		return </a:t>
            </a:r>
            <a:r>
              <a:rPr lang="en-US" sz="1200" dirty="0" err="1"/>
              <a:t>this.qid</a:t>
            </a:r>
            <a:r>
              <a:rPr lang="en-US" sz="1200" dirty="0"/>
              <a:t>;</a:t>
            </a:r>
          </a:p>
          <a:p>
            <a:pPr marL="0" indent="0">
              <a:buNone/>
            </a:pPr>
            <a:r>
              <a:rPr lang="en-US" sz="1200" dirty="0"/>
              <a:t>	}</a:t>
            </a:r>
          </a:p>
          <a:p>
            <a:pPr marL="0" indent="0">
              <a:buNone/>
            </a:pPr>
            <a:r>
              <a:rPr lang="en-US" sz="1200" dirty="0"/>
              <a:t>	public void </a:t>
            </a:r>
            <a:r>
              <a:rPr lang="en-US" sz="1200" dirty="0" err="1"/>
              <a:t>setID</a:t>
            </a:r>
            <a:r>
              <a:rPr lang="en-US" sz="1200" dirty="0"/>
              <a:t>(int </a:t>
            </a:r>
            <a:r>
              <a:rPr lang="en-US" sz="1200" dirty="0" err="1"/>
              <a:t>ID_questionnaire</a:t>
            </a:r>
            <a:r>
              <a:rPr lang="en-US" sz="1200" dirty="0"/>
              <a:t>) {</a:t>
            </a:r>
          </a:p>
          <a:p>
            <a:pPr marL="0" indent="0">
              <a:buNone/>
            </a:pPr>
            <a:r>
              <a:rPr lang="en-US" sz="1200" dirty="0"/>
              <a:t>		</a:t>
            </a:r>
            <a:r>
              <a:rPr lang="en-US" sz="1200" dirty="0" err="1"/>
              <a:t>this.qid</a:t>
            </a:r>
            <a:r>
              <a:rPr lang="en-US" sz="1200" dirty="0"/>
              <a:t> = </a:t>
            </a:r>
            <a:r>
              <a:rPr lang="en-US" sz="1200" dirty="0" err="1"/>
              <a:t>ID_questionnaire</a:t>
            </a:r>
            <a:r>
              <a:rPr lang="en-US" sz="1200" dirty="0"/>
              <a:t>;</a:t>
            </a:r>
          </a:p>
          <a:p>
            <a:pPr marL="0" indent="0">
              <a:buNone/>
            </a:pPr>
            <a:r>
              <a:rPr lang="en-US" sz="1200" dirty="0"/>
              <a:t>	}</a:t>
            </a:r>
          </a:p>
          <a:p>
            <a:pPr marL="0" indent="0">
              <a:buNone/>
            </a:pPr>
            <a:r>
              <a:rPr lang="en-US" sz="1200" dirty="0"/>
              <a:t>	</a:t>
            </a:r>
          </a:p>
          <a:p>
            <a:pPr marL="0" indent="0">
              <a:buNone/>
            </a:pPr>
            <a:r>
              <a:rPr lang="en-US" sz="1200" dirty="0"/>
              <a:t>	public String </a:t>
            </a:r>
            <a:r>
              <a:rPr lang="en-US" sz="1200" dirty="0" err="1"/>
              <a:t>getDate</a:t>
            </a:r>
            <a:r>
              <a:rPr lang="en-US" sz="1200" dirty="0"/>
              <a:t>() {</a:t>
            </a:r>
          </a:p>
          <a:p>
            <a:pPr marL="0" indent="0">
              <a:buNone/>
            </a:pPr>
            <a:r>
              <a:rPr lang="en-US" sz="1200" dirty="0"/>
              <a:t>		return </a:t>
            </a:r>
            <a:r>
              <a:rPr lang="en-US" sz="1200" dirty="0" err="1"/>
              <a:t>this.qdate</a:t>
            </a:r>
            <a:r>
              <a:rPr lang="en-US" sz="1200" dirty="0"/>
              <a:t>;</a:t>
            </a:r>
          </a:p>
          <a:p>
            <a:pPr marL="0" indent="0">
              <a:buNone/>
            </a:pPr>
            <a:r>
              <a:rPr lang="en-US" sz="1200" dirty="0"/>
              <a:t>	}</a:t>
            </a:r>
          </a:p>
          <a:p>
            <a:pPr marL="0" indent="0">
              <a:buNone/>
            </a:pPr>
            <a:endParaRPr lang="en-US" sz="1200" dirty="0"/>
          </a:p>
          <a:p>
            <a:pPr marL="0" indent="0">
              <a:buNone/>
            </a:pPr>
            <a:r>
              <a:rPr lang="en-US" sz="1200" dirty="0"/>
              <a:t>	public void </a:t>
            </a:r>
            <a:r>
              <a:rPr lang="en-US" sz="1200" dirty="0" err="1"/>
              <a:t>setDate</a:t>
            </a:r>
            <a:r>
              <a:rPr lang="en-US" sz="1200" dirty="0"/>
              <a:t>(String date) {</a:t>
            </a:r>
          </a:p>
          <a:p>
            <a:pPr marL="0" indent="0">
              <a:buNone/>
            </a:pPr>
            <a:r>
              <a:rPr lang="en-US" sz="1200" dirty="0"/>
              <a:t>		</a:t>
            </a:r>
            <a:r>
              <a:rPr lang="en-US" sz="1200" dirty="0" err="1"/>
              <a:t>this.qdate</a:t>
            </a:r>
            <a:r>
              <a:rPr lang="en-US" sz="1200" dirty="0"/>
              <a:t> = date;</a:t>
            </a:r>
          </a:p>
          <a:p>
            <a:pPr marL="0" indent="0">
              <a:buNone/>
            </a:pPr>
            <a:r>
              <a:rPr lang="en-US" sz="1200" dirty="0"/>
              <a:t>	}</a:t>
            </a:r>
          </a:p>
          <a:p>
            <a:pPr marL="0" indent="0">
              <a:buNone/>
            </a:pPr>
            <a:endParaRPr lang="en-US" sz="1200" dirty="0"/>
          </a:p>
        </p:txBody>
      </p:sp>
      <p:sp>
        <p:nvSpPr>
          <p:cNvPr id="4" name="Content Placeholder 3">
            <a:extLst>
              <a:ext uri="{FF2B5EF4-FFF2-40B4-BE49-F238E27FC236}">
                <a16:creationId xmlns:a16="http://schemas.microsoft.com/office/drawing/2014/main" id="{AB972483-9776-483A-9ABD-FA70C548CC7F}"/>
              </a:ext>
            </a:extLst>
          </p:cNvPr>
          <p:cNvSpPr>
            <a:spLocks noGrp="1"/>
          </p:cNvSpPr>
          <p:nvPr>
            <p:ph sz="half" idx="4294967295"/>
          </p:nvPr>
        </p:nvSpPr>
        <p:spPr>
          <a:xfrm>
            <a:off x="6186688" y="805722"/>
            <a:ext cx="4718050" cy="5246555"/>
          </a:xfrm>
        </p:spPr>
        <p:txBody>
          <a:bodyPr>
            <a:noAutofit/>
          </a:bodyPr>
          <a:lstStyle/>
          <a:p>
            <a:pPr marL="0" indent="0">
              <a:buNone/>
            </a:pPr>
            <a:r>
              <a:rPr lang="en-US" sz="1200" dirty="0"/>
              <a:t>	</a:t>
            </a:r>
          </a:p>
          <a:p>
            <a:pPr marL="0" indent="0">
              <a:buNone/>
            </a:pPr>
            <a:r>
              <a:rPr lang="en-US" sz="1200" dirty="0"/>
              <a:t>	public Product </a:t>
            </a:r>
            <a:r>
              <a:rPr lang="en-US" sz="1200" dirty="0" err="1"/>
              <a:t>getProduct</a:t>
            </a:r>
            <a:r>
              <a:rPr lang="en-US" sz="1200" dirty="0"/>
              <a:t>() {</a:t>
            </a:r>
          </a:p>
          <a:p>
            <a:pPr marL="0" indent="0">
              <a:buNone/>
            </a:pPr>
            <a:r>
              <a:rPr lang="en-US" sz="1200" dirty="0"/>
              <a:t>		return </a:t>
            </a:r>
            <a:r>
              <a:rPr lang="en-US" sz="1200" dirty="0" err="1"/>
              <a:t>pidx</a:t>
            </a:r>
            <a:r>
              <a:rPr lang="en-US" sz="1200" dirty="0"/>
              <a:t>;</a:t>
            </a:r>
          </a:p>
          <a:p>
            <a:pPr marL="0" indent="0">
              <a:buNone/>
            </a:pPr>
            <a:r>
              <a:rPr lang="en-US" sz="1200" dirty="0"/>
              <a:t>	}	</a:t>
            </a:r>
          </a:p>
          <a:p>
            <a:pPr marL="0" indent="0">
              <a:buNone/>
            </a:pPr>
            <a:r>
              <a:rPr lang="en-US" sz="1200" dirty="0"/>
              <a:t>	public void </a:t>
            </a:r>
            <a:r>
              <a:rPr lang="en-US" sz="1200" dirty="0" err="1"/>
              <a:t>setProduct</a:t>
            </a:r>
            <a:r>
              <a:rPr lang="en-US" sz="1200" dirty="0"/>
              <a:t>(Product product) {</a:t>
            </a:r>
          </a:p>
          <a:p>
            <a:pPr marL="0" indent="0">
              <a:buNone/>
            </a:pPr>
            <a:r>
              <a:rPr lang="en-US" sz="1200" dirty="0"/>
              <a:t>		</a:t>
            </a:r>
            <a:r>
              <a:rPr lang="en-US" sz="1200" dirty="0" err="1"/>
              <a:t>this.pidx</a:t>
            </a:r>
            <a:r>
              <a:rPr lang="en-US" sz="1200" dirty="0"/>
              <a:t> = product;</a:t>
            </a:r>
          </a:p>
          <a:p>
            <a:pPr marL="0" indent="0">
              <a:buNone/>
            </a:pPr>
            <a:r>
              <a:rPr lang="en-US" sz="1200" dirty="0"/>
              <a:t>	}	</a:t>
            </a:r>
          </a:p>
          <a:p>
            <a:pPr marL="0" indent="0">
              <a:buNone/>
            </a:pPr>
            <a:r>
              <a:rPr lang="en-US" sz="1200" dirty="0"/>
              <a:t>	public List&lt;Question&gt; </a:t>
            </a:r>
            <a:r>
              <a:rPr lang="en-US" sz="1200" dirty="0" err="1"/>
              <a:t>getQuestions</a:t>
            </a:r>
            <a:r>
              <a:rPr lang="en-US" sz="1200" dirty="0"/>
              <a:t>() {</a:t>
            </a:r>
          </a:p>
          <a:p>
            <a:pPr marL="0" indent="0">
              <a:buNone/>
            </a:pPr>
            <a:r>
              <a:rPr lang="en-US" sz="1200" dirty="0"/>
              <a:t>		return </a:t>
            </a:r>
            <a:r>
              <a:rPr lang="en-US" sz="1200" dirty="0" err="1"/>
              <a:t>this.questions</a:t>
            </a:r>
            <a:r>
              <a:rPr lang="en-US" sz="1200" dirty="0"/>
              <a:t>;</a:t>
            </a:r>
          </a:p>
          <a:p>
            <a:pPr marL="0" indent="0">
              <a:buNone/>
            </a:pPr>
            <a:r>
              <a:rPr lang="en-US" sz="1200" dirty="0"/>
              <a:t>	}</a:t>
            </a:r>
          </a:p>
          <a:p>
            <a:pPr marL="0" indent="0">
              <a:buNone/>
            </a:pPr>
            <a:r>
              <a:rPr lang="en-US" sz="1200" dirty="0"/>
              <a:t>	public void add(Question question) {</a:t>
            </a:r>
          </a:p>
          <a:p>
            <a:pPr marL="0" indent="0">
              <a:buNone/>
            </a:pPr>
            <a:r>
              <a:rPr lang="en-US" sz="1200" dirty="0"/>
              <a:t>		</a:t>
            </a:r>
            <a:r>
              <a:rPr lang="en-US" sz="1200" dirty="0" err="1"/>
              <a:t>questions.add</a:t>
            </a:r>
            <a:r>
              <a:rPr lang="en-US" sz="1200" dirty="0"/>
              <a:t>(question);</a:t>
            </a:r>
          </a:p>
          <a:p>
            <a:pPr marL="0" indent="0">
              <a:buNone/>
            </a:pPr>
            <a:r>
              <a:rPr lang="en-US" sz="1200" dirty="0"/>
              <a:t>		</a:t>
            </a:r>
            <a:r>
              <a:rPr lang="en-US" sz="1200" dirty="0" err="1"/>
              <a:t>question.setQuestionnaire</a:t>
            </a:r>
            <a:r>
              <a:rPr lang="en-US" sz="1200" dirty="0"/>
              <a:t>(this);</a:t>
            </a:r>
          </a:p>
          <a:p>
            <a:pPr marL="0" indent="0">
              <a:buNone/>
            </a:pPr>
            <a:r>
              <a:rPr lang="en-US" sz="1200" dirty="0"/>
              <a:t>	}</a:t>
            </a:r>
          </a:p>
          <a:p>
            <a:pPr marL="0" indent="0">
              <a:buNone/>
            </a:pPr>
            <a:r>
              <a:rPr lang="en-US" sz="1200" dirty="0"/>
              <a:t>	public void </a:t>
            </a:r>
            <a:r>
              <a:rPr lang="en-US" sz="1200" dirty="0" err="1"/>
              <a:t>removeQuestion</a:t>
            </a:r>
            <a:r>
              <a:rPr lang="en-US" sz="1200" dirty="0"/>
              <a:t>(Question question) {</a:t>
            </a:r>
          </a:p>
          <a:p>
            <a:pPr marL="0" indent="0">
              <a:buNone/>
            </a:pPr>
            <a:r>
              <a:rPr lang="en-US" sz="1200" dirty="0"/>
              <a:t>		</a:t>
            </a:r>
            <a:r>
              <a:rPr lang="en-US" sz="1200" dirty="0" err="1"/>
              <a:t>getQuestions</a:t>
            </a:r>
            <a:r>
              <a:rPr lang="en-US" sz="1200" dirty="0"/>
              <a:t>().remove(question);</a:t>
            </a:r>
          </a:p>
          <a:p>
            <a:pPr marL="0" indent="0">
              <a:buNone/>
            </a:pPr>
            <a:r>
              <a:rPr lang="en-US" sz="1200" dirty="0"/>
              <a:t>	}</a:t>
            </a:r>
          </a:p>
          <a:p>
            <a:pPr marL="0" indent="0">
              <a:buNone/>
            </a:pPr>
            <a:r>
              <a:rPr lang="en-US" sz="1200" dirty="0"/>
              <a:t>}</a:t>
            </a:r>
          </a:p>
        </p:txBody>
      </p:sp>
    </p:spTree>
    <p:extLst>
      <p:ext uri="{BB962C8B-B14F-4D97-AF65-F5344CB8AC3E}">
        <p14:creationId xmlns:p14="http://schemas.microsoft.com/office/powerpoint/2010/main" val="588035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48F6E-7E19-4DA3-8559-039212330A5E}"/>
              </a:ext>
            </a:extLst>
          </p:cNvPr>
          <p:cNvSpPr txBox="1">
            <a:spLocks/>
          </p:cNvSpPr>
          <p:nvPr/>
        </p:nvSpPr>
        <p:spPr>
          <a:xfrm>
            <a:off x="1915912" y="658089"/>
            <a:ext cx="7886700" cy="1325563"/>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Relationship “refers to” </a:t>
            </a:r>
          </a:p>
        </p:txBody>
      </p:sp>
      <p:sp>
        <p:nvSpPr>
          <p:cNvPr id="3" name="Content Placeholder 4">
            <a:extLst>
              <a:ext uri="{FF2B5EF4-FFF2-40B4-BE49-F238E27FC236}">
                <a16:creationId xmlns:a16="http://schemas.microsoft.com/office/drawing/2014/main" id="{89596954-CBB8-4290-AE74-324A94FCCDED}"/>
              </a:ext>
            </a:extLst>
          </p:cNvPr>
          <p:cNvSpPr txBox="1">
            <a:spLocks/>
          </p:cNvSpPr>
          <p:nvPr/>
        </p:nvSpPr>
        <p:spPr>
          <a:xfrm>
            <a:off x="6245205" y="1655073"/>
            <a:ext cx="3886200" cy="4351338"/>
          </a:xfrm>
          <a:prstGeom prst="rect">
            <a:avLst/>
          </a:prstGeom>
        </p:spPr>
        <p:txBody>
          <a:bodyPr>
            <a:normAutofit fontScale="85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GB" dirty="0"/>
              <a:t>Questionnaire </a:t>
            </a:r>
            <a:r>
              <a:rPr lang="en-GB" dirty="0">
                <a:sym typeface="Wingdings" panose="05000000000000000000" pitchFamily="2" charset="2"/>
              </a:rPr>
              <a:t></a:t>
            </a:r>
            <a:r>
              <a:rPr lang="en-GB" dirty="0"/>
              <a:t> Product </a:t>
            </a:r>
            <a:br>
              <a:rPr lang="en-GB" dirty="0"/>
            </a:br>
            <a:r>
              <a:rPr lang="en-GB" sz="1700" dirty="0"/>
              <a:t>- @OneToOne</a:t>
            </a:r>
            <a:br>
              <a:rPr lang="en-GB" sz="1700" dirty="0"/>
            </a:br>
            <a:r>
              <a:rPr lang="en-GB" sz="1700" dirty="0"/>
              <a:t>- Unidirectional relationship, since we don’t have any necessity to have bidirectionality in this case</a:t>
            </a:r>
            <a:br>
              <a:rPr lang="en-GB" sz="1700" dirty="0"/>
            </a:br>
            <a:r>
              <a:rPr lang="en-GB" sz="1700" dirty="0"/>
              <a:t>- </a:t>
            </a:r>
            <a:r>
              <a:rPr lang="en-GB" sz="1700" dirty="0" err="1"/>
              <a:t>fetchType.EAGER</a:t>
            </a:r>
            <a:r>
              <a:rPr lang="en-GB" sz="1700" dirty="0"/>
              <a:t>, since in the home page the application should display the product name and image</a:t>
            </a:r>
            <a:br>
              <a:rPr lang="en-GB" sz="1700" dirty="0"/>
            </a:br>
            <a:r>
              <a:rPr lang="en-GB" sz="1700" dirty="0"/>
              <a:t>- cascade: persist and remove, since this cascading configuration avoid us to create the product invocating a method, but allows us to persist the product persisting the questionnaire. Furthermore the questionnaire is strictly connected to one product, and vice versa; so when we delete the questionnaire from the database we want also to delete the product related</a:t>
            </a:r>
            <a:br>
              <a:rPr lang="en-GB" sz="1700" dirty="0"/>
            </a:br>
            <a:r>
              <a:rPr lang="en-GB" sz="1700" dirty="0"/>
              <a:t>- orphan removal: true, because we want to delete from the database also the product related when we delete the questionnaire</a:t>
            </a:r>
          </a:p>
          <a:p>
            <a:pPr marL="0" indent="0">
              <a:buFont typeface="Arial"/>
              <a:buNone/>
            </a:pPr>
            <a:r>
              <a:rPr lang="en-GB" sz="2100" dirty="0"/>
              <a:t>The owner of the relationship is obviously Questionnaire</a:t>
            </a:r>
          </a:p>
        </p:txBody>
      </p:sp>
      <p:sp>
        <p:nvSpPr>
          <p:cNvPr id="4" name="Rectangle 3">
            <a:extLst>
              <a:ext uri="{FF2B5EF4-FFF2-40B4-BE49-F238E27FC236}">
                <a16:creationId xmlns:a16="http://schemas.microsoft.com/office/drawing/2014/main" id="{037E2A9B-8822-4049-B930-6D9704FE1DBB}"/>
              </a:ext>
            </a:extLst>
          </p:cNvPr>
          <p:cNvSpPr/>
          <p:nvPr/>
        </p:nvSpPr>
        <p:spPr>
          <a:xfrm>
            <a:off x="4290344" y="2976347"/>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5" name="Rectangle 4">
            <a:extLst>
              <a:ext uri="{FF2B5EF4-FFF2-40B4-BE49-F238E27FC236}">
                <a16:creationId xmlns:a16="http://schemas.microsoft.com/office/drawing/2014/main" id="{D92F69DB-6D5F-4CED-95D7-202F45A7E7D2}"/>
              </a:ext>
            </a:extLst>
          </p:cNvPr>
          <p:cNvSpPr/>
          <p:nvPr/>
        </p:nvSpPr>
        <p:spPr>
          <a:xfrm>
            <a:off x="1526282" y="2976347"/>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sp>
        <p:nvSpPr>
          <p:cNvPr id="6" name="Diamond 5">
            <a:extLst>
              <a:ext uri="{FF2B5EF4-FFF2-40B4-BE49-F238E27FC236}">
                <a16:creationId xmlns:a16="http://schemas.microsoft.com/office/drawing/2014/main" id="{6C2649F8-DF80-4550-9690-58BB61A5EA84}"/>
              </a:ext>
            </a:extLst>
          </p:cNvPr>
          <p:cNvSpPr/>
          <p:nvPr/>
        </p:nvSpPr>
        <p:spPr>
          <a:xfrm rot="5400000">
            <a:off x="3526734" y="3003545"/>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7" name="Straight Connector 6">
            <a:extLst>
              <a:ext uri="{FF2B5EF4-FFF2-40B4-BE49-F238E27FC236}">
                <a16:creationId xmlns:a16="http://schemas.microsoft.com/office/drawing/2014/main" id="{731D7533-C884-4C43-829C-CED43C53E94D}"/>
              </a:ext>
            </a:extLst>
          </p:cNvPr>
          <p:cNvCxnSpPr>
            <a:stCxn id="4" idx="1"/>
          </p:cNvCxnSpPr>
          <p:nvPr/>
        </p:nvCxnSpPr>
        <p:spPr>
          <a:xfrm flipH="1">
            <a:off x="3961551" y="3212166"/>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BCC2A32-10EB-40DF-8991-89DBA49BF540}"/>
              </a:ext>
            </a:extLst>
          </p:cNvPr>
          <p:cNvCxnSpPr>
            <a:stCxn id="6" idx="2"/>
          </p:cNvCxnSpPr>
          <p:nvPr/>
        </p:nvCxnSpPr>
        <p:spPr>
          <a:xfrm flipH="1">
            <a:off x="3095201" y="3212167"/>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061B745-BE4B-4B92-A551-A60E38F059D8}"/>
              </a:ext>
            </a:extLst>
          </p:cNvPr>
          <p:cNvSpPr txBox="1"/>
          <p:nvPr/>
        </p:nvSpPr>
        <p:spPr>
          <a:xfrm>
            <a:off x="3824003" y="3261701"/>
            <a:ext cx="481222" cy="369332"/>
          </a:xfrm>
          <a:prstGeom prst="rect">
            <a:avLst/>
          </a:prstGeom>
          <a:noFill/>
        </p:spPr>
        <p:txBody>
          <a:bodyPr wrap="none" rtlCol="0">
            <a:spAutoFit/>
          </a:bodyPr>
          <a:lstStyle/>
          <a:p>
            <a:r>
              <a:rPr lang="en-GB" dirty="0"/>
              <a:t>1:1</a:t>
            </a:r>
          </a:p>
        </p:txBody>
      </p:sp>
      <p:sp>
        <p:nvSpPr>
          <p:cNvPr id="10" name="TextBox 9">
            <a:extLst>
              <a:ext uri="{FF2B5EF4-FFF2-40B4-BE49-F238E27FC236}">
                <a16:creationId xmlns:a16="http://schemas.microsoft.com/office/drawing/2014/main" id="{3135074E-98B4-4F3F-B5C6-BFB52B3476E2}"/>
              </a:ext>
            </a:extLst>
          </p:cNvPr>
          <p:cNvSpPr txBox="1"/>
          <p:nvPr/>
        </p:nvSpPr>
        <p:spPr>
          <a:xfrm>
            <a:off x="3079956" y="3257601"/>
            <a:ext cx="481222" cy="369332"/>
          </a:xfrm>
          <a:prstGeom prst="rect">
            <a:avLst/>
          </a:prstGeom>
          <a:noFill/>
        </p:spPr>
        <p:txBody>
          <a:bodyPr wrap="none" rtlCol="0">
            <a:spAutoFit/>
          </a:bodyPr>
          <a:lstStyle/>
          <a:p>
            <a:r>
              <a:rPr lang="en-GB" dirty="0"/>
              <a:t>1:1</a:t>
            </a:r>
          </a:p>
        </p:txBody>
      </p:sp>
      <p:sp>
        <p:nvSpPr>
          <p:cNvPr id="11" name="TextBox 10">
            <a:extLst>
              <a:ext uri="{FF2B5EF4-FFF2-40B4-BE49-F238E27FC236}">
                <a16:creationId xmlns:a16="http://schemas.microsoft.com/office/drawing/2014/main" id="{031AECEE-56CE-4635-9792-DAA0A387F41D}"/>
              </a:ext>
            </a:extLst>
          </p:cNvPr>
          <p:cNvSpPr txBox="1"/>
          <p:nvPr/>
        </p:nvSpPr>
        <p:spPr>
          <a:xfrm>
            <a:off x="3302674" y="2642917"/>
            <a:ext cx="993221" cy="369332"/>
          </a:xfrm>
          <a:prstGeom prst="rect">
            <a:avLst/>
          </a:prstGeom>
          <a:noFill/>
        </p:spPr>
        <p:txBody>
          <a:bodyPr wrap="none" rtlCol="0">
            <a:spAutoFit/>
          </a:bodyPr>
          <a:lstStyle/>
          <a:p>
            <a:r>
              <a:rPr lang="en-GB" dirty="0"/>
              <a:t>Refers to</a:t>
            </a:r>
          </a:p>
        </p:txBody>
      </p:sp>
      <p:sp>
        <p:nvSpPr>
          <p:cNvPr id="12" name="Rectangle 11">
            <a:extLst>
              <a:ext uri="{FF2B5EF4-FFF2-40B4-BE49-F238E27FC236}">
                <a16:creationId xmlns:a16="http://schemas.microsoft.com/office/drawing/2014/main" id="{DA855452-2936-43B8-8930-9587917F45F8}"/>
              </a:ext>
            </a:extLst>
          </p:cNvPr>
          <p:cNvSpPr/>
          <p:nvPr/>
        </p:nvSpPr>
        <p:spPr>
          <a:xfrm>
            <a:off x="4290344" y="485954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13" name="Rectangle 12">
            <a:extLst>
              <a:ext uri="{FF2B5EF4-FFF2-40B4-BE49-F238E27FC236}">
                <a16:creationId xmlns:a16="http://schemas.microsoft.com/office/drawing/2014/main" id="{EFC73E16-918C-4E34-AAB8-D7B115261E93}"/>
              </a:ext>
            </a:extLst>
          </p:cNvPr>
          <p:cNvSpPr/>
          <p:nvPr/>
        </p:nvSpPr>
        <p:spPr>
          <a:xfrm>
            <a:off x="1526282" y="485954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cxnSp>
        <p:nvCxnSpPr>
          <p:cNvPr id="14" name="Straight Connector 13">
            <a:extLst>
              <a:ext uri="{FF2B5EF4-FFF2-40B4-BE49-F238E27FC236}">
                <a16:creationId xmlns:a16="http://schemas.microsoft.com/office/drawing/2014/main" id="{1A4BAA8E-6DFB-446E-BCC0-D6D87DF1E238}"/>
              </a:ext>
            </a:extLst>
          </p:cNvPr>
          <p:cNvCxnSpPr>
            <a:stCxn id="12" idx="1"/>
            <a:endCxn id="13" idx="3"/>
          </p:cNvCxnSpPr>
          <p:nvPr/>
        </p:nvCxnSpPr>
        <p:spPr>
          <a:xfrm flipH="1">
            <a:off x="3095200" y="509536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5914769-E1F2-4216-B7AB-D90C8863AE86}"/>
              </a:ext>
            </a:extLst>
          </p:cNvPr>
          <p:cNvSpPr txBox="1"/>
          <p:nvPr/>
        </p:nvSpPr>
        <p:spPr>
          <a:xfrm>
            <a:off x="4005897" y="4752048"/>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669446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6AC6-A22B-4962-AF32-DF3EDD9270F9}"/>
              </a:ext>
            </a:extLst>
          </p:cNvPr>
          <p:cNvSpPr>
            <a:spLocks noGrp="1"/>
          </p:cNvSpPr>
          <p:nvPr>
            <p:ph type="title" idx="4294967295"/>
          </p:nvPr>
        </p:nvSpPr>
        <p:spPr>
          <a:xfrm>
            <a:off x="1083076" y="636003"/>
            <a:ext cx="9601200" cy="1303337"/>
          </a:xfrm>
        </p:spPr>
        <p:txBody>
          <a:bodyPr/>
          <a:lstStyle/>
          <a:p>
            <a:pPr algn="l"/>
            <a:r>
              <a:rPr lang="en-US" dirty="0" err="1"/>
              <a:t>Entity:Product</a:t>
            </a:r>
            <a:r>
              <a:rPr lang="en-US" dirty="0"/>
              <a:t> </a:t>
            </a:r>
          </a:p>
        </p:txBody>
      </p:sp>
      <p:sp>
        <p:nvSpPr>
          <p:cNvPr id="3" name="Content Placeholder 2">
            <a:extLst>
              <a:ext uri="{FF2B5EF4-FFF2-40B4-BE49-F238E27FC236}">
                <a16:creationId xmlns:a16="http://schemas.microsoft.com/office/drawing/2014/main" id="{AADFD518-8A39-4EE4-A8E4-F2CB43049235}"/>
              </a:ext>
            </a:extLst>
          </p:cNvPr>
          <p:cNvSpPr>
            <a:spLocks noGrp="1"/>
          </p:cNvSpPr>
          <p:nvPr>
            <p:ph sz="half" idx="4294967295"/>
          </p:nvPr>
        </p:nvSpPr>
        <p:spPr>
          <a:xfrm>
            <a:off x="1083076" y="1846016"/>
            <a:ext cx="4718050" cy="4202112"/>
          </a:xfrm>
        </p:spPr>
        <p:txBody>
          <a:bodyPr>
            <a:noAutofit/>
          </a:bodyPr>
          <a:lstStyle/>
          <a:p>
            <a:pPr marL="0" indent="0">
              <a:buNone/>
            </a:pPr>
            <a:r>
              <a:rPr lang="en-US" sz="1200" dirty="0"/>
              <a:t>package </a:t>
            </a:r>
            <a:r>
              <a:rPr lang="en-US" sz="1200" dirty="0" err="1"/>
              <a:t>it.polimi.gma.entities</a:t>
            </a:r>
            <a:r>
              <a:rPr lang="en-US" sz="1200" dirty="0"/>
              <a:t>;</a:t>
            </a:r>
          </a:p>
          <a:p>
            <a:pPr marL="0" indent="0">
              <a:buNone/>
            </a:pPr>
            <a:endParaRPr lang="en-US" sz="1200" dirty="0"/>
          </a:p>
          <a:p>
            <a:pPr marL="0" indent="0">
              <a:buNone/>
            </a:pPr>
            <a:r>
              <a:rPr lang="en-US" sz="1200" dirty="0"/>
              <a:t>import </a:t>
            </a:r>
            <a:r>
              <a:rPr lang="en-US" sz="1200" dirty="0" err="1"/>
              <a:t>java.io.Serializable</a:t>
            </a:r>
            <a:r>
              <a:rPr lang="en-US" sz="1200" dirty="0"/>
              <a:t>;</a:t>
            </a:r>
          </a:p>
          <a:p>
            <a:pPr marL="0" indent="0">
              <a:buNone/>
            </a:pPr>
            <a:r>
              <a:rPr lang="en-US" sz="1200" dirty="0"/>
              <a:t>import java.util.Base64;</a:t>
            </a:r>
          </a:p>
          <a:p>
            <a:pPr marL="0" indent="0">
              <a:buNone/>
            </a:pPr>
            <a:r>
              <a:rPr lang="en-US" sz="1200" dirty="0"/>
              <a:t>import </a:t>
            </a:r>
            <a:r>
              <a:rPr lang="en-US" sz="1200" dirty="0" err="1"/>
              <a:t>java.util.Date</a:t>
            </a:r>
            <a:r>
              <a:rPr lang="en-US" sz="1200" dirty="0"/>
              <a:t>;</a:t>
            </a:r>
          </a:p>
          <a:p>
            <a:pPr marL="0" indent="0">
              <a:buNone/>
            </a:pPr>
            <a:r>
              <a:rPr lang="en-US" sz="1200" dirty="0"/>
              <a:t>import </a:t>
            </a:r>
            <a:r>
              <a:rPr lang="en-US" sz="1200" dirty="0" err="1"/>
              <a:t>java.text.SimpleDateFormat</a:t>
            </a:r>
            <a:r>
              <a:rPr lang="en-US" sz="1200" dirty="0"/>
              <a:t>;</a:t>
            </a:r>
          </a:p>
          <a:p>
            <a:pPr marL="0" indent="0">
              <a:buNone/>
            </a:pPr>
            <a:r>
              <a:rPr lang="en-US" sz="1200" dirty="0"/>
              <a:t>import </a:t>
            </a:r>
            <a:r>
              <a:rPr lang="en-US" sz="1200" dirty="0" err="1"/>
              <a:t>javax.persistence</a:t>
            </a:r>
            <a:r>
              <a:rPr lang="en-US" sz="1200" dirty="0"/>
              <a:t>.*;</a:t>
            </a:r>
          </a:p>
          <a:p>
            <a:pPr marL="0" indent="0">
              <a:buNone/>
            </a:pPr>
            <a:r>
              <a:rPr lang="en-US" sz="1200" dirty="0"/>
              <a:t>@Entity</a:t>
            </a:r>
          </a:p>
          <a:p>
            <a:pPr marL="0" indent="0">
              <a:buNone/>
            </a:pPr>
            <a:r>
              <a:rPr lang="en-US" sz="1200" dirty="0"/>
              <a:t>@Table(name="Product", schema="</a:t>
            </a:r>
            <a:r>
              <a:rPr lang="en-US" sz="1200" dirty="0" err="1"/>
              <a:t>gma</a:t>
            </a:r>
            <a:r>
              <a:rPr lang="en-US" sz="1200" dirty="0"/>
              <a:t>")</a:t>
            </a:r>
          </a:p>
          <a:p>
            <a:pPr marL="0" indent="0">
              <a:buNone/>
            </a:pPr>
            <a:r>
              <a:rPr lang="en-US" sz="1200" dirty="0"/>
              <a:t>@NamedQuery(name="Product.getProductResults", query="SELECT p FROM Product p WHERE </a:t>
            </a:r>
            <a:r>
              <a:rPr lang="en-US" sz="1200" dirty="0" err="1"/>
              <a:t>p.pname</a:t>
            </a:r>
            <a:r>
              <a:rPr lang="en-US" sz="1200" dirty="0"/>
              <a:t>= :name")</a:t>
            </a:r>
          </a:p>
          <a:p>
            <a:pPr marL="0" indent="0">
              <a:buNone/>
            </a:pPr>
            <a:r>
              <a:rPr lang="en-US" sz="1200" dirty="0"/>
              <a:t>public class Product implements Serializable{</a:t>
            </a:r>
          </a:p>
          <a:p>
            <a:pPr marL="0" indent="0">
              <a:buNone/>
            </a:pPr>
            <a:r>
              <a:rPr lang="en-US" sz="1200" dirty="0"/>
              <a:t>	String </a:t>
            </a:r>
            <a:r>
              <a:rPr lang="en-US" sz="1200" dirty="0" err="1"/>
              <a:t>pfordate</a:t>
            </a:r>
            <a:r>
              <a:rPr lang="en-US" sz="1200" dirty="0"/>
              <a:t> = new </a:t>
            </a:r>
            <a:r>
              <a:rPr lang="en-US" sz="1200" dirty="0" err="1"/>
              <a:t>SimpleDateFormat</a:t>
            </a:r>
            <a:r>
              <a:rPr lang="en-US" sz="1200" dirty="0"/>
              <a:t>("dd-MM-</a:t>
            </a:r>
            <a:r>
              <a:rPr lang="en-US" sz="1200" dirty="0" err="1"/>
              <a:t>yyyy</a:t>
            </a:r>
            <a:r>
              <a:rPr lang="en-US" sz="1200" dirty="0"/>
              <a:t>").format(new Date());</a:t>
            </a:r>
          </a:p>
          <a:p>
            <a:pPr marL="0" indent="0">
              <a:buNone/>
            </a:pPr>
            <a:r>
              <a:rPr lang="en-US" sz="1200" dirty="0"/>
              <a:t>	private static final long </a:t>
            </a:r>
            <a:r>
              <a:rPr lang="en-US" sz="1200" dirty="0" err="1"/>
              <a:t>serialVersionUID</a:t>
            </a:r>
            <a:r>
              <a:rPr lang="en-US" sz="1200" dirty="0"/>
              <a:t> = 1L;</a:t>
            </a:r>
          </a:p>
          <a:p>
            <a:pPr marL="0" indent="0">
              <a:buNone/>
            </a:pPr>
            <a:endParaRPr lang="en-US" sz="1200" dirty="0"/>
          </a:p>
          <a:p>
            <a:pPr marL="0" indent="0">
              <a:buNone/>
            </a:pPr>
            <a:r>
              <a:rPr lang="en-US" sz="1200" dirty="0"/>
              <a:t>	</a:t>
            </a:r>
          </a:p>
        </p:txBody>
      </p:sp>
      <p:sp>
        <p:nvSpPr>
          <p:cNvPr id="4" name="Content Placeholder 3">
            <a:extLst>
              <a:ext uri="{FF2B5EF4-FFF2-40B4-BE49-F238E27FC236}">
                <a16:creationId xmlns:a16="http://schemas.microsoft.com/office/drawing/2014/main" id="{D9A3BECD-001E-4D12-8543-7E63033DA9EC}"/>
              </a:ext>
            </a:extLst>
          </p:cNvPr>
          <p:cNvSpPr>
            <a:spLocks noGrp="1"/>
          </p:cNvSpPr>
          <p:nvPr>
            <p:ph sz="half" idx="4294967295"/>
          </p:nvPr>
        </p:nvSpPr>
        <p:spPr>
          <a:xfrm>
            <a:off x="6275465" y="2081243"/>
            <a:ext cx="4718050" cy="3309937"/>
          </a:xfrm>
        </p:spPr>
        <p:txBody>
          <a:bodyPr>
            <a:noAutofit/>
          </a:bodyPr>
          <a:lstStyle/>
          <a:p>
            <a:pPr marL="0" indent="0">
              <a:buNone/>
            </a:pPr>
            <a:r>
              <a:rPr lang="en-US" sz="1200" dirty="0"/>
              <a:t>@Id</a:t>
            </a:r>
          </a:p>
          <a:p>
            <a:pPr marL="0" indent="0">
              <a:buNone/>
            </a:pPr>
            <a:r>
              <a:rPr lang="en-US" sz="1200" dirty="0"/>
              <a:t>	@Column(name="pid")</a:t>
            </a:r>
          </a:p>
          <a:p>
            <a:pPr marL="0" indent="0">
              <a:buNone/>
            </a:pPr>
            <a:r>
              <a:rPr lang="en-US" sz="1200" dirty="0"/>
              <a:t>	@GeneratedValue(strategy = </a:t>
            </a:r>
            <a:r>
              <a:rPr lang="en-US" sz="1200" dirty="0" err="1"/>
              <a:t>GenerationType.IDENTITY</a:t>
            </a:r>
            <a:r>
              <a:rPr lang="en-US" sz="1200" dirty="0"/>
              <a:t>)</a:t>
            </a:r>
          </a:p>
          <a:p>
            <a:pPr marL="0" indent="0">
              <a:buNone/>
            </a:pPr>
            <a:r>
              <a:rPr lang="en-US" sz="1200" dirty="0"/>
              <a:t>	private int </a:t>
            </a:r>
            <a:r>
              <a:rPr lang="en-US" sz="1200" dirty="0" err="1"/>
              <a:t>pid</a:t>
            </a:r>
            <a:r>
              <a:rPr lang="en-US" sz="1200" dirty="0"/>
              <a:t>;</a:t>
            </a:r>
          </a:p>
          <a:p>
            <a:pPr marL="0" indent="0">
              <a:buNone/>
            </a:pPr>
            <a:r>
              <a:rPr lang="en-US" sz="1200" dirty="0"/>
              <a:t>	</a:t>
            </a:r>
          </a:p>
          <a:p>
            <a:pPr marL="0" indent="0">
              <a:buNone/>
            </a:pPr>
            <a:r>
              <a:rPr lang="en-US" sz="1200" dirty="0"/>
              <a:t>	private String </a:t>
            </a:r>
            <a:r>
              <a:rPr lang="en-US" sz="1200" dirty="0" err="1"/>
              <a:t>pname</a:t>
            </a:r>
            <a:r>
              <a:rPr lang="en-US" sz="1200" dirty="0"/>
              <a:t>;</a:t>
            </a:r>
          </a:p>
          <a:p>
            <a:pPr marL="0" indent="0">
              <a:buNone/>
            </a:pPr>
            <a:endParaRPr lang="en-US" sz="1200" dirty="0"/>
          </a:p>
          <a:p>
            <a:pPr marL="0" indent="0">
              <a:buNone/>
            </a:pPr>
            <a:r>
              <a:rPr lang="en-US" sz="1200" dirty="0"/>
              <a:t>	@Basic(fetch=FetchType.EAGER)</a:t>
            </a:r>
          </a:p>
          <a:p>
            <a:pPr marL="0" indent="0">
              <a:buNone/>
            </a:pPr>
            <a:r>
              <a:rPr lang="en-US" sz="1200" dirty="0"/>
              <a:t>	@Lob</a:t>
            </a:r>
          </a:p>
          <a:p>
            <a:pPr marL="0" indent="0">
              <a:buNone/>
            </a:pPr>
            <a:r>
              <a:rPr lang="en-US" sz="1200" dirty="0"/>
              <a:t>	private byte[] </a:t>
            </a:r>
            <a:r>
              <a:rPr lang="en-US" sz="1200" dirty="0" err="1"/>
              <a:t>pimage</a:t>
            </a:r>
            <a:r>
              <a:rPr lang="en-US" sz="1200" dirty="0"/>
              <a:t>;	 </a:t>
            </a:r>
          </a:p>
          <a:p>
            <a:pPr marL="0" indent="0">
              <a:buNone/>
            </a:pPr>
            <a:r>
              <a:rPr lang="en-US" sz="1200" dirty="0"/>
              <a:t>}</a:t>
            </a:r>
          </a:p>
          <a:p>
            <a:pPr marL="0" indent="0">
              <a:buNone/>
            </a:pPr>
            <a:r>
              <a:rPr lang="en-US" sz="1200" dirty="0"/>
              <a:t>	</a:t>
            </a:r>
          </a:p>
        </p:txBody>
      </p:sp>
    </p:spTree>
    <p:extLst>
      <p:ext uri="{BB962C8B-B14F-4D97-AF65-F5344CB8AC3E}">
        <p14:creationId xmlns:p14="http://schemas.microsoft.com/office/powerpoint/2010/main" val="4278344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0BD62A-5C43-4B76-8191-CCFFEBC49389}"/>
              </a:ext>
            </a:extLst>
          </p:cNvPr>
          <p:cNvSpPr>
            <a:spLocks noGrp="1"/>
          </p:cNvSpPr>
          <p:nvPr>
            <p:ph sz="half" idx="4294967295"/>
          </p:nvPr>
        </p:nvSpPr>
        <p:spPr>
          <a:xfrm>
            <a:off x="1047565" y="879475"/>
            <a:ext cx="4718050" cy="4887912"/>
          </a:xfrm>
        </p:spPr>
        <p:txBody>
          <a:bodyPr>
            <a:noAutofit/>
          </a:bodyPr>
          <a:lstStyle/>
          <a:p>
            <a:pPr marL="0" indent="0">
              <a:buNone/>
            </a:pPr>
            <a:r>
              <a:rPr lang="en-US" sz="1200" dirty="0"/>
              <a:t>public Product() {}</a:t>
            </a:r>
            <a:br>
              <a:rPr lang="en-US" sz="1200" dirty="0"/>
            </a:br>
            <a:r>
              <a:rPr lang="en-US" sz="1200" dirty="0"/>
              <a:t>	</a:t>
            </a:r>
            <a:br>
              <a:rPr lang="en-US" sz="1200" dirty="0"/>
            </a:br>
            <a:r>
              <a:rPr lang="en-US" sz="1200" dirty="0"/>
              <a:t>	public Product(String name) {</a:t>
            </a:r>
            <a:br>
              <a:rPr lang="en-US" sz="1200" dirty="0"/>
            </a:br>
            <a:r>
              <a:rPr lang="en-US" sz="1200" dirty="0"/>
              <a:t>		</a:t>
            </a:r>
            <a:r>
              <a:rPr lang="en-US" sz="1200" dirty="0" err="1"/>
              <a:t>pname</a:t>
            </a:r>
            <a:r>
              <a:rPr lang="en-US" sz="1200" dirty="0"/>
              <a:t> = name;</a:t>
            </a:r>
            <a:br>
              <a:rPr lang="en-US" sz="1200" dirty="0"/>
            </a:br>
            <a:r>
              <a:rPr lang="en-US" sz="1200" dirty="0"/>
              <a:t>	}</a:t>
            </a:r>
            <a:br>
              <a:rPr lang="en-US" sz="1200" dirty="0"/>
            </a:br>
            <a:r>
              <a:rPr lang="en-US" sz="1200" dirty="0"/>
              <a:t>	</a:t>
            </a:r>
            <a:br>
              <a:rPr lang="en-US" sz="1200" dirty="0"/>
            </a:br>
            <a:r>
              <a:rPr lang="en-US" sz="1200" dirty="0"/>
              <a:t>	public Product(String name, byte[] </a:t>
            </a:r>
            <a:r>
              <a:rPr lang="en-US" sz="1200" dirty="0" err="1"/>
              <a:t>img</a:t>
            </a:r>
            <a:r>
              <a:rPr lang="en-US" sz="1200" dirty="0"/>
              <a:t>) {</a:t>
            </a:r>
            <a:br>
              <a:rPr lang="en-US" sz="1200" dirty="0"/>
            </a:br>
            <a:r>
              <a:rPr lang="en-US" sz="1200" dirty="0"/>
              <a:t>		</a:t>
            </a:r>
            <a:r>
              <a:rPr lang="en-US" sz="1200" dirty="0" err="1"/>
              <a:t>pname</a:t>
            </a:r>
            <a:r>
              <a:rPr lang="en-US" sz="1200" dirty="0"/>
              <a:t> = name;</a:t>
            </a:r>
            <a:br>
              <a:rPr lang="en-US" sz="1200" dirty="0"/>
            </a:br>
            <a:r>
              <a:rPr lang="en-US" sz="1200" dirty="0"/>
              <a:t>		</a:t>
            </a:r>
            <a:r>
              <a:rPr lang="en-US" sz="1200" dirty="0" err="1"/>
              <a:t>pimage</a:t>
            </a:r>
            <a:r>
              <a:rPr lang="en-US" sz="1200" dirty="0"/>
              <a:t> = </a:t>
            </a:r>
            <a:r>
              <a:rPr lang="en-US" sz="1200" dirty="0" err="1"/>
              <a:t>img</a:t>
            </a:r>
            <a:r>
              <a:rPr lang="en-US" sz="1200" dirty="0"/>
              <a:t>;</a:t>
            </a:r>
            <a:br>
              <a:rPr lang="en-US" sz="1200" dirty="0"/>
            </a:br>
            <a:r>
              <a:rPr lang="en-US" sz="1200" dirty="0"/>
              <a:t>	}</a:t>
            </a:r>
            <a:br>
              <a:rPr lang="en-US" sz="1200" dirty="0"/>
            </a:br>
            <a:r>
              <a:rPr lang="en-US" sz="1200" dirty="0"/>
              <a:t>	</a:t>
            </a:r>
            <a:br>
              <a:rPr lang="en-US" sz="1200" dirty="0"/>
            </a:br>
            <a:r>
              <a:rPr lang="en-US" sz="1200" dirty="0"/>
              <a:t>	public int </a:t>
            </a:r>
            <a:r>
              <a:rPr lang="en-US" sz="1200" dirty="0" err="1"/>
              <a:t>getPID</a:t>
            </a:r>
            <a:r>
              <a:rPr lang="en-US" sz="1200" dirty="0"/>
              <a:t>() {</a:t>
            </a:r>
            <a:br>
              <a:rPr lang="en-US" sz="1200" dirty="0"/>
            </a:br>
            <a:r>
              <a:rPr lang="en-US" sz="1200" dirty="0"/>
              <a:t>		return </a:t>
            </a:r>
            <a:r>
              <a:rPr lang="en-US" sz="1200" dirty="0" err="1"/>
              <a:t>this.pid</a:t>
            </a:r>
            <a:r>
              <a:rPr lang="en-US" sz="1200" dirty="0"/>
              <a:t>;</a:t>
            </a:r>
            <a:br>
              <a:rPr lang="en-US" sz="1200" dirty="0"/>
            </a:br>
            <a:r>
              <a:rPr lang="en-US" sz="1200" dirty="0"/>
              <a:t>	}</a:t>
            </a:r>
            <a:br>
              <a:rPr lang="en-US" sz="1200" dirty="0"/>
            </a:br>
            <a:br>
              <a:rPr lang="en-US" sz="1200" dirty="0"/>
            </a:br>
            <a:r>
              <a:rPr lang="en-US" sz="1200" dirty="0"/>
              <a:t>	public void </a:t>
            </a:r>
            <a:r>
              <a:rPr lang="en-US" sz="1200" dirty="0" err="1"/>
              <a:t>setPID</a:t>
            </a:r>
            <a:r>
              <a:rPr lang="en-US" sz="1200" dirty="0"/>
              <a:t>(int </a:t>
            </a:r>
            <a:r>
              <a:rPr lang="en-US" sz="1200" dirty="0" err="1"/>
              <a:t>pid</a:t>
            </a:r>
            <a:r>
              <a:rPr lang="en-US" sz="1200" dirty="0"/>
              <a:t>) {</a:t>
            </a:r>
            <a:br>
              <a:rPr lang="en-US" sz="1200" dirty="0"/>
            </a:br>
            <a:r>
              <a:rPr lang="en-US" sz="1200" dirty="0"/>
              <a:t>		</a:t>
            </a:r>
            <a:r>
              <a:rPr lang="en-US" sz="1200" dirty="0" err="1"/>
              <a:t>this.pid</a:t>
            </a:r>
            <a:r>
              <a:rPr lang="en-US" sz="1200" dirty="0"/>
              <a:t> = </a:t>
            </a:r>
            <a:r>
              <a:rPr lang="en-US" sz="1200" dirty="0" err="1"/>
              <a:t>pid</a:t>
            </a:r>
            <a:r>
              <a:rPr lang="en-US" sz="1200" dirty="0"/>
              <a:t>;</a:t>
            </a:r>
            <a:br>
              <a:rPr lang="en-US" sz="1200" dirty="0"/>
            </a:br>
            <a:r>
              <a:rPr lang="en-US" sz="1200" dirty="0"/>
              <a:t>	}</a:t>
            </a:r>
            <a:br>
              <a:rPr lang="en-US" sz="1200" dirty="0"/>
            </a:br>
            <a:r>
              <a:rPr lang="en-US" sz="1200" dirty="0"/>
              <a:t>	</a:t>
            </a:r>
            <a:br>
              <a:rPr lang="en-US" sz="1200" dirty="0"/>
            </a:br>
            <a:r>
              <a:rPr lang="en-US" sz="1200" dirty="0"/>
              <a:t>	public String </a:t>
            </a:r>
            <a:r>
              <a:rPr lang="en-US" sz="1200" dirty="0" err="1"/>
              <a:t>getPname</a:t>
            </a:r>
            <a:r>
              <a:rPr lang="en-US" sz="1200" dirty="0"/>
              <a:t>() {</a:t>
            </a:r>
            <a:br>
              <a:rPr lang="en-US" sz="1200" dirty="0"/>
            </a:br>
            <a:r>
              <a:rPr lang="en-US" sz="1200" dirty="0"/>
              <a:t>		return </a:t>
            </a:r>
            <a:r>
              <a:rPr lang="en-US" sz="1200" dirty="0" err="1"/>
              <a:t>this.pname</a:t>
            </a:r>
            <a:r>
              <a:rPr lang="en-US" sz="1200" dirty="0"/>
              <a:t>;</a:t>
            </a:r>
            <a:br>
              <a:rPr lang="en-US" sz="1200" dirty="0"/>
            </a:br>
            <a:r>
              <a:rPr lang="en-US" sz="1200" dirty="0"/>
              <a:t>	}</a:t>
            </a:r>
            <a:br>
              <a:rPr lang="en-US" sz="1200" dirty="0"/>
            </a:br>
            <a:br>
              <a:rPr lang="en-US" sz="1200" dirty="0"/>
            </a:br>
            <a:r>
              <a:rPr lang="en-US" sz="1200" dirty="0"/>
              <a:t>	public void </a:t>
            </a:r>
            <a:r>
              <a:rPr lang="en-US" sz="1200" dirty="0" err="1"/>
              <a:t>setName</a:t>
            </a:r>
            <a:r>
              <a:rPr lang="en-US" sz="1200" dirty="0"/>
              <a:t>(String name) {</a:t>
            </a:r>
            <a:br>
              <a:rPr lang="en-US" sz="1200" dirty="0"/>
            </a:br>
            <a:r>
              <a:rPr lang="en-US" sz="1200" dirty="0"/>
              <a:t>		</a:t>
            </a:r>
            <a:r>
              <a:rPr lang="en-US" sz="1200" dirty="0" err="1"/>
              <a:t>this.pname</a:t>
            </a:r>
            <a:r>
              <a:rPr lang="en-US" sz="1200" dirty="0"/>
              <a:t> = name;</a:t>
            </a:r>
            <a:br>
              <a:rPr lang="en-US" sz="1200" dirty="0"/>
            </a:br>
            <a:r>
              <a:rPr lang="en-US" sz="1200" dirty="0"/>
              <a:t>	}</a:t>
            </a:r>
            <a:br>
              <a:rPr lang="en-US" sz="1200" dirty="0"/>
            </a:br>
            <a:br>
              <a:rPr lang="en-US" sz="1200" dirty="0"/>
            </a:br>
            <a:r>
              <a:rPr lang="en-US" sz="1200" dirty="0"/>
              <a:t>	</a:t>
            </a:r>
            <a:br>
              <a:rPr lang="en-US" sz="1200" dirty="0"/>
            </a:br>
            <a:endParaRPr lang="en-US" sz="1200" dirty="0"/>
          </a:p>
        </p:txBody>
      </p:sp>
      <p:sp>
        <p:nvSpPr>
          <p:cNvPr id="4" name="Content Placeholder 3">
            <a:extLst>
              <a:ext uri="{FF2B5EF4-FFF2-40B4-BE49-F238E27FC236}">
                <a16:creationId xmlns:a16="http://schemas.microsoft.com/office/drawing/2014/main" id="{81BB8D8B-AEB3-4F07-A9F7-E934C040CCA2}"/>
              </a:ext>
            </a:extLst>
          </p:cNvPr>
          <p:cNvSpPr>
            <a:spLocks noGrp="1"/>
          </p:cNvSpPr>
          <p:nvPr>
            <p:ph sz="half" idx="4294967295"/>
          </p:nvPr>
        </p:nvSpPr>
        <p:spPr>
          <a:xfrm>
            <a:off x="6222198" y="879475"/>
            <a:ext cx="4718050" cy="4991100"/>
          </a:xfrm>
        </p:spPr>
        <p:txBody>
          <a:bodyPr>
            <a:noAutofit/>
          </a:bodyPr>
          <a:lstStyle/>
          <a:p>
            <a:pPr marL="0" indent="0">
              <a:buNone/>
            </a:pPr>
            <a:r>
              <a:rPr lang="en-US" sz="1200" dirty="0"/>
              <a:t>public String </a:t>
            </a:r>
            <a:r>
              <a:rPr lang="en-US" sz="1200" dirty="0" err="1"/>
              <a:t>getPimage</a:t>
            </a:r>
            <a:r>
              <a:rPr lang="en-US" sz="1200" dirty="0"/>
              <a:t>() {</a:t>
            </a:r>
          </a:p>
          <a:p>
            <a:pPr marL="0" indent="0">
              <a:buNone/>
            </a:pPr>
            <a:r>
              <a:rPr lang="en-US" sz="1200" dirty="0"/>
              <a:t>		return Base64.getMimeEncoder().</a:t>
            </a:r>
            <a:r>
              <a:rPr lang="en-US" sz="1200" dirty="0" err="1"/>
              <a:t>encodeToString</a:t>
            </a:r>
            <a:r>
              <a:rPr lang="en-US" sz="1200" dirty="0"/>
              <a:t>(</a:t>
            </a:r>
            <a:r>
              <a:rPr lang="en-US" sz="1200" dirty="0" err="1"/>
              <a:t>pimage</a:t>
            </a:r>
            <a:r>
              <a:rPr lang="en-US" sz="1200" dirty="0"/>
              <a:t>);</a:t>
            </a:r>
          </a:p>
          <a:p>
            <a:pPr marL="0" indent="0">
              <a:buNone/>
            </a:pPr>
            <a:r>
              <a:rPr lang="en-US" sz="1200" dirty="0"/>
              <a:t>	}</a:t>
            </a:r>
          </a:p>
          <a:p>
            <a:pPr marL="0" indent="0">
              <a:buNone/>
            </a:pPr>
            <a:endParaRPr lang="en-US" sz="1200" dirty="0"/>
          </a:p>
          <a:p>
            <a:pPr marL="0" indent="0">
              <a:buNone/>
            </a:pPr>
            <a:r>
              <a:rPr lang="en-US" sz="1200" dirty="0"/>
              <a:t>	public void </a:t>
            </a:r>
            <a:r>
              <a:rPr lang="en-US" sz="1200" dirty="0" err="1"/>
              <a:t>setPimage</a:t>
            </a:r>
            <a:r>
              <a:rPr lang="en-US" sz="1200" dirty="0"/>
              <a:t>(byte[] image) {</a:t>
            </a:r>
          </a:p>
          <a:p>
            <a:pPr marL="0" indent="0">
              <a:buNone/>
            </a:pPr>
            <a:r>
              <a:rPr lang="en-US" sz="1200" dirty="0"/>
              <a:t>		</a:t>
            </a:r>
            <a:r>
              <a:rPr lang="en-US" sz="1200" dirty="0" err="1"/>
              <a:t>this.pimage</a:t>
            </a:r>
            <a:r>
              <a:rPr lang="en-US" sz="1200" dirty="0"/>
              <a:t> = image;</a:t>
            </a:r>
          </a:p>
          <a:p>
            <a:pPr marL="0" indent="0">
              <a:buNone/>
            </a:pPr>
            <a:r>
              <a:rPr lang="en-US" sz="1200" dirty="0"/>
              <a:t>	}</a:t>
            </a:r>
          </a:p>
          <a:p>
            <a:pPr marL="0" indent="0">
              <a:buNone/>
            </a:pPr>
            <a:r>
              <a:rPr lang="en-US" sz="1200" dirty="0"/>
              <a:t>	public void </a:t>
            </a:r>
            <a:r>
              <a:rPr lang="en-US" sz="1200" dirty="0" err="1"/>
              <a:t>setpfordate</a:t>
            </a:r>
            <a:r>
              <a:rPr lang="en-US" sz="1200" dirty="0"/>
              <a:t>(String </a:t>
            </a:r>
            <a:r>
              <a:rPr lang="en-US" sz="1200" dirty="0" err="1"/>
              <a:t>pfordate</a:t>
            </a:r>
            <a:r>
              <a:rPr lang="en-US" sz="1200" dirty="0"/>
              <a:t>) {</a:t>
            </a:r>
          </a:p>
          <a:p>
            <a:pPr marL="0" indent="0">
              <a:buNone/>
            </a:pPr>
            <a:r>
              <a:rPr lang="en-US" sz="1200" dirty="0"/>
              <a:t>	   </a:t>
            </a:r>
            <a:r>
              <a:rPr lang="en-US" sz="1200" dirty="0" err="1"/>
              <a:t>this.pfordate</a:t>
            </a:r>
            <a:r>
              <a:rPr lang="en-US" sz="1200" dirty="0"/>
              <a:t> = </a:t>
            </a:r>
            <a:r>
              <a:rPr lang="en-US" sz="1200" dirty="0" err="1"/>
              <a:t>pfordate</a:t>
            </a:r>
            <a:r>
              <a:rPr lang="en-US" sz="1200" dirty="0"/>
              <a:t>;</a:t>
            </a:r>
          </a:p>
          <a:p>
            <a:pPr marL="0" indent="0">
              <a:buNone/>
            </a:pPr>
            <a:r>
              <a:rPr lang="en-US" sz="1200" dirty="0"/>
              <a:t>	}</a:t>
            </a:r>
          </a:p>
          <a:p>
            <a:pPr marL="0" indent="0">
              <a:buNone/>
            </a:pPr>
            <a:endParaRPr lang="en-US" sz="1200" dirty="0"/>
          </a:p>
          <a:p>
            <a:pPr marL="0" indent="0">
              <a:buNone/>
            </a:pPr>
            <a:r>
              <a:rPr lang="en-US" sz="1200" dirty="0"/>
              <a:t>	public String </a:t>
            </a:r>
            <a:r>
              <a:rPr lang="en-US" sz="1200" dirty="0" err="1"/>
              <a:t>getPfordate</a:t>
            </a:r>
            <a:r>
              <a:rPr lang="en-US" sz="1200" dirty="0"/>
              <a:t>() {</a:t>
            </a:r>
          </a:p>
          <a:p>
            <a:pPr marL="0" indent="0">
              <a:buNone/>
            </a:pPr>
            <a:r>
              <a:rPr lang="en-US" sz="1200" dirty="0"/>
              <a:t>	   return </a:t>
            </a:r>
            <a:r>
              <a:rPr lang="en-US" sz="1200" dirty="0" err="1"/>
              <a:t>this.pfordate</a:t>
            </a:r>
            <a:r>
              <a:rPr lang="en-US" sz="1200" dirty="0"/>
              <a:t>;</a:t>
            </a:r>
          </a:p>
          <a:p>
            <a:pPr marL="0" indent="0">
              <a:buNone/>
            </a:pPr>
            <a:r>
              <a:rPr lang="en-US" sz="1200" dirty="0"/>
              <a:t>	}</a:t>
            </a:r>
          </a:p>
          <a:p>
            <a:endParaRPr lang="en-US" sz="1200" dirty="0"/>
          </a:p>
          <a:p>
            <a:endParaRPr lang="en-US" sz="1200" dirty="0"/>
          </a:p>
          <a:p>
            <a:endParaRPr lang="en-US" sz="1200" dirty="0"/>
          </a:p>
        </p:txBody>
      </p:sp>
    </p:spTree>
    <p:extLst>
      <p:ext uri="{BB962C8B-B14F-4D97-AF65-F5344CB8AC3E}">
        <p14:creationId xmlns:p14="http://schemas.microsoft.com/office/powerpoint/2010/main" val="1879730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DEEC0-4A0A-4D39-BE93-39BFBE2D4A1C}"/>
              </a:ext>
            </a:extLst>
          </p:cNvPr>
          <p:cNvSpPr>
            <a:spLocks noGrp="1"/>
          </p:cNvSpPr>
          <p:nvPr>
            <p:ph type="title" idx="4294967295"/>
          </p:nvPr>
        </p:nvSpPr>
        <p:spPr>
          <a:xfrm>
            <a:off x="852257" y="346075"/>
            <a:ext cx="9601200" cy="1282700"/>
          </a:xfrm>
        </p:spPr>
        <p:txBody>
          <a:bodyPr/>
          <a:lstStyle/>
          <a:p>
            <a:pPr algn="l"/>
            <a:r>
              <a:rPr lang="en-US" dirty="0"/>
              <a:t>Entity: Leaderboard</a:t>
            </a:r>
          </a:p>
        </p:txBody>
      </p:sp>
      <p:sp>
        <p:nvSpPr>
          <p:cNvPr id="3" name="Content Placeholder 2">
            <a:extLst>
              <a:ext uri="{FF2B5EF4-FFF2-40B4-BE49-F238E27FC236}">
                <a16:creationId xmlns:a16="http://schemas.microsoft.com/office/drawing/2014/main" id="{B44F6FD1-7518-4866-ACCA-E617B24B3680}"/>
              </a:ext>
            </a:extLst>
          </p:cNvPr>
          <p:cNvSpPr>
            <a:spLocks noGrp="1"/>
          </p:cNvSpPr>
          <p:nvPr>
            <p:ph sz="half" idx="4294967295"/>
          </p:nvPr>
        </p:nvSpPr>
        <p:spPr>
          <a:xfrm>
            <a:off x="852257" y="1371030"/>
            <a:ext cx="4718050" cy="3309937"/>
          </a:xfrm>
        </p:spPr>
        <p:txBody>
          <a:bodyPr>
            <a:noAutofit/>
          </a:bodyPr>
          <a:lstStyle/>
          <a:p>
            <a:pPr marL="0" indent="0">
              <a:buNone/>
            </a:pPr>
            <a:r>
              <a:rPr lang="en-US" sz="1200" dirty="0"/>
              <a:t>package </a:t>
            </a:r>
            <a:r>
              <a:rPr lang="en-US" sz="1200" dirty="0" err="1"/>
              <a:t>it.polimi.gma.entities</a:t>
            </a:r>
            <a:r>
              <a:rPr lang="en-US" sz="1200" dirty="0"/>
              <a:t>;</a:t>
            </a:r>
          </a:p>
          <a:p>
            <a:pPr marL="0" indent="0">
              <a:buNone/>
            </a:pPr>
            <a:r>
              <a:rPr lang="en-US" sz="1200" dirty="0"/>
              <a:t>import </a:t>
            </a:r>
            <a:r>
              <a:rPr lang="en-US" sz="1200" dirty="0" err="1"/>
              <a:t>java.io.Serializable</a:t>
            </a:r>
            <a:r>
              <a:rPr lang="en-US" sz="1200" dirty="0"/>
              <a:t>;</a:t>
            </a:r>
          </a:p>
          <a:p>
            <a:pPr marL="0" indent="0">
              <a:buNone/>
            </a:pPr>
            <a:r>
              <a:rPr lang="en-US" sz="1200" dirty="0"/>
              <a:t>import </a:t>
            </a:r>
            <a:r>
              <a:rPr lang="en-US" sz="1200" dirty="0" err="1"/>
              <a:t>javax.persistence</a:t>
            </a:r>
            <a:r>
              <a:rPr lang="en-US" sz="1200" dirty="0"/>
              <a:t>.*;</a:t>
            </a:r>
          </a:p>
          <a:p>
            <a:pPr marL="0" indent="0">
              <a:buNone/>
            </a:pPr>
            <a:r>
              <a:rPr lang="en-US" sz="1200" dirty="0"/>
              <a:t>@Entity</a:t>
            </a:r>
          </a:p>
          <a:p>
            <a:pPr marL="0" indent="0">
              <a:buNone/>
            </a:pPr>
            <a:r>
              <a:rPr lang="en-US" sz="1200" dirty="0"/>
              <a:t>@Table(name = "Leaderboard", schema = "</a:t>
            </a:r>
            <a:r>
              <a:rPr lang="en-US" sz="1200" dirty="0" err="1"/>
              <a:t>gma</a:t>
            </a:r>
            <a:r>
              <a:rPr lang="en-US" sz="1200" dirty="0"/>
              <a:t>")</a:t>
            </a:r>
          </a:p>
          <a:p>
            <a:pPr marL="0" indent="0">
              <a:buNone/>
            </a:pPr>
            <a:r>
              <a:rPr lang="en-US" sz="1200" dirty="0"/>
              <a:t>@NamedQueries({</a:t>
            </a:r>
          </a:p>
          <a:p>
            <a:pPr marL="0" indent="0">
              <a:buNone/>
            </a:pPr>
            <a:r>
              <a:rPr lang="en-US" sz="1200" dirty="0"/>
              <a:t>	@NamedQuery(name = "</a:t>
            </a:r>
            <a:r>
              <a:rPr lang="en-US" sz="1200" dirty="0" err="1"/>
              <a:t>Leaderboard.findLeaderboard</a:t>
            </a:r>
            <a:r>
              <a:rPr lang="en-US" sz="1200" dirty="0"/>
              <a:t>", query="SELECT l FROM Leaderboard l WHERE l.qidx2 = :questionnaire"),</a:t>
            </a:r>
          </a:p>
          <a:p>
            <a:pPr marL="0" indent="0">
              <a:buNone/>
            </a:pPr>
            <a:r>
              <a:rPr lang="en-US" sz="1200" dirty="0"/>
              <a:t>	@NamedQuery(name = "</a:t>
            </a:r>
            <a:r>
              <a:rPr lang="en-US" sz="1200" dirty="0" err="1"/>
              <a:t>Leaderboard.findUserCancel</a:t>
            </a:r>
            <a:r>
              <a:rPr lang="en-US" sz="1200" dirty="0"/>
              <a:t>", query = "SELECT l FROM Leaderboard l  WHERE l.qidx2 = :questionnaire AND l.uidx2 = :user AND </a:t>
            </a:r>
            <a:r>
              <a:rPr lang="en-US" sz="1200" dirty="0" err="1"/>
              <a:t>l.points</a:t>
            </a:r>
            <a:r>
              <a:rPr lang="en-US" sz="1200" dirty="0"/>
              <a:t> = 0"),</a:t>
            </a:r>
          </a:p>
          <a:p>
            <a:pPr marL="0" indent="0">
              <a:buNone/>
            </a:pPr>
            <a:r>
              <a:rPr lang="en-US" sz="1200" dirty="0"/>
              <a:t>	@NamedQuery(name = "</a:t>
            </a:r>
            <a:r>
              <a:rPr lang="en-US" sz="1200" dirty="0" err="1"/>
              <a:t>Leaderboard.findCancel</a:t>
            </a:r>
            <a:r>
              <a:rPr lang="en-US" sz="1200" dirty="0"/>
              <a:t>", query = "SELECT l FROM Leaderboard l  WHERE l.qidx2 = :questionnaire AND </a:t>
            </a:r>
            <a:r>
              <a:rPr lang="en-US" sz="1200" dirty="0" err="1"/>
              <a:t>l.points</a:t>
            </a:r>
            <a:r>
              <a:rPr lang="en-US" sz="1200" dirty="0"/>
              <a:t> = 0"),</a:t>
            </a:r>
          </a:p>
          <a:p>
            <a:pPr marL="0" indent="0">
              <a:buNone/>
            </a:pPr>
            <a:r>
              <a:rPr lang="en-US" sz="1200" dirty="0"/>
              <a:t>})</a:t>
            </a:r>
          </a:p>
          <a:p>
            <a:pPr marL="0" indent="0">
              <a:buNone/>
            </a:pPr>
            <a:r>
              <a:rPr lang="en-US" sz="1200" dirty="0"/>
              <a:t>public class Leaderboard implements Serializable {</a:t>
            </a:r>
          </a:p>
          <a:p>
            <a:pPr marL="0" indent="0">
              <a:buNone/>
            </a:pPr>
            <a:r>
              <a:rPr lang="en-US" sz="1200" dirty="0"/>
              <a:t>	private static final long </a:t>
            </a:r>
            <a:r>
              <a:rPr lang="en-US" sz="1200" dirty="0" err="1"/>
              <a:t>serialVersionUID</a:t>
            </a:r>
            <a:r>
              <a:rPr lang="en-US" sz="1200" dirty="0"/>
              <a:t> = 1L;</a:t>
            </a:r>
          </a:p>
          <a:p>
            <a:pPr marL="0" indent="0">
              <a:buNone/>
            </a:pPr>
            <a:r>
              <a:rPr lang="en-US" sz="1200" dirty="0"/>
              <a:t>	</a:t>
            </a:r>
          </a:p>
        </p:txBody>
      </p:sp>
      <p:sp>
        <p:nvSpPr>
          <p:cNvPr id="4" name="Content Placeholder 3">
            <a:extLst>
              <a:ext uri="{FF2B5EF4-FFF2-40B4-BE49-F238E27FC236}">
                <a16:creationId xmlns:a16="http://schemas.microsoft.com/office/drawing/2014/main" id="{4E453A63-2854-4278-8B13-E2DC84DDAC74}"/>
              </a:ext>
            </a:extLst>
          </p:cNvPr>
          <p:cNvSpPr>
            <a:spLocks noGrp="1"/>
          </p:cNvSpPr>
          <p:nvPr>
            <p:ph sz="half" idx="4294967295"/>
          </p:nvPr>
        </p:nvSpPr>
        <p:spPr>
          <a:xfrm>
            <a:off x="6364241" y="1371030"/>
            <a:ext cx="4718050" cy="4636579"/>
          </a:xfrm>
        </p:spPr>
        <p:txBody>
          <a:bodyPr>
            <a:normAutofit fontScale="40000" lnSpcReduction="20000"/>
          </a:bodyPr>
          <a:lstStyle/>
          <a:p>
            <a:pPr marL="0" indent="0">
              <a:buNone/>
            </a:pPr>
            <a:endParaRPr lang="en-US" dirty="0"/>
          </a:p>
          <a:p>
            <a:pPr marL="0" indent="0">
              <a:buNone/>
            </a:pPr>
            <a:r>
              <a:rPr lang="en-US" dirty="0"/>
              <a:t>	@Id</a:t>
            </a:r>
          </a:p>
          <a:p>
            <a:pPr marL="0" indent="0">
              <a:buNone/>
            </a:pPr>
            <a:r>
              <a:rPr lang="en-US" dirty="0"/>
              <a:t>	@Column(name="ranking")</a:t>
            </a:r>
          </a:p>
          <a:p>
            <a:pPr marL="0" indent="0">
              <a:buNone/>
            </a:pPr>
            <a:r>
              <a:rPr lang="en-US" dirty="0"/>
              <a:t>	@GeneratedValue(strategy = </a:t>
            </a:r>
            <a:r>
              <a:rPr lang="en-US" dirty="0" err="1"/>
              <a:t>GenerationType.IDENTITY</a:t>
            </a:r>
            <a:r>
              <a:rPr lang="en-US" dirty="0"/>
              <a:t>)</a:t>
            </a:r>
          </a:p>
          <a:p>
            <a:pPr marL="0" indent="0">
              <a:buNone/>
            </a:pPr>
            <a:r>
              <a:rPr lang="en-US" dirty="0"/>
              <a:t>	private int ranking;</a:t>
            </a:r>
          </a:p>
          <a:p>
            <a:pPr marL="0" indent="0">
              <a:buNone/>
            </a:pPr>
            <a:r>
              <a:rPr lang="en-US" dirty="0"/>
              <a:t>	</a:t>
            </a:r>
          </a:p>
          <a:p>
            <a:pPr marL="0" indent="0">
              <a:buNone/>
            </a:pPr>
            <a:r>
              <a:rPr lang="en-US" dirty="0"/>
              <a:t>	private int points;</a:t>
            </a:r>
          </a:p>
          <a:p>
            <a:pPr marL="0" indent="0">
              <a:buNone/>
            </a:pPr>
            <a:r>
              <a:rPr lang="en-US" dirty="0"/>
              <a:t>	</a:t>
            </a:r>
          </a:p>
          <a:p>
            <a:pPr marL="0" indent="0">
              <a:buNone/>
            </a:pPr>
            <a:r>
              <a:rPr lang="en-US" dirty="0"/>
              <a:t>	@ManyToOne(fetch = </a:t>
            </a:r>
            <a:r>
              <a:rPr lang="en-US" dirty="0" err="1"/>
              <a:t>FetchType.EAGER</a:t>
            </a:r>
            <a:r>
              <a:rPr lang="en-US" dirty="0"/>
              <a:t>)</a:t>
            </a:r>
          </a:p>
          <a:p>
            <a:pPr marL="0" indent="0">
              <a:buNone/>
            </a:pPr>
            <a:r>
              <a:rPr lang="en-US" dirty="0"/>
              <a:t>	@JoinColumn(name="uidx2")</a:t>
            </a:r>
          </a:p>
          <a:p>
            <a:pPr marL="0" indent="0">
              <a:buNone/>
            </a:pPr>
            <a:r>
              <a:rPr lang="en-US" dirty="0"/>
              <a:t>	private User uidx2;</a:t>
            </a:r>
          </a:p>
          <a:p>
            <a:pPr marL="0" indent="0">
              <a:buNone/>
            </a:pPr>
            <a:r>
              <a:rPr lang="en-US" dirty="0"/>
              <a:t>	</a:t>
            </a:r>
          </a:p>
          <a:p>
            <a:pPr marL="0" indent="0">
              <a:buNone/>
            </a:pPr>
            <a:r>
              <a:rPr lang="en-US" dirty="0"/>
              <a:t>	@ManyToOne(fetch = </a:t>
            </a:r>
            <a:r>
              <a:rPr lang="en-US" dirty="0" err="1"/>
              <a:t>FetchType.EAGER</a:t>
            </a:r>
            <a:r>
              <a:rPr lang="en-US" dirty="0"/>
              <a:t>)</a:t>
            </a:r>
          </a:p>
          <a:p>
            <a:pPr marL="0" indent="0">
              <a:buNone/>
            </a:pPr>
            <a:r>
              <a:rPr lang="en-US" dirty="0"/>
              <a:t>	@JoinColumn(name="qidx2")</a:t>
            </a:r>
          </a:p>
          <a:p>
            <a:pPr marL="0" indent="0">
              <a:buNone/>
            </a:pPr>
            <a:r>
              <a:rPr lang="en-US" dirty="0"/>
              <a:t>	private Questionnaire qidx2;</a:t>
            </a:r>
          </a:p>
          <a:p>
            <a:pPr marL="0" indent="0">
              <a:buNone/>
            </a:pPr>
            <a:r>
              <a:rPr lang="en-US" dirty="0"/>
              <a:t>	</a:t>
            </a:r>
          </a:p>
          <a:p>
            <a:pPr marL="0" indent="0">
              <a:buNone/>
            </a:pPr>
            <a:endParaRPr lang="en-US" dirty="0"/>
          </a:p>
          <a:p>
            <a:pPr marL="0" indent="0">
              <a:buNone/>
            </a:pPr>
            <a:r>
              <a:rPr lang="en-US" dirty="0"/>
              <a:t>	public Leaderboard() {}</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1565676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05C1F4-DD50-41F0-A964-F374A5BE200D}"/>
              </a:ext>
            </a:extLst>
          </p:cNvPr>
          <p:cNvSpPr>
            <a:spLocks noGrp="1"/>
          </p:cNvSpPr>
          <p:nvPr>
            <p:ph sz="half" idx="4294967295"/>
          </p:nvPr>
        </p:nvSpPr>
        <p:spPr>
          <a:xfrm>
            <a:off x="1000125" y="1141413"/>
            <a:ext cx="4718050" cy="5030787"/>
          </a:xfrm>
        </p:spPr>
        <p:txBody>
          <a:bodyPr>
            <a:noAutofit/>
          </a:bodyPr>
          <a:lstStyle/>
          <a:p>
            <a:pPr marL="0" indent="0">
              <a:buNone/>
            </a:pPr>
            <a:r>
              <a:rPr lang="en-US" sz="1200" dirty="0"/>
              <a:t>public Leaderboard(User </a:t>
            </a:r>
            <a:r>
              <a:rPr lang="en-US" sz="1200" dirty="0" err="1"/>
              <a:t>user</a:t>
            </a:r>
            <a:r>
              <a:rPr lang="en-US" sz="1200" dirty="0"/>
              <a:t>, Questionnaire questionnaire) {</a:t>
            </a:r>
          </a:p>
          <a:p>
            <a:pPr marL="0" indent="0">
              <a:buNone/>
            </a:pPr>
            <a:r>
              <a:rPr lang="en-US" sz="1200" dirty="0"/>
              <a:t>		uidx2 = user;</a:t>
            </a:r>
          </a:p>
          <a:p>
            <a:pPr marL="0" indent="0">
              <a:buNone/>
            </a:pPr>
            <a:r>
              <a:rPr lang="en-US" sz="1200" dirty="0"/>
              <a:t>		qidx2 = questionnaire;</a:t>
            </a:r>
          </a:p>
          <a:p>
            <a:pPr marL="0" indent="0">
              <a:buNone/>
            </a:pPr>
            <a:r>
              <a:rPr lang="en-US" sz="1200" dirty="0"/>
              <a:t>		points = 0;</a:t>
            </a:r>
          </a:p>
          <a:p>
            <a:pPr marL="0" indent="0">
              <a:buNone/>
            </a:pPr>
            <a:r>
              <a:rPr lang="en-US" sz="1200" dirty="0"/>
              <a:t>	}	</a:t>
            </a:r>
          </a:p>
          <a:p>
            <a:pPr marL="0" indent="0">
              <a:buNone/>
            </a:pPr>
            <a:r>
              <a:rPr lang="en-US" sz="1200" dirty="0"/>
              <a:t>	public int </a:t>
            </a:r>
            <a:r>
              <a:rPr lang="en-US" sz="1200" dirty="0" err="1"/>
              <a:t>getRanking</a:t>
            </a:r>
            <a:r>
              <a:rPr lang="en-US" sz="1200" dirty="0"/>
              <a:t>() {</a:t>
            </a:r>
          </a:p>
          <a:p>
            <a:pPr marL="0" indent="0">
              <a:buNone/>
            </a:pPr>
            <a:r>
              <a:rPr lang="en-US" sz="1200" dirty="0"/>
              <a:t>		return </a:t>
            </a:r>
            <a:r>
              <a:rPr lang="en-US" sz="1200" dirty="0" err="1"/>
              <a:t>this.ranking</a:t>
            </a:r>
            <a:r>
              <a:rPr lang="en-US" sz="1200" dirty="0"/>
              <a:t>;</a:t>
            </a:r>
          </a:p>
          <a:p>
            <a:pPr marL="0" indent="0">
              <a:buNone/>
            </a:pPr>
            <a:r>
              <a:rPr lang="en-US" sz="1200" dirty="0"/>
              <a:t>	}</a:t>
            </a:r>
          </a:p>
          <a:p>
            <a:pPr marL="0" indent="0">
              <a:buNone/>
            </a:pPr>
            <a:r>
              <a:rPr lang="en-US" sz="1200" dirty="0"/>
              <a:t>	public void </a:t>
            </a:r>
            <a:r>
              <a:rPr lang="en-US" sz="1200" dirty="0" err="1"/>
              <a:t>setRank</a:t>
            </a:r>
            <a:r>
              <a:rPr lang="en-US" sz="1200" dirty="0"/>
              <a:t>(int ranking) {</a:t>
            </a:r>
          </a:p>
          <a:p>
            <a:pPr marL="0" indent="0">
              <a:buNone/>
            </a:pPr>
            <a:r>
              <a:rPr lang="en-US" sz="1200" dirty="0"/>
              <a:t>		</a:t>
            </a:r>
            <a:r>
              <a:rPr lang="en-US" sz="1200" dirty="0" err="1"/>
              <a:t>this.ranking</a:t>
            </a:r>
            <a:r>
              <a:rPr lang="en-US" sz="1200" dirty="0"/>
              <a:t> = ranking;</a:t>
            </a:r>
          </a:p>
          <a:p>
            <a:pPr marL="0" indent="0">
              <a:buNone/>
            </a:pPr>
            <a:r>
              <a:rPr lang="en-US" sz="1200" dirty="0"/>
              <a:t>	}	</a:t>
            </a:r>
          </a:p>
          <a:p>
            <a:pPr marL="0" indent="0">
              <a:buNone/>
            </a:pPr>
            <a:r>
              <a:rPr lang="en-US" sz="1200" dirty="0"/>
              <a:t>	public int </a:t>
            </a:r>
            <a:r>
              <a:rPr lang="en-US" sz="1200" dirty="0" err="1"/>
              <a:t>getPoints</a:t>
            </a:r>
            <a:r>
              <a:rPr lang="en-US" sz="1200" dirty="0"/>
              <a:t>() {</a:t>
            </a:r>
          </a:p>
          <a:p>
            <a:pPr marL="0" indent="0">
              <a:buNone/>
            </a:pPr>
            <a:r>
              <a:rPr lang="en-US" sz="1200" dirty="0"/>
              <a:t>		return </a:t>
            </a:r>
            <a:r>
              <a:rPr lang="en-US" sz="1200" dirty="0" err="1"/>
              <a:t>this.points</a:t>
            </a:r>
            <a:r>
              <a:rPr lang="en-US" sz="1200" dirty="0"/>
              <a:t>;</a:t>
            </a:r>
          </a:p>
          <a:p>
            <a:pPr marL="0" indent="0">
              <a:buNone/>
            </a:pPr>
            <a:r>
              <a:rPr lang="en-US" sz="1200" dirty="0"/>
              <a:t>	}</a:t>
            </a:r>
          </a:p>
          <a:p>
            <a:pPr marL="0" indent="0">
              <a:buNone/>
            </a:pPr>
            <a:r>
              <a:rPr lang="en-US" sz="1200" dirty="0"/>
              <a:t>	public void </a:t>
            </a:r>
            <a:r>
              <a:rPr lang="en-US" sz="1200" dirty="0" err="1"/>
              <a:t>setPoints</a:t>
            </a:r>
            <a:r>
              <a:rPr lang="en-US" sz="1200" dirty="0"/>
              <a:t>(int points) {</a:t>
            </a:r>
          </a:p>
          <a:p>
            <a:pPr marL="0" indent="0">
              <a:buNone/>
            </a:pPr>
            <a:r>
              <a:rPr lang="en-US" sz="1200" dirty="0"/>
              <a:t>		</a:t>
            </a:r>
            <a:r>
              <a:rPr lang="en-US" sz="1200" dirty="0" err="1"/>
              <a:t>this.points</a:t>
            </a:r>
            <a:r>
              <a:rPr lang="en-US" sz="1200" dirty="0"/>
              <a:t> = points;</a:t>
            </a:r>
          </a:p>
          <a:p>
            <a:pPr marL="0" indent="0">
              <a:buNone/>
            </a:pPr>
            <a:r>
              <a:rPr lang="en-US" sz="1200" dirty="0"/>
              <a:t>	}</a:t>
            </a:r>
          </a:p>
          <a:p>
            <a:endParaRPr lang="en-US" sz="1200" dirty="0"/>
          </a:p>
        </p:txBody>
      </p:sp>
      <p:sp>
        <p:nvSpPr>
          <p:cNvPr id="5" name="Content Placeholder 2">
            <a:extLst>
              <a:ext uri="{FF2B5EF4-FFF2-40B4-BE49-F238E27FC236}">
                <a16:creationId xmlns:a16="http://schemas.microsoft.com/office/drawing/2014/main" id="{5A8F0661-183E-4F84-9F50-229A91FAC148}"/>
              </a:ext>
            </a:extLst>
          </p:cNvPr>
          <p:cNvSpPr txBox="1">
            <a:spLocks/>
          </p:cNvSpPr>
          <p:nvPr/>
        </p:nvSpPr>
        <p:spPr>
          <a:xfrm>
            <a:off x="6096000" y="819151"/>
            <a:ext cx="4718050" cy="5353050"/>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endParaRPr lang="en-US" sz="1200" dirty="0"/>
          </a:p>
          <a:p>
            <a:pPr marL="0" indent="0">
              <a:buFont typeface="Arial"/>
              <a:buNone/>
            </a:pPr>
            <a:r>
              <a:rPr lang="en-US" sz="1200" dirty="0"/>
              <a:t>	public Questionnaire </a:t>
            </a:r>
            <a:r>
              <a:rPr lang="en-US" sz="1200" dirty="0" err="1"/>
              <a:t>getQuestionnaires</a:t>
            </a:r>
            <a:r>
              <a:rPr lang="en-US" sz="1200" dirty="0"/>
              <a:t>() {</a:t>
            </a:r>
          </a:p>
          <a:p>
            <a:pPr marL="0" indent="0">
              <a:buFont typeface="Arial"/>
              <a:buNone/>
            </a:pPr>
            <a:r>
              <a:rPr lang="en-US" sz="1200" dirty="0"/>
              <a:t>		return this.qidx2;</a:t>
            </a:r>
          </a:p>
          <a:p>
            <a:pPr marL="0" indent="0">
              <a:buFont typeface="Arial"/>
              <a:buNone/>
            </a:pPr>
            <a:r>
              <a:rPr lang="en-US" sz="1200" dirty="0"/>
              <a:t>	}</a:t>
            </a:r>
          </a:p>
          <a:p>
            <a:pPr marL="0" indent="0">
              <a:buFont typeface="Arial"/>
              <a:buNone/>
            </a:pPr>
            <a:endParaRPr lang="en-US" sz="1200" dirty="0"/>
          </a:p>
          <a:p>
            <a:pPr marL="0" indent="0">
              <a:buFont typeface="Arial"/>
              <a:buNone/>
            </a:pPr>
            <a:r>
              <a:rPr lang="en-US" sz="1200" dirty="0"/>
              <a:t>	public void </a:t>
            </a:r>
            <a:r>
              <a:rPr lang="en-US" sz="1200" dirty="0" err="1"/>
              <a:t>setQuestionnaire</a:t>
            </a:r>
            <a:r>
              <a:rPr lang="en-US" sz="1200" dirty="0"/>
              <a:t>(Questionnaire questionnaire) {</a:t>
            </a:r>
          </a:p>
          <a:p>
            <a:pPr marL="0" indent="0">
              <a:buFont typeface="Arial"/>
              <a:buNone/>
            </a:pPr>
            <a:r>
              <a:rPr lang="en-US" sz="1200" dirty="0"/>
              <a:t>		this.qidx2 = questionnaire;</a:t>
            </a:r>
          </a:p>
          <a:p>
            <a:pPr marL="0" indent="0">
              <a:buFont typeface="Arial"/>
              <a:buNone/>
            </a:pPr>
            <a:r>
              <a:rPr lang="en-US" sz="1200" dirty="0"/>
              <a:t>	}</a:t>
            </a:r>
          </a:p>
          <a:p>
            <a:pPr marL="0" indent="0">
              <a:buFont typeface="Arial"/>
              <a:buNone/>
            </a:pPr>
            <a:endParaRPr lang="en-US" sz="1200" dirty="0"/>
          </a:p>
          <a:p>
            <a:pPr marL="0" indent="0">
              <a:buFont typeface="Arial"/>
              <a:buNone/>
            </a:pPr>
            <a:r>
              <a:rPr lang="en-US" sz="1200" dirty="0"/>
              <a:t>	public User </a:t>
            </a:r>
            <a:r>
              <a:rPr lang="en-US" sz="1200" dirty="0" err="1"/>
              <a:t>getUser</a:t>
            </a:r>
            <a:r>
              <a:rPr lang="en-US" sz="1200" dirty="0"/>
              <a:t>() {</a:t>
            </a:r>
          </a:p>
          <a:p>
            <a:pPr marL="0" indent="0">
              <a:buFont typeface="Arial"/>
              <a:buNone/>
            </a:pPr>
            <a:r>
              <a:rPr lang="en-US" sz="1200" dirty="0"/>
              <a:t>		return this.uidx2;</a:t>
            </a:r>
          </a:p>
          <a:p>
            <a:pPr marL="0" indent="0">
              <a:buFont typeface="Arial"/>
              <a:buNone/>
            </a:pPr>
            <a:r>
              <a:rPr lang="en-US" sz="1200" dirty="0"/>
              <a:t>	}</a:t>
            </a:r>
          </a:p>
          <a:p>
            <a:pPr marL="0" indent="0">
              <a:buFont typeface="Arial"/>
              <a:buNone/>
            </a:pPr>
            <a:endParaRPr lang="en-US" sz="1200" dirty="0"/>
          </a:p>
          <a:p>
            <a:pPr marL="0" indent="0">
              <a:buFont typeface="Arial"/>
              <a:buNone/>
            </a:pPr>
            <a:r>
              <a:rPr lang="en-US" sz="1200" dirty="0"/>
              <a:t>	public void </a:t>
            </a:r>
            <a:r>
              <a:rPr lang="en-US" sz="1200" dirty="0" err="1"/>
              <a:t>setUser</a:t>
            </a:r>
            <a:r>
              <a:rPr lang="en-US" sz="1200" dirty="0"/>
              <a:t>(User user) {</a:t>
            </a:r>
          </a:p>
          <a:p>
            <a:pPr marL="0" indent="0">
              <a:buFont typeface="Arial"/>
              <a:buNone/>
            </a:pPr>
            <a:r>
              <a:rPr lang="en-US" sz="1200" dirty="0"/>
              <a:t>		this.uidx2 = user;</a:t>
            </a:r>
          </a:p>
          <a:p>
            <a:pPr marL="0" indent="0">
              <a:buFont typeface="Arial"/>
              <a:buNone/>
            </a:pPr>
            <a:r>
              <a:rPr lang="en-US" sz="1200" dirty="0"/>
              <a:t>	}</a:t>
            </a:r>
          </a:p>
          <a:p>
            <a:pPr marL="0" indent="0">
              <a:buFont typeface="Arial"/>
              <a:buNone/>
            </a:pPr>
            <a:r>
              <a:rPr lang="en-US" sz="1200" dirty="0"/>
              <a:t>}</a:t>
            </a:r>
          </a:p>
          <a:p>
            <a:endParaRPr lang="en-US" sz="1200" dirty="0"/>
          </a:p>
        </p:txBody>
      </p:sp>
    </p:spTree>
    <p:extLst>
      <p:ext uri="{BB962C8B-B14F-4D97-AF65-F5344CB8AC3E}">
        <p14:creationId xmlns:p14="http://schemas.microsoft.com/office/powerpoint/2010/main" val="3459423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67654-B1B7-41E6-945F-619EFE400020}"/>
              </a:ext>
            </a:extLst>
          </p:cNvPr>
          <p:cNvSpPr txBox="1">
            <a:spLocks/>
          </p:cNvSpPr>
          <p:nvPr/>
        </p:nvSpPr>
        <p:spPr>
          <a:xfrm>
            <a:off x="1800502" y="739025"/>
            <a:ext cx="7886700" cy="961524"/>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Relationship “contains” </a:t>
            </a:r>
          </a:p>
        </p:txBody>
      </p:sp>
      <p:sp>
        <p:nvSpPr>
          <p:cNvPr id="3" name="Content Placeholder 4">
            <a:extLst>
              <a:ext uri="{FF2B5EF4-FFF2-40B4-BE49-F238E27FC236}">
                <a16:creationId xmlns:a16="http://schemas.microsoft.com/office/drawing/2014/main" id="{9889BF0E-8454-40EB-A324-560C80104B62}"/>
              </a:ext>
            </a:extLst>
          </p:cNvPr>
          <p:cNvSpPr txBox="1">
            <a:spLocks/>
          </p:cNvSpPr>
          <p:nvPr/>
        </p:nvSpPr>
        <p:spPr>
          <a:xfrm>
            <a:off x="6096000" y="2229573"/>
            <a:ext cx="3886200" cy="2735764"/>
          </a:xfrm>
          <a:prstGeom prst="rect">
            <a:avLst/>
          </a:prstGeom>
        </p:spPr>
        <p:txBody>
          <a:bodyPr>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GB" sz="2000" dirty="0" err="1"/>
              <a:t>Leaderboard</a:t>
            </a:r>
            <a:r>
              <a:rPr lang="en-GB" sz="2000" dirty="0"/>
              <a:t> </a:t>
            </a:r>
            <a:r>
              <a:rPr lang="en-GB" sz="2000" dirty="0">
                <a:sym typeface="Wingdings" panose="05000000000000000000" pitchFamily="2" charset="2"/>
              </a:rPr>
              <a:t></a:t>
            </a:r>
            <a:r>
              <a:rPr lang="en-GB" sz="2000" dirty="0"/>
              <a:t> User </a:t>
            </a:r>
            <a:br>
              <a:rPr lang="en-GB" dirty="0"/>
            </a:br>
            <a:r>
              <a:rPr lang="en-GB" sz="1400" dirty="0"/>
              <a:t>- @ManyToOne</a:t>
            </a:r>
            <a:br>
              <a:rPr lang="en-GB" sz="1400" dirty="0"/>
            </a:br>
            <a:r>
              <a:rPr lang="en-GB" sz="1400" dirty="0"/>
              <a:t>- Unidirectional relationship, since we don’t have any necessity to have bidirectionality in this case</a:t>
            </a:r>
            <a:br>
              <a:rPr lang="en-GB" sz="1400" dirty="0"/>
            </a:br>
            <a:r>
              <a:rPr lang="en-GB" sz="1400" dirty="0"/>
              <a:t>- </a:t>
            </a:r>
            <a:r>
              <a:rPr lang="en-GB" sz="1400" dirty="0" err="1"/>
              <a:t>fetchType.EAGER</a:t>
            </a:r>
            <a:r>
              <a:rPr lang="en-GB" sz="1400" dirty="0"/>
              <a:t>, since in the home page the application should display users’ reviews of the product of the day</a:t>
            </a:r>
            <a:br>
              <a:rPr lang="en-GB" sz="1400" dirty="0"/>
            </a:br>
            <a:r>
              <a:rPr lang="en-GB" sz="1400" dirty="0"/>
              <a:t>- cascade: none</a:t>
            </a:r>
            <a:br>
              <a:rPr lang="en-GB" sz="1400" dirty="0"/>
            </a:br>
            <a:r>
              <a:rPr lang="en-GB" sz="1400" dirty="0"/>
              <a:t>- orphan removal: none</a:t>
            </a:r>
            <a:br>
              <a:rPr lang="en-GB" sz="1400" dirty="0"/>
            </a:br>
            <a:endParaRPr lang="en-GB" sz="1400" dirty="0"/>
          </a:p>
          <a:p>
            <a:pPr marL="0" indent="0">
              <a:buFont typeface="Arial"/>
              <a:buNone/>
            </a:pPr>
            <a:r>
              <a:rPr lang="en-GB" sz="1800" dirty="0"/>
              <a:t>The owner of the relationship is obviously </a:t>
            </a:r>
            <a:r>
              <a:rPr lang="en-GB" sz="1800" dirty="0" err="1"/>
              <a:t>Leaderboard</a:t>
            </a:r>
            <a:endParaRPr lang="en-GB" sz="1800" dirty="0"/>
          </a:p>
          <a:p>
            <a:endParaRPr lang="en-GB" sz="1400" dirty="0"/>
          </a:p>
          <a:p>
            <a:endParaRPr lang="en-GB" sz="1800" dirty="0"/>
          </a:p>
        </p:txBody>
      </p:sp>
      <p:sp>
        <p:nvSpPr>
          <p:cNvPr id="4" name="Rectangle 3">
            <a:extLst>
              <a:ext uri="{FF2B5EF4-FFF2-40B4-BE49-F238E27FC236}">
                <a16:creationId xmlns:a16="http://schemas.microsoft.com/office/drawing/2014/main" id="{C271FC1B-2CF1-41BA-8B2F-B817853E4988}"/>
              </a:ext>
            </a:extLst>
          </p:cNvPr>
          <p:cNvSpPr/>
          <p:nvPr/>
        </p:nvSpPr>
        <p:spPr>
          <a:xfrm>
            <a:off x="4174934" y="25214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Leaderboard</a:t>
            </a:r>
            <a:endParaRPr lang="en-GB" dirty="0"/>
          </a:p>
        </p:txBody>
      </p:sp>
      <p:sp>
        <p:nvSpPr>
          <p:cNvPr id="5" name="Rectangle 4">
            <a:extLst>
              <a:ext uri="{FF2B5EF4-FFF2-40B4-BE49-F238E27FC236}">
                <a16:creationId xmlns:a16="http://schemas.microsoft.com/office/drawing/2014/main" id="{3210A3A7-6D5A-411C-A63A-FC5484157EA0}"/>
              </a:ext>
            </a:extLst>
          </p:cNvPr>
          <p:cNvSpPr/>
          <p:nvPr/>
        </p:nvSpPr>
        <p:spPr>
          <a:xfrm>
            <a:off x="1410872" y="2532392"/>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6" name="Diamond 5">
            <a:extLst>
              <a:ext uri="{FF2B5EF4-FFF2-40B4-BE49-F238E27FC236}">
                <a16:creationId xmlns:a16="http://schemas.microsoft.com/office/drawing/2014/main" id="{7CE34D13-A10B-4888-88A8-A1E23603CD83}"/>
              </a:ext>
            </a:extLst>
          </p:cNvPr>
          <p:cNvSpPr/>
          <p:nvPr/>
        </p:nvSpPr>
        <p:spPr>
          <a:xfrm rot="5400000">
            <a:off x="3411324" y="25486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7" name="Straight Connector 6">
            <a:extLst>
              <a:ext uri="{FF2B5EF4-FFF2-40B4-BE49-F238E27FC236}">
                <a16:creationId xmlns:a16="http://schemas.microsoft.com/office/drawing/2014/main" id="{12025650-DEDD-4495-8274-23164708D1B3}"/>
              </a:ext>
            </a:extLst>
          </p:cNvPr>
          <p:cNvCxnSpPr>
            <a:stCxn id="4" idx="1"/>
          </p:cNvCxnSpPr>
          <p:nvPr/>
        </p:nvCxnSpPr>
        <p:spPr>
          <a:xfrm flipH="1">
            <a:off x="3846141" y="27572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DE01975-E05D-4F8C-A46A-9D2EECA062D7}"/>
              </a:ext>
            </a:extLst>
          </p:cNvPr>
          <p:cNvCxnSpPr>
            <a:stCxn id="6" idx="2"/>
          </p:cNvCxnSpPr>
          <p:nvPr/>
        </p:nvCxnSpPr>
        <p:spPr>
          <a:xfrm flipH="1">
            <a:off x="2979791" y="27572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F660978-4BE1-47BC-B7C3-14A5E43D0E79}"/>
              </a:ext>
            </a:extLst>
          </p:cNvPr>
          <p:cNvSpPr txBox="1"/>
          <p:nvPr/>
        </p:nvSpPr>
        <p:spPr>
          <a:xfrm>
            <a:off x="3708593" y="2806784"/>
            <a:ext cx="481222" cy="369332"/>
          </a:xfrm>
          <a:prstGeom prst="rect">
            <a:avLst/>
          </a:prstGeom>
          <a:noFill/>
        </p:spPr>
        <p:txBody>
          <a:bodyPr wrap="none" rtlCol="0">
            <a:spAutoFit/>
          </a:bodyPr>
          <a:lstStyle/>
          <a:p>
            <a:r>
              <a:rPr lang="en-GB" dirty="0"/>
              <a:t>1:1</a:t>
            </a:r>
          </a:p>
        </p:txBody>
      </p:sp>
      <p:sp>
        <p:nvSpPr>
          <p:cNvPr id="10" name="TextBox 9">
            <a:extLst>
              <a:ext uri="{FF2B5EF4-FFF2-40B4-BE49-F238E27FC236}">
                <a16:creationId xmlns:a16="http://schemas.microsoft.com/office/drawing/2014/main" id="{37C855AE-30AE-4765-A438-E6B5D266722A}"/>
              </a:ext>
            </a:extLst>
          </p:cNvPr>
          <p:cNvSpPr txBox="1"/>
          <p:nvPr/>
        </p:nvSpPr>
        <p:spPr>
          <a:xfrm>
            <a:off x="2964546" y="2802684"/>
            <a:ext cx="513282" cy="369332"/>
          </a:xfrm>
          <a:prstGeom prst="rect">
            <a:avLst/>
          </a:prstGeom>
          <a:noFill/>
        </p:spPr>
        <p:txBody>
          <a:bodyPr wrap="none" rtlCol="0">
            <a:spAutoFit/>
          </a:bodyPr>
          <a:lstStyle/>
          <a:p>
            <a:r>
              <a:rPr lang="en-GB" dirty="0"/>
              <a:t>0:N</a:t>
            </a:r>
          </a:p>
        </p:txBody>
      </p:sp>
      <p:sp>
        <p:nvSpPr>
          <p:cNvPr id="11" name="TextBox 10">
            <a:extLst>
              <a:ext uri="{FF2B5EF4-FFF2-40B4-BE49-F238E27FC236}">
                <a16:creationId xmlns:a16="http://schemas.microsoft.com/office/drawing/2014/main" id="{58BF0984-6DF6-484C-B45E-4E28166B5442}"/>
              </a:ext>
            </a:extLst>
          </p:cNvPr>
          <p:cNvSpPr txBox="1"/>
          <p:nvPr/>
        </p:nvSpPr>
        <p:spPr>
          <a:xfrm>
            <a:off x="3138706" y="2182497"/>
            <a:ext cx="931665" cy="369332"/>
          </a:xfrm>
          <a:prstGeom prst="rect">
            <a:avLst/>
          </a:prstGeom>
          <a:noFill/>
        </p:spPr>
        <p:txBody>
          <a:bodyPr wrap="none" rtlCol="0">
            <a:spAutoFit/>
          </a:bodyPr>
          <a:lstStyle/>
          <a:p>
            <a:r>
              <a:rPr lang="en-GB" dirty="0"/>
              <a:t>contains</a:t>
            </a:r>
          </a:p>
        </p:txBody>
      </p:sp>
      <p:sp>
        <p:nvSpPr>
          <p:cNvPr id="12" name="Rectangle 11">
            <a:extLst>
              <a:ext uri="{FF2B5EF4-FFF2-40B4-BE49-F238E27FC236}">
                <a16:creationId xmlns:a16="http://schemas.microsoft.com/office/drawing/2014/main" id="{CD07A44F-5367-4652-B8C7-608784EDDEED}"/>
              </a:ext>
            </a:extLst>
          </p:cNvPr>
          <p:cNvSpPr/>
          <p:nvPr/>
        </p:nvSpPr>
        <p:spPr>
          <a:xfrm>
            <a:off x="4174934" y="3786412"/>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Leaderboard</a:t>
            </a:r>
            <a:endParaRPr lang="en-GB" dirty="0"/>
          </a:p>
        </p:txBody>
      </p:sp>
      <p:sp>
        <p:nvSpPr>
          <p:cNvPr id="13" name="Rectangle 12">
            <a:extLst>
              <a:ext uri="{FF2B5EF4-FFF2-40B4-BE49-F238E27FC236}">
                <a16:creationId xmlns:a16="http://schemas.microsoft.com/office/drawing/2014/main" id="{C9C56A24-0B1B-46C5-ABEF-0787BAB660B8}"/>
              </a:ext>
            </a:extLst>
          </p:cNvPr>
          <p:cNvSpPr/>
          <p:nvPr/>
        </p:nvSpPr>
        <p:spPr>
          <a:xfrm>
            <a:off x="1410872" y="3786412"/>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4" name="Straight Connector 13">
            <a:extLst>
              <a:ext uri="{FF2B5EF4-FFF2-40B4-BE49-F238E27FC236}">
                <a16:creationId xmlns:a16="http://schemas.microsoft.com/office/drawing/2014/main" id="{76D5E66D-2962-4596-9880-30AE9C7DF35E}"/>
              </a:ext>
            </a:extLst>
          </p:cNvPr>
          <p:cNvCxnSpPr>
            <a:stCxn id="12" idx="1"/>
            <a:endCxn id="13" idx="3"/>
          </p:cNvCxnSpPr>
          <p:nvPr/>
        </p:nvCxnSpPr>
        <p:spPr>
          <a:xfrm flipH="1">
            <a:off x="2979790" y="4022231"/>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2D7978B-4A36-4F09-BFFB-E324E74D12E4}"/>
              </a:ext>
            </a:extLst>
          </p:cNvPr>
          <p:cNvSpPr txBox="1"/>
          <p:nvPr/>
        </p:nvSpPr>
        <p:spPr>
          <a:xfrm>
            <a:off x="3890487" y="3678913"/>
            <a:ext cx="300082" cy="369332"/>
          </a:xfrm>
          <a:prstGeom prst="rect">
            <a:avLst/>
          </a:prstGeom>
          <a:noFill/>
        </p:spPr>
        <p:txBody>
          <a:bodyPr wrap="none" rtlCol="0">
            <a:spAutoFit/>
          </a:bodyPr>
          <a:lstStyle/>
          <a:p>
            <a:r>
              <a:rPr lang="en-GB" dirty="0"/>
              <a:t>*</a:t>
            </a:r>
          </a:p>
        </p:txBody>
      </p:sp>
      <p:sp>
        <p:nvSpPr>
          <p:cNvPr id="16" name="Rectangle 13">
            <a:extLst>
              <a:ext uri="{FF2B5EF4-FFF2-40B4-BE49-F238E27FC236}">
                <a16:creationId xmlns:a16="http://schemas.microsoft.com/office/drawing/2014/main" id="{B97F0BD4-2B0D-4DDA-A34F-1EDBC6A26A77}"/>
              </a:ext>
            </a:extLst>
          </p:cNvPr>
          <p:cNvSpPr/>
          <p:nvPr/>
        </p:nvSpPr>
        <p:spPr>
          <a:xfrm>
            <a:off x="4174934" y="5012792"/>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Leaderboard</a:t>
            </a:r>
            <a:endParaRPr lang="en-GB" dirty="0"/>
          </a:p>
        </p:txBody>
      </p:sp>
      <p:sp>
        <p:nvSpPr>
          <p:cNvPr id="17" name="Rectangle 14">
            <a:extLst>
              <a:ext uri="{FF2B5EF4-FFF2-40B4-BE49-F238E27FC236}">
                <a16:creationId xmlns:a16="http://schemas.microsoft.com/office/drawing/2014/main" id="{9612D82D-1133-4389-B779-6FDE0F9A950A}"/>
              </a:ext>
            </a:extLst>
          </p:cNvPr>
          <p:cNvSpPr/>
          <p:nvPr/>
        </p:nvSpPr>
        <p:spPr>
          <a:xfrm>
            <a:off x="1410872" y="5012792"/>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8" name="Straight Connector 15">
            <a:extLst>
              <a:ext uri="{FF2B5EF4-FFF2-40B4-BE49-F238E27FC236}">
                <a16:creationId xmlns:a16="http://schemas.microsoft.com/office/drawing/2014/main" id="{1BBB06D0-F823-4C91-BED3-3FE6C8E6B3AD}"/>
              </a:ext>
            </a:extLst>
          </p:cNvPr>
          <p:cNvCxnSpPr>
            <a:cxnSpLocks/>
            <a:stCxn id="17" idx="3"/>
            <a:endCxn id="16" idx="1"/>
          </p:cNvCxnSpPr>
          <p:nvPr/>
        </p:nvCxnSpPr>
        <p:spPr>
          <a:xfrm>
            <a:off x="2979790" y="5248611"/>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Box 19">
            <a:extLst>
              <a:ext uri="{FF2B5EF4-FFF2-40B4-BE49-F238E27FC236}">
                <a16:creationId xmlns:a16="http://schemas.microsoft.com/office/drawing/2014/main" id="{D7650B9E-D2D7-42ED-BEF0-BDC9DE4F7D45}"/>
              </a:ext>
            </a:extLst>
          </p:cNvPr>
          <p:cNvSpPr txBox="1"/>
          <p:nvPr/>
        </p:nvSpPr>
        <p:spPr>
          <a:xfrm>
            <a:off x="2964546" y="4894360"/>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254001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6077B-88DF-4A8E-A10D-1D8DBABD226A}"/>
              </a:ext>
            </a:extLst>
          </p:cNvPr>
          <p:cNvSpPr txBox="1">
            <a:spLocks/>
          </p:cNvSpPr>
          <p:nvPr/>
        </p:nvSpPr>
        <p:spPr>
          <a:xfrm>
            <a:off x="1791625" y="827664"/>
            <a:ext cx="7886700" cy="1056899"/>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Relationship “refers to” </a:t>
            </a:r>
          </a:p>
        </p:txBody>
      </p:sp>
      <p:sp>
        <p:nvSpPr>
          <p:cNvPr id="3" name="Content Placeholder 4">
            <a:extLst>
              <a:ext uri="{FF2B5EF4-FFF2-40B4-BE49-F238E27FC236}">
                <a16:creationId xmlns:a16="http://schemas.microsoft.com/office/drawing/2014/main" id="{03E84A60-0922-494F-8C4E-03BE0EA3DA94}"/>
              </a:ext>
            </a:extLst>
          </p:cNvPr>
          <p:cNvSpPr txBox="1">
            <a:spLocks/>
          </p:cNvSpPr>
          <p:nvPr/>
        </p:nvSpPr>
        <p:spPr>
          <a:xfrm>
            <a:off x="6093764" y="2139518"/>
            <a:ext cx="3886200" cy="3681707"/>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GB" sz="2000"/>
              <a:t>Leaderboard </a:t>
            </a:r>
            <a:r>
              <a:rPr lang="en-GB" sz="2000">
                <a:sym typeface="Wingdings" panose="05000000000000000000" pitchFamily="2" charset="2"/>
              </a:rPr>
              <a:t></a:t>
            </a:r>
            <a:r>
              <a:rPr lang="en-GB" sz="2000"/>
              <a:t> Questionnaire </a:t>
            </a:r>
            <a:br>
              <a:rPr lang="en-GB"/>
            </a:br>
            <a:r>
              <a:rPr lang="en-GB" sz="1400"/>
              <a:t>- @ManyToOne</a:t>
            </a:r>
            <a:br>
              <a:rPr lang="en-GB" sz="1400"/>
            </a:br>
            <a:r>
              <a:rPr lang="en-GB" sz="1400"/>
              <a:t>- Unidirectional relationship, since we don’t have any necessity to have bidirectionality in this case</a:t>
            </a:r>
            <a:br>
              <a:rPr lang="en-GB" sz="1400"/>
            </a:br>
            <a:r>
              <a:rPr lang="en-GB" sz="1400"/>
              <a:t>- fetchType.EAGER, since in the home page the application should display users’ reviews of the product of the day</a:t>
            </a:r>
            <a:br>
              <a:rPr lang="en-GB" sz="1400"/>
            </a:br>
            <a:r>
              <a:rPr lang="en-GB" sz="1400"/>
              <a:t>- cascade: none</a:t>
            </a:r>
            <a:br>
              <a:rPr lang="en-GB" sz="1400"/>
            </a:br>
            <a:r>
              <a:rPr lang="en-GB" sz="1400"/>
              <a:t>- orphan removal: none</a:t>
            </a:r>
          </a:p>
          <a:p>
            <a:pPr marL="0" indent="0">
              <a:buFont typeface="Arial"/>
              <a:buNone/>
            </a:pPr>
            <a:br>
              <a:rPr lang="en-GB" sz="1800"/>
            </a:br>
            <a:r>
              <a:rPr lang="en-GB" sz="1800"/>
              <a:t>The owner of the relationship is obviously Leaderboard</a:t>
            </a:r>
          </a:p>
          <a:p>
            <a:endParaRPr lang="en-GB" sz="1800" dirty="0"/>
          </a:p>
        </p:txBody>
      </p:sp>
      <p:sp>
        <p:nvSpPr>
          <p:cNvPr id="4" name="Rectangle 3">
            <a:extLst>
              <a:ext uri="{FF2B5EF4-FFF2-40B4-BE49-F238E27FC236}">
                <a16:creationId xmlns:a16="http://schemas.microsoft.com/office/drawing/2014/main" id="{102F1078-DA40-4F88-B597-33AC3A4763E7}"/>
              </a:ext>
            </a:extLst>
          </p:cNvPr>
          <p:cNvSpPr/>
          <p:nvPr/>
        </p:nvSpPr>
        <p:spPr>
          <a:xfrm>
            <a:off x="4166057" y="2359876"/>
            <a:ext cx="1568918" cy="642069"/>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sp>
        <p:nvSpPr>
          <p:cNvPr id="5" name="Rectangle 4">
            <a:extLst>
              <a:ext uri="{FF2B5EF4-FFF2-40B4-BE49-F238E27FC236}">
                <a16:creationId xmlns:a16="http://schemas.microsoft.com/office/drawing/2014/main" id="{EFFBBD71-D86F-4F0E-919C-127A8D44197B}"/>
              </a:ext>
            </a:extLst>
          </p:cNvPr>
          <p:cNvSpPr/>
          <p:nvPr/>
        </p:nvSpPr>
        <p:spPr>
          <a:xfrm>
            <a:off x="1401995" y="2359876"/>
            <a:ext cx="1568918" cy="642069"/>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Leaderboard</a:t>
            </a:r>
            <a:endParaRPr lang="en-GB" dirty="0"/>
          </a:p>
        </p:txBody>
      </p:sp>
      <p:sp>
        <p:nvSpPr>
          <p:cNvPr id="6" name="Diamond 5">
            <a:extLst>
              <a:ext uri="{FF2B5EF4-FFF2-40B4-BE49-F238E27FC236}">
                <a16:creationId xmlns:a16="http://schemas.microsoft.com/office/drawing/2014/main" id="{2CFC0D50-F96B-4E7A-AD16-4A87EA38DD4F}"/>
              </a:ext>
            </a:extLst>
          </p:cNvPr>
          <p:cNvSpPr/>
          <p:nvPr/>
        </p:nvSpPr>
        <p:spPr>
          <a:xfrm rot="5400000">
            <a:off x="3331143" y="2486202"/>
            <a:ext cx="537245"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7" name="Straight Connector 6">
            <a:extLst>
              <a:ext uri="{FF2B5EF4-FFF2-40B4-BE49-F238E27FC236}">
                <a16:creationId xmlns:a16="http://schemas.microsoft.com/office/drawing/2014/main" id="{144C9960-8545-4F10-8B58-43D19EE8BC28}"/>
              </a:ext>
            </a:extLst>
          </p:cNvPr>
          <p:cNvCxnSpPr>
            <a:cxnSpLocks/>
            <a:stCxn id="4" idx="1"/>
            <a:endCxn id="6" idx="0"/>
          </p:cNvCxnSpPr>
          <p:nvPr/>
        </p:nvCxnSpPr>
        <p:spPr>
          <a:xfrm flipH="1">
            <a:off x="3808388" y="2680911"/>
            <a:ext cx="357669" cy="1391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ACEED24-61D9-4664-9379-7F5C9324AD9E}"/>
              </a:ext>
            </a:extLst>
          </p:cNvPr>
          <p:cNvCxnSpPr>
            <a:cxnSpLocks/>
            <a:stCxn id="6" idx="2"/>
            <a:endCxn id="5" idx="3"/>
          </p:cNvCxnSpPr>
          <p:nvPr/>
        </p:nvCxnSpPr>
        <p:spPr>
          <a:xfrm flipH="1" flipV="1">
            <a:off x="2970913" y="2680911"/>
            <a:ext cx="420231" cy="1391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A99F540-78EF-49A4-BE0C-67FF163B75ED}"/>
              </a:ext>
            </a:extLst>
          </p:cNvPr>
          <p:cNvSpPr txBox="1"/>
          <p:nvPr/>
        </p:nvSpPr>
        <p:spPr>
          <a:xfrm>
            <a:off x="3699716" y="2815661"/>
            <a:ext cx="513282" cy="369332"/>
          </a:xfrm>
          <a:prstGeom prst="rect">
            <a:avLst/>
          </a:prstGeom>
          <a:noFill/>
        </p:spPr>
        <p:txBody>
          <a:bodyPr wrap="none" rtlCol="0">
            <a:spAutoFit/>
          </a:bodyPr>
          <a:lstStyle/>
          <a:p>
            <a:r>
              <a:rPr lang="en-GB" dirty="0"/>
              <a:t>0:N</a:t>
            </a:r>
          </a:p>
        </p:txBody>
      </p:sp>
      <p:sp>
        <p:nvSpPr>
          <p:cNvPr id="10" name="TextBox 9">
            <a:extLst>
              <a:ext uri="{FF2B5EF4-FFF2-40B4-BE49-F238E27FC236}">
                <a16:creationId xmlns:a16="http://schemas.microsoft.com/office/drawing/2014/main" id="{5CDD7C50-FFC4-427F-B12A-7CC327E2FDA6}"/>
              </a:ext>
            </a:extLst>
          </p:cNvPr>
          <p:cNvSpPr txBox="1"/>
          <p:nvPr/>
        </p:nvSpPr>
        <p:spPr>
          <a:xfrm>
            <a:off x="2955669" y="2811561"/>
            <a:ext cx="481222" cy="369332"/>
          </a:xfrm>
          <a:prstGeom prst="rect">
            <a:avLst/>
          </a:prstGeom>
          <a:noFill/>
        </p:spPr>
        <p:txBody>
          <a:bodyPr wrap="none" rtlCol="0">
            <a:spAutoFit/>
          </a:bodyPr>
          <a:lstStyle/>
          <a:p>
            <a:r>
              <a:rPr lang="en-GB" dirty="0"/>
              <a:t>1:1</a:t>
            </a:r>
          </a:p>
        </p:txBody>
      </p:sp>
      <p:sp>
        <p:nvSpPr>
          <p:cNvPr id="11" name="TextBox 10">
            <a:extLst>
              <a:ext uri="{FF2B5EF4-FFF2-40B4-BE49-F238E27FC236}">
                <a16:creationId xmlns:a16="http://schemas.microsoft.com/office/drawing/2014/main" id="{9BDE5418-522E-4822-B9F2-66EC0D9C6A51}"/>
              </a:ext>
            </a:extLst>
          </p:cNvPr>
          <p:cNvSpPr txBox="1"/>
          <p:nvPr/>
        </p:nvSpPr>
        <p:spPr>
          <a:xfrm>
            <a:off x="3200174" y="2075971"/>
            <a:ext cx="993221" cy="369332"/>
          </a:xfrm>
          <a:prstGeom prst="rect">
            <a:avLst/>
          </a:prstGeom>
          <a:noFill/>
        </p:spPr>
        <p:txBody>
          <a:bodyPr wrap="none" rtlCol="0">
            <a:spAutoFit/>
          </a:bodyPr>
          <a:lstStyle/>
          <a:p>
            <a:r>
              <a:rPr lang="en-GB" dirty="0"/>
              <a:t>Refers to</a:t>
            </a:r>
          </a:p>
        </p:txBody>
      </p:sp>
      <p:sp>
        <p:nvSpPr>
          <p:cNvPr id="12" name="Rectangle 11">
            <a:extLst>
              <a:ext uri="{FF2B5EF4-FFF2-40B4-BE49-F238E27FC236}">
                <a16:creationId xmlns:a16="http://schemas.microsoft.com/office/drawing/2014/main" id="{A0FC11BF-095A-4CB3-B335-F8C415888D14}"/>
              </a:ext>
            </a:extLst>
          </p:cNvPr>
          <p:cNvSpPr/>
          <p:nvPr/>
        </p:nvSpPr>
        <p:spPr>
          <a:xfrm>
            <a:off x="4166057" y="3916483"/>
            <a:ext cx="1568918" cy="642069"/>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sp>
        <p:nvSpPr>
          <p:cNvPr id="13" name="Rectangle 12">
            <a:extLst>
              <a:ext uri="{FF2B5EF4-FFF2-40B4-BE49-F238E27FC236}">
                <a16:creationId xmlns:a16="http://schemas.microsoft.com/office/drawing/2014/main" id="{2D93C30C-24D3-49E1-8928-923CEDF0F8F9}"/>
              </a:ext>
            </a:extLst>
          </p:cNvPr>
          <p:cNvSpPr/>
          <p:nvPr/>
        </p:nvSpPr>
        <p:spPr>
          <a:xfrm>
            <a:off x="1401995" y="3916483"/>
            <a:ext cx="1568918" cy="642069"/>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Leaderboard</a:t>
            </a:r>
            <a:endParaRPr lang="en-GB" dirty="0"/>
          </a:p>
        </p:txBody>
      </p:sp>
      <p:cxnSp>
        <p:nvCxnSpPr>
          <p:cNvPr id="14" name="Straight Connector 13">
            <a:extLst>
              <a:ext uri="{FF2B5EF4-FFF2-40B4-BE49-F238E27FC236}">
                <a16:creationId xmlns:a16="http://schemas.microsoft.com/office/drawing/2014/main" id="{931EE073-1001-4D16-A17B-B55FADB9EE46}"/>
              </a:ext>
            </a:extLst>
          </p:cNvPr>
          <p:cNvCxnSpPr>
            <a:stCxn id="12" idx="1"/>
            <a:endCxn id="13" idx="3"/>
          </p:cNvCxnSpPr>
          <p:nvPr/>
        </p:nvCxnSpPr>
        <p:spPr>
          <a:xfrm flipH="1">
            <a:off x="2970913" y="4237518"/>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862C934-07D2-434A-90F6-2A3351A35E92}"/>
              </a:ext>
            </a:extLst>
          </p:cNvPr>
          <p:cNvSpPr txBox="1"/>
          <p:nvPr/>
        </p:nvSpPr>
        <p:spPr>
          <a:xfrm>
            <a:off x="3881610" y="3979415"/>
            <a:ext cx="301686" cy="369332"/>
          </a:xfrm>
          <a:prstGeom prst="rect">
            <a:avLst/>
          </a:prstGeom>
          <a:noFill/>
        </p:spPr>
        <p:txBody>
          <a:bodyPr wrap="none" rtlCol="0">
            <a:spAutoFit/>
          </a:bodyPr>
          <a:lstStyle/>
          <a:p>
            <a:r>
              <a:rPr lang="en-GB" dirty="0"/>
              <a:t>1</a:t>
            </a:r>
          </a:p>
        </p:txBody>
      </p:sp>
      <p:sp>
        <p:nvSpPr>
          <p:cNvPr id="16" name="Rectangle 13">
            <a:extLst>
              <a:ext uri="{FF2B5EF4-FFF2-40B4-BE49-F238E27FC236}">
                <a16:creationId xmlns:a16="http://schemas.microsoft.com/office/drawing/2014/main" id="{80EF63D3-03A8-4B74-8DB9-809CC4C3BDFC}"/>
              </a:ext>
            </a:extLst>
          </p:cNvPr>
          <p:cNvSpPr/>
          <p:nvPr/>
        </p:nvSpPr>
        <p:spPr>
          <a:xfrm>
            <a:off x="4166057" y="5290042"/>
            <a:ext cx="1568918" cy="642069"/>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sp>
        <p:nvSpPr>
          <p:cNvPr id="17" name="Rectangle 14">
            <a:extLst>
              <a:ext uri="{FF2B5EF4-FFF2-40B4-BE49-F238E27FC236}">
                <a16:creationId xmlns:a16="http://schemas.microsoft.com/office/drawing/2014/main" id="{2A883700-1E57-47C8-B6D9-C974DD7305DC}"/>
              </a:ext>
            </a:extLst>
          </p:cNvPr>
          <p:cNvSpPr/>
          <p:nvPr/>
        </p:nvSpPr>
        <p:spPr>
          <a:xfrm>
            <a:off x="1401995" y="5290042"/>
            <a:ext cx="1568918" cy="642069"/>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Leaderboard</a:t>
            </a:r>
            <a:endParaRPr lang="en-GB" dirty="0"/>
          </a:p>
        </p:txBody>
      </p:sp>
      <p:cxnSp>
        <p:nvCxnSpPr>
          <p:cNvPr id="18" name="Straight Connector 15">
            <a:extLst>
              <a:ext uri="{FF2B5EF4-FFF2-40B4-BE49-F238E27FC236}">
                <a16:creationId xmlns:a16="http://schemas.microsoft.com/office/drawing/2014/main" id="{D93C97EA-6FF7-4768-B10A-7C2D67C2EF67}"/>
              </a:ext>
            </a:extLst>
          </p:cNvPr>
          <p:cNvCxnSpPr>
            <a:cxnSpLocks/>
            <a:stCxn id="17" idx="3"/>
            <a:endCxn id="16" idx="1"/>
          </p:cNvCxnSpPr>
          <p:nvPr/>
        </p:nvCxnSpPr>
        <p:spPr>
          <a:xfrm>
            <a:off x="2970913" y="5611077"/>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Box 19">
            <a:extLst>
              <a:ext uri="{FF2B5EF4-FFF2-40B4-BE49-F238E27FC236}">
                <a16:creationId xmlns:a16="http://schemas.microsoft.com/office/drawing/2014/main" id="{0E7D92FA-FB71-4E91-A554-511BFA6EE4BB}"/>
              </a:ext>
            </a:extLst>
          </p:cNvPr>
          <p:cNvSpPr txBox="1"/>
          <p:nvPr/>
        </p:nvSpPr>
        <p:spPr>
          <a:xfrm>
            <a:off x="2955669" y="5342041"/>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3401689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6C2DE-21D1-4639-B2C0-CA1F4E18C0EC}"/>
              </a:ext>
            </a:extLst>
          </p:cNvPr>
          <p:cNvSpPr>
            <a:spLocks noGrp="1"/>
          </p:cNvSpPr>
          <p:nvPr>
            <p:ph type="title" idx="4294967295"/>
          </p:nvPr>
        </p:nvSpPr>
        <p:spPr>
          <a:xfrm>
            <a:off x="790575" y="588963"/>
            <a:ext cx="9601200" cy="1304925"/>
          </a:xfrm>
        </p:spPr>
        <p:txBody>
          <a:bodyPr/>
          <a:lstStyle/>
          <a:p>
            <a:pPr algn="l"/>
            <a:r>
              <a:rPr lang="en-US" dirty="0"/>
              <a:t>Entity: </a:t>
            </a:r>
            <a:r>
              <a:rPr lang="en-US" dirty="0" err="1"/>
              <a:t>Badword</a:t>
            </a:r>
            <a:endParaRPr lang="en-US" dirty="0"/>
          </a:p>
        </p:txBody>
      </p:sp>
      <p:sp>
        <p:nvSpPr>
          <p:cNvPr id="3" name="Content Placeholder 2">
            <a:extLst>
              <a:ext uri="{FF2B5EF4-FFF2-40B4-BE49-F238E27FC236}">
                <a16:creationId xmlns:a16="http://schemas.microsoft.com/office/drawing/2014/main" id="{A0AD0F71-380C-4E2B-8EFF-73DC078CA576}"/>
              </a:ext>
            </a:extLst>
          </p:cNvPr>
          <p:cNvSpPr>
            <a:spLocks noGrp="1"/>
          </p:cNvSpPr>
          <p:nvPr>
            <p:ph idx="4294967295"/>
          </p:nvPr>
        </p:nvSpPr>
        <p:spPr>
          <a:xfrm>
            <a:off x="942975" y="1770062"/>
            <a:ext cx="9601200" cy="4392613"/>
          </a:xfrm>
        </p:spPr>
        <p:txBody>
          <a:bodyPr>
            <a:noAutofit/>
          </a:bodyPr>
          <a:lstStyle/>
          <a:p>
            <a:pPr marL="0" indent="0">
              <a:buNone/>
            </a:pPr>
            <a:r>
              <a:rPr lang="en-US" sz="1200" dirty="0"/>
              <a:t>package </a:t>
            </a:r>
            <a:r>
              <a:rPr lang="en-US" sz="1200" dirty="0" err="1"/>
              <a:t>it.polimi.gma.entities</a:t>
            </a:r>
            <a:r>
              <a:rPr lang="en-US" sz="1200" dirty="0"/>
              <a:t>;</a:t>
            </a:r>
          </a:p>
          <a:p>
            <a:pPr marL="0" indent="0">
              <a:buNone/>
            </a:pPr>
            <a:r>
              <a:rPr lang="en-US" sz="1200" dirty="0"/>
              <a:t>import </a:t>
            </a:r>
            <a:r>
              <a:rPr lang="en-US" sz="1200" dirty="0" err="1"/>
              <a:t>java.io.Serializable</a:t>
            </a:r>
            <a:r>
              <a:rPr lang="en-US" sz="1200" dirty="0"/>
              <a:t>;</a:t>
            </a:r>
          </a:p>
          <a:p>
            <a:pPr marL="0" indent="0">
              <a:buNone/>
            </a:pPr>
            <a:r>
              <a:rPr lang="en-US" sz="1200" dirty="0"/>
              <a:t>import </a:t>
            </a:r>
            <a:r>
              <a:rPr lang="en-US" sz="1200" dirty="0" err="1"/>
              <a:t>javax.persistence</a:t>
            </a:r>
            <a:r>
              <a:rPr lang="en-US" sz="1200" dirty="0"/>
              <a:t>.*;</a:t>
            </a:r>
          </a:p>
          <a:p>
            <a:pPr marL="0" indent="0">
              <a:buNone/>
            </a:pPr>
            <a:r>
              <a:rPr lang="en-US" sz="1200" dirty="0"/>
              <a:t>@Entity</a:t>
            </a:r>
          </a:p>
          <a:p>
            <a:pPr marL="0" indent="0">
              <a:buNone/>
            </a:pPr>
            <a:r>
              <a:rPr lang="en-US" sz="1200" dirty="0"/>
              <a:t>@Table(name = "</a:t>
            </a:r>
            <a:r>
              <a:rPr lang="en-US" sz="1200" dirty="0" err="1"/>
              <a:t>badword</a:t>
            </a:r>
            <a:r>
              <a:rPr lang="en-US" sz="1200" dirty="0"/>
              <a:t>", schema = "</a:t>
            </a:r>
            <a:r>
              <a:rPr lang="en-US" sz="1200" dirty="0" err="1"/>
              <a:t>gma</a:t>
            </a:r>
            <a:r>
              <a:rPr lang="en-US" sz="1200" dirty="0"/>
              <a:t>")</a:t>
            </a:r>
          </a:p>
          <a:p>
            <a:pPr marL="0" indent="0">
              <a:buNone/>
            </a:pPr>
            <a:r>
              <a:rPr lang="en-US" sz="1200" dirty="0"/>
              <a:t>@NamedQuery(name = "</a:t>
            </a:r>
            <a:r>
              <a:rPr lang="en-US" sz="1200" dirty="0" err="1"/>
              <a:t>BadWord.getAllWords</a:t>
            </a:r>
            <a:r>
              <a:rPr lang="en-US" sz="1200" dirty="0"/>
              <a:t>", query = "SELECT w FROM </a:t>
            </a:r>
            <a:r>
              <a:rPr lang="en-US" sz="1200" dirty="0" err="1"/>
              <a:t>BadWord</a:t>
            </a:r>
            <a:r>
              <a:rPr lang="en-US" sz="1200" dirty="0"/>
              <a:t> w")</a:t>
            </a:r>
          </a:p>
          <a:p>
            <a:pPr marL="0" indent="0">
              <a:buNone/>
            </a:pPr>
            <a:r>
              <a:rPr lang="en-US" sz="1200" dirty="0"/>
              <a:t>public class </a:t>
            </a:r>
            <a:r>
              <a:rPr lang="en-US" sz="1200" dirty="0" err="1"/>
              <a:t>BadWord</a:t>
            </a:r>
            <a:r>
              <a:rPr lang="en-US" sz="1200" dirty="0"/>
              <a:t> implements Serializable {</a:t>
            </a:r>
          </a:p>
          <a:p>
            <a:pPr marL="0" indent="0">
              <a:buNone/>
            </a:pPr>
            <a:r>
              <a:rPr lang="en-US" sz="1200" dirty="0"/>
              <a:t>	private static final long </a:t>
            </a:r>
            <a:r>
              <a:rPr lang="en-US" sz="1200" dirty="0" err="1"/>
              <a:t>serialVersionUID</a:t>
            </a:r>
            <a:r>
              <a:rPr lang="en-US" sz="1200" dirty="0"/>
              <a:t> = 1L;</a:t>
            </a:r>
          </a:p>
          <a:p>
            <a:pPr marL="0" indent="0">
              <a:buNone/>
            </a:pPr>
            <a:r>
              <a:rPr lang="en-US" sz="1200" dirty="0"/>
              <a:t>	@Id	private String word;	</a:t>
            </a:r>
          </a:p>
          <a:p>
            <a:pPr marL="0" indent="0">
              <a:buNone/>
            </a:pPr>
            <a:r>
              <a:rPr lang="en-US" sz="1200" dirty="0"/>
              <a:t>	public </a:t>
            </a:r>
            <a:r>
              <a:rPr lang="en-US" sz="1200" dirty="0" err="1"/>
              <a:t>BadWord</a:t>
            </a:r>
            <a:r>
              <a:rPr lang="en-US" sz="1200" dirty="0"/>
              <a:t>() {}</a:t>
            </a:r>
          </a:p>
          <a:p>
            <a:pPr marL="0" indent="0">
              <a:buNone/>
            </a:pPr>
            <a:r>
              <a:rPr lang="en-US" sz="1200" dirty="0"/>
              <a:t>	public String </a:t>
            </a:r>
            <a:r>
              <a:rPr lang="en-US" sz="1200" dirty="0" err="1"/>
              <a:t>getWord</a:t>
            </a:r>
            <a:r>
              <a:rPr lang="en-US" sz="1200" dirty="0"/>
              <a:t>() {</a:t>
            </a:r>
          </a:p>
          <a:p>
            <a:pPr marL="0" indent="0">
              <a:buNone/>
            </a:pPr>
            <a:r>
              <a:rPr lang="en-US" sz="1200" dirty="0"/>
              <a:t>		return </a:t>
            </a:r>
            <a:r>
              <a:rPr lang="en-US" sz="1200" dirty="0" err="1"/>
              <a:t>this.word</a:t>
            </a:r>
            <a:r>
              <a:rPr lang="en-US" sz="1200" dirty="0"/>
              <a:t>;</a:t>
            </a:r>
          </a:p>
          <a:p>
            <a:pPr marL="0" indent="0">
              <a:buNone/>
            </a:pPr>
            <a:r>
              <a:rPr lang="en-US" sz="1200" dirty="0"/>
              <a:t>	}	public void </a:t>
            </a:r>
            <a:r>
              <a:rPr lang="en-US" sz="1200" dirty="0" err="1"/>
              <a:t>setWord</a:t>
            </a:r>
            <a:r>
              <a:rPr lang="en-US" sz="1200" dirty="0"/>
              <a:t>(String word) {</a:t>
            </a:r>
          </a:p>
          <a:p>
            <a:pPr marL="0" indent="0">
              <a:buNone/>
            </a:pPr>
            <a:r>
              <a:rPr lang="en-US" sz="1200" dirty="0"/>
              <a:t>		</a:t>
            </a:r>
            <a:r>
              <a:rPr lang="en-US" sz="1200" dirty="0" err="1"/>
              <a:t>this.word</a:t>
            </a:r>
            <a:r>
              <a:rPr lang="en-US" sz="1200" dirty="0"/>
              <a:t> = word;</a:t>
            </a:r>
          </a:p>
          <a:p>
            <a:pPr marL="0" indent="0">
              <a:buNone/>
            </a:pPr>
            <a:r>
              <a:rPr lang="en-US" sz="1200" dirty="0"/>
              <a:t>	}}</a:t>
            </a:r>
          </a:p>
        </p:txBody>
      </p:sp>
    </p:spTree>
    <p:extLst>
      <p:ext uri="{BB962C8B-B14F-4D97-AF65-F5344CB8AC3E}">
        <p14:creationId xmlns:p14="http://schemas.microsoft.com/office/powerpoint/2010/main" val="3421860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FA5E5-849C-4078-AB57-BD870F856C5A}"/>
              </a:ext>
            </a:extLst>
          </p:cNvPr>
          <p:cNvSpPr>
            <a:spLocks noGrp="1"/>
          </p:cNvSpPr>
          <p:nvPr>
            <p:ph type="title"/>
          </p:nvPr>
        </p:nvSpPr>
        <p:spPr/>
        <p:txBody>
          <a:bodyPr/>
          <a:lstStyle/>
          <a:p>
            <a:pPr algn="l"/>
            <a:r>
              <a:rPr lang="en-US" dirty="0">
                <a:solidFill>
                  <a:schemeClr val="tx1"/>
                </a:solidFill>
              </a:rPr>
              <a:t>Specifications(Contd..)</a:t>
            </a:r>
            <a:endParaRPr lang="en-US" dirty="0"/>
          </a:p>
        </p:txBody>
      </p:sp>
      <p:sp>
        <p:nvSpPr>
          <p:cNvPr id="3" name="Content Placeholder 2">
            <a:extLst>
              <a:ext uri="{FF2B5EF4-FFF2-40B4-BE49-F238E27FC236}">
                <a16:creationId xmlns:a16="http://schemas.microsoft.com/office/drawing/2014/main" id="{C848BB64-BF75-4321-8B06-2082DB74FDFF}"/>
              </a:ext>
            </a:extLst>
          </p:cNvPr>
          <p:cNvSpPr>
            <a:spLocks noGrp="1"/>
          </p:cNvSpPr>
          <p:nvPr>
            <p:ph idx="1"/>
          </p:nvPr>
        </p:nvSpPr>
        <p:spPr/>
        <p:txBody>
          <a:bodyPr>
            <a:normAutofit fontScale="85000" lnSpcReduction="20000"/>
          </a:bodyPr>
          <a:lstStyle/>
          <a:p>
            <a:pPr algn="l"/>
            <a:endParaRPr lang="en-US" sz="1800" b="0" i="0" u="none" strike="noStrike" baseline="0" dirty="0">
              <a:solidFill>
                <a:schemeClr val="tx1"/>
              </a:solidFill>
              <a:latin typeface="Calibri" panose="020F0502020204030204" pitchFamily="34" charset="0"/>
            </a:endParaRPr>
          </a:p>
          <a:p>
            <a:r>
              <a:rPr lang="en-US" sz="1800" b="0" i="0" u="none" strike="noStrike" baseline="0" dirty="0">
                <a:solidFill>
                  <a:schemeClr val="tx1"/>
                </a:solidFill>
                <a:latin typeface="Calibri" panose="020F0502020204030204" pitchFamily="34" charset="0"/>
              </a:rPr>
              <a:t> The database contains a </a:t>
            </a:r>
            <a:r>
              <a:rPr lang="en-US" sz="1800" b="1" i="0" u="none" strike="noStrike" baseline="0" dirty="0">
                <a:solidFill>
                  <a:schemeClr val="tx1"/>
                </a:solidFill>
                <a:latin typeface="Calibri" panose="020F0502020204030204" pitchFamily="34" charset="0"/>
              </a:rPr>
              <a:t>table of offensive words</a:t>
            </a:r>
            <a:r>
              <a:rPr lang="en-US" sz="1800" b="0" i="0" u="none" strike="noStrike" baseline="0" dirty="0">
                <a:solidFill>
                  <a:schemeClr val="tx1"/>
                </a:solidFill>
                <a:latin typeface="Calibri" panose="020F0502020204030204" pitchFamily="34" charset="0"/>
              </a:rPr>
              <a:t>. If any response of the user contains a word listed in the table, the </a:t>
            </a:r>
            <a:r>
              <a:rPr lang="en-US" sz="1800" b="1" i="0" u="none" strike="noStrike" baseline="0" dirty="0">
                <a:solidFill>
                  <a:schemeClr val="tx1"/>
                </a:solidFill>
                <a:latin typeface="Calibri" panose="020F0502020204030204" pitchFamily="34" charset="0"/>
              </a:rPr>
              <a:t>transaction is rolled back</a:t>
            </a:r>
            <a:r>
              <a:rPr lang="en-US" sz="1800" b="0" i="0" u="none" strike="noStrike" baseline="0" dirty="0">
                <a:solidFill>
                  <a:schemeClr val="tx1"/>
                </a:solidFill>
                <a:latin typeface="Calibri" panose="020F0502020204030204" pitchFamily="34" charset="0"/>
              </a:rPr>
              <a:t>, no data are recorded in the database, and the </a:t>
            </a:r>
            <a:r>
              <a:rPr lang="en-US" sz="1800" b="1" i="0" u="none" strike="noStrike" baseline="0" dirty="0">
                <a:solidFill>
                  <a:schemeClr val="tx1"/>
                </a:solidFill>
                <a:latin typeface="Calibri" panose="020F0502020204030204" pitchFamily="34" charset="0"/>
              </a:rPr>
              <a:t>user’s account is blocked </a:t>
            </a:r>
            <a:r>
              <a:rPr lang="en-US" sz="1800" b="0" i="0" u="none" strike="noStrike" baseline="0" dirty="0">
                <a:solidFill>
                  <a:schemeClr val="tx1"/>
                </a:solidFill>
                <a:latin typeface="Calibri" panose="020F0502020204030204" pitchFamily="34" charset="0"/>
              </a:rPr>
              <a:t>so that no questionnaires can be filled in by such account in the future. </a:t>
            </a:r>
          </a:p>
          <a:p>
            <a:r>
              <a:rPr lang="en-US" sz="1800" b="0" i="0" u="none" strike="noStrike" baseline="0" dirty="0">
                <a:solidFill>
                  <a:schemeClr val="tx1"/>
                </a:solidFill>
                <a:latin typeface="Calibri" panose="020F0502020204030204" pitchFamily="34" charset="0"/>
              </a:rPr>
              <a:t>When the user </a:t>
            </a:r>
            <a:r>
              <a:rPr lang="en-US" sz="1800" b="1" i="0" u="none" strike="noStrike" baseline="0" dirty="0">
                <a:solidFill>
                  <a:schemeClr val="tx1"/>
                </a:solidFill>
                <a:latin typeface="Calibri" panose="020F0502020204030204" pitchFamily="34" charset="0"/>
              </a:rPr>
              <a:t>submits</a:t>
            </a:r>
            <a:r>
              <a:rPr lang="en-US" sz="1800" b="0" i="0" u="none" strike="noStrike" baseline="0" dirty="0">
                <a:solidFill>
                  <a:schemeClr val="tx1"/>
                </a:solidFill>
                <a:latin typeface="Calibri" panose="020F0502020204030204" pitchFamily="34" charset="0"/>
              </a:rPr>
              <a:t> the questionnaire one or more trigger </a:t>
            </a:r>
            <a:r>
              <a:rPr lang="en-US" sz="1800" b="1" i="0" u="none" strike="noStrike" baseline="0" dirty="0">
                <a:solidFill>
                  <a:schemeClr val="tx1"/>
                </a:solidFill>
                <a:latin typeface="Calibri" panose="020F0502020204030204" pitchFamily="34" charset="0"/>
              </a:rPr>
              <a:t>compute</a:t>
            </a:r>
            <a:r>
              <a:rPr lang="en-US" sz="1800" b="0" i="0" u="none" strike="noStrike" baseline="0" dirty="0">
                <a:solidFill>
                  <a:schemeClr val="tx1"/>
                </a:solidFill>
                <a:latin typeface="Calibri" panose="020F0502020204030204" pitchFamily="34" charset="0"/>
              </a:rPr>
              <a:t> the </a:t>
            </a:r>
            <a:r>
              <a:rPr lang="en-US" sz="1800" b="1" i="0" u="none" strike="noStrike" baseline="0" dirty="0">
                <a:solidFill>
                  <a:schemeClr val="tx1"/>
                </a:solidFill>
                <a:latin typeface="Calibri" panose="020F0502020204030204" pitchFamily="34" charset="0"/>
              </a:rPr>
              <a:t>gamification</a:t>
            </a:r>
            <a:r>
              <a:rPr lang="en-US" sz="1800" b="0" i="0" u="none" strike="noStrike" baseline="0" dirty="0">
                <a:solidFill>
                  <a:schemeClr val="tx1"/>
                </a:solidFill>
                <a:latin typeface="Calibri" panose="020F0502020204030204" pitchFamily="34" charset="0"/>
              </a:rPr>
              <a:t> </a:t>
            </a:r>
            <a:r>
              <a:rPr lang="en-US" sz="1800" b="1" i="0" u="none" strike="noStrike" baseline="0" dirty="0">
                <a:solidFill>
                  <a:schemeClr val="tx1"/>
                </a:solidFill>
                <a:latin typeface="Calibri" panose="020F0502020204030204" pitchFamily="34" charset="0"/>
              </a:rPr>
              <a:t>points</a:t>
            </a:r>
            <a:r>
              <a:rPr lang="en-US" sz="1800" b="0" i="0" u="none" strike="noStrike" baseline="0" dirty="0">
                <a:solidFill>
                  <a:schemeClr val="tx1"/>
                </a:solidFill>
                <a:latin typeface="Calibri" panose="020F0502020204030204" pitchFamily="34" charset="0"/>
              </a:rPr>
              <a:t> to assign to the user for the specific questionnaire, according to the following rule: </a:t>
            </a:r>
          </a:p>
          <a:p>
            <a:pPr marL="36900" indent="0">
              <a:buNone/>
            </a:pPr>
            <a:r>
              <a:rPr lang="en-US" sz="1800" b="0" i="0" u="none" strike="noStrike" baseline="0" dirty="0">
                <a:solidFill>
                  <a:schemeClr val="tx1"/>
                </a:solidFill>
                <a:latin typeface="Calibri" panose="020F0502020204030204" pitchFamily="34" charset="0"/>
              </a:rPr>
              <a:t>	1. One point is assigned for every answered question of section 1 (remember that the number of questions can vary in different questionnaires). </a:t>
            </a:r>
          </a:p>
          <a:p>
            <a:pPr marL="36900" indent="0">
              <a:buNone/>
            </a:pPr>
            <a:r>
              <a:rPr lang="en-US" sz="1800" b="0" i="0" u="none" strike="noStrike" baseline="0" dirty="0">
                <a:solidFill>
                  <a:schemeClr val="tx1"/>
                </a:solidFill>
                <a:latin typeface="Calibri" panose="020F0502020204030204" pitchFamily="34" charset="0"/>
              </a:rPr>
              <a:t>	2. Two points are assigned for every answered optional question of section 2. </a:t>
            </a:r>
          </a:p>
          <a:p>
            <a:r>
              <a:rPr lang="en-US" sz="1800" b="0" i="0" u="none" strike="noStrike" baseline="0" dirty="0">
                <a:solidFill>
                  <a:schemeClr val="tx1"/>
                </a:solidFill>
                <a:latin typeface="Calibri" panose="020F0502020204030204" pitchFamily="34" charset="0"/>
              </a:rPr>
              <a:t>When the user </a:t>
            </a:r>
            <a:r>
              <a:rPr lang="en-US" sz="1800" b="1" i="0" u="none" strike="noStrike" baseline="0" dirty="0">
                <a:solidFill>
                  <a:schemeClr val="tx1"/>
                </a:solidFill>
                <a:latin typeface="Calibri" panose="020F0502020204030204" pitchFamily="34" charset="0"/>
              </a:rPr>
              <a:t>cancels</a:t>
            </a:r>
            <a:r>
              <a:rPr lang="en-US" sz="1800" b="0" i="0" u="none" strike="noStrike" baseline="0" dirty="0">
                <a:solidFill>
                  <a:schemeClr val="tx1"/>
                </a:solidFill>
                <a:latin typeface="Calibri" panose="020F0502020204030204" pitchFamily="34" charset="0"/>
              </a:rPr>
              <a:t> the questionnaire, </a:t>
            </a:r>
            <a:r>
              <a:rPr lang="en-US" sz="1800" b="1" i="0" u="none" strike="noStrike" baseline="0" dirty="0">
                <a:solidFill>
                  <a:schemeClr val="tx1"/>
                </a:solidFill>
                <a:latin typeface="Calibri" panose="020F0502020204030204" pitchFamily="34" charset="0"/>
              </a:rPr>
              <a:t>no responses are stored in the database. </a:t>
            </a:r>
            <a:r>
              <a:rPr lang="en-US" sz="1800" b="0" i="0" u="none" strike="noStrike" baseline="0" dirty="0">
                <a:solidFill>
                  <a:schemeClr val="tx1"/>
                </a:solidFill>
                <a:latin typeface="Calibri" panose="020F0502020204030204" pitchFamily="34" charset="0"/>
              </a:rPr>
              <a:t>However, the database retains the information that the user X has </a:t>
            </a:r>
            <a:r>
              <a:rPr lang="en-US" sz="1800" b="1" i="0" u="none" strike="noStrike" baseline="0" dirty="0">
                <a:solidFill>
                  <a:schemeClr val="tx1"/>
                </a:solidFill>
                <a:latin typeface="Calibri" panose="020F0502020204030204" pitchFamily="34" charset="0"/>
              </a:rPr>
              <a:t>logged</a:t>
            </a:r>
            <a:r>
              <a:rPr lang="en-US" sz="1800" b="0" i="0" u="none" strike="noStrike" baseline="0" dirty="0">
                <a:solidFill>
                  <a:schemeClr val="tx1"/>
                </a:solidFill>
                <a:latin typeface="Calibri" panose="020F0502020204030204" pitchFamily="34" charset="0"/>
              </a:rPr>
              <a:t> </a:t>
            </a:r>
            <a:r>
              <a:rPr lang="en-US" sz="1800" b="1" i="0" u="none" strike="noStrike" baseline="0" dirty="0">
                <a:solidFill>
                  <a:schemeClr val="tx1"/>
                </a:solidFill>
                <a:latin typeface="Calibri" panose="020F0502020204030204" pitchFamily="34" charset="0"/>
              </a:rPr>
              <a:t>in</a:t>
            </a:r>
            <a:r>
              <a:rPr lang="en-US" sz="1800" b="0" i="0" u="none" strike="noStrike" baseline="0" dirty="0">
                <a:solidFill>
                  <a:schemeClr val="tx1"/>
                </a:solidFill>
                <a:latin typeface="Calibri" panose="020F0502020204030204" pitchFamily="34" charset="0"/>
              </a:rPr>
              <a:t> at a given </a:t>
            </a:r>
            <a:r>
              <a:rPr lang="en-US" sz="1800" b="1" i="0" u="none" strike="noStrike" baseline="0" dirty="0">
                <a:solidFill>
                  <a:schemeClr val="tx1"/>
                </a:solidFill>
                <a:latin typeface="Calibri" panose="020F0502020204030204" pitchFamily="34" charset="0"/>
              </a:rPr>
              <a:t>date and time. </a:t>
            </a:r>
          </a:p>
          <a:p>
            <a:r>
              <a:rPr lang="en-US" sz="1800" b="0" i="0" u="none" strike="noStrike" baseline="0" dirty="0">
                <a:solidFill>
                  <a:schemeClr val="tx1"/>
                </a:solidFill>
                <a:latin typeface="Calibri" panose="020F0502020204030204" pitchFamily="34" charset="0"/>
              </a:rPr>
              <a:t>The user can access a LEADERBOARD page, which shows a list of the usernames and points of all the users who filled in the questionnaire of the day, ordered by the number of points (descending). </a:t>
            </a:r>
            <a:endParaRPr lang="en-US" dirty="0">
              <a:solidFill>
                <a:schemeClr val="tx1"/>
              </a:solidFill>
            </a:endParaRPr>
          </a:p>
        </p:txBody>
      </p:sp>
    </p:spTree>
    <p:extLst>
      <p:ext uri="{BB962C8B-B14F-4D97-AF65-F5344CB8AC3E}">
        <p14:creationId xmlns:p14="http://schemas.microsoft.com/office/powerpoint/2010/main" val="3828019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21F1BCA-FAF8-47AF-BBD6-C1938BEF995B}"/>
              </a:ext>
            </a:extLst>
          </p:cNvPr>
          <p:cNvSpPr txBox="1">
            <a:spLocks/>
          </p:cNvSpPr>
          <p:nvPr/>
        </p:nvSpPr>
        <p:spPr>
          <a:xfrm>
            <a:off x="1647825" y="523875"/>
            <a:ext cx="7886700" cy="1325563"/>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t>Business Components</a:t>
            </a:r>
            <a:endParaRPr lang="en-GB" dirty="0"/>
          </a:p>
        </p:txBody>
      </p:sp>
      <p:sp>
        <p:nvSpPr>
          <p:cNvPr id="8" name="Content Placeholder 4">
            <a:extLst>
              <a:ext uri="{FF2B5EF4-FFF2-40B4-BE49-F238E27FC236}">
                <a16:creationId xmlns:a16="http://schemas.microsoft.com/office/drawing/2014/main" id="{7EC2FB0C-690C-46CB-B0CE-65270C75F8F5}"/>
              </a:ext>
            </a:extLst>
          </p:cNvPr>
          <p:cNvSpPr txBox="1">
            <a:spLocks/>
          </p:cNvSpPr>
          <p:nvPr/>
        </p:nvSpPr>
        <p:spPr>
          <a:xfrm>
            <a:off x="1172578" y="1282602"/>
            <a:ext cx="4418597" cy="5429967"/>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lvl="1"/>
            <a:r>
              <a:rPr lang="en-GB" sz="1200" dirty="0"/>
              <a:t>@Stateful </a:t>
            </a:r>
            <a:r>
              <a:rPr lang="en-GB" sz="1200" dirty="0" err="1"/>
              <a:t>AnswerService</a:t>
            </a:r>
            <a:endParaRPr lang="en-GB" sz="1200" dirty="0"/>
          </a:p>
          <a:p>
            <a:pPr lvl="2"/>
            <a:r>
              <a:rPr lang="it-IT" sz="1200" dirty="0"/>
              <a:t>reportAnswers(User user_idx)</a:t>
            </a:r>
            <a:endParaRPr lang="en-GB" sz="1200" dirty="0"/>
          </a:p>
          <a:p>
            <a:pPr lvl="2"/>
            <a:r>
              <a:rPr lang="it-IT" sz="1200" dirty="0"/>
              <a:t>setQuestions(List&lt;Question&gt; qs)</a:t>
            </a:r>
          </a:p>
          <a:p>
            <a:pPr lvl="2"/>
            <a:r>
              <a:rPr lang="it-IT" sz="1200" dirty="0"/>
              <a:t>addAnswers(String[] ans, User user)</a:t>
            </a:r>
          </a:p>
          <a:p>
            <a:pPr lvl="1"/>
            <a:r>
              <a:rPr lang="en-GB" sz="1200" dirty="0"/>
              <a:t>@Stateless </a:t>
            </a:r>
            <a:r>
              <a:rPr lang="en-GB" sz="1200" dirty="0" err="1"/>
              <a:t>LeaderboardService</a:t>
            </a:r>
            <a:endParaRPr lang="en-GB" sz="1200" dirty="0"/>
          </a:p>
          <a:p>
            <a:pPr lvl="2"/>
            <a:r>
              <a:rPr lang="it-IT" sz="1200" dirty="0"/>
              <a:t>getLeaderboards(int questionnaireID)</a:t>
            </a:r>
          </a:p>
          <a:p>
            <a:pPr lvl="2"/>
            <a:r>
              <a:rPr lang="it-IT" sz="1200" dirty="0"/>
              <a:t>getUsers(int questionnaireID)</a:t>
            </a:r>
          </a:p>
          <a:p>
            <a:pPr lvl="2"/>
            <a:r>
              <a:rPr lang="it-IT" sz="1200" dirty="0"/>
              <a:t>getUsersCancelled(int questionnaireID)</a:t>
            </a:r>
          </a:p>
          <a:p>
            <a:pPr lvl="2"/>
            <a:r>
              <a:rPr lang="it-IT" sz="1200" dirty="0"/>
              <a:t>userCancels(User user, int questionnaire)</a:t>
            </a:r>
            <a:endParaRPr lang="en-GB" sz="1200" dirty="0"/>
          </a:p>
          <a:p>
            <a:pPr lvl="1"/>
            <a:r>
              <a:rPr lang="en-GB" sz="1200" dirty="0"/>
              <a:t>@Stateless </a:t>
            </a:r>
            <a:r>
              <a:rPr lang="en-GB" sz="1200" dirty="0" err="1"/>
              <a:t>ProductService</a:t>
            </a:r>
            <a:endParaRPr lang="en-GB" sz="1200" dirty="0"/>
          </a:p>
          <a:p>
            <a:pPr lvl="2"/>
            <a:r>
              <a:rPr lang="it-IT" sz="1200" dirty="0"/>
              <a:t>getProduct(String name)</a:t>
            </a:r>
          </a:p>
          <a:p>
            <a:pPr lvl="1"/>
            <a:r>
              <a:rPr lang="en-GB" sz="1200" dirty="0"/>
              <a:t>@Stateless </a:t>
            </a:r>
            <a:r>
              <a:rPr lang="en-GB" sz="1200" dirty="0" err="1"/>
              <a:t>UserService</a:t>
            </a:r>
            <a:endParaRPr lang="en-GB" sz="1200" dirty="0"/>
          </a:p>
          <a:p>
            <a:pPr lvl="2"/>
            <a:r>
              <a:rPr lang="it-IT" sz="1200" dirty="0"/>
              <a:t>checkCredentials(String usr, String pwd)</a:t>
            </a:r>
          </a:p>
          <a:p>
            <a:pPr lvl="2"/>
            <a:r>
              <a:rPr lang="it-IT" sz="1200" dirty="0"/>
              <a:t>createUser(String username, String password, String email)</a:t>
            </a:r>
          </a:p>
          <a:p>
            <a:pPr lvl="2"/>
            <a:r>
              <a:rPr lang="it-IT" sz="1200" dirty="0"/>
              <a:t>updateUser(User u)</a:t>
            </a:r>
          </a:p>
          <a:p>
            <a:pPr lvl="2"/>
            <a:r>
              <a:rPr lang="it-IT" sz="1200" dirty="0"/>
              <a:t>getAnswers(User user, int questionnaire)</a:t>
            </a:r>
          </a:p>
          <a:p>
            <a:pPr lvl="2"/>
            <a:endParaRPr lang="en-GB" sz="1200" dirty="0"/>
          </a:p>
          <a:p>
            <a:pPr lvl="2"/>
            <a:endParaRPr lang="en-GB" sz="1200" dirty="0"/>
          </a:p>
          <a:p>
            <a:pPr lvl="1"/>
            <a:endParaRPr lang="en-GB" sz="1200" dirty="0"/>
          </a:p>
        </p:txBody>
      </p:sp>
      <p:sp>
        <p:nvSpPr>
          <p:cNvPr id="9" name="Content Placeholder 4">
            <a:extLst>
              <a:ext uri="{FF2B5EF4-FFF2-40B4-BE49-F238E27FC236}">
                <a16:creationId xmlns:a16="http://schemas.microsoft.com/office/drawing/2014/main" id="{E8998E3E-FA9A-4503-A53F-B0A4E163EAFE}"/>
              </a:ext>
            </a:extLst>
          </p:cNvPr>
          <p:cNvSpPr txBox="1">
            <a:spLocks/>
          </p:cNvSpPr>
          <p:nvPr/>
        </p:nvSpPr>
        <p:spPr>
          <a:xfrm>
            <a:off x="6125578" y="1428034"/>
            <a:ext cx="4418597" cy="54299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GB" sz="1200" dirty="0"/>
              <a:t>@Stateless </a:t>
            </a:r>
            <a:r>
              <a:rPr lang="en-GB" sz="1200" dirty="0" err="1"/>
              <a:t>QuestionnaireService</a:t>
            </a:r>
            <a:endParaRPr lang="en-GB" sz="1200" dirty="0"/>
          </a:p>
          <a:p>
            <a:pPr lvl="2"/>
            <a:r>
              <a:rPr lang="it-IT" sz="1200" dirty="0" err="1"/>
              <a:t>findDailyQuestionnaire</a:t>
            </a:r>
            <a:r>
              <a:rPr lang="it-IT" sz="1200" dirty="0"/>
              <a:t>(</a:t>
            </a:r>
            <a:r>
              <a:rPr lang="it-IT" sz="1200" dirty="0" err="1"/>
              <a:t>String</a:t>
            </a:r>
            <a:r>
              <a:rPr lang="it-IT" sz="1200" dirty="0"/>
              <a:t> date)</a:t>
            </a:r>
          </a:p>
          <a:p>
            <a:pPr lvl="2"/>
            <a:r>
              <a:rPr lang="it-IT" sz="1200" dirty="0" err="1"/>
              <a:t>findQuestionnaire</a:t>
            </a:r>
            <a:r>
              <a:rPr lang="it-IT" sz="1200" dirty="0"/>
              <a:t> (</a:t>
            </a:r>
            <a:r>
              <a:rPr lang="it-IT" sz="1200" dirty="0" err="1"/>
              <a:t>String</a:t>
            </a:r>
            <a:r>
              <a:rPr lang="it-IT" sz="1200" dirty="0"/>
              <a:t> date, Product </a:t>
            </a:r>
            <a:r>
              <a:rPr lang="it-IT" sz="1200" dirty="0" err="1"/>
              <a:t>product</a:t>
            </a:r>
            <a:r>
              <a:rPr lang="it-IT" sz="1200" dirty="0"/>
              <a:t>)</a:t>
            </a:r>
          </a:p>
          <a:p>
            <a:pPr lvl="2"/>
            <a:r>
              <a:rPr lang="it-IT" sz="1200" dirty="0" err="1"/>
              <a:t>findQuestionnaires</a:t>
            </a:r>
            <a:r>
              <a:rPr lang="it-IT" sz="1200" dirty="0"/>
              <a:t> ()</a:t>
            </a:r>
          </a:p>
          <a:p>
            <a:pPr lvl="2"/>
            <a:r>
              <a:rPr lang="it-IT" sz="1200" dirty="0" err="1"/>
              <a:t>deleteQuestionnaire</a:t>
            </a:r>
            <a:r>
              <a:rPr lang="it-IT" sz="1200" dirty="0"/>
              <a:t> (</a:t>
            </a:r>
            <a:r>
              <a:rPr lang="it-IT" sz="1200" dirty="0" err="1"/>
              <a:t>int</a:t>
            </a:r>
            <a:r>
              <a:rPr lang="it-IT" sz="1200" dirty="0"/>
              <a:t> </a:t>
            </a:r>
            <a:r>
              <a:rPr lang="it-IT" sz="1200" dirty="0" err="1"/>
              <a:t>questionnaireID</a:t>
            </a:r>
            <a:r>
              <a:rPr lang="it-IT" sz="1200" dirty="0"/>
              <a:t>)</a:t>
            </a:r>
            <a:endParaRPr lang="en-GB" sz="1200" dirty="0"/>
          </a:p>
          <a:p>
            <a:pPr marL="457200" lvl="1" indent="0">
              <a:buNone/>
            </a:pPr>
            <a:endParaRPr lang="en-GB" sz="1200" dirty="0"/>
          </a:p>
          <a:p>
            <a:pPr lvl="1"/>
            <a:r>
              <a:rPr lang="en-GB" sz="1200" dirty="0"/>
              <a:t>@Stateless </a:t>
            </a:r>
            <a:r>
              <a:rPr lang="en-GB" sz="1200" dirty="0" err="1"/>
              <a:t>QuestionService</a:t>
            </a:r>
            <a:endParaRPr lang="en-GB" sz="1200" dirty="0"/>
          </a:p>
          <a:p>
            <a:pPr lvl="2"/>
            <a:r>
              <a:rPr lang="it-IT" sz="1200" dirty="0" err="1"/>
              <a:t>findMarketingQuestions</a:t>
            </a:r>
            <a:r>
              <a:rPr lang="it-IT" sz="1200" dirty="0"/>
              <a:t>(</a:t>
            </a:r>
            <a:r>
              <a:rPr lang="it-IT" sz="1200" dirty="0" err="1"/>
              <a:t>int</a:t>
            </a:r>
            <a:r>
              <a:rPr lang="it-IT" sz="1200" dirty="0"/>
              <a:t> </a:t>
            </a:r>
            <a:r>
              <a:rPr lang="it-IT" sz="1200" dirty="0" err="1"/>
              <a:t>ID_questionnaire</a:t>
            </a:r>
            <a:r>
              <a:rPr lang="it-IT" sz="1200" dirty="0"/>
              <a:t>)</a:t>
            </a:r>
          </a:p>
          <a:p>
            <a:pPr lvl="2"/>
            <a:r>
              <a:rPr lang="it-IT" sz="1200" dirty="0" err="1"/>
              <a:t>findStatisticalQuestions</a:t>
            </a:r>
            <a:r>
              <a:rPr lang="it-IT" sz="1200" dirty="0"/>
              <a:t>(</a:t>
            </a:r>
            <a:r>
              <a:rPr lang="it-IT" sz="1200" dirty="0" err="1"/>
              <a:t>int</a:t>
            </a:r>
            <a:r>
              <a:rPr lang="it-IT" sz="1200" dirty="0"/>
              <a:t> </a:t>
            </a:r>
            <a:r>
              <a:rPr lang="it-IT" sz="1200" dirty="0" err="1"/>
              <a:t>ID_questionnaire</a:t>
            </a:r>
            <a:r>
              <a:rPr lang="it-IT" sz="1200" dirty="0"/>
              <a:t>)</a:t>
            </a:r>
          </a:p>
          <a:p>
            <a:pPr lvl="2"/>
            <a:r>
              <a:rPr lang="it-IT" sz="1200" dirty="0" err="1"/>
              <a:t>submitQuestion</a:t>
            </a:r>
            <a:r>
              <a:rPr lang="it-IT" sz="1200" dirty="0"/>
              <a:t>(</a:t>
            </a:r>
            <a:r>
              <a:rPr lang="it-IT" sz="1200" dirty="0" err="1"/>
              <a:t>String</a:t>
            </a:r>
            <a:r>
              <a:rPr lang="it-IT" sz="1200" dirty="0"/>
              <a:t> </a:t>
            </a:r>
            <a:r>
              <a:rPr lang="it-IT" sz="1200" dirty="0" err="1"/>
              <a:t>quest</a:t>
            </a:r>
            <a:r>
              <a:rPr lang="it-IT" sz="1200" dirty="0"/>
              <a:t>, </a:t>
            </a:r>
            <a:r>
              <a:rPr lang="it-IT" sz="1200" dirty="0" err="1"/>
              <a:t>Questionnaire</a:t>
            </a:r>
            <a:r>
              <a:rPr lang="it-IT" sz="1200" dirty="0"/>
              <a:t> </a:t>
            </a:r>
            <a:r>
              <a:rPr lang="it-IT" sz="1200" dirty="0" err="1"/>
              <a:t>questionnaire</a:t>
            </a:r>
            <a:r>
              <a:rPr lang="it-IT" sz="1200" dirty="0"/>
              <a:t>)</a:t>
            </a:r>
            <a:endParaRPr lang="en-GB" sz="1200" dirty="0"/>
          </a:p>
          <a:p>
            <a:pPr marL="914400" lvl="2" indent="0">
              <a:buNone/>
            </a:pPr>
            <a:endParaRPr lang="en-GB" sz="1200" dirty="0"/>
          </a:p>
          <a:p>
            <a:pPr lvl="1"/>
            <a:r>
              <a:rPr lang="en-GB" sz="1200" dirty="0"/>
              <a:t>@Stateful </a:t>
            </a:r>
            <a:r>
              <a:rPr lang="it-IT" sz="1200" dirty="0" err="1"/>
              <a:t>QuestionnaireCreationService</a:t>
            </a:r>
            <a:endParaRPr lang="en-GB" sz="1200" dirty="0"/>
          </a:p>
          <a:p>
            <a:pPr lvl="2"/>
            <a:r>
              <a:rPr lang="it-IT" sz="1200" dirty="0" err="1"/>
              <a:t>createQuestionnaire</a:t>
            </a:r>
            <a:r>
              <a:rPr lang="it-IT" sz="1200" dirty="0"/>
              <a:t>(</a:t>
            </a:r>
            <a:r>
              <a:rPr lang="it-IT" sz="1200" dirty="0" err="1"/>
              <a:t>String</a:t>
            </a:r>
            <a:r>
              <a:rPr lang="it-IT" sz="1200" dirty="0"/>
              <a:t>[] </a:t>
            </a:r>
            <a:r>
              <a:rPr lang="it-IT" sz="1200" dirty="0" err="1"/>
              <a:t>questions</a:t>
            </a:r>
            <a:r>
              <a:rPr lang="it-IT" sz="1200" dirty="0"/>
              <a:t>)</a:t>
            </a:r>
          </a:p>
          <a:p>
            <a:pPr lvl="2"/>
            <a:r>
              <a:rPr lang="it-IT" sz="1200" dirty="0" err="1"/>
              <a:t>addProduct</a:t>
            </a:r>
            <a:r>
              <a:rPr lang="it-IT" sz="1200" dirty="0"/>
              <a:t>(</a:t>
            </a:r>
            <a:r>
              <a:rPr lang="it-IT" sz="1200" dirty="0" err="1"/>
              <a:t>String</a:t>
            </a:r>
            <a:r>
              <a:rPr lang="it-IT" sz="1200" dirty="0"/>
              <a:t> </a:t>
            </a:r>
            <a:r>
              <a:rPr lang="it-IT" sz="1200" dirty="0" err="1"/>
              <a:t>productName</a:t>
            </a:r>
            <a:r>
              <a:rPr lang="it-IT" sz="1200" dirty="0"/>
              <a:t>, byte[] image)</a:t>
            </a:r>
          </a:p>
          <a:p>
            <a:pPr lvl="2"/>
            <a:r>
              <a:rPr lang="it-IT" sz="1200" dirty="0" err="1"/>
              <a:t>addQuestionnaireDate</a:t>
            </a:r>
            <a:r>
              <a:rPr lang="it-IT" sz="1200" dirty="0"/>
              <a:t>(</a:t>
            </a:r>
            <a:r>
              <a:rPr lang="it-IT" sz="1200" dirty="0" err="1"/>
              <a:t>String</a:t>
            </a:r>
            <a:r>
              <a:rPr lang="it-IT" sz="1200" dirty="0"/>
              <a:t> date)</a:t>
            </a:r>
          </a:p>
          <a:p>
            <a:pPr lvl="2"/>
            <a:endParaRPr lang="it-IT" sz="1200" dirty="0"/>
          </a:p>
          <a:p>
            <a:pPr marL="914400" lvl="2" indent="0">
              <a:buNone/>
            </a:pPr>
            <a:endParaRPr lang="en-GB" sz="1200" dirty="0"/>
          </a:p>
          <a:p>
            <a:pPr lvl="2"/>
            <a:endParaRPr lang="en-GB" sz="1200" dirty="0"/>
          </a:p>
          <a:p>
            <a:pPr lvl="1"/>
            <a:endParaRPr lang="en-GB" sz="1200" dirty="0"/>
          </a:p>
        </p:txBody>
      </p:sp>
    </p:spTree>
    <p:extLst>
      <p:ext uri="{BB962C8B-B14F-4D97-AF65-F5344CB8AC3E}">
        <p14:creationId xmlns:p14="http://schemas.microsoft.com/office/powerpoint/2010/main" val="870514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A343D9C-55BB-4853-AE92-EE6671F65E00}"/>
              </a:ext>
            </a:extLst>
          </p:cNvPr>
          <p:cNvSpPr txBox="1">
            <a:spLocks/>
          </p:cNvSpPr>
          <p:nvPr/>
        </p:nvSpPr>
        <p:spPr>
          <a:xfrm>
            <a:off x="1247875" y="482077"/>
            <a:ext cx="7886700" cy="8382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Client Components</a:t>
            </a:r>
          </a:p>
        </p:txBody>
      </p:sp>
      <p:sp>
        <p:nvSpPr>
          <p:cNvPr id="6" name="Content Placeholder 3">
            <a:extLst>
              <a:ext uri="{FF2B5EF4-FFF2-40B4-BE49-F238E27FC236}">
                <a16:creationId xmlns:a16="http://schemas.microsoft.com/office/drawing/2014/main" id="{8E950C89-5F4D-4884-B5CB-72473097F1BD}"/>
              </a:ext>
            </a:extLst>
          </p:cNvPr>
          <p:cNvSpPr txBox="1">
            <a:spLocks/>
          </p:cNvSpPr>
          <p:nvPr/>
        </p:nvSpPr>
        <p:spPr>
          <a:xfrm>
            <a:off x="685800" y="981076"/>
            <a:ext cx="3886200" cy="5489440"/>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GB" sz="1200" dirty="0"/>
              <a:t>Controllers</a:t>
            </a:r>
          </a:p>
          <a:p>
            <a:pPr lvl="1"/>
            <a:r>
              <a:rPr lang="en-GB" sz="1200" dirty="0" err="1"/>
              <a:t>CheckLogin</a:t>
            </a:r>
            <a:endParaRPr lang="en-GB" sz="1200" dirty="0"/>
          </a:p>
          <a:p>
            <a:pPr lvl="1"/>
            <a:r>
              <a:rPr lang="en-GB" sz="1200" dirty="0"/>
              <a:t>Cancel</a:t>
            </a:r>
          </a:p>
          <a:p>
            <a:pPr lvl="1"/>
            <a:r>
              <a:rPr lang="en-GB" sz="1200" dirty="0" err="1"/>
              <a:t>CreateQuestionnaire</a:t>
            </a:r>
            <a:endParaRPr lang="en-GB" sz="1200" dirty="0"/>
          </a:p>
          <a:p>
            <a:pPr lvl="1"/>
            <a:r>
              <a:rPr lang="en-GB" sz="1200" dirty="0" err="1"/>
              <a:t>DeleteQuestionnaire</a:t>
            </a:r>
            <a:endParaRPr lang="en-GB" sz="1200" dirty="0"/>
          </a:p>
          <a:p>
            <a:pPr lvl="1"/>
            <a:r>
              <a:rPr lang="en-GB" sz="1200" dirty="0" err="1"/>
              <a:t>GoToAdminPage</a:t>
            </a:r>
            <a:endParaRPr lang="en-GB" sz="1200" dirty="0"/>
          </a:p>
          <a:p>
            <a:pPr lvl="1"/>
            <a:r>
              <a:rPr lang="en-GB" sz="1200" dirty="0" err="1"/>
              <a:t>GoToBlockedUserPage</a:t>
            </a:r>
            <a:endParaRPr lang="en-GB" sz="1200" dirty="0"/>
          </a:p>
          <a:p>
            <a:pPr lvl="1"/>
            <a:r>
              <a:rPr lang="en-GB" sz="1200" dirty="0" err="1"/>
              <a:t>GoToCreationPage</a:t>
            </a:r>
            <a:endParaRPr lang="en-GB" sz="1200" dirty="0"/>
          </a:p>
          <a:p>
            <a:pPr lvl="1"/>
            <a:r>
              <a:rPr lang="en-GB" sz="1200" dirty="0" err="1"/>
              <a:t>GoToDeletionPage</a:t>
            </a:r>
            <a:endParaRPr lang="en-GB" sz="1200" dirty="0"/>
          </a:p>
          <a:p>
            <a:pPr lvl="1"/>
            <a:r>
              <a:rPr lang="en-GB" sz="1200" dirty="0" err="1"/>
              <a:t>GoToInspectionPage</a:t>
            </a:r>
            <a:endParaRPr lang="en-GB" sz="1200" dirty="0"/>
          </a:p>
          <a:p>
            <a:pPr lvl="1"/>
            <a:r>
              <a:rPr lang="en-GB" sz="1200" dirty="0" err="1"/>
              <a:t>GoToLeaderboardPage</a:t>
            </a:r>
            <a:endParaRPr lang="en-GB" sz="1200" dirty="0"/>
          </a:p>
          <a:p>
            <a:pPr lvl="1"/>
            <a:r>
              <a:rPr lang="en-GB" sz="1200" dirty="0" err="1"/>
              <a:t>GoToQuestionnairePage</a:t>
            </a:r>
            <a:endParaRPr lang="en-GB" sz="1200" dirty="0"/>
          </a:p>
          <a:p>
            <a:pPr lvl="1"/>
            <a:r>
              <a:rPr lang="en-GB" sz="1200" dirty="0" err="1"/>
              <a:t>GoToStatisticalSection</a:t>
            </a:r>
            <a:endParaRPr lang="en-GB" sz="1200" dirty="0"/>
          </a:p>
          <a:p>
            <a:pPr lvl="1"/>
            <a:r>
              <a:rPr lang="en-GB" sz="1200" dirty="0" err="1"/>
              <a:t>HomePageController</a:t>
            </a:r>
            <a:endParaRPr lang="en-GB" sz="1200" dirty="0"/>
          </a:p>
          <a:p>
            <a:pPr lvl="1"/>
            <a:r>
              <a:rPr lang="en-GB" sz="1200" dirty="0" err="1"/>
              <a:t>InsertProduct</a:t>
            </a:r>
            <a:endParaRPr lang="en-GB" sz="1200" dirty="0"/>
          </a:p>
          <a:p>
            <a:pPr lvl="1"/>
            <a:r>
              <a:rPr lang="en-GB" sz="1200" dirty="0" err="1"/>
              <a:t>InspectQuestionnaire</a:t>
            </a:r>
            <a:endParaRPr lang="en-GB" sz="1200" dirty="0"/>
          </a:p>
          <a:p>
            <a:pPr lvl="1"/>
            <a:r>
              <a:rPr lang="en-GB" sz="1200" dirty="0" err="1"/>
              <a:t>SubmitAnswers</a:t>
            </a:r>
            <a:endParaRPr lang="en-GB" sz="1200" dirty="0"/>
          </a:p>
          <a:p>
            <a:pPr lvl="1"/>
            <a:r>
              <a:rPr lang="en-GB" sz="1200" dirty="0" err="1"/>
              <a:t>SubmitQuestions</a:t>
            </a:r>
            <a:endParaRPr lang="en-GB" sz="1200" dirty="0"/>
          </a:p>
          <a:p>
            <a:pPr lvl="1"/>
            <a:endParaRPr lang="en-GB" sz="1200" dirty="0"/>
          </a:p>
        </p:txBody>
      </p:sp>
      <p:sp>
        <p:nvSpPr>
          <p:cNvPr id="7" name="Content Placeholder 4">
            <a:extLst>
              <a:ext uri="{FF2B5EF4-FFF2-40B4-BE49-F238E27FC236}">
                <a16:creationId xmlns:a16="http://schemas.microsoft.com/office/drawing/2014/main" id="{6472876B-2091-46FF-AD46-69C142BE5F6A}"/>
              </a:ext>
            </a:extLst>
          </p:cNvPr>
          <p:cNvSpPr txBox="1">
            <a:spLocks/>
          </p:cNvSpPr>
          <p:nvPr/>
        </p:nvSpPr>
        <p:spPr>
          <a:xfrm>
            <a:off x="6866093" y="1085154"/>
            <a:ext cx="4418597" cy="5385362"/>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GB" sz="1200" dirty="0"/>
              <a:t>Utils</a:t>
            </a:r>
          </a:p>
          <a:p>
            <a:pPr lvl="1"/>
            <a:r>
              <a:rPr lang="en-GB" sz="1200" dirty="0" err="1"/>
              <a:t>ImageUtils</a:t>
            </a:r>
            <a:endParaRPr lang="en-GB" sz="1200" dirty="0"/>
          </a:p>
          <a:p>
            <a:r>
              <a:rPr lang="en-GB" sz="1200" dirty="0"/>
              <a:t>Views</a:t>
            </a:r>
          </a:p>
          <a:p>
            <a:pPr lvl="1"/>
            <a:r>
              <a:rPr lang="en-GB" sz="1200" dirty="0"/>
              <a:t>index.html</a:t>
            </a:r>
          </a:p>
          <a:p>
            <a:pPr lvl="1"/>
            <a:r>
              <a:rPr lang="en-GB" sz="1200" dirty="0"/>
              <a:t>signUp.html</a:t>
            </a:r>
          </a:p>
          <a:p>
            <a:pPr lvl="1"/>
            <a:r>
              <a:rPr lang="en-GB" sz="1200" dirty="0"/>
              <a:t>addQuestions.html</a:t>
            </a:r>
          </a:p>
          <a:p>
            <a:pPr lvl="1"/>
            <a:r>
              <a:rPr lang="en-GB" sz="1200" dirty="0"/>
              <a:t>adminPage.html</a:t>
            </a:r>
          </a:p>
          <a:p>
            <a:pPr lvl="1"/>
            <a:r>
              <a:rPr lang="en-GB" sz="1200" dirty="0"/>
              <a:t>creationPage.html</a:t>
            </a:r>
          </a:p>
          <a:p>
            <a:pPr lvl="1"/>
            <a:r>
              <a:rPr lang="en-GB" sz="1200" dirty="0" err="1"/>
              <a:t>deletionPage.hmtl</a:t>
            </a:r>
            <a:endParaRPr lang="en-GB" sz="1200" dirty="0"/>
          </a:p>
          <a:p>
            <a:pPr lvl="1"/>
            <a:r>
              <a:rPr lang="en-GB" sz="1200" dirty="0"/>
              <a:t>greetingsPage.html</a:t>
            </a:r>
          </a:p>
          <a:p>
            <a:pPr lvl="1"/>
            <a:r>
              <a:rPr lang="en-GB" sz="1200" dirty="0"/>
              <a:t>home.html</a:t>
            </a:r>
          </a:p>
          <a:p>
            <a:pPr lvl="1"/>
            <a:r>
              <a:rPr lang="en-GB" sz="1200" dirty="0"/>
              <a:t>inspectionPage.html</a:t>
            </a:r>
          </a:p>
          <a:p>
            <a:pPr lvl="1"/>
            <a:r>
              <a:rPr lang="en-GB" sz="1200" dirty="0"/>
              <a:t>leaderboardPage.html</a:t>
            </a:r>
          </a:p>
          <a:p>
            <a:pPr lvl="1"/>
            <a:r>
              <a:rPr lang="en-GB" sz="1200" dirty="0"/>
              <a:t>questionnaire.html</a:t>
            </a:r>
          </a:p>
          <a:p>
            <a:pPr lvl="1"/>
            <a:r>
              <a:rPr lang="en-GB" sz="1200" dirty="0"/>
              <a:t>questionnaireInfo.html</a:t>
            </a:r>
          </a:p>
          <a:p>
            <a:pPr lvl="1"/>
            <a:r>
              <a:rPr lang="en-GB" sz="1200" dirty="0"/>
              <a:t>questionnaireView.html</a:t>
            </a:r>
          </a:p>
          <a:p>
            <a:pPr lvl="1"/>
            <a:r>
              <a:rPr lang="en-GB" sz="1200" dirty="0"/>
              <a:t>statisticalSection.html</a:t>
            </a:r>
          </a:p>
          <a:p>
            <a:pPr lvl="1"/>
            <a:endParaRPr lang="en-GB" sz="1200" dirty="0"/>
          </a:p>
          <a:p>
            <a:pPr marL="457200" lvl="1" indent="0">
              <a:buFont typeface="Arial"/>
              <a:buNone/>
            </a:pPr>
            <a:endParaRPr lang="en-GB" sz="1200" dirty="0"/>
          </a:p>
        </p:txBody>
      </p:sp>
    </p:spTree>
    <p:extLst>
      <p:ext uri="{BB962C8B-B14F-4D97-AF65-F5344CB8AC3E}">
        <p14:creationId xmlns:p14="http://schemas.microsoft.com/office/powerpoint/2010/main" val="36162691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F4F953-B38B-4DD6-A623-3F92916BDA33}"/>
              </a:ext>
            </a:extLst>
          </p:cNvPr>
          <p:cNvSpPr/>
          <p:nvPr/>
        </p:nvSpPr>
        <p:spPr>
          <a:xfrm>
            <a:off x="4140704" y="2789782"/>
            <a:ext cx="3448957"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2988826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50854-766D-434B-BD8A-C3C1CF25462E}"/>
              </a:ext>
            </a:extLst>
          </p:cNvPr>
          <p:cNvSpPr>
            <a:spLocks noGrp="1"/>
          </p:cNvSpPr>
          <p:nvPr>
            <p:ph type="title"/>
          </p:nvPr>
        </p:nvSpPr>
        <p:spPr/>
        <p:txBody>
          <a:bodyPr/>
          <a:lstStyle/>
          <a:p>
            <a:pPr algn="l"/>
            <a:r>
              <a:rPr lang="en-US" dirty="0">
                <a:solidFill>
                  <a:schemeClr val="tx1"/>
                </a:solidFill>
              </a:rPr>
              <a:t>Specifications(Contd..)</a:t>
            </a:r>
            <a:endParaRPr lang="en-US" dirty="0"/>
          </a:p>
        </p:txBody>
      </p:sp>
      <p:sp>
        <p:nvSpPr>
          <p:cNvPr id="3" name="Content Placeholder 2">
            <a:extLst>
              <a:ext uri="{FF2B5EF4-FFF2-40B4-BE49-F238E27FC236}">
                <a16:creationId xmlns:a16="http://schemas.microsoft.com/office/drawing/2014/main" id="{370A4B9D-EAC9-4B08-9245-3613991D729D}"/>
              </a:ext>
            </a:extLst>
          </p:cNvPr>
          <p:cNvSpPr>
            <a:spLocks noGrp="1"/>
          </p:cNvSpPr>
          <p:nvPr>
            <p:ph idx="1"/>
          </p:nvPr>
        </p:nvSpPr>
        <p:spPr/>
        <p:txBody>
          <a:bodyPr>
            <a:normAutofit fontScale="85000" lnSpcReduction="10000"/>
          </a:bodyPr>
          <a:lstStyle/>
          <a:p>
            <a:pPr algn="l"/>
            <a:endParaRPr lang="en-US" sz="1800" b="0" i="0" u="none" strike="noStrike" baseline="0" dirty="0">
              <a:solidFill>
                <a:schemeClr val="tx1"/>
              </a:solidFill>
              <a:latin typeface="Calibri" panose="020F0502020204030204" pitchFamily="34" charset="0"/>
            </a:endParaRPr>
          </a:p>
          <a:p>
            <a:r>
              <a:rPr lang="en-US" sz="1800" b="0" i="0" u="none" strike="noStrike" baseline="0" dirty="0">
                <a:solidFill>
                  <a:schemeClr val="tx1"/>
                </a:solidFill>
                <a:latin typeface="Calibri" panose="020F0502020204030204" pitchFamily="34" charset="0"/>
              </a:rPr>
              <a:t> The </a:t>
            </a:r>
            <a:r>
              <a:rPr lang="en-US" sz="1800" b="1" i="0" u="none" strike="noStrike" baseline="0" dirty="0">
                <a:solidFill>
                  <a:schemeClr val="tx1"/>
                </a:solidFill>
                <a:latin typeface="Calibri" panose="020F0502020204030204" pitchFamily="34" charset="0"/>
              </a:rPr>
              <a:t>administrator</a:t>
            </a:r>
            <a:r>
              <a:rPr lang="en-US" sz="1800" b="0" i="0" u="none" strike="noStrike" baseline="0" dirty="0">
                <a:solidFill>
                  <a:schemeClr val="tx1"/>
                </a:solidFill>
                <a:latin typeface="Calibri" panose="020F0502020204030204" pitchFamily="34" charset="0"/>
              </a:rPr>
              <a:t> can access a dedicated application on the same database, which features the following pages </a:t>
            </a:r>
          </a:p>
          <a:p>
            <a:r>
              <a:rPr lang="en-US" sz="1800" b="0" i="0" u="none" strike="noStrike" baseline="0" dirty="0">
                <a:solidFill>
                  <a:schemeClr val="tx1"/>
                </a:solidFill>
                <a:latin typeface="Calibri" panose="020F0502020204030204" pitchFamily="34" charset="0"/>
              </a:rPr>
              <a:t>A </a:t>
            </a:r>
            <a:r>
              <a:rPr lang="en-US" sz="1800" b="1" i="0" u="none" strike="noStrike" baseline="0" dirty="0">
                <a:solidFill>
                  <a:schemeClr val="tx1"/>
                </a:solidFill>
                <a:latin typeface="Calibri" panose="020F0502020204030204" pitchFamily="34" charset="0"/>
              </a:rPr>
              <a:t>CREATION</a:t>
            </a:r>
            <a:r>
              <a:rPr lang="en-US" sz="1800" b="0" i="0" u="none" strike="noStrike" baseline="0" dirty="0">
                <a:solidFill>
                  <a:schemeClr val="tx1"/>
                </a:solidFill>
                <a:latin typeface="Calibri" panose="020F0502020204030204" pitchFamily="34" charset="0"/>
              </a:rPr>
              <a:t> page for inserting the product of the day for the </a:t>
            </a:r>
            <a:r>
              <a:rPr lang="en-US" sz="1800" b="1" i="0" u="none" strike="noStrike" baseline="0" dirty="0">
                <a:solidFill>
                  <a:schemeClr val="tx1"/>
                </a:solidFill>
                <a:latin typeface="Calibri" panose="020F0502020204030204" pitchFamily="34" charset="0"/>
              </a:rPr>
              <a:t>current date </a:t>
            </a:r>
            <a:r>
              <a:rPr lang="en-US" sz="1800" b="0" i="0" u="none" strike="noStrike" baseline="0" dirty="0">
                <a:solidFill>
                  <a:schemeClr val="tx1"/>
                </a:solidFill>
                <a:latin typeface="Calibri" panose="020F0502020204030204" pitchFamily="34" charset="0"/>
              </a:rPr>
              <a:t>or for a </a:t>
            </a:r>
            <a:r>
              <a:rPr lang="en-US" sz="1800" b="1" i="0" u="none" strike="noStrike" baseline="0" dirty="0">
                <a:solidFill>
                  <a:schemeClr val="tx1"/>
                </a:solidFill>
                <a:latin typeface="Calibri" panose="020F0502020204030204" pitchFamily="34" charset="0"/>
              </a:rPr>
              <a:t>posterior date </a:t>
            </a:r>
            <a:r>
              <a:rPr lang="en-US" sz="1800" b="0" i="0" u="none" strike="noStrike" baseline="0" dirty="0">
                <a:solidFill>
                  <a:schemeClr val="tx1"/>
                </a:solidFill>
                <a:latin typeface="Calibri" panose="020F0502020204030204" pitchFamily="34" charset="0"/>
              </a:rPr>
              <a:t>and for creating a variable number of marketing questions about such product. </a:t>
            </a:r>
          </a:p>
          <a:p>
            <a:r>
              <a:rPr lang="en-US" sz="1800" b="0" i="0" u="none" strike="noStrike" baseline="0" dirty="0">
                <a:solidFill>
                  <a:schemeClr val="tx1"/>
                </a:solidFill>
                <a:latin typeface="Calibri" panose="020F0502020204030204" pitchFamily="34" charset="0"/>
              </a:rPr>
              <a:t>An </a:t>
            </a:r>
            <a:r>
              <a:rPr lang="en-US" sz="1800" b="1" i="0" u="none" strike="noStrike" baseline="0" dirty="0">
                <a:solidFill>
                  <a:schemeClr val="tx1"/>
                </a:solidFill>
                <a:latin typeface="Calibri" panose="020F0502020204030204" pitchFamily="34" charset="0"/>
              </a:rPr>
              <a:t>INSPECTION</a:t>
            </a:r>
            <a:r>
              <a:rPr lang="en-US" sz="1800" b="0" i="0" u="none" strike="noStrike" baseline="0" dirty="0">
                <a:solidFill>
                  <a:schemeClr val="tx1"/>
                </a:solidFill>
                <a:latin typeface="Calibri" panose="020F0502020204030204" pitchFamily="34" charset="0"/>
              </a:rPr>
              <a:t> page for accessing the data of a past questionnaire. The visualized data for a given questionnaire include </a:t>
            </a:r>
          </a:p>
          <a:p>
            <a:pPr marL="36900" indent="0">
              <a:buNone/>
            </a:pPr>
            <a:r>
              <a:rPr lang="en-US" sz="1800" b="0" i="0" u="none" strike="noStrike" baseline="0" dirty="0">
                <a:solidFill>
                  <a:schemeClr val="tx1"/>
                </a:solidFill>
                <a:latin typeface="Courier New" panose="02070309020205020404" pitchFamily="49" charset="0"/>
              </a:rPr>
              <a:t>	o </a:t>
            </a:r>
            <a:r>
              <a:rPr lang="en-US" sz="1800" b="0" i="0" u="none" strike="noStrike" baseline="0" dirty="0">
                <a:solidFill>
                  <a:schemeClr val="tx1"/>
                </a:solidFill>
                <a:latin typeface="Calibri" panose="020F0502020204030204" pitchFamily="34" charset="0"/>
              </a:rPr>
              <a:t>List of users who submitted the questionnaire. </a:t>
            </a:r>
          </a:p>
          <a:p>
            <a:pPr marL="36900" indent="0">
              <a:buNone/>
            </a:pPr>
            <a:r>
              <a:rPr lang="en-US" sz="1800" b="0" i="0" u="none" strike="noStrike" baseline="0" dirty="0">
                <a:solidFill>
                  <a:schemeClr val="tx1"/>
                </a:solidFill>
                <a:latin typeface="Courier New" panose="02070309020205020404" pitchFamily="49" charset="0"/>
              </a:rPr>
              <a:t>	o </a:t>
            </a:r>
            <a:r>
              <a:rPr lang="en-US" sz="1800" b="0" i="0" u="none" strike="noStrike" baseline="0" dirty="0">
                <a:solidFill>
                  <a:schemeClr val="tx1"/>
                </a:solidFill>
                <a:latin typeface="Calibri" panose="020F0502020204030204" pitchFamily="34" charset="0"/>
              </a:rPr>
              <a:t>List of users who cancelled the questionnaire. </a:t>
            </a:r>
          </a:p>
          <a:p>
            <a:pPr marL="36900" indent="0">
              <a:buNone/>
            </a:pPr>
            <a:r>
              <a:rPr lang="en-US" sz="1800" b="0" i="0" u="none" strike="noStrike" baseline="0" dirty="0">
                <a:solidFill>
                  <a:schemeClr val="tx1"/>
                </a:solidFill>
                <a:latin typeface="Courier New" panose="02070309020205020404" pitchFamily="49" charset="0"/>
              </a:rPr>
              <a:t>	o </a:t>
            </a:r>
            <a:r>
              <a:rPr lang="en-US" sz="1800" b="0" i="0" u="none" strike="noStrike" baseline="0" dirty="0">
                <a:solidFill>
                  <a:schemeClr val="tx1"/>
                </a:solidFill>
                <a:latin typeface="Calibri" panose="020F0502020204030204" pitchFamily="34" charset="0"/>
              </a:rPr>
              <a:t>Questionnaire answers of each user. </a:t>
            </a:r>
          </a:p>
          <a:p>
            <a:r>
              <a:rPr lang="en-US" sz="1800" b="0" i="0" u="none" strike="noStrike" baseline="0" dirty="0">
                <a:solidFill>
                  <a:schemeClr val="tx1"/>
                </a:solidFill>
                <a:latin typeface="Calibri" panose="020F0502020204030204" pitchFamily="34" charset="0"/>
              </a:rPr>
              <a:t> A </a:t>
            </a:r>
            <a:r>
              <a:rPr lang="en-US" sz="1800" b="1" i="0" u="none" strike="noStrike" baseline="0" dirty="0">
                <a:solidFill>
                  <a:schemeClr val="tx1"/>
                </a:solidFill>
                <a:latin typeface="Calibri" panose="020F0502020204030204" pitchFamily="34" charset="0"/>
              </a:rPr>
              <a:t>DELETION</a:t>
            </a:r>
            <a:r>
              <a:rPr lang="en-US" sz="1800" b="0" i="0" u="none" strike="noStrike" baseline="0" dirty="0">
                <a:solidFill>
                  <a:schemeClr val="tx1"/>
                </a:solidFill>
                <a:latin typeface="Calibri" panose="020F0502020204030204" pitchFamily="34" charset="0"/>
              </a:rPr>
              <a:t> page for ERASING the questionnaire data and the related responses and points of all users who filled in the questionnaire. Deletion should be possible only for a date preceding the current date. </a:t>
            </a:r>
          </a:p>
          <a:p>
            <a:endParaRPr lang="en-US" dirty="0">
              <a:solidFill>
                <a:schemeClr val="tx1"/>
              </a:solidFill>
            </a:endParaRPr>
          </a:p>
        </p:txBody>
      </p:sp>
    </p:spTree>
    <p:extLst>
      <p:ext uri="{BB962C8B-B14F-4D97-AF65-F5344CB8AC3E}">
        <p14:creationId xmlns:p14="http://schemas.microsoft.com/office/powerpoint/2010/main" val="540726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1">
            <a:extLst>
              <a:ext uri="{FF2B5EF4-FFF2-40B4-BE49-F238E27FC236}">
                <a16:creationId xmlns:a16="http://schemas.microsoft.com/office/drawing/2014/main" id="{2EB88544-82C5-47A7-9A90-1037AE2213A3}"/>
              </a:ext>
            </a:extLst>
          </p:cNvPr>
          <p:cNvSpPr txBox="1">
            <a:spLocks/>
          </p:cNvSpPr>
          <p:nvPr/>
        </p:nvSpPr>
        <p:spPr>
          <a:xfrm>
            <a:off x="-1420206" y="550312"/>
            <a:ext cx="7886700" cy="1325563"/>
          </a:xfrm>
          <a:prstGeom prst="rect">
            <a:avLst/>
          </a:prstGeom>
        </p:spPr>
        <p:txBody>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Entity Relationship</a:t>
            </a:r>
          </a:p>
        </p:txBody>
      </p:sp>
      <p:cxnSp>
        <p:nvCxnSpPr>
          <p:cNvPr id="56" name="Elbow Connector 6">
            <a:extLst>
              <a:ext uri="{FF2B5EF4-FFF2-40B4-BE49-F238E27FC236}">
                <a16:creationId xmlns:a16="http://schemas.microsoft.com/office/drawing/2014/main" id="{AD152F33-2B91-4842-8A83-B10F5610858E}"/>
              </a:ext>
            </a:extLst>
          </p:cNvPr>
          <p:cNvCxnSpPr>
            <a:cxnSpLocks/>
            <a:stCxn id="63" idx="3"/>
            <a:endCxn id="59" idx="1"/>
          </p:cNvCxnSpPr>
          <p:nvPr/>
        </p:nvCxnSpPr>
        <p:spPr>
          <a:xfrm>
            <a:off x="3141276" y="5271505"/>
            <a:ext cx="1187437" cy="17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681DF2D-79B2-4B78-B734-4E39F4A40E1D}"/>
              </a:ext>
            </a:extLst>
          </p:cNvPr>
          <p:cNvSpPr txBox="1"/>
          <p:nvPr/>
        </p:nvSpPr>
        <p:spPr>
          <a:xfrm>
            <a:off x="5720538" y="5303392"/>
            <a:ext cx="513282" cy="369332"/>
          </a:xfrm>
          <a:prstGeom prst="rect">
            <a:avLst/>
          </a:prstGeom>
          <a:noFill/>
        </p:spPr>
        <p:txBody>
          <a:bodyPr wrap="none" rtlCol="0">
            <a:spAutoFit/>
          </a:bodyPr>
          <a:lstStyle/>
          <a:p>
            <a:r>
              <a:rPr lang="en-GB" dirty="0"/>
              <a:t>0:N</a:t>
            </a:r>
          </a:p>
        </p:txBody>
      </p:sp>
      <p:sp>
        <p:nvSpPr>
          <p:cNvPr id="58" name="TextBox 57">
            <a:extLst>
              <a:ext uri="{FF2B5EF4-FFF2-40B4-BE49-F238E27FC236}">
                <a16:creationId xmlns:a16="http://schemas.microsoft.com/office/drawing/2014/main" id="{198DFCE5-358E-4BFA-A172-A3768214ED1A}"/>
              </a:ext>
            </a:extLst>
          </p:cNvPr>
          <p:cNvSpPr txBox="1"/>
          <p:nvPr/>
        </p:nvSpPr>
        <p:spPr>
          <a:xfrm>
            <a:off x="4406725" y="5571622"/>
            <a:ext cx="415498" cy="307777"/>
          </a:xfrm>
          <a:prstGeom prst="rect">
            <a:avLst/>
          </a:prstGeom>
          <a:noFill/>
        </p:spPr>
        <p:txBody>
          <a:bodyPr wrap="none" rtlCol="0">
            <a:spAutoFit/>
          </a:bodyPr>
          <a:lstStyle/>
          <a:p>
            <a:r>
              <a:rPr lang="en-GB" sz="1400" dirty="0"/>
              <a:t>has</a:t>
            </a:r>
          </a:p>
        </p:txBody>
      </p:sp>
      <p:sp>
        <p:nvSpPr>
          <p:cNvPr id="59" name="Diamond 58">
            <a:extLst>
              <a:ext uri="{FF2B5EF4-FFF2-40B4-BE49-F238E27FC236}">
                <a16:creationId xmlns:a16="http://schemas.microsoft.com/office/drawing/2014/main" id="{2E5212FD-D280-4F45-98EB-04E7FA719F1B}"/>
              </a:ext>
            </a:extLst>
          </p:cNvPr>
          <p:cNvSpPr/>
          <p:nvPr/>
        </p:nvSpPr>
        <p:spPr>
          <a:xfrm>
            <a:off x="4328713" y="5015742"/>
            <a:ext cx="595204" cy="514956"/>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sp>
        <p:nvSpPr>
          <p:cNvPr id="60" name="TextBox 59">
            <a:extLst>
              <a:ext uri="{FF2B5EF4-FFF2-40B4-BE49-F238E27FC236}">
                <a16:creationId xmlns:a16="http://schemas.microsoft.com/office/drawing/2014/main" id="{8C3DA816-3531-4B6B-A2E6-C877FCC7906D}"/>
              </a:ext>
            </a:extLst>
          </p:cNvPr>
          <p:cNvSpPr txBox="1"/>
          <p:nvPr/>
        </p:nvSpPr>
        <p:spPr>
          <a:xfrm>
            <a:off x="3247964" y="5247274"/>
            <a:ext cx="481222" cy="369332"/>
          </a:xfrm>
          <a:prstGeom prst="rect">
            <a:avLst/>
          </a:prstGeom>
          <a:noFill/>
        </p:spPr>
        <p:txBody>
          <a:bodyPr wrap="none" rtlCol="0">
            <a:spAutoFit/>
          </a:bodyPr>
          <a:lstStyle/>
          <a:p>
            <a:r>
              <a:rPr lang="en-GB" dirty="0"/>
              <a:t>1:1</a:t>
            </a:r>
          </a:p>
        </p:txBody>
      </p:sp>
      <p:sp>
        <p:nvSpPr>
          <p:cNvPr id="61" name="TextBox 60">
            <a:extLst>
              <a:ext uri="{FF2B5EF4-FFF2-40B4-BE49-F238E27FC236}">
                <a16:creationId xmlns:a16="http://schemas.microsoft.com/office/drawing/2014/main" id="{D4B18784-EB23-4DBC-8955-AB41F1A289B3}"/>
              </a:ext>
            </a:extLst>
          </p:cNvPr>
          <p:cNvSpPr txBox="1"/>
          <p:nvPr/>
        </p:nvSpPr>
        <p:spPr>
          <a:xfrm>
            <a:off x="1958158" y="5591145"/>
            <a:ext cx="953506" cy="707886"/>
          </a:xfrm>
          <a:prstGeom prst="rect">
            <a:avLst/>
          </a:prstGeom>
          <a:noFill/>
        </p:spPr>
        <p:txBody>
          <a:bodyPr wrap="square" rtlCol="0">
            <a:spAutoFit/>
          </a:bodyPr>
          <a:lstStyle/>
          <a:p>
            <a:r>
              <a:rPr lang="en-GB" sz="1000" u="sng" dirty="0" err="1"/>
              <a:t>ansid</a:t>
            </a:r>
            <a:r>
              <a:rPr lang="en-GB" sz="1000" u="sng" dirty="0"/>
              <a:t>,</a:t>
            </a:r>
            <a:br>
              <a:rPr lang="en-GB" sz="1000" u="sng" dirty="0"/>
            </a:br>
            <a:r>
              <a:rPr lang="en-GB" sz="1000" dirty="0"/>
              <a:t>answer,</a:t>
            </a:r>
            <a:br>
              <a:rPr lang="en-GB" sz="1000" dirty="0"/>
            </a:br>
            <a:r>
              <a:rPr lang="en-GB" sz="1000" dirty="0" err="1"/>
              <a:t>uidx</a:t>
            </a:r>
            <a:r>
              <a:rPr lang="en-GB" sz="1000" dirty="0"/>
              <a:t>,</a:t>
            </a:r>
            <a:br>
              <a:rPr lang="en-GB" sz="1000" dirty="0"/>
            </a:br>
            <a:r>
              <a:rPr lang="en-GB" sz="1000" dirty="0" err="1"/>
              <a:t>questidx</a:t>
            </a:r>
            <a:endParaRPr lang="en-GB" sz="1000" dirty="0"/>
          </a:p>
        </p:txBody>
      </p:sp>
      <p:sp>
        <p:nvSpPr>
          <p:cNvPr id="62" name="TextBox 61">
            <a:extLst>
              <a:ext uri="{FF2B5EF4-FFF2-40B4-BE49-F238E27FC236}">
                <a16:creationId xmlns:a16="http://schemas.microsoft.com/office/drawing/2014/main" id="{F75BC4A8-F2B6-4D69-B987-AA26712A2BDD}"/>
              </a:ext>
            </a:extLst>
          </p:cNvPr>
          <p:cNvSpPr txBox="1"/>
          <p:nvPr/>
        </p:nvSpPr>
        <p:spPr>
          <a:xfrm>
            <a:off x="2817528" y="4046381"/>
            <a:ext cx="604653" cy="307777"/>
          </a:xfrm>
          <a:prstGeom prst="rect">
            <a:avLst/>
          </a:prstGeom>
          <a:noFill/>
        </p:spPr>
        <p:txBody>
          <a:bodyPr wrap="none" rtlCol="0">
            <a:spAutoFit/>
          </a:bodyPr>
          <a:lstStyle/>
          <a:p>
            <a:r>
              <a:rPr lang="en-GB" sz="1400" dirty="0"/>
              <a:t>enters</a:t>
            </a:r>
          </a:p>
        </p:txBody>
      </p:sp>
      <p:sp>
        <p:nvSpPr>
          <p:cNvPr id="63" name="Rectangle 62">
            <a:extLst>
              <a:ext uri="{FF2B5EF4-FFF2-40B4-BE49-F238E27FC236}">
                <a16:creationId xmlns:a16="http://schemas.microsoft.com/office/drawing/2014/main" id="{BD10A8FB-387A-4965-9E9C-14C497984F5D}"/>
              </a:ext>
            </a:extLst>
          </p:cNvPr>
          <p:cNvSpPr/>
          <p:nvPr/>
        </p:nvSpPr>
        <p:spPr>
          <a:xfrm>
            <a:off x="1987453" y="4977934"/>
            <a:ext cx="1153823"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64" name="Rectangle 63">
            <a:extLst>
              <a:ext uri="{FF2B5EF4-FFF2-40B4-BE49-F238E27FC236}">
                <a16:creationId xmlns:a16="http://schemas.microsoft.com/office/drawing/2014/main" id="{81108425-8A44-4726-91EF-1129EFC433E7}"/>
              </a:ext>
            </a:extLst>
          </p:cNvPr>
          <p:cNvSpPr/>
          <p:nvPr/>
        </p:nvSpPr>
        <p:spPr>
          <a:xfrm>
            <a:off x="6054663" y="2693811"/>
            <a:ext cx="1736963"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cxnSp>
        <p:nvCxnSpPr>
          <p:cNvPr id="65" name="Elbow Connector 32">
            <a:extLst>
              <a:ext uri="{FF2B5EF4-FFF2-40B4-BE49-F238E27FC236}">
                <a16:creationId xmlns:a16="http://schemas.microsoft.com/office/drawing/2014/main" id="{5C6A7FE8-3D6D-4C01-8765-6672D77377F4}"/>
              </a:ext>
            </a:extLst>
          </p:cNvPr>
          <p:cNvCxnSpPr>
            <a:cxnSpLocks/>
            <a:stCxn id="66" idx="2"/>
            <a:endCxn id="63" idx="0"/>
          </p:cNvCxnSpPr>
          <p:nvPr/>
        </p:nvCxnSpPr>
        <p:spPr>
          <a:xfrm rot="16200000" flipH="1">
            <a:off x="2303995" y="4717564"/>
            <a:ext cx="512582" cy="815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66" name="Diamond 65">
            <a:extLst>
              <a:ext uri="{FF2B5EF4-FFF2-40B4-BE49-F238E27FC236}">
                <a16:creationId xmlns:a16="http://schemas.microsoft.com/office/drawing/2014/main" id="{5618ADBA-C6D5-4770-8702-E0AB9D4E49C8}"/>
              </a:ext>
            </a:extLst>
          </p:cNvPr>
          <p:cNvSpPr/>
          <p:nvPr/>
        </p:nvSpPr>
        <p:spPr>
          <a:xfrm>
            <a:off x="2258606" y="3950396"/>
            <a:ext cx="595204" cy="514956"/>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67" name="Elbow Connector 37">
            <a:extLst>
              <a:ext uri="{FF2B5EF4-FFF2-40B4-BE49-F238E27FC236}">
                <a16:creationId xmlns:a16="http://schemas.microsoft.com/office/drawing/2014/main" id="{1380B93A-F9F8-42DC-8A0B-37A14E2A80D4}"/>
              </a:ext>
            </a:extLst>
          </p:cNvPr>
          <p:cNvCxnSpPr>
            <a:cxnSpLocks/>
            <a:stCxn id="66" idx="0"/>
            <a:endCxn id="71" idx="2"/>
          </p:cNvCxnSpPr>
          <p:nvPr/>
        </p:nvCxnSpPr>
        <p:spPr>
          <a:xfrm rot="5400000" flipH="1" flipV="1">
            <a:off x="2225461" y="3619411"/>
            <a:ext cx="661733" cy="23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3D6A40E3-12E3-453A-8550-88F5F0D43B0F}"/>
              </a:ext>
            </a:extLst>
          </p:cNvPr>
          <p:cNvSpPr/>
          <p:nvPr/>
        </p:nvSpPr>
        <p:spPr>
          <a:xfrm>
            <a:off x="6346105" y="2090384"/>
            <a:ext cx="1110198" cy="707886"/>
          </a:xfrm>
          <a:prstGeom prst="rect">
            <a:avLst/>
          </a:prstGeom>
        </p:spPr>
        <p:txBody>
          <a:bodyPr wrap="square">
            <a:spAutoFit/>
          </a:bodyPr>
          <a:lstStyle/>
          <a:p>
            <a:r>
              <a:rPr lang="en-GB" sz="1000" u="sng" dirty="0" err="1"/>
              <a:t>qid</a:t>
            </a:r>
            <a:r>
              <a:rPr lang="en-GB" sz="1000" u="sng" dirty="0"/>
              <a:t>,</a:t>
            </a:r>
          </a:p>
          <a:p>
            <a:r>
              <a:rPr lang="en-GB" sz="1000" dirty="0" err="1"/>
              <a:t>qdate</a:t>
            </a:r>
            <a:r>
              <a:rPr lang="en-GB" sz="1000" dirty="0"/>
              <a:t>,</a:t>
            </a:r>
          </a:p>
          <a:p>
            <a:r>
              <a:rPr lang="en-GB" sz="1000" dirty="0" err="1"/>
              <a:t>pidx</a:t>
            </a:r>
            <a:endParaRPr lang="en-GB" sz="1000" dirty="0"/>
          </a:p>
          <a:p>
            <a:endParaRPr lang="en-GB" sz="1000" dirty="0"/>
          </a:p>
        </p:txBody>
      </p:sp>
      <p:sp>
        <p:nvSpPr>
          <p:cNvPr id="69" name="TextBox 68">
            <a:extLst>
              <a:ext uri="{FF2B5EF4-FFF2-40B4-BE49-F238E27FC236}">
                <a16:creationId xmlns:a16="http://schemas.microsoft.com/office/drawing/2014/main" id="{13F7D452-B8EC-4E39-B59B-6BA57235BE42}"/>
              </a:ext>
            </a:extLst>
          </p:cNvPr>
          <p:cNvSpPr txBox="1"/>
          <p:nvPr/>
        </p:nvSpPr>
        <p:spPr>
          <a:xfrm>
            <a:off x="2601131" y="3453453"/>
            <a:ext cx="513282" cy="369332"/>
          </a:xfrm>
          <a:prstGeom prst="rect">
            <a:avLst/>
          </a:prstGeom>
          <a:noFill/>
        </p:spPr>
        <p:txBody>
          <a:bodyPr wrap="none" rtlCol="0">
            <a:spAutoFit/>
          </a:bodyPr>
          <a:lstStyle/>
          <a:p>
            <a:r>
              <a:rPr lang="en-GB" dirty="0"/>
              <a:t>0:N</a:t>
            </a:r>
          </a:p>
        </p:txBody>
      </p:sp>
      <p:sp>
        <p:nvSpPr>
          <p:cNvPr id="70" name="TextBox 69">
            <a:extLst>
              <a:ext uri="{FF2B5EF4-FFF2-40B4-BE49-F238E27FC236}">
                <a16:creationId xmlns:a16="http://schemas.microsoft.com/office/drawing/2014/main" id="{A5C0EF91-A908-4132-B06B-96CB0FDA1D45}"/>
              </a:ext>
            </a:extLst>
          </p:cNvPr>
          <p:cNvSpPr txBox="1"/>
          <p:nvPr/>
        </p:nvSpPr>
        <p:spPr>
          <a:xfrm>
            <a:off x="2660054" y="4626761"/>
            <a:ext cx="481222" cy="369332"/>
          </a:xfrm>
          <a:prstGeom prst="rect">
            <a:avLst/>
          </a:prstGeom>
          <a:noFill/>
        </p:spPr>
        <p:txBody>
          <a:bodyPr wrap="none" rtlCol="0">
            <a:spAutoFit/>
          </a:bodyPr>
          <a:lstStyle/>
          <a:p>
            <a:r>
              <a:rPr lang="en-GB" dirty="0"/>
              <a:t>1:1</a:t>
            </a:r>
          </a:p>
        </p:txBody>
      </p:sp>
      <p:sp>
        <p:nvSpPr>
          <p:cNvPr id="71" name="Rectangle 70">
            <a:extLst>
              <a:ext uri="{FF2B5EF4-FFF2-40B4-BE49-F238E27FC236}">
                <a16:creationId xmlns:a16="http://schemas.microsoft.com/office/drawing/2014/main" id="{026D5633-4689-4D72-8262-63CEBB7613FC}"/>
              </a:ext>
            </a:extLst>
          </p:cNvPr>
          <p:cNvSpPr/>
          <p:nvPr/>
        </p:nvSpPr>
        <p:spPr>
          <a:xfrm>
            <a:off x="1987453" y="2701522"/>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72" name="Straight Connector 71">
            <a:extLst>
              <a:ext uri="{FF2B5EF4-FFF2-40B4-BE49-F238E27FC236}">
                <a16:creationId xmlns:a16="http://schemas.microsoft.com/office/drawing/2014/main" id="{2A6DA93E-F19E-4943-A5D0-A0ED982E88C4}"/>
              </a:ext>
            </a:extLst>
          </p:cNvPr>
          <p:cNvCxnSpPr>
            <a:cxnSpLocks/>
            <a:stCxn id="71" idx="3"/>
          </p:cNvCxnSpPr>
          <p:nvPr/>
        </p:nvCxnSpPr>
        <p:spPr>
          <a:xfrm flipV="1">
            <a:off x="3125440" y="2643654"/>
            <a:ext cx="248366" cy="351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70B5E0E3-2E9A-4E86-A179-B28DC86344A1}"/>
              </a:ext>
            </a:extLst>
          </p:cNvPr>
          <p:cNvCxnSpPr>
            <a:cxnSpLocks/>
            <a:endCxn id="64" idx="1"/>
          </p:cNvCxnSpPr>
          <p:nvPr/>
        </p:nvCxnSpPr>
        <p:spPr>
          <a:xfrm>
            <a:off x="5572297" y="2643653"/>
            <a:ext cx="482366" cy="34372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AF5E3154-8D6C-4375-A362-21B8D7592661}"/>
              </a:ext>
            </a:extLst>
          </p:cNvPr>
          <p:cNvSpPr txBox="1"/>
          <p:nvPr/>
        </p:nvSpPr>
        <p:spPr>
          <a:xfrm>
            <a:off x="3093201" y="2883297"/>
            <a:ext cx="590269" cy="369332"/>
          </a:xfrm>
          <a:prstGeom prst="rect">
            <a:avLst/>
          </a:prstGeom>
          <a:noFill/>
        </p:spPr>
        <p:txBody>
          <a:bodyPr wrap="square" rtlCol="0">
            <a:spAutoFit/>
          </a:bodyPr>
          <a:lstStyle/>
          <a:p>
            <a:r>
              <a:rPr lang="en-GB" dirty="0"/>
              <a:t>0:N</a:t>
            </a:r>
          </a:p>
        </p:txBody>
      </p:sp>
      <p:sp>
        <p:nvSpPr>
          <p:cNvPr id="75" name="TextBox 74">
            <a:extLst>
              <a:ext uri="{FF2B5EF4-FFF2-40B4-BE49-F238E27FC236}">
                <a16:creationId xmlns:a16="http://schemas.microsoft.com/office/drawing/2014/main" id="{681C90B5-FFB0-4836-809E-35BDD801735D}"/>
              </a:ext>
            </a:extLst>
          </p:cNvPr>
          <p:cNvSpPr txBox="1"/>
          <p:nvPr/>
        </p:nvSpPr>
        <p:spPr>
          <a:xfrm>
            <a:off x="5495767" y="2834631"/>
            <a:ext cx="613540" cy="369332"/>
          </a:xfrm>
          <a:prstGeom prst="rect">
            <a:avLst/>
          </a:prstGeom>
          <a:noFill/>
        </p:spPr>
        <p:txBody>
          <a:bodyPr wrap="square" rtlCol="0">
            <a:spAutoFit/>
          </a:bodyPr>
          <a:lstStyle/>
          <a:p>
            <a:r>
              <a:rPr lang="en-GB" dirty="0"/>
              <a:t>0:N</a:t>
            </a:r>
          </a:p>
        </p:txBody>
      </p:sp>
      <p:sp>
        <p:nvSpPr>
          <p:cNvPr id="76" name="TextBox 75">
            <a:extLst>
              <a:ext uri="{FF2B5EF4-FFF2-40B4-BE49-F238E27FC236}">
                <a16:creationId xmlns:a16="http://schemas.microsoft.com/office/drawing/2014/main" id="{DFD868A2-5957-4315-892B-10A903599AC1}"/>
              </a:ext>
            </a:extLst>
          </p:cNvPr>
          <p:cNvSpPr txBox="1"/>
          <p:nvPr/>
        </p:nvSpPr>
        <p:spPr>
          <a:xfrm>
            <a:off x="1958158" y="1678579"/>
            <a:ext cx="885284" cy="1015663"/>
          </a:xfrm>
          <a:prstGeom prst="rect">
            <a:avLst/>
          </a:prstGeom>
          <a:noFill/>
        </p:spPr>
        <p:txBody>
          <a:bodyPr wrap="square" rtlCol="0">
            <a:spAutoFit/>
          </a:bodyPr>
          <a:lstStyle/>
          <a:p>
            <a:r>
              <a:rPr lang="en-GB" sz="1000" u="sng" dirty="0" err="1"/>
              <a:t>uid</a:t>
            </a:r>
            <a:endParaRPr lang="en-GB" sz="1000" u="sng" dirty="0"/>
          </a:p>
          <a:p>
            <a:r>
              <a:rPr lang="en-GB" sz="1000" dirty="0"/>
              <a:t>username</a:t>
            </a:r>
          </a:p>
          <a:p>
            <a:r>
              <a:rPr lang="en-GB" sz="1000" dirty="0"/>
              <a:t>password</a:t>
            </a:r>
          </a:p>
          <a:p>
            <a:r>
              <a:rPr lang="en-GB" sz="1000" dirty="0"/>
              <a:t>email</a:t>
            </a:r>
            <a:br>
              <a:rPr lang="en-GB" sz="1000" dirty="0"/>
            </a:br>
            <a:r>
              <a:rPr lang="en-GB" sz="1000" dirty="0" err="1"/>
              <a:t>last_login</a:t>
            </a:r>
            <a:br>
              <a:rPr lang="en-GB" sz="1000" dirty="0"/>
            </a:br>
            <a:r>
              <a:rPr lang="en-GB" sz="1000" dirty="0"/>
              <a:t>role</a:t>
            </a:r>
          </a:p>
        </p:txBody>
      </p:sp>
      <p:sp>
        <p:nvSpPr>
          <p:cNvPr id="77" name="Rectangle 16">
            <a:extLst>
              <a:ext uri="{FF2B5EF4-FFF2-40B4-BE49-F238E27FC236}">
                <a16:creationId xmlns:a16="http://schemas.microsoft.com/office/drawing/2014/main" id="{BBF8529B-A194-4BB7-92CF-8E42A88DF278}"/>
              </a:ext>
            </a:extLst>
          </p:cNvPr>
          <p:cNvSpPr/>
          <p:nvPr/>
        </p:nvSpPr>
        <p:spPr>
          <a:xfrm>
            <a:off x="6362220" y="4984929"/>
            <a:ext cx="1153823"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cxnSp>
        <p:nvCxnSpPr>
          <p:cNvPr id="78" name="Elbow Connector 6">
            <a:extLst>
              <a:ext uri="{FF2B5EF4-FFF2-40B4-BE49-F238E27FC236}">
                <a16:creationId xmlns:a16="http://schemas.microsoft.com/office/drawing/2014/main" id="{E64354AA-D912-4469-990E-98B643752054}"/>
              </a:ext>
            </a:extLst>
          </p:cNvPr>
          <p:cNvCxnSpPr>
            <a:cxnSpLocks/>
            <a:stCxn id="59" idx="3"/>
            <a:endCxn id="77" idx="1"/>
          </p:cNvCxnSpPr>
          <p:nvPr/>
        </p:nvCxnSpPr>
        <p:spPr>
          <a:xfrm>
            <a:off x="4923917" y="5273220"/>
            <a:ext cx="1438303" cy="528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79" name="TextBox 23">
            <a:extLst>
              <a:ext uri="{FF2B5EF4-FFF2-40B4-BE49-F238E27FC236}">
                <a16:creationId xmlns:a16="http://schemas.microsoft.com/office/drawing/2014/main" id="{4B6979CB-BB02-413C-95A1-78F918591C53}"/>
              </a:ext>
            </a:extLst>
          </p:cNvPr>
          <p:cNvSpPr txBox="1"/>
          <p:nvPr/>
        </p:nvSpPr>
        <p:spPr>
          <a:xfrm>
            <a:off x="6363168" y="5573288"/>
            <a:ext cx="1152875" cy="707886"/>
          </a:xfrm>
          <a:prstGeom prst="rect">
            <a:avLst/>
          </a:prstGeom>
          <a:noFill/>
        </p:spPr>
        <p:txBody>
          <a:bodyPr wrap="square" rtlCol="0">
            <a:spAutoFit/>
          </a:bodyPr>
          <a:lstStyle/>
          <a:p>
            <a:r>
              <a:rPr lang="en-GB" sz="1000" u="sng" dirty="0" err="1"/>
              <a:t>questid</a:t>
            </a:r>
            <a:r>
              <a:rPr lang="en-GB" sz="1000" u="sng" dirty="0"/>
              <a:t>,</a:t>
            </a:r>
            <a:br>
              <a:rPr lang="en-GB" sz="1000" u="sng" dirty="0"/>
            </a:br>
            <a:r>
              <a:rPr lang="en-GB" sz="1000" dirty="0"/>
              <a:t>question,</a:t>
            </a:r>
            <a:br>
              <a:rPr lang="en-GB" sz="1000" dirty="0"/>
            </a:br>
            <a:r>
              <a:rPr lang="en-GB" sz="1000" dirty="0" err="1"/>
              <a:t>questtype</a:t>
            </a:r>
            <a:r>
              <a:rPr lang="en-GB" sz="1000" dirty="0"/>
              <a:t>,</a:t>
            </a:r>
            <a:br>
              <a:rPr lang="en-GB" sz="1000" dirty="0"/>
            </a:br>
            <a:r>
              <a:rPr lang="en-GB" sz="1000" dirty="0" err="1"/>
              <a:t>qidx</a:t>
            </a:r>
            <a:endParaRPr lang="en-GB" sz="1000" dirty="0"/>
          </a:p>
        </p:txBody>
      </p:sp>
      <p:sp>
        <p:nvSpPr>
          <p:cNvPr id="80" name="Rectangle 17">
            <a:extLst>
              <a:ext uri="{FF2B5EF4-FFF2-40B4-BE49-F238E27FC236}">
                <a16:creationId xmlns:a16="http://schemas.microsoft.com/office/drawing/2014/main" id="{80846680-F264-4B17-8589-E7B2468446AE}"/>
              </a:ext>
            </a:extLst>
          </p:cNvPr>
          <p:cNvSpPr/>
          <p:nvPr/>
        </p:nvSpPr>
        <p:spPr>
          <a:xfrm>
            <a:off x="9540533" y="2694759"/>
            <a:ext cx="1351579"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1" name="Diamond 42">
            <a:extLst>
              <a:ext uri="{FF2B5EF4-FFF2-40B4-BE49-F238E27FC236}">
                <a16:creationId xmlns:a16="http://schemas.microsoft.com/office/drawing/2014/main" id="{CA6FCD99-B1B1-4A77-A78C-4A5018A8954F}"/>
              </a:ext>
            </a:extLst>
          </p:cNvPr>
          <p:cNvSpPr/>
          <p:nvPr/>
        </p:nvSpPr>
        <p:spPr>
          <a:xfrm>
            <a:off x="8278920" y="2735695"/>
            <a:ext cx="586248" cy="514956"/>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82" name="Straight Connector 48">
            <a:extLst>
              <a:ext uri="{FF2B5EF4-FFF2-40B4-BE49-F238E27FC236}">
                <a16:creationId xmlns:a16="http://schemas.microsoft.com/office/drawing/2014/main" id="{04920C4A-8137-4B16-95EB-B2A13F6D7733}"/>
              </a:ext>
            </a:extLst>
          </p:cNvPr>
          <p:cNvCxnSpPr>
            <a:cxnSpLocks/>
            <a:stCxn id="81" idx="1"/>
            <a:endCxn id="64" idx="3"/>
          </p:cNvCxnSpPr>
          <p:nvPr/>
        </p:nvCxnSpPr>
        <p:spPr>
          <a:xfrm flipH="1" flipV="1">
            <a:off x="7791626" y="2987382"/>
            <a:ext cx="487294" cy="5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48">
            <a:extLst>
              <a:ext uri="{FF2B5EF4-FFF2-40B4-BE49-F238E27FC236}">
                <a16:creationId xmlns:a16="http://schemas.microsoft.com/office/drawing/2014/main" id="{06C7E34F-5DF2-4516-89D4-F8BC5960F67E}"/>
              </a:ext>
            </a:extLst>
          </p:cNvPr>
          <p:cNvCxnSpPr>
            <a:cxnSpLocks/>
            <a:stCxn id="81" idx="3"/>
            <a:endCxn id="80" idx="1"/>
          </p:cNvCxnSpPr>
          <p:nvPr/>
        </p:nvCxnSpPr>
        <p:spPr>
          <a:xfrm flipV="1">
            <a:off x="8865168" y="2988330"/>
            <a:ext cx="675365" cy="4843"/>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52">
            <a:extLst>
              <a:ext uri="{FF2B5EF4-FFF2-40B4-BE49-F238E27FC236}">
                <a16:creationId xmlns:a16="http://schemas.microsoft.com/office/drawing/2014/main" id="{573CEF91-98DA-4999-8E5C-B066DE1E65CE}"/>
              </a:ext>
            </a:extLst>
          </p:cNvPr>
          <p:cNvSpPr txBox="1"/>
          <p:nvPr/>
        </p:nvSpPr>
        <p:spPr>
          <a:xfrm>
            <a:off x="7738702" y="2701522"/>
            <a:ext cx="481222" cy="369332"/>
          </a:xfrm>
          <a:prstGeom prst="rect">
            <a:avLst/>
          </a:prstGeom>
          <a:noFill/>
        </p:spPr>
        <p:txBody>
          <a:bodyPr wrap="none" rtlCol="0">
            <a:spAutoFit/>
          </a:bodyPr>
          <a:lstStyle/>
          <a:p>
            <a:r>
              <a:rPr lang="en-GB" dirty="0"/>
              <a:t>1:1</a:t>
            </a:r>
          </a:p>
        </p:txBody>
      </p:sp>
      <p:sp>
        <p:nvSpPr>
          <p:cNvPr id="85" name="TextBox 52">
            <a:extLst>
              <a:ext uri="{FF2B5EF4-FFF2-40B4-BE49-F238E27FC236}">
                <a16:creationId xmlns:a16="http://schemas.microsoft.com/office/drawing/2014/main" id="{20F0BFCA-E7BC-44B1-B4BA-284D2D409C28}"/>
              </a:ext>
            </a:extLst>
          </p:cNvPr>
          <p:cNvSpPr txBox="1"/>
          <p:nvPr/>
        </p:nvSpPr>
        <p:spPr>
          <a:xfrm>
            <a:off x="9070701" y="2691083"/>
            <a:ext cx="586248" cy="369332"/>
          </a:xfrm>
          <a:prstGeom prst="rect">
            <a:avLst/>
          </a:prstGeom>
          <a:noFill/>
        </p:spPr>
        <p:txBody>
          <a:bodyPr wrap="square" rtlCol="0">
            <a:spAutoFit/>
          </a:bodyPr>
          <a:lstStyle/>
          <a:p>
            <a:r>
              <a:rPr lang="en-GB" dirty="0"/>
              <a:t>0:N</a:t>
            </a:r>
          </a:p>
        </p:txBody>
      </p:sp>
      <p:sp>
        <p:nvSpPr>
          <p:cNvPr id="86" name="TextBox 12">
            <a:extLst>
              <a:ext uri="{FF2B5EF4-FFF2-40B4-BE49-F238E27FC236}">
                <a16:creationId xmlns:a16="http://schemas.microsoft.com/office/drawing/2014/main" id="{4E8B1E5B-13C7-495F-9443-9D27E8F57D68}"/>
              </a:ext>
            </a:extLst>
          </p:cNvPr>
          <p:cNvSpPr txBox="1"/>
          <p:nvPr/>
        </p:nvSpPr>
        <p:spPr>
          <a:xfrm>
            <a:off x="8204735" y="2480985"/>
            <a:ext cx="982051" cy="307777"/>
          </a:xfrm>
          <a:prstGeom prst="rect">
            <a:avLst/>
          </a:prstGeom>
          <a:noFill/>
        </p:spPr>
        <p:txBody>
          <a:bodyPr wrap="square" rtlCol="0">
            <a:spAutoFit/>
          </a:bodyPr>
          <a:lstStyle/>
          <a:p>
            <a:r>
              <a:rPr lang="en-GB" sz="1400" dirty="0"/>
              <a:t>refers to</a:t>
            </a:r>
          </a:p>
        </p:txBody>
      </p:sp>
      <p:sp>
        <p:nvSpPr>
          <p:cNvPr id="87" name="Rectangle 38">
            <a:extLst>
              <a:ext uri="{FF2B5EF4-FFF2-40B4-BE49-F238E27FC236}">
                <a16:creationId xmlns:a16="http://schemas.microsoft.com/office/drawing/2014/main" id="{AD66BD4E-A738-49CD-BD41-3C0DAAB5A44C}"/>
              </a:ext>
            </a:extLst>
          </p:cNvPr>
          <p:cNvSpPr/>
          <p:nvPr/>
        </p:nvSpPr>
        <p:spPr>
          <a:xfrm>
            <a:off x="9600963" y="1956891"/>
            <a:ext cx="1084332" cy="861774"/>
          </a:xfrm>
          <a:prstGeom prst="rect">
            <a:avLst/>
          </a:prstGeom>
        </p:spPr>
        <p:txBody>
          <a:bodyPr wrap="square">
            <a:spAutoFit/>
          </a:bodyPr>
          <a:lstStyle/>
          <a:p>
            <a:r>
              <a:rPr lang="en-GB" sz="1000" u="sng" dirty="0" err="1"/>
              <a:t>pid</a:t>
            </a:r>
            <a:r>
              <a:rPr lang="en-GB" sz="1000" u="sng" dirty="0"/>
              <a:t>,</a:t>
            </a:r>
          </a:p>
          <a:p>
            <a:r>
              <a:rPr lang="en-GB" sz="1000" dirty="0" err="1"/>
              <a:t>pname</a:t>
            </a:r>
            <a:r>
              <a:rPr lang="en-GB" sz="1000" dirty="0"/>
              <a:t>,</a:t>
            </a:r>
          </a:p>
          <a:p>
            <a:r>
              <a:rPr lang="en-GB" sz="1000" dirty="0" err="1"/>
              <a:t>Pimage</a:t>
            </a:r>
            <a:endParaRPr lang="en-GB" sz="1000" dirty="0"/>
          </a:p>
          <a:p>
            <a:r>
              <a:rPr lang="en-GB" sz="1000" dirty="0" err="1"/>
              <a:t>pfordate</a:t>
            </a:r>
            <a:endParaRPr lang="en-GB" sz="1000" dirty="0"/>
          </a:p>
          <a:p>
            <a:endParaRPr lang="en-GB" sz="1000" dirty="0"/>
          </a:p>
        </p:txBody>
      </p:sp>
      <p:sp>
        <p:nvSpPr>
          <p:cNvPr id="88" name="Diamond 42">
            <a:extLst>
              <a:ext uri="{FF2B5EF4-FFF2-40B4-BE49-F238E27FC236}">
                <a16:creationId xmlns:a16="http://schemas.microsoft.com/office/drawing/2014/main" id="{98B80DC0-D0BA-41B5-9CF9-A1913EB684F8}"/>
              </a:ext>
            </a:extLst>
          </p:cNvPr>
          <p:cNvSpPr/>
          <p:nvPr/>
        </p:nvSpPr>
        <p:spPr>
          <a:xfrm>
            <a:off x="6641530" y="3858680"/>
            <a:ext cx="595204" cy="514956"/>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sp>
        <p:nvSpPr>
          <p:cNvPr id="89" name="TextBox 52">
            <a:extLst>
              <a:ext uri="{FF2B5EF4-FFF2-40B4-BE49-F238E27FC236}">
                <a16:creationId xmlns:a16="http://schemas.microsoft.com/office/drawing/2014/main" id="{150624CE-1138-4F31-869D-46D23B530AEA}"/>
              </a:ext>
            </a:extLst>
          </p:cNvPr>
          <p:cNvSpPr txBox="1"/>
          <p:nvPr/>
        </p:nvSpPr>
        <p:spPr>
          <a:xfrm>
            <a:off x="6923144" y="3351146"/>
            <a:ext cx="513282" cy="369332"/>
          </a:xfrm>
          <a:prstGeom prst="rect">
            <a:avLst/>
          </a:prstGeom>
          <a:noFill/>
        </p:spPr>
        <p:txBody>
          <a:bodyPr wrap="none" rtlCol="0">
            <a:spAutoFit/>
          </a:bodyPr>
          <a:lstStyle/>
          <a:p>
            <a:r>
              <a:rPr lang="en-GB" dirty="0"/>
              <a:t>0:N</a:t>
            </a:r>
          </a:p>
        </p:txBody>
      </p:sp>
      <p:sp>
        <p:nvSpPr>
          <p:cNvPr id="90" name="TextBox 52">
            <a:extLst>
              <a:ext uri="{FF2B5EF4-FFF2-40B4-BE49-F238E27FC236}">
                <a16:creationId xmlns:a16="http://schemas.microsoft.com/office/drawing/2014/main" id="{F3BEA689-1DBF-490B-8075-21B0332A2CED}"/>
              </a:ext>
            </a:extLst>
          </p:cNvPr>
          <p:cNvSpPr txBox="1"/>
          <p:nvPr/>
        </p:nvSpPr>
        <p:spPr>
          <a:xfrm>
            <a:off x="6986977" y="4536976"/>
            <a:ext cx="481222" cy="369332"/>
          </a:xfrm>
          <a:prstGeom prst="rect">
            <a:avLst/>
          </a:prstGeom>
          <a:noFill/>
        </p:spPr>
        <p:txBody>
          <a:bodyPr wrap="none" rtlCol="0">
            <a:spAutoFit/>
          </a:bodyPr>
          <a:lstStyle/>
          <a:p>
            <a:r>
              <a:rPr lang="en-GB" dirty="0"/>
              <a:t>1:1</a:t>
            </a:r>
          </a:p>
        </p:txBody>
      </p:sp>
      <p:cxnSp>
        <p:nvCxnSpPr>
          <p:cNvPr id="91" name="Straight Connector 48">
            <a:extLst>
              <a:ext uri="{FF2B5EF4-FFF2-40B4-BE49-F238E27FC236}">
                <a16:creationId xmlns:a16="http://schemas.microsoft.com/office/drawing/2014/main" id="{D61A7B4F-152D-46F1-971D-AED0F05EE741}"/>
              </a:ext>
            </a:extLst>
          </p:cNvPr>
          <p:cNvCxnSpPr>
            <a:cxnSpLocks/>
            <a:stCxn id="64" idx="2"/>
            <a:endCxn id="88" idx="0"/>
          </p:cNvCxnSpPr>
          <p:nvPr/>
        </p:nvCxnSpPr>
        <p:spPr>
          <a:xfrm>
            <a:off x="6923145" y="3280952"/>
            <a:ext cx="15987" cy="577728"/>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48">
            <a:extLst>
              <a:ext uri="{FF2B5EF4-FFF2-40B4-BE49-F238E27FC236}">
                <a16:creationId xmlns:a16="http://schemas.microsoft.com/office/drawing/2014/main" id="{A19AEFE2-7344-4BA8-A1AE-D4333BD0C7FB}"/>
              </a:ext>
            </a:extLst>
          </p:cNvPr>
          <p:cNvCxnSpPr>
            <a:cxnSpLocks/>
            <a:stCxn id="88" idx="2"/>
            <a:endCxn id="77" idx="0"/>
          </p:cNvCxnSpPr>
          <p:nvPr/>
        </p:nvCxnSpPr>
        <p:spPr>
          <a:xfrm>
            <a:off x="6939132" y="4373636"/>
            <a:ext cx="0" cy="611293"/>
          </a:xfrm>
          <a:prstGeom prst="line">
            <a:avLst/>
          </a:prstGeom>
        </p:spPr>
        <p:style>
          <a:lnRef idx="1">
            <a:schemeClr val="accent1"/>
          </a:lnRef>
          <a:fillRef idx="0">
            <a:schemeClr val="accent1"/>
          </a:fillRef>
          <a:effectRef idx="0">
            <a:schemeClr val="accent1"/>
          </a:effectRef>
          <a:fontRef idx="minor">
            <a:schemeClr val="tx1"/>
          </a:fontRef>
        </p:style>
      </p:cxnSp>
      <p:sp>
        <p:nvSpPr>
          <p:cNvPr id="93" name="TextBox 12">
            <a:extLst>
              <a:ext uri="{FF2B5EF4-FFF2-40B4-BE49-F238E27FC236}">
                <a16:creationId xmlns:a16="http://schemas.microsoft.com/office/drawing/2014/main" id="{94F06981-5E45-4BED-A4B3-57E24FF377B1}"/>
              </a:ext>
            </a:extLst>
          </p:cNvPr>
          <p:cNvSpPr txBox="1"/>
          <p:nvPr/>
        </p:nvSpPr>
        <p:spPr>
          <a:xfrm>
            <a:off x="7138469" y="4053986"/>
            <a:ext cx="768159" cy="307777"/>
          </a:xfrm>
          <a:prstGeom prst="rect">
            <a:avLst/>
          </a:prstGeom>
          <a:noFill/>
        </p:spPr>
        <p:txBody>
          <a:bodyPr wrap="none" rtlCol="0">
            <a:spAutoFit/>
          </a:bodyPr>
          <a:lstStyle/>
          <a:p>
            <a:r>
              <a:rPr lang="en-GB" sz="1400" dirty="0"/>
              <a:t>contains</a:t>
            </a:r>
          </a:p>
        </p:txBody>
      </p:sp>
      <p:sp>
        <p:nvSpPr>
          <p:cNvPr id="94" name="Rectangle 17">
            <a:extLst>
              <a:ext uri="{FF2B5EF4-FFF2-40B4-BE49-F238E27FC236}">
                <a16:creationId xmlns:a16="http://schemas.microsoft.com/office/drawing/2014/main" id="{C7B29AF6-C84F-472D-B292-320A8F34C811}"/>
              </a:ext>
            </a:extLst>
          </p:cNvPr>
          <p:cNvSpPr/>
          <p:nvPr/>
        </p:nvSpPr>
        <p:spPr>
          <a:xfrm>
            <a:off x="9016310" y="5138370"/>
            <a:ext cx="1875801"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badword</a:t>
            </a:r>
            <a:endParaRPr lang="en-GB" dirty="0"/>
          </a:p>
        </p:txBody>
      </p:sp>
      <p:sp>
        <p:nvSpPr>
          <p:cNvPr id="95" name="Rectangle 38">
            <a:extLst>
              <a:ext uri="{FF2B5EF4-FFF2-40B4-BE49-F238E27FC236}">
                <a16:creationId xmlns:a16="http://schemas.microsoft.com/office/drawing/2014/main" id="{98900E4F-FBE1-4755-A154-F2D0846B3248}"/>
              </a:ext>
            </a:extLst>
          </p:cNvPr>
          <p:cNvSpPr/>
          <p:nvPr/>
        </p:nvSpPr>
        <p:spPr>
          <a:xfrm>
            <a:off x="8986026" y="5775297"/>
            <a:ext cx="574374" cy="400110"/>
          </a:xfrm>
          <a:prstGeom prst="rect">
            <a:avLst/>
          </a:prstGeom>
        </p:spPr>
        <p:txBody>
          <a:bodyPr wrap="square">
            <a:spAutoFit/>
          </a:bodyPr>
          <a:lstStyle/>
          <a:p>
            <a:r>
              <a:rPr lang="en-GB" sz="1000" u="sng" dirty="0"/>
              <a:t>word</a:t>
            </a:r>
            <a:endParaRPr lang="en-GB" sz="1000" dirty="0"/>
          </a:p>
          <a:p>
            <a:endParaRPr lang="en-GB" sz="1000" dirty="0"/>
          </a:p>
        </p:txBody>
      </p:sp>
      <p:sp>
        <p:nvSpPr>
          <p:cNvPr id="96" name="Rectangle 17">
            <a:extLst>
              <a:ext uri="{FF2B5EF4-FFF2-40B4-BE49-F238E27FC236}">
                <a16:creationId xmlns:a16="http://schemas.microsoft.com/office/drawing/2014/main" id="{DDDDBAF6-19EB-4B81-AE6B-54E070BFA020}"/>
              </a:ext>
            </a:extLst>
          </p:cNvPr>
          <p:cNvSpPr/>
          <p:nvPr/>
        </p:nvSpPr>
        <p:spPr>
          <a:xfrm>
            <a:off x="3723850" y="1585298"/>
            <a:ext cx="1538119"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Leaderboard</a:t>
            </a:r>
            <a:endParaRPr lang="en-GB" dirty="0"/>
          </a:p>
        </p:txBody>
      </p:sp>
      <p:sp>
        <p:nvSpPr>
          <p:cNvPr id="97" name="Diamond 42">
            <a:extLst>
              <a:ext uri="{FF2B5EF4-FFF2-40B4-BE49-F238E27FC236}">
                <a16:creationId xmlns:a16="http://schemas.microsoft.com/office/drawing/2014/main" id="{CFD81EB1-17AC-4156-9814-16EE5171F3B5}"/>
              </a:ext>
            </a:extLst>
          </p:cNvPr>
          <p:cNvSpPr/>
          <p:nvPr/>
        </p:nvSpPr>
        <p:spPr>
          <a:xfrm>
            <a:off x="5125334" y="2232696"/>
            <a:ext cx="595204" cy="514956"/>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sp>
        <p:nvSpPr>
          <p:cNvPr id="98" name="Diamond 42">
            <a:extLst>
              <a:ext uri="{FF2B5EF4-FFF2-40B4-BE49-F238E27FC236}">
                <a16:creationId xmlns:a16="http://schemas.microsoft.com/office/drawing/2014/main" id="{5D5C0A81-3278-4BF1-8211-34A095C7799C}"/>
              </a:ext>
            </a:extLst>
          </p:cNvPr>
          <p:cNvSpPr/>
          <p:nvPr/>
        </p:nvSpPr>
        <p:spPr>
          <a:xfrm>
            <a:off x="3225009" y="2251058"/>
            <a:ext cx="595204" cy="514956"/>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9" name="Straight Arrow Connector 50">
            <a:extLst>
              <a:ext uri="{FF2B5EF4-FFF2-40B4-BE49-F238E27FC236}">
                <a16:creationId xmlns:a16="http://schemas.microsoft.com/office/drawing/2014/main" id="{A3CEB03E-E202-4DBB-A7CC-DF3E2CB65D80}"/>
              </a:ext>
            </a:extLst>
          </p:cNvPr>
          <p:cNvCxnSpPr>
            <a:cxnSpLocks/>
          </p:cNvCxnSpPr>
          <p:nvPr/>
        </p:nvCxnSpPr>
        <p:spPr>
          <a:xfrm flipV="1">
            <a:off x="3715693" y="2194076"/>
            <a:ext cx="347324" cy="23584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50">
            <a:extLst>
              <a:ext uri="{FF2B5EF4-FFF2-40B4-BE49-F238E27FC236}">
                <a16:creationId xmlns:a16="http://schemas.microsoft.com/office/drawing/2014/main" id="{0B003753-945B-4BF9-8D09-C48C3CB77CE1}"/>
              </a:ext>
            </a:extLst>
          </p:cNvPr>
          <p:cNvCxnSpPr>
            <a:cxnSpLocks/>
          </p:cNvCxnSpPr>
          <p:nvPr/>
        </p:nvCxnSpPr>
        <p:spPr>
          <a:xfrm>
            <a:off x="4803388" y="2162830"/>
            <a:ext cx="458581" cy="22494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CasellaDiTesto 31">
            <a:extLst>
              <a:ext uri="{FF2B5EF4-FFF2-40B4-BE49-F238E27FC236}">
                <a16:creationId xmlns:a16="http://schemas.microsoft.com/office/drawing/2014/main" id="{9095AE22-E402-4DEE-AC11-98E2A6A2E76C}"/>
              </a:ext>
            </a:extLst>
          </p:cNvPr>
          <p:cNvSpPr txBox="1"/>
          <p:nvPr/>
        </p:nvSpPr>
        <p:spPr>
          <a:xfrm>
            <a:off x="4582830" y="2178835"/>
            <a:ext cx="481222" cy="369332"/>
          </a:xfrm>
          <a:prstGeom prst="rect">
            <a:avLst/>
          </a:prstGeom>
          <a:noFill/>
        </p:spPr>
        <p:txBody>
          <a:bodyPr wrap="none" rtlCol="0">
            <a:spAutoFit/>
          </a:bodyPr>
          <a:lstStyle/>
          <a:p>
            <a:r>
              <a:rPr lang="en-GB" dirty="0"/>
              <a:t>1:1</a:t>
            </a:r>
          </a:p>
        </p:txBody>
      </p:sp>
      <p:sp>
        <p:nvSpPr>
          <p:cNvPr id="102" name="CasellaDiTesto 72">
            <a:extLst>
              <a:ext uri="{FF2B5EF4-FFF2-40B4-BE49-F238E27FC236}">
                <a16:creationId xmlns:a16="http://schemas.microsoft.com/office/drawing/2014/main" id="{86ADE28C-DF69-4D0C-B5CC-25073065886B}"/>
              </a:ext>
            </a:extLst>
          </p:cNvPr>
          <p:cNvSpPr txBox="1"/>
          <p:nvPr/>
        </p:nvSpPr>
        <p:spPr>
          <a:xfrm>
            <a:off x="3878141" y="2185231"/>
            <a:ext cx="481222" cy="369332"/>
          </a:xfrm>
          <a:prstGeom prst="rect">
            <a:avLst/>
          </a:prstGeom>
          <a:noFill/>
        </p:spPr>
        <p:txBody>
          <a:bodyPr wrap="none" rtlCol="0">
            <a:spAutoFit/>
          </a:bodyPr>
          <a:lstStyle/>
          <a:p>
            <a:r>
              <a:rPr lang="en-GB" dirty="0"/>
              <a:t>1:1</a:t>
            </a:r>
          </a:p>
        </p:txBody>
      </p:sp>
      <p:sp>
        <p:nvSpPr>
          <p:cNvPr id="103" name="Rectangle 38">
            <a:extLst>
              <a:ext uri="{FF2B5EF4-FFF2-40B4-BE49-F238E27FC236}">
                <a16:creationId xmlns:a16="http://schemas.microsoft.com/office/drawing/2014/main" id="{6517C5D0-645F-48EF-AD4D-264056E80A75}"/>
              </a:ext>
            </a:extLst>
          </p:cNvPr>
          <p:cNvSpPr/>
          <p:nvPr/>
        </p:nvSpPr>
        <p:spPr>
          <a:xfrm>
            <a:off x="5225341" y="1308726"/>
            <a:ext cx="1110198" cy="861774"/>
          </a:xfrm>
          <a:prstGeom prst="rect">
            <a:avLst/>
          </a:prstGeom>
        </p:spPr>
        <p:txBody>
          <a:bodyPr wrap="square">
            <a:spAutoFit/>
          </a:bodyPr>
          <a:lstStyle/>
          <a:p>
            <a:r>
              <a:rPr lang="en-GB" sz="1000" u="sng" dirty="0"/>
              <a:t>ranking,</a:t>
            </a:r>
          </a:p>
          <a:p>
            <a:r>
              <a:rPr lang="en-GB" sz="1000" dirty="0"/>
              <a:t>points,</a:t>
            </a:r>
          </a:p>
          <a:p>
            <a:r>
              <a:rPr lang="en-GB" sz="1000" dirty="0"/>
              <a:t>uidx2,</a:t>
            </a:r>
          </a:p>
          <a:p>
            <a:r>
              <a:rPr lang="en-GB" sz="1000" dirty="0"/>
              <a:t>qid2</a:t>
            </a:r>
          </a:p>
          <a:p>
            <a:endParaRPr lang="en-GB" sz="1000" dirty="0"/>
          </a:p>
        </p:txBody>
      </p:sp>
      <p:sp>
        <p:nvSpPr>
          <p:cNvPr id="104" name="TextBox 12">
            <a:extLst>
              <a:ext uri="{FF2B5EF4-FFF2-40B4-BE49-F238E27FC236}">
                <a16:creationId xmlns:a16="http://schemas.microsoft.com/office/drawing/2014/main" id="{B3989BCC-D4A0-42A0-9034-98B2649E6DD7}"/>
              </a:ext>
            </a:extLst>
          </p:cNvPr>
          <p:cNvSpPr txBox="1"/>
          <p:nvPr/>
        </p:nvSpPr>
        <p:spPr>
          <a:xfrm>
            <a:off x="3548438" y="2640012"/>
            <a:ext cx="768159" cy="307777"/>
          </a:xfrm>
          <a:prstGeom prst="rect">
            <a:avLst/>
          </a:prstGeom>
          <a:noFill/>
        </p:spPr>
        <p:txBody>
          <a:bodyPr wrap="none" rtlCol="0">
            <a:spAutoFit/>
          </a:bodyPr>
          <a:lstStyle/>
          <a:p>
            <a:r>
              <a:rPr lang="en-GB" sz="1400" dirty="0"/>
              <a:t>contains</a:t>
            </a:r>
          </a:p>
        </p:txBody>
      </p:sp>
      <p:sp>
        <p:nvSpPr>
          <p:cNvPr id="105" name="TextBox 12">
            <a:extLst>
              <a:ext uri="{FF2B5EF4-FFF2-40B4-BE49-F238E27FC236}">
                <a16:creationId xmlns:a16="http://schemas.microsoft.com/office/drawing/2014/main" id="{1E6FD115-0A0B-4633-B931-4B6EA0DCFC36}"/>
              </a:ext>
            </a:extLst>
          </p:cNvPr>
          <p:cNvSpPr txBox="1"/>
          <p:nvPr/>
        </p:nvSpPr>
        <p:spPr>
          <a:xfrm>
            <a:off x="5514143" y="2073592"/>
            <a:ext cx="1017640" cy="307777"/>
          </a:xfrm>
          <a:prstGeom prst="rect">
            <a:avLst/>
          </a:prstGeom>
          <a:noFill/>
        </p:spPr>
        <p:txBody>
          <a:bodyPr wrap="square" rtlCol="0">
            <a:spAutoFit/>
          </a:bodyPr>
          <a:lstStyle/>
          <a:p>
            <a:r>
              <a:rPr lang="en-GB" sz="1400" dirty="0"/>
              <a:t>Refers to</a:t>
            </a:r>
          </a:p>
        </p:txBody>
      </p:sp>
    </p:spTree>
    <p:extLst>
      <p:ext uri="{BB962C8B-B14F-4D97-AF65-F5344CB8AC3E}">
        <p14:creationId xmlns:p14="http://schemas.microsoft.com/office/powerpoint/2010/main" val="4109598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887585-5BC2-4439-8DF7-705475ABE5B5}"/>
              </a:ext>
            </a:extLst>
          </p:cNvPr>
          <p:cNvSpPr txBox="1"/>
          <p:nvPr/>
        </p:nvSpPr>
        <p:spPr>
          <a:xfrm>
            <a:off x="1003177" y="790113"/>
            <a:ext cx="10386873" cy="769441"/>
          </a:xfrm>
          <a:prstGeom prst="rect">
            <a:avLst/>
          </a:prstGeom>
          <a:noFill/>
        </p:spPr>
        <p:txBody>
          <a:bodyPr wrap="square" rtlCol="0">
            <a:spAutoFit/>
          </a:bodyPr>
          <a:lstStyle/>
          <a:p>
            <a:pPr>
              <a:spcBef>
                <a:spcPct val="0"/>
              </a:spcBef>
            </a:pPr>
            <a:r>
              <a:rPr lang="en-GB" sz="4400" dirty="0">
                <a:ln w="3175" cmpd="sng">
                  <a:noFill/>
                </a:ln>
                <a:solidFill>
                  <a:schemeClr val="tx1">
                    <a:lumMod val="85000"/>
                    <a:lumOff val="15000"/>
                  </a:schemeClr>
                </a:solidFill>
                <a:latin typeface="+mj-lt"/>
                <a:ea typeface="+mj-ea"/>
                <a:cs typeface="+mj-cs"/>
              </a:rPr>
              <a:t>Logical model</a:t>
            </a:r>
            <a:endParaRPr lang="en-US" sz="4400" dirty="0">
              <a:ln w="3175" cmpd="sng">
                <a:noFill/>
              </a:ln>
              <a:solidFill>
                <a:schemeClr val="tx1">
                  <a:lumMod val="85000"/>
                  <a:lumOff val="15000"/>
                </a:schemeClr>
              </a:solidFill>
              <a:latin typeface="+mj-lt"/>
              <a:ea typeface="+mj-ea"/>
              <a:cs typeface="+mj-cs"/>
            </a:endParaRPr>
          </a:p>
        </p:txBody>
      </p:sp>
      <p:sp>
        <p:nvSpPr>
          <p:cNvPr id="3" name="TextBox 2">
            <a:extLst>
              <a:ext uri="{FF2B5EF4-FFF2-40B4-BE49-F238E27FC236}">
                <a16:creationId xmlns:a16="http://schemas.microsoft.com/office/drawing/2014/main" id="{833E2902-97F9-422B-B90D-8C18EE9AB907}"/>
              </a:ext>
            </a:extLst>
          </p:cNvPr>
          <p:cNvSpPr txBox="1"/>
          <p:nvPr/>
        </p:nvSpPr>
        <p:spPr>
          <a:xfrm>
            <a:off x="1003177" y="1669002"/>
            <a:ext cx="10191565" cy="3970318"/>
          </a:xfrm>
          <a:prstGeom prst="rect">
            <a:avLst/>
          </a:prstGeom>
          <a:noFill/>
        </p:spPr>
        <p:txBody>
          <a:bodyPr wrap="square" rtlCol="0">
            <a:spAutoFit/>
          </a:bodyPr>
          <a:lstStyle/>
          <a:p>
            <a:r>
              <a:rPr lang="en-US" dirty="0"/>
              <a:t>User(</a:t>
            </a:r>
            <a:r>
              <a:rPr lang="en-US" dirty="0" err="1"/>
              <a:t>uid</a:t>
            </a:r>
            <a:r>
              <a:rPr lang="en-US" dirty="0"/>
              <a:t>, username, password, email, </a:t>
            </a:r>
            <a:r>
              <a:rPr lang="en-US" dirty="0" err="1"/>
              <a:t>last_login</a:t>
            </a:r>
            <a:r>
              <a:rPr lang="en-US" dirty="0"/>
              <a:t>, role)</a:t>
            </a:r>
          </a:p>
          <a:p>
            <a:endParaRPr lang="en-US" dirty="0"/>
          </a:p>
          <a:p>
            <a:r>
              <a:rPr lang="en-US" dirty="0"/>
              <a:t>Leaderboard(ranking,qidx2,uidx2,points)</a:t>
            </a:r>
          </a:p>
          <a:p>
            <a:endParaRPr lang="en-US" dirty="0"/>
          </a:p>
          <a:p>
            <a:r>
              <a:rPr lang="en-US" dirty="0"/>
              <a:t>Product(</a:t>
            </a:r>
            <a:r>
              <a:rPr lang="en-US" dirty="0" err="1"/>
              <a:t>pid</a:t>
            </a:r>
            <a:r>
              <a:rPr lang="en-US" dirty="0"/>
              <a:t>, </a:t>
            </a:r>
            <a:r>
              <a:rPr lang="en-US" dirty="0" err="1"/>
              <a:t>pname</a:t>
            </a:r>
            <a:r>
              <a:rPr lang="en-US" dirty="0"/>
              <a:t>, </a:t>
            </a:r>
            <a:r>
              <a:rPr lang="en-US" dirty="0" err="1"/>
              <a:t>pfordate</a:t>
            </a:r>
            <a:r>
              <a:rPr lang="en-US" dirty="0"/>
              <a:t>, </a:t>
            </a:r>
            <a:r>
              <a:rPr lang="en-US" dirty="0" err="1"/>
              <a:t>pimage</a:t>
            </a:r>
            <a:r>
              <a:rPr lang="en-US" dirty="0"/>
              <a:t>)</a:t>
            </a:r>
          </a:p>
          <a:p>
            <a:endParaRPr lang="en-US" dirty="0"/>
          </a:p>
          <a:p>
            <a:r>
              <a:rPr lang="en-US" dirty="0"/>
              <a:t>Questionnaire(</a:t>
            </a:r>
            <a:r>
              <a:rPr lang="en-US" dirty="0" err="1"/>
              <a:t>qid</a:t>
            </a:r>
            <a:r>
              <a:rPr lang="en-US" dirty="0"/>
              <a:t>, </a:t>
            </a:r>
            <a:r>
              <a:rPr lang="en-US" dirty="0" err="1"/>
              <a:t>qdate</a:t>
            </a:r>
            <a:r>
              <a:rPr lang="en-US" dirty="0"/>
              <a:t>, </a:t>
            </a:r>
            <a:r>
              <a:rPr lang="en-US" dirty="0" err="1"/>
              <a:t>pidx</a:t>
            </a:r>
            <a:r>
              <a:rPr lang="en-US" dirty="0"/>
              <a:t>)</a:t>
            </a:r>
          </a:p>
          <a:p>
            <a:endParaRPr lang="en-US" dirty="0"/>
          </a:p>
          <a:p>
            <a:r>
              <a:rPr lang="en-US" dirty="0"/>
              <a:t>Question(</a:t>
            </a:r>
            <a:r>
              <a:rPr lang="en-US" dirty="0" err="1"/>
              <a:t>questid</a:t>
            </a:r>
            <a:r>
              <a:rPr lang="en-US" dirty="0"/>
              <a:t>, question, </a:t>
            </a:r>
            <a:r>
              <a:rPr lang="en-US" dirty="0" err="1"/>
              <a:t>questtype</a:t>
            </a:r>
            <a:r>
              <a:rPr lang="en-US" dirty="0"/>
              <a:t>, </a:t>
            </a:r>
            <a:r>
              <a:rPr lang="en-US" dirty="0" err="1"/>
              <a:t>qidx</a:t>
            </a:r>
            <a:r>
              <a:rPr lang="en-US" dirty="0"/>
              <a:t>)</a:t>
            </a:r>
          </a:p>
          <a:p>
            <a:endParaRPr lang="en-US" dirty="0"/>
          </a:p>
          <a:p>
            <a:r>
              <a:rPr lang="en-US" dirty="0"/>
              <a:t>Answer(</a:t>
            </a:r>
            <a:r>
              <a:rPr lang="en-US" dirty="0" err="1"/>
              <a:t>ansid</a:t>
            </a:r>
            <a:r>
              <a:rPr lang="en-US" dirty="0"/>
              <a:t>, answer, </a:t>
            </a:r>
            <a:r>
              <a:rPr lang="en-US" dirty="0" err="1"/>
              <a:t>questidx</a:t>
            </a:r>
            <a:r>
              <a:rPr lang="en-US" dirty="0"/>
              <a:t>, </a:t>
            </a:r>
            <a:r>
              <a:rPr lang="en-US" dirty="0" err="1"/>
              <a:t>uidx</a:t>
            </a:r>
            <a:r>
              <a:rPr lang="en-US" dirty="0"/>
              <a:t>)</a:t>
            </a:r>
          </a:p>
          <a:p>
            <a:endParaRPr lang="en-US" dirty="0"/>
          </a:p>
          <a:p>
            <a:r>
              <a:rPr lang="en-US" dirty="0" err="1"/>
              <a:t>badword</a:t>
            </a:r>
            <a:r>
              <a:rPr lang="en-US" dirty="0"/>
              <a:t>(word)</a:t>
            </a:r>
          </a:p>
          <a:p>
            <a:endParaRPr lang="en-US" dirty="0"/>
          </a:p>
        </p:txBody>
      </p:sp>
      <p:cxnSp>
        <p:nvCxnSpPr>
          <p:cNvPr id="5" name="Straight Arrow Connector 4">
            <a:extLst>
              <a:ext uri="{FF2B5EF4-FFF2-40B4-BE49-F238E27FC236}">
                <a16:creationId xmlns:a16="http://schemas.microsoft.com/office/drawing/2014/main" id="{84AE16F2-E578-484E-8D6C-598A59C57914}"/>
              </a:ext>
            </a:extLst>
          </p:cNvPr>
          <p:cNvCxnSpPr/>
          <p:nvPr/>
        </p:nvCxnSpPr>
        <p:spPr>
          <a:xfrm>
            <a:off x="1757779" y="1997476"/>
            <a:ext cx="3018407" cy="2574524"/>
          </a:xfrm>
          <a:prstGeom prst="straightConnector1">
            <a:avLst/>
          </a:prstGeom>
          <a:ln w="19050">
            <a:tailEnd type="triangle"/>
          </a:ln>
        </p:spPr>
        <p:style>
          <a:lnRef idx="1">
            <a:schemeClr val="accent3"/>
          </a:lnRef>
          <a:fillRef idx="0">
            <a:schemeClr val="accent3"/>
          </a:fillRef>
          <a:effectRef idx="0">
            <a:schemeClr val="accent3"/>
          </a:effectRef>
          <a:fontRef idx="minor">
            <a:schemeClr val="tx1"/>
          </a:fontRef>
        </p:style>
      </p:cxnSp>
      <p:cxnSp>
        <p:nvCxnSpPr>
          <p:cNvPr id="6" name="Straight Arrow Connector 5">
            <a:extLst>
              <a:ext uri="{FF2B5EF4-FFF2-40B4-BE49-F238E27FC236}">
                <a16:creationId xmlns:a16="http://schemas.microsoft.com/office/drawing/2014/main" id="{58EC3717-4DA3-459A-A342-53E5EB6465F0}"/>
              </a:ext>
            </a:extLst>
          </p:cNvPr>
          <p:cNvCxnSpPr>
            <a:cxnSpLocks/>
          </p:cNvCxnSpPr>
          <p:nvPr/>
        </p:nvCxnSpPr>
        <p:spPr>
          <a:xfrm>
            <a:off x="1757778" y="1997476"/>
            <a:ext cx="1651247" cy="319596"/>
          </a:xfrm>
          <a:prstGeom prst="straightConnector1">
            <a:avLst/>
          </a:prstGeom>
          <a:ln w="19050">
            <a:tailEnd type="triangle"/>
          </a:ln>
        </p:spPr>
        <p:style>
          <a:lnRef idx="1">
            <a:schemeClr val="accent3"/>
          </a:lnRef>
          <a:fillRef idx="0">
            <a:schemeClr val="accent3"/>
          </a:fillRef>
          <a:effectRef idx="0">
            <a:schemeClr val="accent3"/>
          </a:effectRef>
          <a:fontRef idx="minor">
            <a:schemeClr val="tx1"/>
          </a:fontRef>
        </p:style>
      </p:cxnSp>
      <p:cxnSp>
        <p:nvCxnSpPr>
          <p:cNvPr id="11" name="Straight Arrow Connector 10">
            <a:extLst>
              <a:ext uri="{FF2B5EF4-FFF2-40B4-BE49-F238E27FC236}">
                <a16:creationId xmlns:a16="http://schemas.microsoft.com/office/drawing/2014/main" id="{507592E8-9A9F-4F96-BBAA-5363EF8DE4D8}"/>
              </a:ext>
            </a:extLst>
          </p:cNvPr>
          <p:cNvCxnSpPr>
            <a:cxnSpLocks/>
          </p:cNvCxnSpPr>
          <p:nvPr/>
        </p:nvCxnSpPr>
        <p:spPr>
          <a:xfrm>
            <a:off x="2672179" y="3586579"/>
            <a:ext cx="2015231" cy="440967"/>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218E0F8A-48E9-4300-A8B1-B2125C5D8642}"/>
              </a:ext>
            </a:extLst>
          </p:cNvPr>
          <p:cNvCxnSpPr>
            <a:cxnSpLocks/>
          </p:cNvCxnSpPr>
          <p:nvPr/>
        </p:nvCxnSpPr>
        <p:spPr>
          <a:xfrm>
            <a:off x="2405849" y="4136994"/>
            <a:ext cx="1624614" cy="43500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3" name="Straight Arrow Connector 22">
            <a:extLst>
              <a:ext uri="{FF2B5EF4-FFF2-40B4-BE49-F238E27FC236}">
                <a16:creationId xmlns:a16="http://schemas.microsoft.com/office/drawing/2014/main" id="{B1BE43BE-62C7-466A-A40E-BEAE9415CABE}"/>
              </a:ext>
            </a:extLst>
          </p:cNvPr>
          <p:cNvCxnSpPr>
            <a:cxnSpLocks/>
          </p:cNvCxnSpPr>
          <p:nvPr/>
        </p:nvCxnSpPr>
        <p:spPr>
          <a:xfrm>
            <a:off x="2024109" y="3071674"/>
            <a:ext cx="1384916" cy="426128"/>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32" name="Straight Arrow Connector 31">
            <a:extLst>
              <a:ext uri="{FF2B5EF4-FFF2-40B4-BE49-F238E27FC236}">
                <a16:creationId xmlns:a16="http://schemas.microsoft.com/office/drawing/2014/main" id="{8B6D2A7D-8B50-4D35-BB4C-FF6C5A2338E9}"/>
              </a:ext>
            </a:extLst>
          </p:cNvPr>
          <p:cNvCxnSpPr>
            <a:cxnSpLocks/>
          </p:cNvCxnSpPr>
          <p:nvPr/>
        </p:nvCxnSpPr>
        <p:spPr>
          <a:xfrm flipV="1">
            <a:off x="2672179" y="2527220"/>
            <a:ext cx="257452" cy="884841"/>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075904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3E625C1-6223-4ADA-9F14-01593E6CEEB4}"/>
              </a:ext>
            </a:extLst>
          </p:cNvPr>
          <p:cNvSpPr>
            <a:spLocks noGrp="1"/>
          </p:cNvSpPr>
          <p:nvPr>
            <p:ph type="title" idx="4294967295"/>
          </p:nvPr>
        </p:nvSpPr>
        <p:spPr>
          <a:xfrm>
            <a:off x="952108" y="954756"/>
            <a:ext cx="2730414" cy="4946003"/>
          </a:xfrm>
        </p:spPr>
        <p:txBody>
          <a:bodyPr vert="horz" lIns="91440" tIns="45720" rIns="91440" bIns="45720" rtlCol="0" anchor="ctr">
            <a:normAutofit/>
          </a:bodyPr>
          <a:lstStyle/>
          <a:p>
            <a:r>
              <a:rPr lang="en-US">
                <a:solidFill>
                  <a:srgbClr val="FFFFFF"/>
                </a:solidFill>
              </a:rPr>
              <a:t>DDL</a:t>
            </a:r>
          </a:p>
        </p:txBody>
      </p:sp>
      <p:sp>
        <p:nvSpPr>
          <p:cNvPr id="22" name="Rectangle 21">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C2F477-5F9E-4E7B-A04E-C8CB1D427FEB}"/>
              </a:ext>
            </a:extLst>
          </p:cNvPr>
          <p:cNvSpPr>
            <a:spLocks noGrp="1"/>
          </p:cNvSpPr>
          <p:nvPr>
            <p:ph idx="4294967295"/>
          </p:nvPr>
        </p:nvSpPr>
        <p:spPr>
          <a:xfrm>
            <a:off x="4998128" y="469900"/>
            <a:ext cx="6096436" cy="5918200"/>
          </a:xfrm>
        </p:spPr>
        <p:txBody>
          <a:bodyPr vert="horz" lIns="91440" tIns="45720" rIns="91440" bIns="45720" rtlCol="0" anchor="ctr">
            <a:noAutofit/>
          </a:bodyPr>
          <a:lstStyle/>
          <a:p>
            <a:pPr marL="0" indent="0">
              <a:lnSpc>
                <a:spcPct val="90000"/>
              </a:lnSpc>
              <a:buNone/>
            </a:pPr>
            <a:endParaRPr lang="en-US" sz="1200" dirty="0"/>
          </a:p>
          <a:p>
            <a:pPr marL="0" indent="0">
              <a:lnSpc>
                <a:spcPct val="90000"/>
              </a:lnSpc>
              <a:buNone/>
            </a:pPr>
            <a:r>
              <a:rPr lang="en-US" sz="1200" dirty="0"/>
              <a:t>CREATE TABLE </a:t>
            </a:r>
            <a:r>
              <a:rPr lang="en-US" sz="1200" b="1" dirty="0"/>
              <a:t>User</a:t>
            </a:r>
            <a:r>
              <a:rPr lang="en-US" sz="1200" dirty="0"/>
              <a:t>(</a:t>
            </a:r>
          </a:p>
          <a:p>
            <a:pPr marL="0" indent="0">
              <a:lnSpc>
                <a:spcPct val="90000"/>
              </a:lnSpc>
              <a:buNone/>
            </a:pPr>
            <a:r>
              <a:rPr lang="en-US" sz="1200" dirty="0"/>
              <a:t>	ID int PRIMARY KEY </a:t>
            </a:r>
            <a:r>
              <a:rPr lang="en-US" sz="1200" dirty="0" err="1"/>
              <a:t>auto_increment</a:t>
            </a:r>
            <a:r>
              <a:rPr lang="en-US" sz="1200" dirty="0"/>
              <a:t>,</a:t>
            </a:r>
          </a:p>
          <a:p>
            <a:pPr marL="0" indent="0">
              <a:lnSpc>
                <a:spcPct val="90000"/>
              </a:lnSpc>
              <a:buNone/>
            </a:pPr>
            <a:r>
              <a:rPr lang="en-US" sz="1200" dirty="0"/>
              <a:t>	username varchar(25) NOT NULL UNIQUE,</a:t>
            </a:r>
          </a:p>
          <a:p>
            <a:pPr marL="0" indent="0">
              <a:lnSpc>
                <a:spcPct val="90000"/>
              </a:lnSpc>
              <a:buNone/>
            </a:pPr>
            <a:r>
              <a:rPr lang="en-US" sz="1200" dirty="0"/>
              <a:t>	passwd varchar(50) NOT NULL,</a:t>
            </a:r>
          </a:p>
          <a:p>
            <a:pPr marL="0" indent="0">
              <a:lnSpc>
                <a:spcPct val="90000"/>
              </a:lnSpc>
              <a:buNone/>
            </a:pPr>
            <a:r>
              <a:rPr lang="en-US" sz="1200" dirty="0"/>
              <a:t>	email varchar(50) DEFAULT NULL,</a:t>
            </a:r>
          </a:p>
          <a:p>
            <a:pPr marL="0" indent="0">
              <a:lnSpc>
                <a:spcPct val="90000"/>
              </a:lnSpc>
              <a:buNone/>
            </a:pPr>
            <a:r>
              <a:rPr lang="en-US" sz="1200" dirty="0"/>
              <a:t>	</a:t>
            </a:r>
            <a:r>
              <a:rPr lang="en-US" sz="1200" dirty="0" err="1"/>
              <a:t>last_login</a:t>
            </a:r>
            <a:r>
              <a:rPr lang="en-US" sz="1200" dirty="0"/>
              <a:t> varchar(20) DEFAULT NULL,</a:t>
            </a:r>
          </a:p>
          <a:p>
            <a:pPr marL="0" indent="0">
              <a:lnSpc>
                <a:spcPct val="90000"/>
              </a:lnSpc>
              <a:buNone/>
            </a:pPr>
            <a:r>
              <a:rPr lang="en-US" sz="1200" dirty="0"/>
              <a:t>    	role varchar(7) DEFAULT ‘User' CHECK (role IN (‘User’, 'Admin', 'Blocked'))</a:t>
            </a:r>
          </a:p>
          <a:p>
            <a:pPr marL="0" indent="0">
              <a:lnSpc>
                <a:spcPct val="90000"/>
              </a:lnSpc>
              <a:buNone/>
            </a:pPr>
            <a:r>
              <a:rPr lang="en-US" sz="1200" dirty="0"/>
              <a:t>);</a:t>
            </a:r>
          </a:p>
          <a:p>
            <a:pPr marL="0" indent="0">
              <a:lnSpc>
                <a:spcPct val="90000"/>
              </a:lnSpc>
              <a:buNone/>
            </a:pPr>
            <a:r>
              <a:rPr lang="en-US" sz="1200" dirty="0"/>
              <a:t>CREATE TABLE </a:t>
            </a:r>
            <a:r>
              <a:rPr lang="en-US" sz="1200" b="1" dirty="0"/>
              <a:t>Product</a:t>
            </a:r>
            <a:r>
              <a:rPr lang="en-US" sz="1200" dirty="0"/>
              <a:t>(</a:t>
            </a:r>
          </a:p>
          <a:p>
            <a:pPr marL="0" indent="0">
              <a:lnSpc>
                <a:spcPct val="90000"/>
              </a:lnSpc>
              <a:buNone/>
            </a:pPr>
            <a:r>
              <a:rPr lang="en-US" sz="1200" dirty="0"/>
              <a:t>	</a:t>
            </a:r>
            <a:r>
              <a:rPr lang="en-US" sz="1200" dirty="0" err="1"/>
              <a:t>pid</a:t>
            </a:r>
            <a:r>
              <a:rPr lang="en-US" sz="1200" dirty="0"/>
              <a:t> int PRIMARY KEY </a:t>
            </a:r>
            <a:r>
              <a:rPr lang="en-US" sz="1200" dirty="0" err="1"/>
              <a:t>auto_increment</a:t>
            </a:r>
            <a:r>
              <a:rPr lang="en-US" sz="1200" dirty="0"/>
              <a:t>,</a:t>
            </a:r>
          </a:p>
          <a:p>
            <a:pPr marL="0" indent="0">
              <a:lnSpc>
                <a:spcPct val="90000"/>
              </a:lnSpc>
              <a:buNone/>
            </a:pPr>
            <a:r>
              <a:rPr lang="en-US" sz="1200" dirty="0"/>
              <a:t>	</a:t>
            </a:r>
            <a:r>
              <a:rPr lang="en-US" sz="1200" dirty="0" err="1"/>
              <a:t>pname</a:t>
            </a:r>
            <a:r>
              <a:rPr lang="en-US" sz="1200" dirty="0"/>
              <a:t> varchar(75) NOT NULL,</a:t>
            </a:r>
          </a:p>
          <a:p>
            <a:pPr marL="0" indent="0">
              <a:lnSpc>
                <a:spcPct val="90000"/>
              </a:lnSpc>
              <a:buNone/>
            </a:pPr>
            <a:r>
              <a:rPr lang="en-US" sz="1200" dirty="0"/>
              <a:t>	image MEDIUMBLOB</a:t>
            </a:r>
          </a:p>
          <a:p>
            <a:pPr marL="0" indent="0">
              <a:lnSpc>
                <a:spcPct val="90000"/>
              </a:lnSpc>
              <a:buNone/>
            </a:pPr>
            <a:r>
              <a:rPr lang="en-US" sz="1200" dirty="0"/>
              <a:t>);</a:t>
            </a:r>
          </a:p>
          <a:p>
            <a:pPr marL="0" indent="0">
              <a:lnSpc>
                <a:spcPct val="90000"/>
              </a:lnSpc>
              <a:buNone/>
            </a:pPr>
            <a:r>
              <a:rPr lang="en-US" sz="1200" dirty="0"/>
              <a:t>CREATE TABLE </a:t>
            </a:r>
            <a:r>
              <a:rPr lang="en-US" sz="1200" b="1" dirty="0"/>
              <a:t>Questionnaire</a:t>
            </a:r>
            <a:r>
              <a:rPr lang="en-US" sz="1200" dirty="0"/>
              <a:t>(</a:t>
            </a:r>
          </a:p>
          <a:p>
            <a:pPr marL="0" indent="0">
              <a:lnSpc>
                <a:spcPct val="90000"/>
              </a:lnSpc>
              <a:buNone/>
            </a:pPr>
            <a:r>
              <a:rPr lang="en-US" sz="1200" dirty="0"/>
              <a:t>	</a:t>
            </a:r>
            <a:r>
              <a:rPr lang="en-US" sz="1200" dirty="0" err="1"/>
              <a:t>qid</a:t>
            </a:r>
            <a:r>
              <a:rPr lang="en-US" sz="1200" dirty="0"/>
              <a:t> int PRIMARY KEY </a:t>
            </a:r>
            <a:r>
              <a:rPr lang="en-US" sz="1200" dirty="0" err="1"/>
              <a:t>auto_increment</a:t>
            </a:r>
            <a:r>
              <a:rPr lang="en-US" sz="1200" dirty="0"/>
              <a:t>,</a:t>
            </a:r>
          </a:p>
          <a:p>
            <a:pPr marL="0" indent="0">
              <a:lnSpc>
                <a:spcPct val="90000"/>
              </a:lnSpc>
              <a:buNone/>
            </a:pPr>
            <a:r>
              <a:rPr lang="en-US" sz="1200" dirty="0"/>
              <a:t>    	</a:t>
            </a:r>
            <a:r>
              <a:rPr lang="en-US" sz="1200" dirty="0" err="1"/>
              <a:t>qdate</a:t>
            </a:r>
            <a:r>
              <a:rPr lang="en-US" sz="1200" dirty="0"/>
              <a:t> varchar(10) NOT NULL,</a:t>
            </a:r>
          </a:p>
          <a:p>
            <a:pPr marL="0" indent="0">
              <a:lnSpc>
                <a:spcPct val="90000"/>
              </a:lnSpc>
              <a:buNone/>
            </a:pPr>
            <a:r>
              <a:rPr lang="en-US" sz="1200" dirty="0"/>
              <a:t>    	</a:t>
            </a:r>
            <a:r>
              <a:rPr lang="en-US" sz="1200" dirty="0" err="1"/>
              <a:t>pidx</a:t>
            </a:r>
            <a:r>
              <a:rPr lang="en-US" sz="1200" dirty="0"/>
              <a:t> int,</a:t>
            </a:r>
          </a:p>
          <a:p>
            <a:pPr marL="0" indent="0">
              <a:lnSpc>
                <a:spcPct val="90000"/>
              </a:lnSpc>
              <a:buNone/>
            </a:pPr>
            <a:r>
              <a:rPr lang="en-US" sz="1200" dirty="0"/>
              <a:t>    	FOREIGN KEY (</a:t>
            </a:r>
            <a:r>
              <a:rPr lang="en-US" sz="1200" dirty="0" err="1"/>
              <a:t>pidx</a:t>
            </a:r>
            <a:r>
              <a:rPr lang="en-US" sz="1200" dirty="0"/>
              <a:t>) REFERENCES Product (</a:t>
            </a:r>
            <a:r>
              <a:rPr lang="en-US" sz="1200" dirty="0" err="1"/>
              <a:t>pid</a:t>
            </a:r>
            <a:r>
              <a:rPr lang="en-US" sz="1200" dirty="0"/>
              <a:t>) ON DELETE  CASCADE</a:t>
            </a:r>
          </a:p>
          <a:p>
            <a:pPr marL="0" indent="0">
              <a:lnSpc>
                <a:spcPct val="90000"/>
              </a:lnSpc>
              <a:buNone/>
            </a:pPr>
            <a:r>
              <a:rPr lang="en-US" sz="1200" dirty="0"/>
              <a:t>);</a:t>
            </a:r>
          </a:p>
          <a:p>
            <a:pPr marL="0" indent="0">
              <a:lnSpc>
                <a:spcPct val="90000"/>
              </a:lnSpc>
              <a:spcBef>
                <a:spcPts val="0"/>
              </a:spcBef>
              <a:buNone/>
            </a:pPr>
            <a:r>
              <a:rPr lang="en-GB" sz="1200" dirty="0"/>
              <a:t>CREATE TABLE </a:t>
            </a:r>
            <a:r>
              <a:rPr lang="en-GB" sz="1200" b="1" dirty="0" err="1"/>
              <a:t>Badword</a:t>
            </a:r>
            <a:r>
              <a:rPr lang="en-GB" sz="1200" dirty="0"/>
              <a:t>(</a:t>
            </a:r>
          </a:p>
          <a:p>
            <a:pPr marL="0" indent="0">
              <a:lnSpc>
                <a:spcPct val="90000"/>
              </a:lnSpc>
              <a:spcBef>
                <a:spcPts val="0"/>
              </a:spcBef>
              <a:buNone/>
            </a:pPr>
            <a:r>
              <a:rPr lang="en-GB" sz="1200" dirty="0"/>
              <a:t>	</a:t>
            </a:r>
            <a:r>
              <a:rPr lang="en-GB" sz="1200" dirty="0" err="1"/>
              <a:t>badword</a:t>
            </a:r>
            <a:r>
              <a:rPr lang="en-GB" sz="1200" dirty="0"/>
              <a:t> varchar(10)</a:t>
            </a:r>
          </a:p>
          <a:p>
            <a:pPr marL="0" indent="0">
              <a:lnSpc>
                <a:spcPct val="90000"/>
              </a:lnSpc>
              <a:spcBef>
                <a:spcPts val="0"/>
              </a:spcBef>
              <a:buNone/>
            </a:pPr>
            <a:r>
              <a:rPr lang="en-GB" sz="1200" dirty="0"/>
              <a:t>);</a:t>
            </a:r>
          </a:p>
          <a:p>
            <a:pPr marL="0" indent="0">
              <a:lnSpc>
                <a:spcPct val="90000"/>
              </a:lnSpc>
              <a:buNone/>
            </a:pPr>
            <a:endParaRPr lang="en-US" sz="1200" dirty="0"/>
          </a:p>
        </p:txBody>
      </p:sp>
    </p:spTree>
    <p:extLst>
      <p:ext uri="{BB962C8B-B14F-4D97-AF65-F5344CB8AC3E}">
        <p14:creationId xmlns:p14="http://schemas.microsoft.com/office/powerpoint/2010/main" val="1418781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E6F1FAF-D62A-46C5-B02A-47309B49E216}"/>
              </a:ext>
            </a:extLst>
          </p:cNvPr>
          <p:cNvSpPr>
            <a:spLocks noGrp="1"/>
          </p:cNvSpPr>
          <p:nvPr>
            <p:ph type="title"/>
          </p:nvPr>
        </p:nvSpPr>
        <p:spPr>
          <a:xfrm>
            <a:off x="952108" y="954756"/>
            <a:ext cx="2730414" cy="4946003"/>
          </a:xfrm>
        </p:spPr>
        <p:txBody>
          <a:bodyPr>
            <a:normAutofit/>
          </a:bodyPr>
          <a:lstStyle/>
          <a:p>
            <a:r>
              <a:rPr lang="en-US">
                <a:solidFill>
                  <a:srgbClr val="FFFFFF"/>
                </a:solidFill>
              </a:rPr>
              <a:t>DDL (Contd..)</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C6B019-1FAE-46B2-979C-F6FA0DC69B91}"/>
              </a:ext>
            </a:extLst>
          </p:cNvPr>
          <p:cNvSpPr>
            <a:spLocks noGrp="1"/>
          </p:cNvSpPr>
          <p:nvPr>
            <p:ph idx="1"/>
          </p:nvPr>
        </p:nvSpPr>
        <p:spPr>
          <a:xfrm>
            <a:off x="5140934" y="0"/>
            <a:ext cx="5953630" cy="6773662"/>
          </a:xfrm>
        </p:spPr>
        <p:txBody>
          <a:bodyPr anchor="ctr">
            <a:noAutofit/>
          </a:bodyPr>
          <a:lstStyle/>
          <a:p>
            <a:pPr marL="0" indent="0">
              <a:lnSpc>
                <a:spcPct val="90000"/>
              </a:lnSpc>
              <a:spcBef>
                <a:spcPts val="0"/>
              </a:spcBef>
              <a:buNone/>
            </a:pPr>
            <a:r>
              <a:rPr lang="en-GB" sz="1200" dirty="0"/>
              <a:t>CREATE TABLE </a:t>
            </a:r>
            <a:r>
              <a:rPr lang="en-GB" sz="1200" b="1" dirty="0"/>
              <a:t>Question</a:t>
            </a:r>
            <a:r>
              <a:rPr lang="en-GB" sz="1200" dirty="0"/>
              <a:t>(</a:t>
            </a:r>
          </a:p>
          <a:p>
            <a:pPr marL="0" indent="0">
              <a:lnSpc>
                <a:spcPct val="90000"/>
              </a:lnSpc>
              <a:spcBef>
                <a:spcPts val="0"/>
              </a:spcBef>
              <a:buNone/>
            </a:pPr>
            <a:r>
              <a:rPr lang="en-GB" sz="1200" dirty="0"/>
              <a:t>	</a:t>
            </a:r>
            <a:r>
              <a:rPr lang="en-GB" sz="1200" dirty="0" err="1"/>
              <a:t>quest_id</a:t>
            </a:r>
            <a:r>
              <a:rPr lang="en-GB" sz="1200" dirty="0"/>
              <a:t> int PRIMARY KEY </a:t>
            </a:r>
            <a:r>
              <a:rPr lang="en-GB" sz="1200" dirty="0" err="1"/>
              <a:t>auto_increment</a:t>
            </a:r>
            <a:r>
              <a:rPr lang="en-GB" sz="1200" dirty="0"/>
              <a:t>,</a:t>
            </a:r>
          </a:p>
          <a:p>
            <a:pPr marL="0" indent="0">
              <a:lnSpc>
                <a:spcPct val="90000"/>
              </a:lnSpc>
              <a:spcBef>
                <a:spcPts val="0"/>
              </a:spcBef>
              <a:buNone/>
            </a:pPr>
            <a:r>
              <a:rPr lang="en-GB" sz="1200" dirty="0"/>
              <a:t>    	question varchar(500) NOT NULL,</a:t>
            </a:r>
          </a:p>
          <a:p>
            <a:pPr marL="0" indent="0">
              <a:lnSpc>
                <a:spcPct val="90000"/>
              </a:lnSpc>
              <a:spcBef>
                <a:spcPts val="0"/>
              </a:spcBef>
              <a:buNone/>
            </a:pPr>
            <a:r>
              <a:rPr lang="en-GB" sz="1200" dirty="0"/>
              <a:t>    	</a:t>
            </a:r>
            <a:r>
              <a:rPr lang="en-GB" sz="1200" dirty="0" err="1"/>
              <a:t>qtype</a:t>
            </a:r>
            <a:r>
              <a:rPr lang="en-GB" sz="1200" dirty="0"/>
              <a:t> varchar(11) CHECK (</a:t>
            </a:r>
            <a:r>
              <a:rPr lang="en-GB" sz="1200" dirty="0" err="1"/>
              <a:t>q_type</a:t>
            </a:r>
            <a:r>
              <a:rPr lang="en-GB" sz="1200" dirty="0"/>
              <a:t> IN ('Statistical', 'Marketing')) NOT 	NULL,</a:t>
            </a:r>
          </a:p>
          <a:p>
            <a:pPr marL="0" indent="0">
              <a:lnSpc>
                <a:spcPct val="90000"/>
              </a:lnSpc>
              <a:spcBef>
                <a:spcPts val="0"/>
              </a:spcBef>
              <a:buNone/>
            </a:pPr>
            <a:r>
              <a:rPr lang="en-GB" sz="1200" dirty="0"/>
              <a:t>    	</a:t>
            </a:r>
            <a:r>
              <a:rPr lang="en-GB" sz="1200" dirty="0" err="1"/>
              <a:t>qidx</a:t>
            </a:r>
            <a:r>
              <a:rPr lang="en-GB" sz="1200" dirty="0"/>
              <a:t> int,</a:t>
            </a:r>
          </a:p>
          <a:p>
            <a:pPr marL="0" indent="0">
              <a:lnSpc>
                <a:spcPct val="90000"/>
              </a:lnSpc>
              <a:spcBef>
                <a:spcPts val="0"/>
              </a:spcBef>
              <a:buNone/>
            </a:pPr>
            <a:r>
              <a:rPr lang="en-GB" sz="1200" dirty="0"/>
              <a:t>    	FOREIGN KEY (</a:t>
            </a:r>
            <a:r>
              <a:rPr lang="en-GB" sz="1200" dirty="0" err="1"/>
              <a:t>qidx</a:t>
            </a:r>
            <a:r>
              <a:rPr lang="en-GB" sz="1200" dirty="0"/>
              <a:t>) REFERENCES Questionnaire(</a:t>
            </a:r>
            <a:r>
              <a:rPr lang="en-GB" sz="1200" dirty="0" err="1"/>
              <a:t>qid</a:t>
            </a:r>
            <a:r>
              <a:rPr lang="en-GB" sz="1200" dirty="0"/>
              <a:t>) ON DELETE CASCADE ON UPDATE CASCADE</a:t>
            </a:r>
          </a:p>
          <a:p>
            <a:pPr marL="0" indent="0">
              <a:lnSpc>
                <a:spcPct val="90000"/>
              </a:lnSpc>
              <a:spcBef>
                <a:spcPts val="0"/>
              </a:spcBef>
              <a:buNone/>
            </a:pPr>
            <a:r>
              <a:rPr lang="en-GB" sz="1200" dirty="0"/>
              <a:t>);</a:t>
            </a:r>
          </a:p>
          <a:p>
            <a:pPr marL="0" indent="0">
              <a:lnSpc>
                <a:spcPct val="90000"/>
              </a:lnSpc>
              <a:spcBef>
                <a:spcPts val="0"/>
              </a:spcBef>
              <a:buNone/>
            </a:pPr>
            <a:r>
              <a:rPr lang="en-GB" sz="1200" dirty="0"/>
              <a:t>CREATE TABLE </a:t>
            </a:r>
            <a:r>
              <a:rPr lang="en-GB" sz="1200" b="1" dirty="0"/>
              <a:t>Answer</a:t>
            </a:r>
            <a:r>
              <a:rPr lang="en-GB" sz="1200" dirty="0"/>
              <a:t>(</a:t>
            </a:r>
          </a:p>
          <a:p>
            <a:pPr marL="0" indent="0">
              <a:lnSpc>
                <a:spcPct val="90000"/>
              </a:lnSpc>
              <a:spcBef>
                <a:spcPts val="0"/>
              </a:spcBef>
              <a:buNone/>
            </a:pPr>
            <a:r>
              <a:rPr lang="en-GB" sz="1200" dirty="0"/>
              <a:t>	</a:t>
            </a:r>
            <a:r>
              <a:rPr lang="en-GB" sz="1200" dirty="0" err="1"/>
              <a:t>answer_id</a:t>
            </a:r>
            <a:r>
              <a:rPr lang="en-GB" sz="1200" dirty="0"/>
              <a:t> int PRIMARY KEY </a:t>
            </a:r>
            <a:r>
              <a:rPr lang="en-GB" sz="1200" dirty="0" err="1"/>
              <a:t>auto_increment</a:t>
            </a:r>
            <a:r>
              <a:rPr lang="en-GB" sz="1200" dirty="0"/>
              <a:t>,</a:t>
            </a:r>
          </a:p>
          <a:p>
            <a:pPr marL="0" indent="0">
              <a:lnSpc>
                <a:spcPct val="90000"/>
              </a:lnSpc>
              <a:spcBef>
                <a:spcPts val="0"/>
              </a:spcBef>
              <a:buNone/>
            </a:pPr>
            <a:r>
              <a:rPr lang="en-GB" sz="1200" dirty="0"/>
              <a:t>	answer varchar(500) NOT NULL,</a:t>
            </a:r>
          </a:p>
          <a:p>
            <a:pPr marL="0" indent="0">
              <a:lnSpc>
                <a:spcPct val="90000"/>
              </a:lnSpc>
              <a:spcBef>
                <a:spcPts val="0"/>
              </a:spcBef>
              <a:buNone/>
            </a:pPr>
            <a:r>
              <a:rPr lang="en-GB" sz="1200" dirty="0"/>
              <a:t>	</a:t>
            </a:r>
            <a:r>
              <a:rPr lang="en-GB" sz="1200" dirty="0" err="1"/>
              <a:t>uidx</a:t>
            </a:r>
            <a:r>
              <a:rPr lang="en-GB" sz="1200" dirty="0"/>
              <a:t> int NOT NULL,</a:t>
            </a:r>
          </a:p>
          <a:p>
            <a:pPr marL="0" indent="0">
              <a:lnSpc>
                <a:spcPct val="90000"/>
              </a:lnSpc>
              <a:spcBef>
                <a:spcPts val="0"/>
              </a:spcBef>
              <a:buNone/>
            </a:pPr>
            <a:r>
              <a:rPr lang="en-GB" sz="1200" dirty="0"/>
              <a:t>    	</a:t>
            </a:r>
            <a:r>
              <a:rPr lang="en-GB" sz="1200" dirty="0" err="1"/>
              <a:t>qidx</a:t>
            </a:r>
            <a:r>
              <a:rPr lang="en-GB" sz="1200" dirty="0"/>
              <a:t> int NOT NULL,</a:t>
            </a:r>
          </a:p>
          <a:p>
            <a:pPr marL="0" indent="0">
              <a:lnSpc>
                <a:spcPct val="90000"/>
              </a:lnSpc>
              <a:spcBef>
                <a:spcPts val="0"/>
              </a:spcBef>
              <a:buNone/>
            </a:pPr>
            <a:r>
              <a:rPr lang="en-GB" sz="1200" dirty="0"/>
              <a:t>    	FOREIGN KEY (</a:t>
            </a:r>
            <a:r>
              <a:rPr lang="en-GB" sz="1200" dirty="0" err="1"/>
              <a:t>uidx</a:t>
            </a:r>
            <a:r>
              <a:rPr lang="en-GB" sz="1200" dirty="0"/>
              <a:t>) REFERENCES User (ID) ON DELETE CASCADE ON UPDATE CASCADE,</a:t>
            </a:r>
          </a:p>
          <a:p>
            <a:pPr marL="0" indent="0">
              <a:lnSpc>
                <a:spcPct val="90000"/>
              </a:lnSpc>
              <a:spcBef>
                <a:spcPts val="0"/>
              </a:spcBef>
              <a:buNone/>
            </a:pPr>
            <a:r>
              <a:rPr lang="en-GB" sz="1200" dirty="0"/>
              <a:t>    	FOREIGN KEY (</a:t>
            </a:r>
            <a:r>
              <a:rPr lang="en-GB" sz="1200" dirty="0" err="1"/>
              <a:t>qidx</a:t>
            </a:r>
            <a:r>
              <a:rPr lang="en-GB" sz="1200" dirty="0"/>
              <a:t>) REFERENCES Question (</a:t>
            </a:r>
            <a:r>
              <a:rPr lang="en-GB" sz="1200" dirty="0" err="1"/>
              <a:t>qid</a:t>
            </a:r>
            <a:r>
              <a:rPr lang="en-GB" sz="1200" dirty="0"/>
              <a:t>) ON DELETE 	CASCADE ON UPDATE CASCADE</a:t>
            </a:r>
          </a:p>
          <a:p>
            <a:pPr marL="0" indent="0">
              <a:lnSpc>
                <a:spcPct val="90000"/>
              </a:lnSpc>
              <a:spcBef>
                <a:spcPts val="0"/>
              </a:spcBef>
              <a:buNone/>
            </a:pPr>
            <a:r>
              <a:rPr lang="en-GB" sz="1200" dirty="0"/>
              <a:t>);</a:t>
            </a:r>
          </a:p>
          <a:p>
            <a:pPr marL="0" indent="0">
              <a:spcBef>
                <a:spcPts val="0"/>
              </a:spcBef>
              <a:buNone/>
            </a:pPr>
            <a:r>
              <a:rPr lang="en-GB" sz="1200" dirty="0"/>
              <a:t>CREATE TABLE </a:t>
            </a:r>
            <a:r>
              <a:rPr lang="en-GB" sz="1200" b="1" dirty="0" err="1"/>
              <a:t>Leaderboard</a:t>
            </a:r>
            <a:r>
              <a:rPr lang="en-GB" sz="1200" dirty="0"/>
              <a:t>(</a:t>
            </a:r>
          </a:p>
          <a:p>
            <a:pPr marL="0" indent="0">
              <a:spcBef>
                <a:spcPts val="0"/>
              </a:spcBef>
              <a:buNone/>
            </a:pPr>
            <a:r>
              <a:rPr lang="en-GB" sz="1200" dirty="0"/>
              <a:t>	</a:t>
            </a:r>
            <a:r>
              <a:rPr lang="en-GB" sz="1200" dirty="0" err="1"/>
              <a:t>ID_leaderboard</a:t>
            </a:r>
            <a:r>
              <a:rPr lang="en-GB" sz="1200" dirty="0"/>
              <a:t> int PRIMARY KEY </a:t>
            </a:r>
            <a:r>
              <a:rPr lang="en-GB" sz="1200" dirty="0" err="1"/>
              <a:t>auto_increment</a:t>
            </a:r>
            <a:r>
              <a:rPr lang="en-GB" sz="1200" dirty="0"/>
              <a:t>,</a:t>
            </a:r>
          </a:p>
          <a:p>
            <a:pPr marL="0" indent="0">
              <a:spcBef>
                <a:spcPts val="0"/>
              </a:spcBef>
              <a:buNone/>
            </a:pPr>
            <a:r>
              <a:rPr lang="en-GB" sz="1200" dirty="0"/>
              <a:t>	</a:t>
            </a:r>
            <a:r>
              <a:rPr lang="en-GB" sz="1200" dirty="0" err="1"/>
              <a:t>user_ID</a:t>
            </a:r>
            <a:r>
              <a:rPr lang="en-GB" sz="1200" dirty="0"/>
              <a:t> int,</a:t>
            </a:r>
          </a:p>
          <a:p>
            <a:pPr marL="0" indent="0">
              <a:spcBef>
                <a:spcPts val="0"/>
              </a:spcBef>
              <a:buNone/>
            </a:pPr>
            <a:r>
              <a:rPr lang="en-GB" sz="1200" dirty="0"/>
              <a:t>	</a:t>
            </a:r>
            <a:r>
              <a:rPr lang="en-GB" sz="1200" dirty="0" err="1"/>
              <a:t>questionnaire_ID</a:t>
            </a:r>
            <a:r>
              <a:rPr lang="en-GB" sz="1200" dirty="0"/>
              <a:t> int,</a:t>
            </a:r>
          </a:p>
          <a:p>
            <a:pPr marL="0" indent="0">
              <a:spcBef>
                <a:spcPts val="0"/>
              </a:spcBef>
              <a:buNone/>
            </a:pPr>
            <a:r>
              <a:rPr lang="en-GB" sz="1200" dirty="0"/>
              <a:t>    	points int,</a:t>
            </a:r>
          </a:p>
          <a:p>
            <a:pPr marL="0" indent="0">
              <a:spcBef>
                <a:spcPts val="0"/>
              </a:spcBef>
              <a:buNone/>
            </a:pPr>
            <a:r>
              <a:rPr lang="en-GB" sz="1200" dirty="0"/>
              <a:t>    	FOREIGN KEY (</a:t>
            </a:r>
            <a:r>
              <a:rPr lang="en-GB" sz="1200" dirty="0" err="1"/>
              <a:t>questionnaire_ID</a:t>
            </a:r>
            <a:r>
              <a:rPr lang="en-GB" sz="1200" dirty="0"/>
              <a:t>) REFERENCES Questionnaire 	(</a:t>
            </a:r>
            <a:r>
              <a:rPr lang="en-GB" sz="1200" dirty="0" err="1"/>
              <a:t>ID_questionnaire</a:t>
            </a:r>
            <a:r>
              <a:rPr lang="en-GB" sz="1200" dirty="0"/>
              <a:t>) ON DELETE CASCADE, FOREIGN KEY (</a:t>
            </a:r>
            <a:r>
              <a:rPr lang="en-GB" sz="1200" dirty="0" err="1"/>
              <a:t>user_ID</a:t>
            </a:r>
            <a:r>
              <a:rPr lang="en-GB" sz="1200" dirty="0"/>
              <a:t>) REFERENCES </a:t>
            </a:r>
            <a:r>
              <a:rPr lang="en-GB" sz="1200" dirty="0" err="1"/>
              <a:t>Usertable</a:t>
            </a:r>
            <a:r>
              <a:rPr lang="en-GB" sz="1200" dirty="0"/>
              <a:t> (ID) ON DELETE CASCADE ON   UPDATE CASCADE</a:t>
            </a:r>
          </a:p>
          <a:p>
            <a:pPr marL="0" indent="0">
              <a:spcBef>
                <a:spcPts val="0"/>
              </a:spcBef>
              <a:buNone/>
            </a:pPr>
            <a:r>
              <a:rPr lang="en-GB" sz="1200" dirty="0"/>
              <a:t>);</a:t>
            </a:r>
          </a:p>
          <a:p>
            <a:pPr marL="0" indent="0">
              <a:lnSpc>
                <a:spcPct val="90000"/>
              </a:lnSpc>
              <a:spcBef>
                <a:spcPts val="0"/>
              </a:spcBef>
              <a:buNone/>
            </a:pPr>
            <a:endParaRPr lang="en-US" sz="1200" dirty="0"/>
          </a:p>
        </p:txBody>
      </p:sp>
    </p:spTree>
    <p:extLst>
      <p:ext uri="{BB962C8B-B14F-4D97-AF65-F5344CB8AC3E}">
        <p14:creationId xmlns:p14="http://schemas.microsoft.com/office/powerpoint/2010/main" val="568486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D6071-02C5-41B3-9492-E47B3BD19309}"/>
              </a:ext>
            </a:extLst>
          </p:cNvPr>
          <p:cNvSpPr>
            <a:spLocks noGrp="1"/>
          </p:cNvSpPr>
          <p:nvPr>
            <p:ph type="title"/>
          </p:nvPr>
        </p:nvSpPr>
        <p:spPr/>
        <p:txBody>
          <a:bodyPr/>
          <a:lstStyle/>
          <a:p>
            <a:pPr algn="l"/>
            <a:r>
              <a:rPr lang="en-US" dirty="0"/>
              <a:t>Triggers- </a:t>
            </a:r>
            <a:r>
              <a:rPr lang="en-US" dirty="0" err="1"/>
              <a:t>AddStatisticalQuestions</a:t>
            </a:r>
            <a:endParaRPr lang="en-US" dirty="0"/>
          </a:p>
        </p:txBody>
      </p:sp>
      <p:sp>
        <p:nvSpPr>
          <p:cNvPr id="3" name="Content Placeholder 2">
            <a:extLst>
              <a:ext uri="{FF2B5EF4-FFF2-40B4-BE49-F238E27FC236}">
                <a16:creationId xmlns:a16="http://schemas.microsoft.com/office/drawing/2014/main" id="{ED22DAC7-F2A2-4E16-859C-D37FCAB35D53}"/>
              </a:ext>
            </a:extLst>
          </p:cNvPr>
          <p:cNvSpPr>
            <a:spLocks noGrp="1"/>
          </p:cNvSpPr>
          <p:nvPr>
            <p:ph idx="1"/>
          </p:nvPr>
        </p:nvSpPr>
        <p:spPr/>
        <p:txBody>
          <a:bodyPr>
            <a:noAutofit/>
          </a:bodyPr>
          <a:lstStyle/>
          <a:p>
            <a:pPr marL="0" indent="0">
              <a:spcBef>
                <a:spcPts val="0"/>
              </a:spcBef>
              <a:buNone/>
            </a:pPr>
            <a:r>
              <a:rPr lang="en-GB" sz="1200" dirty="0"/>
              <a:t>DELIMITER $$</a:t>
            </a:r>
          </a:p>
          <a:p>
            <a:pPr marL="0" indent="0">
              <a:spcBef>
                <a:spcPts val="0"/>
              </a:spcBef>
              <a:buNone/>
            </a:pPr>
            <a:r>
              <a:rPr lang="en-GB" sz="1200" dirty="0"/>
              <a:t>CREATE TRIGGER `</a:t>
            </a:r>
            <a:r>
              <a:rPr lang="en-GB" sz="1200" dirty="0" err="1"/>
              <a:t>CopyStatisticalQuestion</a:t>
            </a:r>
            <a:r>
              <a:rPr lang="en-GB" sz="1200" dirty="0"/>
              <a:t>` </a:t>
            </a:r>
          </a:p>
          <a:p>
            <a:pPr marL="0" indent="0">
              <a:spcBef>
                <a:spcPts val="0"/>
              </a:spcBef>
              <a:buNone/>
            </a:pPr>
            <a:r>
              <a:rPr lang="en-GB" sz="1200" dirty="0"/>
              <a:t>AFTER INSERT ON `questionnaire` </a:t>
            </a:r>
          </a:p>
          <a:p>
            <a:pPr marL="0" indent="0">
              <a:spcBef>
                <a:spcPts val="0"/>
              </a:spcBef>
              <a:buNone/>
            </a:pPr>
            <a:r>
              <a:rPr lang="en-GB" sz="1200" dirty="0"/>
              <a:t>FOR EACH ROW </a:t>
            </a:r>
          </a:p>
          <a:p>
            <a:pPr marL="0" indent="0">
              <a:spcBef>
                <a:spcPts val="0"/>
              </a:spcBef>
              <a:buNone/>
            </a:pPr>
            <a:r>
              <a:rPr lang="en-GB" sz="1200" dirty="0"/>
              <a:t>BEGIN    </a:t>
            </a:r>
          </a:p>
          <a:p>
            <a:pPr marL="0" indent="0">
              <a:spcBef>
                <a:spcPts val="0"/>
              </a:spcBef>
              <a:buNone/>
            </a:pPr>
            <a:r>
              <a:rPr lang="en-GB" sz="1200" dirty="0"/>
              <a:t>INSERT INTO Question (question, </a:t>
            </a:r>
            <a:r>
              <a:rPr lang="en-GB" sz="1200" dirty="0" err="1"/>
              <a:t>questtype</a:t>
            </a:r>
            <a:r>
              <a:rPr lang="en-GB" sz="1200" dirty="0"/>
              <a:t>, </a:t>
            </a:r>
            <a:r>
              <a:rPr lang="en-GB" sz="1200" dirty="0" err="1"/>
              <a:t>qidx</a:t>
            </a:r>
            <a:r>
              <a:rPr lang="en-GB" sz="1200" dirty="0"/>
              <a:t>) VALUES ('Age', 'Statistical', </a:t>
            </a:r>
            <a:r>
              <a:rPr lang="en-GB" sz="1200" dirty="0" err="1"/>
              <a:t>new.qid</a:t>
            </a:r>
            <a:r>
              <a:rPr lang="en-GB" sz="1200" dirty="0"/>
              <a:t>);    </a:t>
            </a:r>
          </a:p>
          <a:p>
            <a:pPr marL="0" indent="0">
              <a:spcBef>
                <a:spcPts val="0"/>
              </a:spcBef>
              <a:buNone/>
            </a:pPr>
            <a:r>
              <a:rPr lang="en-GB" sz="1200" dirty="0"/>
              <a:t>INSERT INTO Question (question, </a:t>
            </a:r>
            <a:r>
              <a:rPr lang="en-GB" sz="1200" dirty="0" err="1"/>
              <a:t>questtype</a:t>
            </a:r>
            <a:r>
              <a:rPr lang="en-GB" sz="1200" dirty="0"/>
              <a:t>, </a:t>
            </a:r>
            <a:r>
              <a:rPr lang="en-GB" sz="1200" dirty="0" err="1"/>
              <a:t>qidx</a:t>
            </a:r>
            <a:r>
              <a:rPr lang="en-GB" sz="1200" dirty="0"/>
              <a:t>) VALUES ('Sex', 'Statistical', </a:t>
            </a:r>
            <a:r>
              <a:rPr lang="en-GB" sz="1200" dirty="0" err="1"/>
              <a:t>new.qid</a:t>
            </a:r>
            <a:r>
              <a:rPr lang="en-GB" sz="1200" dirty="0"/>
              <a:t>);	</a:t>
            </a:r>
          </a:p>
          <a:p>
            <a:pPr marL="0" indent="0">
              <a:spcBef>
                <a:spcPts val="0"/>
              </a:spcBef>
              <a:buNone/>
            </a:pPr>
            <a:r>
              <a:rPr lang="en-GB" sz="1200" dirty="0"/>
              <a:t>INSERT INTO Question (question, </a:t>
            </a:r>
            <a:r>
              <a:rPr lang="en-GB" sz="1200" dirty="0" err="1"/>
              <a:t>questtype</a:t>
            </a:r>
            <a:r>
              <a:rPr lang="en-GB" sz="1200" dirty="0"/>
              <a:t>, </a:t>
            </a:r>
            <a:r>
              <a:rPr lang="en-GB" sz="1200" dirty="0" err="1"/>
              <a:t>qidx</a:t>
            </a:r>
            <a:r>
              <a:rPr lang="en-GB" sz="1200" dirty="0"/>
              <a:t>) VALUES ('Expertise level', 'Statistical', </a:t>
            </a:r>
            <a:r>
              <a:rPr lang="en-GB" sz="1200" dirty="0" err="1"/>
              <a:t>new.qid</a:t>
            </a:r>
            <a:r>
              <a:rPr lang="en-GB" sz="1200" dirty="0"/>
              <a:t>);</a:t>
            </a:r>
          </a:p>
          <a:p>
            <a:pPr marL="0" indent="0">
              <a:spcBef>
                <a:spcPts val="0"/>
              </a:spcBef>
              <a:buNone/>
            </a:pPr>
            <a:r>
              <a:rPr lang="en-GB" sz="1200" dirty="0"/>
              <a:t>END</a:t>
            </a:r>
          </a:p>
          <a:p>
            <a:pPr marL="0" indent="0">
              <a:spcBef>
                <a:spcPts val="0"/>
              </a:spcBef>
              <a:buNone/>
            </a:pPr>
            <a:r>
              <a:rPr lang="en-GB" sz="1200" dirty="0"/>
              <a:t>END$$</a:t>
            </a:r>
          </a:p>
          <a:p>
            <a:endParaRPr lang="en-US" sz="1400" dirty="0"/>
          </a:p>
        </p:txBody>
      </p:sp>
    </p:spTree>
    <p:extLst>
      <p:ext uri="{BB962C8B-B14F-4D97-AF65-F5344CB8AC3E}">
        <p14:creationId xmlns:p14="http://schemas.microsoft.com/office/powerpoint/2010/main" val="25575904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BDFDD9A1C1E5B74EBCA7413870F7A20D" ma:contentTypeVersion="11" ma:contentTypeDescription="Creare un nuovo documento." ma:contentTypeScope="" ma:versionID="09866190bc6bef20b81ee8017c0bcaad">
  <xsd:schema xmlns:xsd="http://www.w3.org/2001/XMLSchema" xmlns:xs="http://www.w3.org/2001/XMLSchema" xmlns:p="http://schemas.microsoft.com/office/2006/metadata/properties" xmlns:ns3="d1d7c3b5-42af-414e-bc2b-72ea45f073ab" xmlns:ns4="87f4b5c6-96fc-46d1-815d-d4a66d83f5d2" targetNamespace="http://schemas.microsoft.com/office/2006/metadata/properties" ma:root="true" ma:fieldsID="b71ad047660e92c58b12a1a28a5ee2b0" ns3:_="" ns4:_="">
    <xsd:import namespace="d1d7c3b5-42af-414e-bc2b-72ea45f073ab"/>
    <xsd:import namespace="87f4b5c6-96fc-46d1-815d-d4a66d83f5d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d7c3b5-42af-414e-bc2b-72ea45f073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f4b5c6-96fc-46d1-815d-d4a66d83f5d2" elementFormDefault="qualified">
    <xsd:import namespace="http://schemas.microsoft.com/office/2006/documentManagement/types"/>
    <xsd:import namespace="http://schemas.microsoft.com/office/infopath/2007/PartnerControls"/>
    <xsd:element name="SharedWithUsers" ma:index="12"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Condiviso con dettagli" ma:internalName="SharedWithDetails" ma:readOnly="true">
      <xsd:simpleType>
        <xsd:restriction base="dms:Note">
          <xsd:maxLength value="255"/>
        </xsd:restriction>
      </xsd:simpleType>
    </xsd:element>
    <xsd:element name="SharingHintHash" ma:index="14"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DF35DA-02BF-461E-9FA0-3C08A7CC706F}">
  <ds:schemaRefs>
    <ds:schemaRef ds:uri="http://schemas.microsoft.com/office/2006/documentManagement/types"/>
    <ds:schemaRef ds:uri="http://www.w3.org/XML/1998/namespace"/>
    <ds:schemaRef ds:uri="http://schemas.microsoft.com/office/infopath/2007/PartnerControls"/>
    <ds:schemaRef ds:uri="87f4b5c6-96fc-46d1-815d-d4a66d83f5d2"/>
    <ds:schemaRef ds:uri="http://purl.org/dc/terms/"/>
    <ds:schemaRef ds:uri="http://schemas.openxmlformats.org/package/2006/metadata/core-properties"/>
    <ds:schemaRef ds:uri="http://purl.org/dc/elements/1.1/"/>
    <ds:schemaRef ds:uri="d1d7c3b5-42af-414e-bc2b-72ea45f073ab"/>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501CEAE1-D5B8-4F8D-9AD9-9AB0FEDBF6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d7c3b5-42af-414e-bc2b-72ea45f073ab"/>
    <ds:schemaRef ds:uri="87f4b5c6-96fc-46d1-815d-d4a66d83f5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04E290-520C-4F39-89B2-0CCFB10331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Organic</Template>
  <TotalTime>1695</TotalTime>
  <Words>5440</Words>
  <Application>Microsoft Office PowerPoint</Application>
  <PresentationFormat>Widescreen</PresentationFormat>
  <Paragraphs>699</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Courier New</vt:lpstr>
      <vt:lpstr>Garamond</vt:lpstr>
      <vt:lpstr>Organic</vt:lpstr>
      <vt:lpstr>GAMIFIED MARKETING APPLICATION </vt:lpstr>
      <vt:lpstr>Specifications</vt:lpstr>
      <vt:lpstr>Specifications(Contd..)</vt:lpstr>
      <vt:lpstr>Specifications(Contd..)</vt:lpstr>
      <vt:lpstr>PowerPoint Presentation</vt:lpstr>
      <vt:lpstr>PowerPoint Presentation</vt:lpstr>
      <vt:lpstr>DDL</vt:lpstr>
      <vt:lpstr>DDL (Contd..)</vt:lpstr>
      <vt:lpstr>Triggers- AddStatisticalQuestions</vt:lpstr>
      <vt:lpstr>Triggers- UpdateLeaderboard</vt:lpstr>
      <vt:lpstr>PowerPoint Presentation</vt:lpstr>
      <vt:lpstr>Entity: User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Questionnaire</vt:lpstr>
      <vt:lpstr>PowerPoint Presentation</vt:lpstr>
      <vt:lpstr>PowerPoint Presentation</vt:lpstr>
      <vt:lpstr>Entity:Product </vt:lpstr>
      <vt:lpstr>PowerPoint Presentation</vt:lpstr>
      <vt:lpstr>Entity: Leaderboard</vt:lpstr>
      <vt:lpstr>PowerPoint Presentation</vt:lpstr>
      <vt:lpstr>PowerPoint Presentation</vt:lpstr>
      <vt:lpstr>PowerPoint Presentation</vt:lpstr>
      <vt:lpstr>Entity: Badword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DATABASES-2</dc:title>
  <dc:creator>Priyanka Rajendran</dc:creator>
  <cp:lastModifiedBy>Priyanka Rajendran</cp:lastModifiedBy>
  <cp:revision>32</cp:revision>
  <dcterms:created xsi:type="dcterms:W3CDTF">2021-02-28T10:28:33Z</dcterms:created>
  <dcterms:modified xsi:type="dcterms:W3CDTF">2021-09-01T11:16:37Z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0x010100BDFDD9A1C1E5B74EBCA7413870F7A20D</vt:lpwstr>
  </property>
</Properties>
</file>