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9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3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4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2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AFBE-8896-CBB6-A0B3-8267437B0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Master Thesis- Presentation1</a:t>
            </a:r>
            <a:br>
              <a:rPr lang="en-US" sz="3600" dirty="0"/>
            </a:br>
            <a:br>
              <a:rPr lang="en-US" dirty="0"/>
            </a:br>
            <a:r>
              <a:rPr lang="en-US" sz="6000" dirty="0"/>
              <a:t>Analysis on </a:t>
            </a:r>
            <a:r>
              <a:rPr lang="en-US" sz="6000" dirty="0" err="1"/>
              <a:t>aMLLibrary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017C5-EF22-F92B-519C-ECCF2222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Priyanka Rajendran [10704486]</a:t>
            </a:r>
            <a:endParaRPr lang="en-IN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75729-3E2E-7091-D0EC-9C2AA1F4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51" r="28265" b="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4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53525B-ED74-8E49-BC29-6227DB2423DA}"/>
              </a:ext>
            </a:extLst>
          </p:cNvPr>
          <p:cNvSpPr/>
          <p:nvPr/>
        </p:nvSpPr>
        <p:spPr>
          <a:xfrm>
            <a:off x="5220928" y="965200"/>
            <a:ext cx="5999002" cy="492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8000" b="1" cap="none" spc="-5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098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1DD9A-0C2E-7AB5-5991-66A1E3A6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/>
              <a:t>Regression models</a:t>
            </a:r>
            <a:endParaRPr lang="en-IN" dirty="0"/>
          </a:p>
        </p:txBody>
      </p:sp>
      <p:pic>
        <p:nvPicPr>
          <p:cNvPr id="5" name="Picture 4" descr="Snowed pine trees">
            <a:extLst>
              <a:ext uri="{FF2B5EF4-FFF2-40B4-BE49-F238E27FC236}">
                <a16:creationId xmlns:a16="http://schemas.microsoft.com/office/drawing/2014/main" id="{427775FC-5B06-42A2-18A4-03AC5695F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29" r="18692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2209-F11F-E812-6CEA-2FF536FA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Linear Regression (LRRidge)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Decision Tree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XGBoost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Random Forest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Stepwise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NNLS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/>
              <a:t>SVR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5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F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4D134-9168-06D4-214C-E40F5C70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16836"/>
            <a:ext cx="3590925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Input dataset 1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60A63-217A-B4AF-81F8-32EC0A0BB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752" y="2799654"/>
                <a:ext cx="3005462" cy="318966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</a:rPr>
                  <a:t>Target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IN" dirty="0">
                  <a:solidFill>
                    <a:srgbClr val="FFFFFF"/>
                  </a:solidFill>
                </a:endParaRPr>
              </a:p>
              <a:p>
                <a:r>
                  <a:rPr lang="en-IN" dirty="0">
                    <a:solidFill>
                      <a:srgbClr val="FFFFFF"/>
                    </a:solidFill>
                  </a:rPr>
                  <a:t>Noise: </a:t>
                </a:r>
                <a:r>
                  <a:rPr lang="pl-PL" dirty="0">
                    <a:solidFill>
                      <a:srgbClr val="FFFFFF"/>
                    </a:solidFill>
                  </a:rPr>
                  <a:t>np. random. normal(mu,sigma,1)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endParaRPr lang="pl-PL" dirty="0">
                  <a:solidFill>
                    <a:srgbClr val="FFFFFF"/>
                  </a:solidFill>
                </a:endParaRPr>
              </a:p>
              <a:p>
                <a:endParaRPr lang="en-IN" b="0" dirty="0">
                  <a:solidFill>
                    <a:srgbClr val="FFFFFF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en-IN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60A63-217A-B4AF-81F8-32EC0A0BB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752" y="2799654"/>
                <a:ext cx="3005462" cy="3189665"/>
              </a:xfrm>
              <a:blipFill>
                <a:blip r:embed="rId4"/>
                <a:stretch>
                  <a:fillRect l="-1826" r="-4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download">
            <a:hlinkClick r:id="" action="ppaction://media"/>
            <a:extLst>
              <a:ext uri="{FF2B5EF4-FFF2-40B4-BE49-F238E27FC236}">
                <a16:creationId xmlns:a16="http://schemas.microsoft.com/office/drawing/2014/main" id="{5E746361-2B10-2F48-740A-3D88C2CF8B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96465" y="1162972"/>
            <a:ext cx="6643634" cy="4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8D830B-7306-64D3-EDFB-100BA80AA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0225" y="643467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D8479B-9D64-74AE-82D1-6ED794CC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612" y="643467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Straight Connector 211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C50A16B-4C41-DC0B-FAE1-58CA9471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5539" y="3671316"/>
            <a:ext cx="3491720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86DED3-4060-DD93-A658-35F694B78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3709" y="3671316"/>
            <a:ext cx="3502154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5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F9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0BAFE-FEA5-2671-CB76-34878A9B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16836"/>
            <a:ext cx="3457575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Input dataset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F82D0-86D0-E519-55C9-7D808F5037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1752" y="2799654"/>
                <a:ext cx="3005462" cy="3189665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FF"/>
                    </a:solidFill>
                  </a:rPr>
                  <a:t>Target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FF"/>
                    </a:solidFill>
                  </a:rPr>
                  <a:t>Noise: np. random. normal(mu,sigma,1)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FF"/>
                    </a:solidFill>
                  </a:rPr>
                  <a:t>Mu=0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F82D0-86D0-E519-55C9-7D808F503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1752" y="2799654"/>
                <a:ext cx="3005462" cy="3189665"/>
              </a:xfrm>
              <a:blipFill>
                <a:blip r:embed="rId4"/>
                <a:stretch>
                  <a:fillRect l="-1826" t="-765" r="-4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download (1)" descr="Chart, box and whisker chart&#10;&#10;Description automatically generated">
            <a:hlinkClick r:id="" action="ppaction://media"/>
            <a:extLst>
              <a:ext uri="{FF2B5EF4-FFF2-40B4-BE49-F238E27FC236}">
                <a16:creationId xmlns:a16="http://schemas.microsoft.com/office/drawing/2014/main" id="{7FCEC8CA-F29B-9D01-2573-26564B8D74C2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42017" y="1162972"/>
            <a:ext cx="6798082" cy="4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517FD17-9E51-6F92-2BA1-131E4FA30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305" y="3506982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2" name="Straight Connector 308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ECCD3DBC-F152-8D8A-31B4-5B728369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494" y="3506982"/>
            <a:ext cx="3842348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E321B8-3180-9AD0-E573-BF51FD86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826" y="695505"/>
            <a:ext cx="3597798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6B6C2EC-DB2B-FEC2-1009-F46811B8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0189" y="695505"/>
            <a:ext cx="3608548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3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107413-B0E6-8622-3079-C6E0B360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['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LRRidge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DecisionTree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', 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XGBoost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']</a:t>
            </a:r>
            <a:r>
              <a:rPr lang="en-IN" sz="48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8F8965-2BA4-35E6-313F-87B41DF06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10712"/>
              </p:ext>
            </p:extLst>
          </p:nvPr>
        </p:nvGraphicFramePr>
        <p:xfrm>
          <a:off x="633999" y="1267943"/>
          <a:ext cx="10925106" cy="2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18">
                  <a:extLst>
                    <a:ext uri="{9D8B030D-6E8A-4147-A177-3AD203B41FA5}">
                      <a16:colId xmlns:a16="http://schemas.microsoft.com/office/drawing/2014/main" val="2229140596"/>
                    </a:ext>
                  </a:extLst>
                </a:gridCol>
                <a:gridCol w="1465842">
                  <a:extLst>
                    <a:ext uri="{9D8B030D-6E8A-4147-A177-3AD203B41FA5}">
                      <a16:colId xmlns:a16="http://schemas.microsoft.com/office/drawing/2014/main" val="1033790597"/>
                    </a:ext>
                  </a:extLst>
                </a:gridCol>
                <a:gridCol w="918696">
                  <a:extLst>
                    <a:ext uri="{9D8B030D-6E8A-4147-A177-3AD203B41FA5}">
                      <a16:colId xmlns:a16="http://schemas.microsoft.com/office/drawing/2014/main" val="214869179"/>
                    </a:ext>
                  </a:extLst>
                </a:gridCol>
                <a:gridCol w="1163640">
                  <a:extLst>
                    <a:ext uri="{9D8B030D-6E8A-4147-A177-3AD203B41FA5}">
                      <a16:colId xmlns:a16="http://schemas.microsoft.com/office/drawing/2014/main" val="388583830"/>
                    </a:ext>
                  </a:extLst>
                </a:gridCol>
                <a:gridCol w="1691699">
                  <a:extLst>
                    <a:ext uri="{9D8B030D-6E8A-4147-A177-3AD203B41FA5}">
                      <a16:colId xmlns:a16="http://schemas.microsoft.com/office/drawing/2014/main" val="343914776"/>
                    </a:ext>
                  </a:extLst>
                </a:gridCol>
                <a:gridCol w="1176365">
                  <a:extLst>
                    <a:ext uri="{9D8B030D-6E8A-4147-A177-3AD203B41FA5}">
                      <a16:colId xmlns:a16="http://schemas.microsoft.com/office/drawing/2014/main" val="3175356434"/>
                    </a:ext>
                  </a:extLst>
                </a:gridCol>
                <a:gridCol w="1351323">
                  <a:extLst>
                    <a:ext uri="{9D8B030D-6E8A-4147-A177-3AD203B41FA5}">
                      <a16:colId xmlns:a16="http://schemas.microsoft.com/office/drawing/2014/main" val="2333247774"/>
                    </a:ext>
                  </a:extLst>
                </a:gridCol>
                <a:gridCol w="1351323">
                  <a:extLst>
                    <a:ext uri="{9D8B030D-6E8A-4147-A177-3AD203B41FA5}">
                      <a16:colId xmlns:a16="http://schemas.microsoft.com/office/drawing/2014/main" val="1770545579"/>
                    </a:ext>
                  </a:extLst>
                </a:gridCol>
              </a:tblGrid>
              <a:tr h="109632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hp_selection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Validation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Folds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 ratio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extrpolation columns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product max degree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feature selection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model selected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2015962336"/>
                  </a:ext>
                </a:extLst>
              </a:tr>
              <a:tr h="4244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Kfold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5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0.2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-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inf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SFS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XGBoost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472113050"/>
                  </a:ext>
                </a:extLst>
              </a:tr>
              <a:tr h="4244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Kfold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5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0.2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-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inf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XGBoost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XGBoost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535673271"/>
                  </a:ext>
                </a:extLst>
              </a:tr>
              <a:tr h="42448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Kfold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HoldOut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5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0.2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-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3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SFS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200" u="none" strike="noStrike">
                          <a:effectLst/>
                        </a:rPr>
                        <a:t>LRRidge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69" marR="15269" marT="15269" marB="0" anchor="b"/>
                </a:tc>
                <a:extLst>
                  <a:ext uri="{0D108BD9-81ED-4DB2-BD59-A6C34878D82A}">
                    <a16:rowId xmlns:a16="http://schemas.microsoft.com/office/drawing/2014/main" val="108673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2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9221-83C3-1062-C108-18D44D7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['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LRRidge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', 'Stepwise', '</a:t>
            </a:r>
            <a:r>
              <a:rPr lang="en-IN" sz="4800" b="0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XGBoost</a:t>
            </a:r>
            <a:r>
              <a:rPr lang="en-IN" sz="4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']</a:t>
            </a:r>
            <a:r>
              <a:rPr lang="en-IN" sz="4800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2DB315-DA8B-295E-7A59-170B50034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94240"/>
              </p:ext>
            </p:extLst>
          </p:nvPr>
        </p:nvGraphicFramePr>
        <p:xfrm>
          <a:off x="633999" y="1515841"/>
          <a:ext cx="10925106" cy="18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37">
                  <a:extLst>
                    <a:ext uri="{9D8B030D-6E8A-4147-A177-3AD203B41FA5}">
                      <a16:colId xmlns:a16="http://schemas.microsoft.com/office/drawing/2014/main" val="122415869"/>
                    </a:ext>
                  </a:extLst>
                </a:gridCol>
                <a:gridCol w="1719925">
                  <a:extLst>
                    <a:ext uri="{9D8B030D-6E8A-4147-A177-3AD203B41FA5}">
                      <a16:colId xmlns:a16="http://schemas.microsoft.com/office/drawing/2014/main" val="1651201705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val="2061151752"/>
                    </a:ext>
                  </a:extLst>
                </a:gridCol>
                <a:gridCol w="1072170">
                  <a:extLst>
                    <a:ext uri="{9D8B030D-6E8A-4147-A177-3AD203B41FA5}">
                      <a16:colId xmlns:a16="http://schemas.microsoft.com/office/drawing/2014/main" val="3402798885"/>
                    </a:ext>
                  </a:extLst>
                </a:gridCol>
                <a:gridCol w="1558720">
                  <a:extLst>
                    <a:ext uri="{9D8B030D-6E8A-4147-A177-3AD203B41FA5}">
                      <a16:colId xmlns:a16="http://schemas.microsoft.com/office/drawing/2014/main" val="354910967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3366220725"/>
                    </a:ext>
                  </a:extLst>
                </a:gridCol>
                <a:gridCol w="1245100">
                  <a:extLst>
                    <a:ext uri="{9D8B030D-6E8A-4147-A177-3AD203B41FA5}">
                      <a16:colId xmlns:a16="http://schemas.microsoft.com/office/drawing/2014/main" val="2251189616"/>
                    </a:ext>
                  </a:extLst>
                </a:gridCol>
                <a:gridCol w="1245100">
                  <a:extLst>
                    <a:ext uri="{9D8B030D-6E8A-4147-A177-3AD203B41FA5}">
                      <a16:colId xmlns:a16="http://schemas.microsoft.com/office/drawing/2014/main" val="2241080066"/>
                    </a:ext>
                  </a:extLst>
                </a:gridCol>
              </a:tblGrid>
              <a:tr h="70063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hp_selection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Validation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Folds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 ratio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extrpolation columns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product max degree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feature selection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model selected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2236624950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Extrapolation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-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0.2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{"x": 4}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inf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2414589600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Kfold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0.2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-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406323919"/>
                  </a:ext>
                </a:extLst>
              </a:tr>
              <a:tr h="39111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HoldOut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Extrapolation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-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0.2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{"x": 4}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u="none" strike="noStrike">
                          <a:effectLst/>
                        </a:rPr>
                        <a:t>XGBoost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069" marR="14069" marT="14069" marB="0" anchor="b"/>
                </a:tc>
                <a:extLst>
                  <a:ext uri="{0D108BD9-81ED-4DB2-BD59-A6C34878D82A}">
                    <a16:rowId xmlns:a16="http://schemas.microsoft.com/office/drawing/2014/main" val="385146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69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A9221-83C3-1062-C108-18D44D7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['</a:t>
            </a:r>
            <a:r>
              <a:rPr lang="en-US" sz="4000" dirty="0" err="1">
                <a:solidFill>
                  <a:srgbClr val="FFFFFF"/>
                </a:solidFill>
              </a:rPr>
              <a:t>LRRidge</a:t>
            </a:r>
            <a:r>
              <a:rPr lang="en-US" sz="4000" dirty="0">
                <a:solidFill>
                  <a:srgbClr val="FFFFFF"/>
                </a:solidFill>
              </a:rPr>
              <a:t>', 'NNLS', '</a:t>
            </a:r>
            <a:r>
              <a:rPr lang="en-US" sz="4000" dirty="0" err="1">
                <a:solidFill>
                  <a:srgbClr val="FFFFFF"/>
                </a:solidFill>
              </a:rPr>
              <a:t>RandomForest</a:t>
            </a:r>
            <a:r>
              <a:rPr lang="en-US" sz="4000" dirty="0">
                <a:solidFill>
                  <a:srgbClr val="FFFFFF"/>
                </a:solidFill>
              </a:rPr>
              <a:t>', 'SVR', '</a:t>
            </a:r>
            <a:r>
              <a:rPr lang="en-US" sz="4000" dirty="0" err="1">
                <a:solidFill>
                  <a:srgbClr val="FFFFFF"/>
                </a:solidFill>
              </a:rPr>
              <a:t>XGBoost</a:t>
            </a:r>
            <a:r>
              <a:rPr lang="en-US" sz="4000" dirty="0">
                <a:solidFill>
                  <a:srgbClr val="FFFFFF"/>
                </a:solidFill>
              </a:rPr>
              <a:t>']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265FDD-0CE5-E131-DACF-006C4281A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09939"/>
              </p:ext>
            </p:extLst>
          </p:nvPr>
        </p:nvGraphicFramePr>
        <p:xfrm>
          <a:off x="634000" y="1108849"/>
          <a:ext cx="11034126" cy="268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16">
                  <a:extLst>
                    <a:ext uri="{9D8B030D-6E8A-4147-A177-3AD203B41FA5}">
                      <a16:colId xmlns:a16="http://schemas.microsoft.com/office/drawing/2014/main" val="864082280"/>
                    </a:ext>
                  </a:extLst>
                </a:gridCol>
                <a:gridCol w="1447494">
                  <a:extLst>
                    <a:ext uri="{9D8B030D-6E8A-4147-A177-3AD203B41FA5}">
                      <a16:colId xmlns:a16="http://schemas.microsoft.com/office/drawing/2014/main" val="4185318812"/>
                    </a:ext>
                  </a:extLst>
                </a:gridCol>
                <a:gridCol w="879454">
                  <a:extLst>
                    <a:ext uri="{9D8B030D-6E8A-4147-A177-3AD203B41FA5}">
                      <a16:colId xmlns:a16="http://schemas.microsoft.com/office/drawing/2014/main" val="3904320133"/>
                    </a:ext>
                  </a:extLst>
                </a:gridCol>
                <a:gridCol w="1136500">
                  <a:extLst>
                    <a:ext uri="{9D8B030D-6E8A-4147-A177-3AD203B41FA5}">
                      <a16:colId xmlns:a16="http://schemas.microsoft.com/office/drawing/2014/main" val="2781352707"/>
                    </a:ext>
                  </a:extLst>
                </a:gridCol>
                <a:gridCol w="1687086">
                  <a:extLst>
                    <a:ext uri="{9D8B030D-6E8A-4147-A177-3AD203B41FA5}">
                      <a16:colId xmlns:a16="http://schemas.microsoft.com/office/drawing/2014/main" val="3328252270"/>
                    </a:ext>
                  </a:extLst>
                </a:gridCol>
                <a:gridCol w="1152368">
                  <a:extLst>
                    <a:ext uri="{9D8B030D-6E8A-4147-A177-3AD203B41FA5}">
                      <a16:colId xmlns:a16="http://schemas.microsoft.com/office/drawing/2014/main" val="412335985"/>
                    </a:ext>
                  </a:extLst>
                </a:gridCol>
                <a:gridCol w="1317384">
                  <a:extLst>
                    <a:ext uri="{9D8B030D-6E8A-4147-A177-3AD203B41FA5}">
                      <a16:colId xmlns:a16="http://schemas.microsoft.com/office/drawing/2014/main" val="534852516"/>
                    </a:ext>
                  </a:extLst>
                </a:gridCol>
                <a:gridCol w="1610924">
                  <a:extLst>
                    <a:ext uri="{9D8B030D-6E8A-4147-A177-3AD203B41FA5}">
                      <a16:colId xmlns:a16="http://schemas.microsoft.com/office/drawing/2014/main" val="2872214702"/>
                    </a:ext>
                  </a:extLst>
                </a:gridCol>
              </a:tblGrid>
              <a:tr h="109260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 dirty="0" err="1">
                          <a:effectLst/>
                        </a:rPr>
                        <a:t>hp_selection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Validation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Folds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holdout ratio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extrpolation columns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product max degree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feature selection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300" u="none" strike="noStrike">
                          <a:effectLst/>
                        </a:rPr>
                        <a:t>model selected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extLst>
                  <a:ext uri="{0D108BD9-81ED-4DB2-BD59-A6C34878D82A}">
                    <a16:rowId xmlns:a16="http://schemas.microsoft.com/office/drawing/2014/main" val="2509245191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5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0.2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-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SFS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 dirty="0" err="1">
                          <a:effectLst/>
                        </a:rPr>
                        <a:t>LRRidge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extLst>
                  <a:ext uri="{0D108BD9-81ED-4DB2-BD59-A6C34878D82A}">
                    <a16:rowId xmlns:a16="http://schemas.microsoft.com/office/drawing/2014/main" val="300008097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5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0.2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-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SFS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 dirty="0">
                          <a:effectLst/>
                        </a:rPr>
                        <a:t>XGBOOST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extLst>
                  <a:ext uri="{0D108BD9-81ED-4DB2-BD59-A6C34878D82A}">
                    <a16:rowId xmlns:a16="http://schemas.microsoft.com/office/drawing/2014/main" val="404516282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5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0.2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-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SFS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 dirty="0">
                          <a:effectLst/>
                        </a:rPr>
                        <a:t>XGBOOST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extLst>
                  <a:ext uri="{0D108BD9-81ED-4DB2-BD59-A6C34878D82A}">
                    <a16:rowId xmlns:a16="http://schemas.microsoft.com/office/drawing/2014/main" val="3454217027"/>
                  </a:ext>
                </a:extLst>
              </a:tr>
              <a:tr h="398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All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5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0.2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-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3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>
                          <a:effectLst/>
                        </a:rPr>
                        <a:t>SFS</a:t>
                      </a:r>
                      <a:endParaRPr lang="en-IN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300" u="none" strike="noStrike" dirty="0">
                          <a:effectLst/>
                        </a:rPr>
                        <a:t>XGBOOST</a:t>
                      </a:r>
                      <a:endParaRPr lang="en-IN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61" marR="15761" marT="15761" marB="0" anchor="b"/>
                </a:tc>
                <a:extLst>
                  <a:ext uri="{0D108BD9-81ED-4DB2-BD59-A6C34878D82A}">
                    <a16:rowId xmlns:a16="http://schemas.microsoft.com/office/drawing/2014/main" val="199016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03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247</Words>
  <Application>Microsoft Office PowerPoint</Application>
  <PresentationFormat>Widescreen</PresentationFormat>
  <Paragraphs>127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Nova</vt:lpstr>
      <vt:lpstr>Arial Nova Light</vt:lpstr>
      <vt:lpstr>Calibri</vt:lpstr>
      <vt:lpstr>Cambria Math</vt:lpstr>
      <vt:lpstr>Courier New</vt:lpstr>
      <vt:lpstr>Wingdings</vt:lpstr>
      <vt:lpstr>RetrospectVTI</vt:lpstr>
      <vt:lpstr>Master Thesis- Presentation1  Analysis on aMLLibrary</vt:lpstr>
      <vt:lpstr>Regression models</vt:lpstr>
      <vt:lpstr>Input dataset 1</vt:lpstr>
      <vt:lpstr>PowerPoint Presentation</vt:lpstr>
      <vt:lpstr>Input dataset 2</vt:lpstr>
      <vt:lpstr>PowerPoint Presentation</vt:lpstr>
      <vt:lpstr>['LRRidge', 'DecisionTree', 'XGBoost'] </vt:lpstr>
      <vt:lpstr>['LRRidge', 'Stepwise', 'XGBoost'] </vt:lpstr>
      <vt:lpstr>['LRRidge', 'NNLS', 'RandomForest', 'SVR', 'XGBoost']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Thesis- Presentation1  Analysis on aMLLibrary</dc:title>
  <dc:creator>Priyanka Rajendran</dc:creator>
  <cp:lastModifiedBy>Priyanka Rajendran</cp:lastModifiedBy>
  <cp:revision>9</cp:revision>
  <dcterms:created xsi:type="dcterms:W3CDTF">2022-11-01T18:04:36Z</dcterms:created>
  <dcterms:modified xsi:type="dcterms:W3CDTF">2022-11-08T15:27:08Z</dcterms:modified>
</cp:coreProperties>
</file>