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2" r:id="rId4"/>
    <p:sldId id="265" r:id="rId5"/>
    <p:sldId id="264" r:id="rId6"/>
    <p:sldId id="258" r:id="rId7"/>
    <p:sldId id="266" r:id="rId8"/>
    <p:sldId id="270" r:id="rId9"/>
    <p:sldId id="259" r:id="rId10"/>
    <p:sldId id="267" r:id="rId11"/>
    <p:sldId id="273" r:id="rId12"/>
    <p:sldId id="260" r:id="rId13"/>
    <p:sldId id="268" r:id="rId14"/>
    <p:sldId id="263" r:id="rId15"/>
    <p:sldId id="261" r:id="rId16"/>
    <p:sldId id="269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MAPE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XGBOOST</c:v>
                </c:pt>
                <c:pt idx="1">
                  <c:v>Decision Tree</c:v>
                </c:pt>
                <c:pt idx="2">
                  <c:v>Random Forest</c:v>
                </c:pt>
                <c:pt idx="3">
                  <c:v>SVR</c:v>
                </c:pt>
                <c:pt idx="4">
                  <c:v>LRRidge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3669576943612.7402</c:v>
                </c:pt>
                <c:pt idx="1">
                  <c:v>6933469017754.6396</c:v>
                </c:pt>
                <c:pt idx="2">
                  <c:v>6946181165697.5596</c:v>
                </c:pt>
                <c:pt idx="3">
                  <c:v>5396210379224.3398</c:v>
                </c:pt>
                <c:pt idx="4">
                  <c:v>6943856840247.0801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6E-4C38-A255-AFAA83EB19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5573272"/>
        <c:axId val="545571960"/>
      </c:barChar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RMSE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Sheet1!$A$2:$A$6</c:f>
              <c:strCache>
                <c:ptCount val="5"/>
                <c:pt idx="0">
                  <c:v>XGBOOST</c:v>
                </c:pt>
                <c:pt idx="1">
                  <c:v>Decision Tree</c:v>
                </c:pt>
                <c:pt idx="2">
                  <c:v>Random Forest</c:v>
                </c:pt>
                <c:pt idx="3">
                  <c:v>SVR</c:v>
                </c:pt>
                <c:pt idx="4">
                  <c:v>LRRidge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4.8561E-2</c:v>
                </c:pt>
                <c:pt idx="1">
                  <c:v>7.1106000000000003E-2</c:v>
                </c:pt>
                <c:pt idx="2">
                  <c:v>7.1245000000000003E-2</c:v>
                </c:pt>
                <c:pt idx="3">
                  <c:v>0.23194000000000001</c:v>
                </c:pt>
                <c:pt idx="4">
                  <c:v>7.1204000000000003E-2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6E-4C38-A255-AFAA83EB19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2852488"/>
        <c:axId val="562850848"/>
      </c:lineChart>
      <c:scatterChart>
        <c:scatterStyle val="smooth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R^2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strRef>
              <c:f>Sheet1!$A$2:$A$6</c:f>
              <c:strCache>
                <c:ptCount val="5"/>
                <c:pt idx="0">
                  <c:v>XGBOOST</c:v>
                </c:pt>
                <c:pt idx="1">
                  <c:v>Decision Tree</c:v>
                </c:pt>
                <c:pt idx="2">
                  <c:v>Random Forest</c:v>
                </c:pt>
                <c:pt idx="3">
                  <c:v>SVR</c:v>
                </c:pt>
                <c:pt idx="4">
                  <c:v>LRRidge</c:v>
                </c:pt>
              </c:strCache>
            </c:strRef>
          </c:xVal>
          <c:yVal>
            <c:numRef>
              <c:f>Sheet1!$D$2:$D$6</c:f>
              <c:numCache>
                <c:formatCode>General</c:formatCode>
                <c:ptCount val="5"/>
                <c:pt idx="0">
                  <c:v>0.53539899999999996</c:v>
                </c:pt>
                <c:pt idx="1">
                  <c:v>3.882E-3</c:v>
                </c:pt>
                <c:pt idx="2">
                  <c:v>-1.9999999999999999E-6</c:v>
                </c:pt>
                <c:pt idx="3">
                  <c:v>-9.5986189999999993</c:v>
                </c:pt>
                <c:pt idx="4">
                  <c:v>1.1329999999999999E-3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A6E-4C38-A255-AFAA83EB19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2852488"/>
        <c:axId val="562850848"/>
      </c:scatterChart>
      <c:catAx>
        <c:axId val="545573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571960"/>
        <c:crosses val="autoZero"/>
        <c:auto val="1"/>
        <c:lblAlgn val="ctr"/>
        <c:lblOffset val="100"/>
        <c:noMultiLvlLbl val="0"/>
      </c:catAx>
      <c:valAx>
        <c:axId val="545571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573272"/>
        <c:crosses val="autoZero"/>
        <c:crossBetween val="between"/>
      </c:valAx>
      <c:valAx>
        <c:axId val="562850848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852488"/>
        <c:crosses val="max"/>
        <c:crossBetween val="between"/>
      </c:valAx>
      <c:catAx>
        <c:axId val="5628524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28508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SVR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MAPE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Sheet1!$A$2:$A$4</c:f>
              <c:strCache>
                <c:ptCount val="3"/>
                <c:pt idx="0">
                  <c:v>Training</c:v>
                </c:pt>
                <c:pt idx="1">
                  <c:v>HP Selection</c:v>
                </c:pt>
                <c:pt idx="2">
                  <c:v>Validation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1026918288300.48</c:v>
                </c:pt>
                <c:pt idx="1">
                  <c:v>1686307257750.26</c:v>
                </c:pt>
                <c:pt idx="2">
                  <c:v>761026050462.57104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6E-49EE-92AA-5F7EDC8FB4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640040312"/>
        <c:axId val="640046216"/>
      </c:barChart>
      <c:lineChart>
        <c:grouping val="stack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R^2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Sheet1!$A$2:$A$4</c:f>
              <c:strCache>
                <c:ptCount val="3"/>
                <c:pt idx="0">
                  <c:v>Training</c:v>
                </c:pt>
                <c:pt idx="1">
                  <c:v>HP Selection</c:v>
                </c:pt>
                <c:pt idx="2">
                  <c:v>Validation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-1.9355910000000001</c:v>
                </c:pt>
                <c:pt idx="1">
                  <c:v>-1.585901</c:v>
                </c:pt>
                <c:pt idx="2">
                  <c:v>-2.2310829999999999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66E-49EE-92AA-5F7EDC8FB4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9548960"/>
        <c:axId val="539548632"/>
      </c:lineChart>
      <c:scatterChart>
        <c:scatterStyle val="smooth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RMSE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strRef>
              <c:f>Sheet1!$A$2:$A$4</c:f>
              <c:strCache>
                <c:ptCount val="3"/>
                <c:pt idx="0">
                  <c:v>Training</c:v>
                </c:pt>
                <c:pt idx="1">
                  <c:v>HP Selection</c:v>
                </c:pt>
                <c:pt idx="2">
                  <c:v>Validation</c:v>
                </c:pt>
              </c:strCache>
            </c:str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4.6373999999999999E-2</c:v>
                </c:pt>
                <c:pt idx="1">
                  <c:v>4.6584E-2</c:v>
                </c:pt>
                <c:pt idx="2">
                  <c:v>4.6274999999999997E-2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66E-49EE-92AA-5F7EDC8FB4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9548960"/>
        <c:axId val="539548632"/>
      </c:scatterChart>
      <c:catAx>
        <c:axId val="640040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046216"/>
        <c:crosses val="autoZero"/>
        <c:auto val="1"/>
        <c:lblAlgn val="ctr"/>
        <c:lblOffset val="100"/>
        <c:noMultiLvlLbl val="0"/>
      </c:catAx>
      <c:valAx>
        <c:axId val="640046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040312"/>
        <c:crosses val="autoZero"/>
        <c:crossBetween val="between"/>
      </c:valAx>
      <c:valAx>
        <c:axId val="53954863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548960"/>
        <c:crosses val="max"/>
        <c:crossBetween val="between"/>
      </c:valAx>
      <c:catAx>
        <c:axId val="5395489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39548632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MAPE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 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Lit>
              <c:ptCount val="1"/>
              <c:pt idx="0">
                <c:v>1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Sheet1!$B$2:$B$5</c:f>
              <c:numCache>
                <c:formatCode>General</c:formatCode>
                <c:ptCount val="1"/>
                <c:pt idx="0">
                  <c:v>6345113230746.0596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1"/>
                      <c:pt idx="0">
                        <c:v>MAPE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093F-4F2B-A459-3BB34F7953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HP Selection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Lit>
              <c:ptCount val="1"/>
              <c:pt idx="0">
                <c:v>1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Sheet1!$C$2:$C$5</c:f>
              <c:numCache>
                <c:formatCode>General</c:formatCode>
                <c:ptCount val="1"/>
                <c:pt idx="0">
                  <c:v>6346055829397.2598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1"/>
                      <c:pt idx="0">
                        <c:v>MAPE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093F-4F2B-A459-3BB34F7953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Validation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Lit>
              <c:ptCount val="1"/>
              <c:pt idx="0">
                <c:v>1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Sheet1!$D$2:$D$5</c:f>
              <c:numCache>
                <c:formatCode>General</c:formatCode>
                <c:ptCount val="1"/>
                <c:pt idx="0">
                  <c:v>9343106292480.6309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1"/>
                      <c:pt idx="0">
                        <c:v>MAPE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093F-4F2B-A459-3BB34F7953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30133880"/>
        <c:axId val="630131912"/>
      </c:barChart>
      <c:catAx>
        <c:axId val="630133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0131912"/>
        <c:crosses val="autoZero"/>
        <c:auto val="1"/>
        <c:lblAlgn val="ctr"/>
        <c:lblOffset val="100"/>
        <c:noMultiLvlLbl val="0"/>
      </c:catAx>
      <c:valAx>
        <c:axId val="630131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0133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RMSE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1"/>
                <c:pt idx="0">
                  <c:v>RMSE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6.9822999999999996E-2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8D-441A-8B54-811FE29B97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HP Selection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1"/>
                <c:pt idx="0">
                  <c:v>RMSE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6.9816000000000003E-2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8D-441A-8B54-811FE29B97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Validation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1"/>
                <c:pt idx="0">
                  <c:v>RMSE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7.6469999999999996E-2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8D-441A-8B54-811FE29B97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623192064"/>
        <c:axId val="623193048"/>
      </c:barChart>
      <c:catAx>
        <c:axId val="623192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193048"/>
        <c:crosses val="autoZero"/>
        <c:auto val="1"/>
        <c:lblAlgn val="ctr"/>
        <c:lblOffset val="100"/>
        <c:noMultiLvlLbl val="0"/>
      </c:catAx>
      <c:valAx>
        <c:axId val="623193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19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R^2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1"/>
                <c:pt idx="0">
                  <c:v>R^2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1.168E-3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AB-4D2C-A46F-F8332C4C75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HP Selection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1"/>
                <c:pt idx="0">
                  <c:v>R^2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8.1499999999999997E-4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AB-4D2C-A46F-F8332C4C75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Validation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1"/>
                <c:pt idx="0">
                  <c:v>R^2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1.0610000000000001E-3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AB-4D2C-A46F-F8332C4C75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536633584"/>
        <c:axId val="536633912"/>
      </c:barChart>
      <c:catAx>
        <c:axId val="536633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633912"/>
        <c:crosses val="autoZero"/>
        <c:auto val="1"/>
        <c:lblAlgn val="ctr"/>
        <c:lblOffset val="100"/>
        <c:noMultiLvlLbl val="0"/>
      </c:catAx>
      <c:valAx>
        <c:axId val="536633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633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MAPE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3"/>
                <c:pt idx="0">
                  <c:v>Training</c:v>
                </c:pt>
                <c:pt idx="1">
                  <c:v>HP Selection</c:v>
                </c:pt>
                <c:pt idx="2">
                  <c:v>Validation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360970475012.099</c:v>
                </c:pt>
                <c:pt idx="1">
                  <c:v>2026621634189.72</c:v>
                </c:pt>
                <c:pt idx="2">
                  <c:v>893174116222.24402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CF-4C94-A453-4D1440BAFB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47001336"/>
        <c:axId val="647002320"/>
      </c:barChart>
      <c:catAx>
        <c:axId val="647001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002320"/>
        <c:crosses val="autoZero"/>
        <c:auto val="1"/>
        <c:lblAlgn val="ctr"/>
        <c:lblOffset val="100"/>
        <c:noMultiLvlLbl val="0"/>
      </c:catAx>
      <c:valAx>
        <c:axId val="64700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001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MAPE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Training</c:v>
                </c:pt>
                <c:pt idx="1">
                  <c:v>HP Selection</c:v>
                </c:pt>
                <c:pt idx="2">
                  <c:v>Validation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1319575932958.8899</c:v>
                </c:pt>
                <c:pt idx="1">
                  <c:v>2166912575171.72</c:v>
                </c:pt>
                <c:pt idx="2">
                  <c:v>977295972148.81201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56-4701-BEFD-933A300CABA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85291344"/>
        <c:axId val="385292000"/>
      </c:barChart>
      <c:catAx>
        <c:axId val="38529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292000"/>
        <c:crosses val="autoZero"/>
        <c:auto val="1"/>
        <c:lblAlgn val="ctr"/>
        <c:lblOffset val="100"/>
        <c:noMultiLvlLbl val="0"/>
      </c:catAx>
      <c:valAx>
        <c:axId val="38529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291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MAPE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3"/>
                <c:pt idx="0">
                  <c:v>Training</c:v>
                </c:pt>
                <c:pt idx="1">
                  <c:v>HP Selection</c:v>
                </c:pt>
                <c:pt idx="2">
                  <c:v>Validation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1321889444593.8799</c:v>
                </c:pt>
                <c:pt idx="1">
                  <c:v>2170681614280.48</c:v>
                </c:pt>
                <c:pt idx="2">
                  <c:v>979589651572.73401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82-41FC-8E10-799D50D1C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97785144"/>
        <c:axId val="697782192"/>
      </c:barChart>
      <c:catAx>
        <c:axId val="697785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782192"/>
        <c:crosses val="autoZero"/>
        <c:auto val="1"/>
        <c:lblAlgn val="ctr"/>
        <c:lblOffset val="100"/>
        <c:noMultiLvlLbl val="0"/>
      </c:catAx>
      <c:valAx>
        <c:axId val="69778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785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February 28,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946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February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8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February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6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February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8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February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3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February 28,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February 28,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February 28,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914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February 28,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9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February 28,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4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February 28,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February 28,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43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99AAB-786A-D73B-6939-5542DDB4D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400"/>
              <a:t>Prediction Analysis using aMLLibrary</a:t>
            </a:r>
            <a:endParaRPr lang="en-IN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08449-8569-B11E-0273-F159832B7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On Sine Dataset</a:t>
            </a:r>
            <a:endParaRPr lang="en-IN" sz="200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2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F5267285-9998-B0EB-009A-8E43152116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70" r="24625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2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4634-3334-20BF-4B7E-5BE548B1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87" y="2763000"/>
            <a:ext cx="11091600" cy="846975"/>
          </a:xfrm>
        </p:spPr>
        <p:txBody>
          <a:bodyPr/>
          <a:lstStyle/>
          <a:p>
            <a:pPr algn="ctr"/>
            <a:r>
              <a:rPr lang="en-US" dirty="0"/>
              <a:t>Prediction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93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DE79BC-8390-8ECF-3DE4-0491DCB2F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99" y="180192"/>
            <a:ext cx="11390177" cy="667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67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2ACD-7382-0353-237B-3A2099C8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9B205-36B3-C617-2C4F-1DC85A5B8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IN" sz="2000" dirty="0">
                <a:solidFill>
                  <a:schemeClr val="tx1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Configuration</a:t>
            </a: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: ['</a:t>
            </a:r>
            <a:r>
              <a:rPr lang="en-IN" sz="20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criterion_mse</a:t>
            </a: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', 'max_depth_3', '</a:t>
            </a:r>
            <a:r>
              <a:rPr lang="en-IN" sz="20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max_features_auto</a:t>
            </a: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', '</a:t>
            </a:r>
            <a:r>
              <a:rPr lang="en-IN" sz="20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min_samples_split_loguniform</a:t>
            </a: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(0.01,1)', '</a:t>
            </a:r>
            <a:r>
              <a:rPr lang="en-IN" sz="20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min_samples_leaf_loguniform</a:t>
            </a: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(0.01,0.5)’]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IN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IN" sz="2000" dirty="0">
                <a:solidFill>
                  <a:schemeClr val="tx1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Optimal hyperparameter(s) found with </a:t>
            </a:r>
            <a:r>
              <a:rPr lang="en-IN" sz="2000" dirty="0" err="1">
                <a:solidFill>
                  <a:schemeClr val="tx1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Hyperopt</a:t>
            </a:r>
            <a:r>
              <a:rPr lang="en-IN" sz="2000" dirty="0">
                <a:solidFill>
                  <a:schemeClr val="tx1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{'</a:t>
            </a:r>
            <a:r>
              <a:rPr lang="en-IN" sz="20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min_samples_leaf</a:t>
            </a: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': 0.015, '</a:t>
            </a:r>
            <a:r>
              <a:rPr lang="en-IN" sz="20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min_samples_split</a:t>
            </a: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': 0.123, 'criterion': '</a:t>
            </a:r>
            <a:r>
              <a:rPr lang="en-IN" sz="20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mse</a:t>
            </a: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', '</a:t>
            </a:r>
            <a:r>
              <a:rPr lang="en-IN" sz="20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max_depth</a:t>
            </a: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': 3, '</a:t>
            </a:r>
            <a:r>
              <a:rPr lang="en-IN" sz="20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max_features</a:t>
            </a: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': 'auto'}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A12F204-8BEE-AE26-0F89-1582A3E4D4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7906011"/>
              </p:ext>
            </p:extLst>
          </p:nvPr>
        </p:nvGraphicFramePr>
        <p:xfrm>
          <a:off x="5424129" y="1162735"/>
          <a:ext cx="5912465" cy="4532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4768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4634-3334-20BF-4B7E-5BE548B1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87" y="2763000"/>
            <a:ext cx="11091600" cy="846975"/>
          </a:xfrm>
        </p:spPr>
        <p:txBody>
          <a:bodyPr/>
          <a:lstStyle/>
          <a:p>
            <a:pPr algn="ctr"/>
            <a:r>
              <a:rPr lang="en-US" dirty="0"/>
              <a:t>Prediction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6067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3C8842-22C8-6EDF-18F8-6BE2B31BA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26" b="4913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57948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ADC2-25F9-0E65-5781-5F4E0D7C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9E69F-DA49-FCDF-B0EF-50FDCE5C7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IN" sz="1800" dirty="0">
                <a:solidFill>
                  <a:schemeClr val="tx1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 Configuration:</a:t>
            </a:r>
          </a:p>
          <a:p>
            <a:r>
              <a:rPr lang="en-IN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['n_estimators_5', '</a:t>
            </a:r>
            <a:r>
              <a:rPr lang="en-IN" sz="1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criterion_mse</a:t>
            </a:r>
            <a:r>
              <a:rPr lang="en-IN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', '</a:t>
            </a:r>
            <a:r>
              <a:rPr lang="en-IN" sz="1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max_depth_quniform</a:t>
            </a:r>
            <a:r>
              <a:rPr lang="en-IN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(3,6,1)', '</a:t>
            </a:r>
            <a:r>
              <a:rPr lang="en-IN" sz="1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max_features_auto</a:t>
            </a:r>
            <a:r>
              <a:rPr lang="en-IN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', '</a:t>
            </a:r>
            <a:r>
              <a:rPr lang="en-IN" sz="1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min_samples_split_loguniform</a:t>
            </a:r>
            <a:r>
              <a:rPr lang="en-IN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(0.1,1)', 'min_samples_leaf_1’]</a:t>
            </a:r>
          </a:p>
          <a:p>
            <a:r>
              <a:rPr lang="en-IN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1800" dirty="0">
                <a:solidFill>
                  <a:schemeClr val="tx1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Optimal hyperparameter(s) found with </a:t>
            </a:r>
            <a:r>
              <a:rPr lang="en-IN" sz="1800" dirty="0" err="1">
                <a:solidFill>
                  <a:schemeClr val="tx1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Hyperopt</a:t>
            </a:r>
            <a:r>
              <a:rPr lang="en-IN" sz="1800" dirty="0">
                <a:solidFill>
                  <a:schemeClr val="tx1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:</a:t>
            </a:r>
          </a:p>
          <a:p>
            <a:r>
              <a:rPr lang="en-IN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{'</a:t>
            </a:r>
            <a:r>
              <a:rPr lang="en-IN" sz="1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max_depth</a:t>
            </a:r>
            <a:r>
              <a:rPr lang="en-IN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': 6.0, '</a:t>
            </a:r>
            <a:r>
              <a:rPr lang="en-IN" sz="1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min_samples_split</a:t>
            </a:r>
            <a:r>
              <a:rPr lang="en-IN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': 0.168, '</a:t>
            </a:r>
            <a:r>
              <a:rPr lang="en-IN" sz="1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n_estimators</a:t>
            </a:r>
            <a:r>
              <a:rPr lang="en-IN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': 5, 'criterion': '</a:t>
            </a:r>
            <a:r>
              <a:rPr lang="en-IN" sz="1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mse</a:t>
            </a:r>
            <a:r>
              <a:rPr lang="en-IN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', '</a:t>
            </a:r>
            <a:r>
              <a:rPr lang="en-IN" sz="1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max_features</a:t>
            </a:r>
            <a:r>
              <a:rPr lang="en-IN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': 'auto', '</a:t>
            </a:r>
            <a:r>
              <a:rPr lang="en-IN" sz="1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min_samples_leaf</a:t>
            </a:r>
            <a:r>
              <a:rPr lang="en-IN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': 1}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959BD74-CFAE-A5C8-32C7-B75E0154DB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6809967"/>
              </p:ext>
            </p:extLst>
          </p:nvPr>
        </p:nvGraphicFramePr>
        <p:xfrm>
          <a:off x="5738505" y="1200491"/>
          <a:ext cx="5902632" cy="4457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1565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4634-3334-20BF-4B7E-5BE548B1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87" y="2763000"/>
            <a:ext cx="11091600" cy="846975"/>
          </a:xfrm>
        </p:spPr>
        <p:txBody>
          <a:bodyPr/>
          <a:lstStyle/>
          <a:p>
            <a:pPr algn="ctr"/>
            <a:r>
              <a:rPr lang="en-US" dirty="0"/>
              <a:t>Prediction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1812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246F9E-D329-787F-BC3D-63082A8B19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8" b="4821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2408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BC50-0449-BA8B-E40C-49EB18CFE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2778125"/>
            <a:ext cx="11091600" cy="8509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733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E2EF-A1AA-E2CF-D2FF-19AA46A2D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503" y="183161"/>
            <a:ext cx="8357420" cy="731239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Validation Metrics for all techniques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C76B39A-AA3A-5442-E0BD-417F7EE836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5544317"/>
              </p:ext>
            </p:extLst>
          </p:nvPr>
        </p:nvGraphicFramePr>
        <p:xfrm>
          <a:off x="3247923" y="113262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154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BBCC-B0EF-B955-9425-FD3D0835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SVR (Best Technique)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03734-47F2-5929-83C7-464737F35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IN" sz="2000" dirty="0">
                <a:solidFill>
                  <a:schemeClr val="tx1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Configuration: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['</a:t>
            </a:r>
            <a:r>
              <a:rPr lang="en-IN" sz="20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C_loguniform</a:t>
            </a: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(0.001,1)', '</a:t>
            </a:r>
            <a:r>
              <a:rPr lang="en-IN" sz="20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epsilon_loguniform</a:t>
            </a: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(0.01,1)', 'gamma_1e-07', '</a:t>
            </a:r>
            <a:r>
              <a:rPr lang="en-IN" sz="20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kernel_linear</a:t>
            </a: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', 'degree_2’]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IN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IN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IN" sz="2000" dirty="0">
                <a:solidFill>
                  <a:schemeClr val="tx1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Optimal hyperparameter(s) found with </a:t>
            </a:r>
            <a:r>
              <a:rPr lang="en-IN" sz="2000" dirty="0" err="1">
                <a:solidFill>
                  <a:schemeClr val="tx1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Hyperopt</a:t>
            </a:r>
            <a:r>
              <a:rPr lang="en-IN" sz="2000" dirty="0">
                <a:solidFill>
                  <a:schemeClr val="tx1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: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{'C': 0.352, 'epsilon': 0.018, 'gamma': 0.0, 'kernel': 'linear', 'degree': 2}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6878446-1DA8-1F42-4AFB-C2D98A6D07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3140104"/>
              </p:ext>
            </p:extLst>
          </p:nvPr>
        </p:nvGraphicFramePr>
        <p:xfrm>
          <a:off x="5276646" y="766915"/>
          <a:ext cx="6472903" cy="4830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472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4634-3334-20BF-4B7E-5BE548B1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87" y="2763000"/>
            <a:ext cx="11091600" cy="846975"/>
          </a:xfrm>
        </p:spPr>
        <p:txBody>
          <a:bodyPr/>
          <a:lstStyle/>
          <a:p>
            <a:pPr algn="ctr"/>
            <a:r>
              <a:rPr lang="en-US" dirty="0"/>
              <a:t>Prediction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486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471E1-B3ED-6383-BD9F-729A362EA8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05" b="3734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3735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F2A3-8ACA-1082-0B0D-821933C8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LRRidge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7CD57-2884-9CB0-9B47-26D654CEF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Optimal hyperparameter(s) found with </a:t>
            </a:r>
            <a:r>
              <a:rPr lang="en-US" sz="20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Hyperopt</a:t>
            </a:r>
            <a:r>
              <a:rPr lang="en-US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000" dirty="0">
                <a:solidFill>
                  <a:schemeClr val="tx1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{</a:t>
            </a:r>
            <a:r>
              <a:rPr lang="en-US" sz="2000" i="1" dirty="0">
                <a:solidFill>
                  <a:schemeClr val="tx1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'alpha': 0.82</a:t>
            </a:r>
            <a:r>
              <a:rPr lang="en-US" sz="2000" dirty="0">
                <a:solidFill>
                  <a:schemeClr val="tx1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}</a:t>
            </a:r>
          </a:p>
          <a:p>
            <a:r>
              <a:rPr lang="en-US" sz="20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LRRidge</a:t>
            </a:r>
            <a:r>
              <a:rPr lang="en-US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coefficients: 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(0.007 * feat_01) + (-0.002 * feat_02) + (0.002 * feat_11) + (0.002 * feat_12) + (0.001 * feat_13) + (0.001 * feat_03) + (0.0 * feat_05) + (0.0 * feat_15) + (-0.0 * feat_04) + (0.0 * feat_14) + (0.983)</a:t>
            </a:r>
            <a:endParaRPr lang="en-IN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222F045-6999-E27C-2613-C2D658162E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2028010"/>
              </p:ext>
            </p:extLst>
          </p:nvPr>
        </p:nvGraphicFramePr>
        <p:xfrm>
          <a:off x="5051425" y="285750"/>
          <a:ext cx="3216275" cy="4119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FF73A8A-12D0-E40D-0652-C03DFFBF5C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135243"/>
              </p:ext>
            </p:extLst>
          </p:nvPr>
        </p:nvGraphicFramePr>
        <p:xfrm>
          <a:off x="8499475" y="537309"/>
          <a:ext cx="2901950" cy="314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F24939D-5805-41EC-3B23-67C8747F9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5821885"/>
              </p:ext>
            </p:extLst>
          </p:nvPr>
        </p:nvGraphicFramePr>
        <p:xfrm>
          <a:off x="6096000" y="4558840"/>
          <a:ext cx="5440516" cy="2107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4821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4634-3334-20BF-4B7E-5BE548B1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87" y="2763000"/>
            <a:ext cx="11091600" cy="846975"/>
          </a:xfrm>
        </p:spPr>
        <p:txBody>
          <a:bodyPr/>
          <a:lstStyle/>
          <a:p>
            <a:pPr algn="ctr"/>
            <a:r>
              <a:rPr lang="en-US" dirty="0"/>
              <a:t>Prediction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686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831B74-ED3A-2626-153B-7614D22A3F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4" b="4495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04006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AF85-4741-041B-8BA1-1F783DA9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XGBOOST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2921B-2F60-D1A3-FCB9-BC05DCFAE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u="sng" dirty="0">
                <a:solidFill>
                  <a:schemeClr val="tx1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Configuration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['min_child_weight_1', '</a:t>
            </a:r>
            <a:r>
              <a:rPr lang="en-US" sz="20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gamma_loguniform</a:t>
            </a:r>
            <a:r>
              <a:rPr lang="en-US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(0.1,10)', 'n_estimators_1000', '</a:t>
            </a:r>
            <a:r>
              <a:rPr lang="en-US" sz="20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learning_rate_loguniform</a:t>
            </a:r>
            <a:r>
              <a:rPr lang="en-US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(0.01,1)', 'max_depth_100’]</a:t>
            </a:r>
          </a:p>
          <a:p>
            <a:endParaRPr lang="en-US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IN" sz="2000" u="sng" dirty="0">
                <a:solidFill>
                  <a:schemeClr val="tx1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Optimal hyperparameter(s) found with </a:t>
            </a:r>
            <a:r>
              <a:rPr lang="en-IN" sz="2000" u="sng" dirty="0" err="1">
                <a:solidFill>
                  <a:schemeClr val="tx1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Hyperopt</a:t>
            </a:r>
            <a:r>
              <a:rPr lang="en-IN" sz="2000" u="sng" dirty="0">
                <a:solidFill>
                  <a:schemeClr val="tx1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:</a:t>
            </a:r>
          </a:p>
          <a:p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{'gamma': 0.179, '</a:t>
            </a:r>
            <a:r>
              <a:rPr lang="en-IN" sz="20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learning_rate</a:t>
            </a: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': 0.046, '</a:t>
            </a:r>
            <a:r>
              <a:rPr lang="en-IN" sz="20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max_depth</a:t>
            </a: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': 100, '</a:t>
            </a:r>
            <a:r>
              <a:rPr lang="en-IN" sz="20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min_child_weight</a:t>
            </a: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': 1, '</a:t>
            </a:r>
            <a:r>
              <a:rPr lang="en-IN" sz="20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n_estimators</a:t>
            </a: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': 1000}</a:t>
            </a:r>
            <a:r>
              <a:rPr lang="en-IN" sz="20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XGBoost</a:t>
            </a: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weights: {    0.174 feat_01    0.152 feat_11    0.096 feat_02    0.089 feat_03    0.084 feat_14    0.084 feat_12    0.082 feat_04    0.082 feat_13    0.081 feat_15    0.077 feat_05}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53AFAFA-6051-340D-8BD1-1548B4BEDF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3666659"/>
              </p:ext>
            </p:extLst>
          </p:nvPr>
        </p:nvGraphicFramePr>
        <p:xfrm>
          <a:off x="5743804" y="1067851"/>
          <a:ext cx="5420852" cy="4289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948715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283B21"/>
      </a:dk2>
      <a:lt2>
        <a:srgbClr val="E8E2E2"/>
      </a:lt2>
      <a:accent1>
        <a:srgbClr val="45B0AB"/>
      </a:accent1>
      <a:accent2>
        <a:srgbClr val="3BB17A"/>
      </a:accent2>
      <a:accent3>
        <a:srgbClr val="47B454"/>
      </a:accent3>
      <a:accent4>
        <a:srgbClr val="5EB13B"/>
      </a:accent4>
      <a:accent5>
        <a:srgbClr val="8EAB43"/>
      </a:accent5>
      <a:accent6>
        <a:srgbClr val="B1A23B"/>
      </a:accent6>
      <a:hlink>
        <a:srgbClr val="628C2E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498</Words>
  <Application>Microsoft Office PowerPoint</Application>
  <PresentationFormat>Widescreen</PresentationFormat>
  <Paragraphs>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Sitka Heading</vt:lpstr>
      <vt:lpstr>Source Sans Pro</vt:lpstr>
      <vt:lpstr>3DFloatVTI</vt:lpstr>
      <vt:lpstr>Prediction Analysis using aMLLibrary</vt:lpstr>
      <vt:lpstr> Validation Metrics for all techniques </vt:lpstr>
      <vt:lpstr>SVR (Best Technique)</vt:lpstr>
      <vt:lpstr>Prediction</vt:lpstr>
      <vt:lpstr>PowerPoint Presentation</vt:lpstr>
      <vt:lpstr>LRRidge</vt:lpstr>
      <vt:lpstr>Prediction</vt:lpstr>
      <vt:lpstr>PowerPoint Presentation</vt:lpstr>
      <vt:lpstr>XGBOOST</vt:lpstr>
      <vt:lpstr>Prediction</vt:lpstr>
      <vt:lpstr>PowerPoint Presentation</vt:lpstr>
      <vt:lpstr>Decision Trees</vt:lpstr>
      <vt:lpstr>Prediction</vt:lpstr>
      <vt:lpstr>PowerPoint Presentation</vt:lpstr>
      <vt:lpstr>Random Forest</vt:lpstr>
      <vt:lpstr>Prediction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Analysis using aMLLibrary</dc:title>
  <dc:creator>Priyanka Rajendran</dc:creator>
  <cp:lastModifiedBy>Priyanka Rajendran</cp:lastModifiedBy>
  <cp:revision>7</cp:revision>
  <dcterms:created xsi:type="dcterms:W3CDTF">2023-02-27T22:04:29Z</dcterms:created>
  <dcterms:modified xsi:type="dcterms:W3CDTF">2023-02-28T15:19:34Z</dcterms:modified>
</cp:coreProperties>
</file>