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79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83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93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24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22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26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62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36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17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30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42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9AFBE-8896-CBB6-A0B3-8267437B0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Master Thesis- Presentation1</a:t>
            </a:r>
            <a:br>
              <a:rPr lang="en-US" sz="3600" dirty="0"/>
            </a:br>
            <a:br>
              <a:rPr lang="en-US" dirty="0"/>
            </a:br>
            <a:r>
              <a:rPr lang="en-US" sz="6000" dirty="0"/>
              <a:t>Analysis on </a:t>
            </a:r>
            <a:r>
              <a:rPr lang="en-US" sz="6000" dirty="0" err="1"/>
              <a:t>aMLLibrary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017C5-EF22-F92B-519C-ECCF22229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Priyanka Rajendran [10704486]</a:t>
            </a:r>
            <a:endParaRPr lang="en-IN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75729-3E2E-7091-D0EC-9C2AA1F453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51" r="28265" b="2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43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1DD9A-0C2E-7AB5-5991-66A1E3A68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/>
              <a:t>Regression models</a:t>
            </a:r>
            <a:endParaRPr lang="en-IN" dirty="0"/>
          </a:p>
        </p:txBody>
      </p:sp>
      <p:pic>
        <p:nvPicPr>
          <p:cNvPr id="5" name="Picture 4" descr="Snowed pine trees">
            <a:extLst>
              <a:ext uri="{FF2B5EF4-FFF2-40B4-BE49-F238E27FC236}">
                <a16:creationId xmlns:a16="http://schemas.microsoft.com/office/drawing/2014/main" id="{427775FC-5B06-42A2-18A4-03AC5695F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29" r="18692" b="-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92209-F11F-E812-6CEA-2FF536FAD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/>
              <a:t>Linear Regression (LRRidge)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/>
              <a:t>Decision Tree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/>
              <a:t>XGBoost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/>
              <a:t>Random Forest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/>
              <a:t>Stepwise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/>
              <a:t>NNLS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/>
              <a:t>SVR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6758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8F9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4D134-9168-06D4-214C-E40F5C70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516836"/>
            <a:ext cx="3590925" cy="196108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Input dataset 1</a:t>
            </a:r>
            <a:endParaRPr lang="en-IN" sz="4000" dirty="0">
              <a:solidFill>
                <a:srgbClr val="FFFFFF"/>
              </a:solidFill>
            </a:endParaRPr>
          </a:p>
        </p:txBody>
      </p: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B60A63-217A-B4AF-81F8-32EC0A0BBD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1752" y="2799654"/>
                <a:ext cx="3005462" cy="3189665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</a:rPr>
                  <a:t>Target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𝑛𝑜𝑖𝑠𝑒</m:t>
                    </m:r>
                  </m:oMath>
                </a14:m>
                <a:endParaRPr lang="en-IN" dirty="0">
                  <a:solidFill>
                    <a:srgbClr val="FFFFFF"/>
                  </a:solidFill>
                </a:endParaRPr>
              </a:p>
              <a:p>
                <a:r>
                  <a:rPr lang="en-IN" dirty="0">
                    <a:solidFill>
                      <a:srgbClr val="FFFFFF"/>
                    </a:solidFill>
                  </a:rPr>
                  <a:t>Noise: </a:t>
                </a:r>
                <a:r>
                  <a:rPr lang="pl-PL" dirty="0">
                    <a:solidFill>
                      <a:srgbClr val="FFFFFF"/>
                    </a:solidFill>
                  </a:rPr>
                  <a:t>np. random. normal(mu,sigma,1)</a:t>
                </a:r>
                <a:endParaRPr lang="en-US" dirty="0">
                  <a:solidFill>
                    <a:srgbClr val="FFFFFF"/>
                  </a:solidFill>
                </a:endParaRPr>
              </a:p>
              <a:p>
                <a:endParaRPr lang="pl-PL" dirty="0">
                  <a:solidFill>
                    <a:srgbClr val="FFFFFF"/>
                  </a:solidFill>
                </a:endParaRPr>
              </a:p>
              <a:p>
                <a:endParaRPr lang="en-IN" b="0" dirty="0">
                  <a:solidFill>
                    <a:srgbClr val="FFFFFF"/>
                  </a:solidFill>
                  <a:effectLst/>
                  <a:latin typeface="Courier New" panose="02070309020205020404" pitchFamily="49" charset="0"/>
                </a:endParaRPr>
              </a:p>
              <a:p>
                <a:endParaRPr lang="en-IN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B60A63-217A-B4AF-81F8-32EC0A0BBD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752" y="2799654"/>
                <a:ext cx="3005462" cy="3189665"/>
              </a:xfrm>
              <a:blipFill>
                <a:blip r:embed="rId4"/>
                <a:stretch>
                  <a:fillRect l="-1826" r="-46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download">
            <a:hlinkClick r:id="" action="ppaction://media"/>
            <a:extLst>
              <a:ext uri="{FF2B5EF4-FFF2-40B4-BE49-F238E27FC236}">
                <a16:creationId xmlns:a16="http://schemas.microsoft.com/office/drawing/2014/main" id="{5E746361-2B10-2F48-740A-3D88C2CF8BA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742017" y="1162972"/>
            <a:ext cx="6798082" cy="453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8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18D830B-7306-64D3-EDFB-100BA80AA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70225" y="643467"/>
            <a:ext cx="3842348" cy="25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07" name="Straight Connector 2106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17D8479B-9D64-74AE-82D1-6ED794CC1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3612" y="643467"/>
            <a:ext cx="3842348" cy="25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09" name="Straight Connector 2108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1" name="Straight Connector 2110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0" name="Picture 12">
            <a:extLst>
              <a:ext uri="{FF2B5EF4-FFF2-40B4-BE49-F238E27FC236}">
                <a16:creationId xmlns:a16="http://schemas.microsoft.com/office/drawing/2014/main" id="{3C50A16B-4C41-DC0B-FAE1-58CA94716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5539" y="3671316"/>
            <a:ext cx="3491720" cy="254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E986DED3-4060-DD93-A658-35F694B78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3709" y="3671316"/>
            <a:ext cx="3502154" cy="255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759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8F9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70BAFE-FEA5-2671-CB76-34878A9B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516836"/>
            <a:ext cx="3457575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Input dataset 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8F82D0-86D0-E519-55C9-7D808F5037D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71752" y="2799654"/>
                <a:ext cx="3005462" cy="3189665"/>
              </a:xfrm>
            </p:spPr>
            <p:txBody>
              <a:bodyPr vert="horz" lIns="0" tIns="45720" rIns="0" bIns="45720" rtlCol="0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FFFFFF"/>
                    </a:solidFill>
                  </a:rPr>
                  <a:t>Target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𝑛𝑜𝑖𝑠𝑒</m:t>
                    </m:r>
                  </m:oMath>
                </a14:m>
                <a:endParaRPr lang="en-US">
                  <a:solidFill>
                    <a:srgbClr val="FFFFFF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FFFFFF"/>
                    </a:solidFill>
                  </a:rPr>
                  <a:t>Noise: np. random. normal(mu,sigma,1)</a:t>
                </a:r>
              </a:p>
              <a:p>
                <a:pPr>
                  <a:lnSpc>
                    <a:spcPct val="100000"/>
                  </a:lnSpc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8F82D0-86D0-E519-55C9-7D808F5037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71752" y="2799654"/>
                <a:ext cx="3005462" cy="3189665"/>
              </a:xfrm>
              <a:blipFill>
                <a:blip r:embed="rId4"/>
                <a:stretch>
                  <a:fillRect l="-1826" t="-765" r="-46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download (1)" descr="Chart, box and whisker chart&#10;&#10;Description automatically generated">
            <a:hlinkClick r:id="" action="ppaction://media"/>
            <a:extLst>
              <a:ext uri="{FF2B5EF4-FFF2-40B4-BE49-F238E27FC236}">
                <a16:creationId xmlns:a16="http://schemas.microsoft.com/office/drawing/2014/main" id="{7FCEC8CA-F29B-9D01-2573-26564B8D74C2}"/>
              </a:ext>
            </a:extLst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742017" y="1162972"/>
            <a:ext cx="6798082" cy="453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9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F517FD17-9E51-6F92-2BA1-131E4FA30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76305" y="3506982"/>
            <a:ext cx="3842348" cy="25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2" name="Straight Connector 3084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>
            <a:extLst>
              <a:ext uri="{FF2B5EF4-FFF2-40B4-BE49-F238E27FC236}">
                <a16:creationId xmlns:a16="http://schemas.microsoft.com/office/drawing/2014/main" id="{ECCD3DBC-F152-8D8A-31B4-5B7283699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4494" y="3506982"/>
            <a:ext cx="3842348" cy="25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3" name="Straight Connector 3086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9" name="Straight Connector 3088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>
            <a:extLst>
              <a:ext uri="{FF2B5EF4-FFF2-40B4-BE49-F238E27FC236}">
                <a16:creationId xmlns:a16="http://schemas.microsoft.com/office/drawing/2014/main" id="{8EE321B8-3180-9AD0-E573-BF51FD865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7826" y="695505"/>
            <a:ext cx="3597798" cy="254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6B6C2EC-DB2B-FEC2-1009-F46811B86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0189" y="695505"/>
            <a:ext cx="3608548" cy="255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36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E107413-B0E6-8622-3079-C6E0B360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IN" sz="4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['</a:t>
            </a:r>
            <a:r>
              <a:rPr lang="en-IN" sz="4800" b="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LRRidge</a:t>
            </a:r>
            <a:r>
              <a:rPr lang="en-IN" sz="4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', '</a:t>
            </a:r>
            <a:r>
              <a:rPr lang="en-IN" sz="4800" b="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DecisionTree</a:t>
            </a:r>
            <a:r>
              <a:rPr lang="en-IN" sz="4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', '</a:t>
            </a:r>
            <a:r>
              <a:rPr lang="en-IN" sz="4800" b="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XGBoost</a:t>
            </a:r>
            <a:r>
              <a:rPr lang="en-IN" sz="4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']</a:t>
            </a:r>
            <a:r>
              <a:rPr lang="en-IN" sz="4800" dirty="0">
                <a:solidFill>
                  <a:schemeClr val="bg1"/>
                </a:solidFill>
              </a:rPr>
              <a:t> </a:t>
            </a:r>
            <a:endParaRPr lang="en-US" sz="48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2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48F8965-2BA4-35E6-313F-87B41DF06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310712"/>
              </p:ext>
            </p:extLst>
          </p:nvPr>
        </p:nvGraphicFramePr>
        <p:xfrm>
          <a:off x="633999" y="1267943"/>
          <a:ext cx="10925106" cy="236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218">
                  <a:extLst>
                    <a:ext uri="{9D8B030D-6E8A-4147-A177-3AD203B41FA5}">
                      <a16:colId xmlns:a16="http://schemas.microsoft.com/office/drawing/2014/main" val="2229140596"/>
                    </a:ext>
                  </a:extLst>
                </a:gridCol>
                <a:gridCol w="1465842">
                  <a:extLst>
                    <a:ext uri="{9D8B030D-6E8A-4147-A177-3AD203B41FA5}">
                      <a16:colId xmlns:a16="http://schemas.microsoft.com/office/drawing/2014/main" val="1033790597"/>
                    </a:ext>
                  </a:extLst>
                </a:gridCol>
                <a:gridCol w="918696">
                  <a:extLst>
                    <a:ext uri="{9D8B030D-6E8A-4147-A177-3AD203B41FA5}">
                      <a16:colId xmlns:a16="http://schemas.microsoft.com/office/drawing/2014/main" val="214869179"/>
                    </a:ext>
                  </a:extLst>
                </a:gridCol>
                <a:gridCol w="1163640">
                  <a:extLst>
                    <a:ext uri="{9D8B030D-6E8A-4147-A177-3AD203B41FA5}">
                      <a16:colId xmlns:a16="http://schemas.microsoft.com/office/drawing/2014/main" val="388583830"/>
                    </a:ext>
                  </a:extLst>
                </a:gridCol>
                <a:gridCol w="1691699">
                  <a:extLst>
                    <a:ext uri="{9D8B030D-6E8A-4147-A177-3AD203B41FA5}">
                      <a16:colId xmlns:a16="http://schemas.microsoft.com/office/drawing/2014/main" val="343914776"/>
                    </a:ext>
                  </a:extLst>
                </a:gridCol>
                <a:gridCol w="1176365">
                  <a:extLst>
                    <a:ext uri="{9D8B030D-6E8A-4147-A177-3AD203B41FA5}">
                      <a16:colId xmlns:a16="http://schemas.microsoft.com/office/drawing/2014/main" val="3175356434"/>
                    </a:ext>
                  </a:extLst>
                </a:gridCol>
                <a:gridCol w="1351323">
                  <a:extLst>
                    <a:ext uri="{9D8B030D-6E8A-4147-A177-3AD203B41FA5}">
                      <a16:colId xmlns:a16="http://schemas.microsoft.com/office/drawing/2014/main" val="2333247774"/>
                    </a:ext>
                  </a:extLst>
                </a:gridCol>
                <a:gridCol w="1351323">
                  <a:extLst>
                    <a:ext uri="{9D8B030D-6E8A-4147-A177-3AD203B41FA5}">
                      <a16:colId xmlns:a16="http://schemas.microsoft.com/office/drawing/2014/main" val="1770545579"/>
                    </a:ext>
                  </a:extLst>
                </a:gridCol>
              </a:tblGrid>
              <a:tr h="109632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hp_selection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Validation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Folds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holdout ratio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extrpolation columns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product max degree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feature selection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model selected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extLst>
                  <a:ext uri="{0D108BD9-81ED-4DB2-BD59-A6C34878D82A}">
                    <a16:rowId xmlns:a16="http://schemas.microsoft.com/office/drawing/2014/main" val="2015962336"/>
                  </a:ext>
                </a:extLst>
              </a:tr>
              <a:tr h="42448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Kfold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HoldOut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5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0.2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-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inf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SFS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XGBoost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extLst>
                  <a:ext uri="{0D108BD9-81ED-4DB2-BD59-A6C34878D82A}">
                    <a16:rowId xmlns:a16="http://schemas.microsoft.com/office/drawing/2014/main" val="472113050"/>
                  </a:ext>
                </a:extLst>
              </a:tr>
              <a:tr h="42448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HoldOut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Kfold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5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0.2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-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inf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XGBoost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XGBoost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extLst>
                  <a:ext uri="{0D108BD9-81ED-4DB2-BD59-A6C34878D82A}">
                    <a16:rowId xmlns:a16="http://schemas.microsoft.com/office/drawing/2014/main" val="535673271"/>
                  </a:ext>
                </a:extLst>
              </a:tr>
              <a:tr h="42448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Kfold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HoldOut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5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0.2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-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3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SFS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LRRidge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extLst>
                  <a:ext uri="{0D108BD9-81ED-4DB2-BD59-A6C34878D82A}">
                    <a16:rowId xmlns:a16="http://schemas.microsoft.com/office/drawing/2014/main" val="1086739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426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A9221-83C3-1062-C108-18D44D75D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IN" sz="4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['</a:t>
            </a:r>
            <a:r>
              <a:rPr lang="en-IN" sz="4800" b="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LRRidge</a:t>
            </a:r>
            <a:r>
              <a:rPr lang="en-IN" sz="4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', 'Stepwise', '</a:t>
            </a:r>
            <a:r>
              <a:rPr lang="en-IN" sz="4800" b="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XGBoost</a:t>
            </a:r>
            <a:r>
              <a:rPr lang="en-IN" sz="4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']</a:t>
            </a:r>
            <a:r>
              <a:rPr lang="en-IN" sz="4800" dirty="0">
                <a:solidFill>
                  <a:schemeClr val="bg1"/>
                </a:solidFill>
              </a:rPr>
              <a:t> </a:t>
            </a:r>
            <a:endParaRPr lang="en-US" sz="48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15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2DB315-DA8B-295E-7A59-170B50034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594240"/>
              </p:ext>
            </p:extLst>
          </p:nvPr>
        </p:nvGraphicFramePr>
        <p:xfrm>
          <a:off x="633999" y="1515841"/>
          <a:ext cx="10925106" cy="187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237">
                  <a:extLst>
                    <a:ext uri="{9D8B030D-6E8A-4147-A177-3AD203B41FA5}">
                      <a16:colId xmlns:a16="http://schemas.microsoft.com/office/drawing/2014/main" val="122415869"/>
                    </a:ext>
                  </a:extLst>
                </a:gridCol>
                <a:gridCol w="1719925">
                  <a:extLst>
                    <a:ext uri="{9D8B030D-6E8A-4147-A177-3AD203B41FA5}">
                      <a16:colId xmlns:a16="http://schemas.microsoft.com/office/drawing/2014/main" val="1651201705"/>
                    </a:ext>
                  </a:extLst>
                </a:gridCol>
                <a:gridCol w="846480">
                  <a:extLst>
                    <a:ext uri="{9D8B030D-6E8A-4147-A177-3AD203B41FA5}">
                      <a16:colId xmlns:a16="http://schemas.microsoft.com/office/drawing/2014/main" val="2061151752"/>
                    </a:ext>
                  </a:extLst>
                </a:gridCol>
                <a:gridCol w="1072170">
                  <a:extLst>
                    <a:ext uri="{9D8B030D-6E8A-4147-A177-3AD203B41FA5}">
                      <a16:colId xmlns:a16="http://schemas.microsoft.com/office/drawing/2014/main" val="3402798885"/>
                    </a:ext>
                  </a:extLst>
                </a:gridCol>
                <a:gridCol w="1558720">
                  <a:extLst>
                    <a:ext uri="{9D8B030D-6E8A-4147-A177-3AD203B41FA5}">
                      <a16:colId xmlns:a16="http://schemas.microsoft.com/office/drawing/2014/main" val="354910967"/>
                    </a:ext>
                  </a:extLst>
                </a:gridCol>
                <a:gridCol w="1573374">
                  <a:extLst>
                    <a:ext uri="{9D8B030D-6E8A-4147-A177-3AD203B41FA5}">
                      <a16:colId xmlns:a16="http://schemas.microsoft.com/office/drawing/2014/main" val="3366220725"/>
                    </a:ext>
                  </a:extLst>
                </a:gridCol>
                <a:gridCol w="1245100">
                  <a:extLst>
                    <a:ext uri="{9D8B030D-6E8A-4147-A177-3AD203B41FA5}">
                      <a16:colId xmlns:a16="http://schemas.microsoft.com/office/drawing/2014/main" val="2251189616"/>
                    </a:ext>
                  </a:extLst>
                </a:gridCol>
                <a:gridCol w="1245100">
                  <a:extLst>
                    <a:ext uri="{9D8B030D-6E8A-4147-A177-3AD203B41FA5}">
                      <a16:colId xmlns:a16="http://schemas.microsoft.com/office/drawing/2014/main" val="2241080066"/>
                    </a:ext>
                  </a:extLst>
                </a:gridCol>
              </a:tblGrid>
              <a:tr h="700632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hp_selection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Validation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Folds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holdout ratio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extrpolation columns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product max degree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feature selection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model selected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extLst>
                  <a:ext uri="{0D108BD9-81ED-4DB2-BD59-A6C34878D82A}">
                    <a16:rowId xmlns:a16="http://schemas.microsoft.com/office/drawing/2014/main" val="2236624950"/>
                  </a:ext>
                </a:extLst>
              </a:tr>
              <a:tr h="391116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HoldOut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Extrapolation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-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0.2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{"x": 4}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inf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XGBoost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XGBoost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extLst>
                  <a:ext uri="{0D108BD9-81ED-4DB2-BD59-A6C34878D82A}">
                    <a16:rowId xmlns:a16="http://schemas.microsoft.com/office/drawing/2014/main" val="2414589600"/>
                  </a:ext>
                </a:extLst>
              </a:tr>
              <a:tr h="391116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Kfold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HoldOut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0.2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-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XGBoost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XGBoost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extLst>
                  <a:ext uri="{0D108BD9-81ED-4DB2-BD59-A6C34878D82A}">
                    <a16:rowId xmlns:a16="http://schemas.microsoft.com/office/drawing/2014/main" val="406323919"/>
                  </a:ext>
                </a:extLst>
              </a:tr>
              <a:tr h="391116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HoldOut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Extrapolation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-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0.2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{"x": 4}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XGBoost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XGBoost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extLst>
                  <a:ext uri="{0D108BD9-81ED-4DB2-BD59-A6C34878D82A}">
                    <a16:rowId xmlns:a16="http://schemas.microsoft.com/office/drawing/2014/main" val="3851461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69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771B6-3C0E-22F2-96A4-91B0140EB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9679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8F97CE"/>
      </a:accent1>
      <a:accent2>
        <a:srgbClr val="76A0C3"/>
      </a:accent2>
      <a:accent3>
        <a:srgbClr val="7AAEAF"/>
      </a:accent3>
      <a:accent4>
        <a:srgbClr val="6BB196"/>
      </a:accent4>
      <a:accent5>
        <a:srgbClr val="77AF82"/>
      </a:accent5>
      <a:accent6>
        <a:srgbClr val="7AB16B"/>
      </a:accent6>
      <a:hlink>
        <a:srgbClr val="8B8354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183</Words>
  <Application>Microsoft Office PowerPoint</Application>
  <PresentationFormat>Widescreen</PresentationFormat>
  <Paragraphs>84</Paragraphs>
  <Slides>9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 Nova</vt:lpstr>
      <vt:lpstr>Arial Nova Light</vt:lpstr>
      <vt:lpstr>Calibri</vt:lpstr>
      <vt:lpstr>Cambria Math</vt:lpstr>
      <vt:lpstr>Courier New</vt:lpstr>
      <vt:lpstr>Wingdings</vt:lpstr>
      <vt:lpstr>RetrospectVTI</vt:lpstr>
      <vt:lpstr>Master Thesis- Presentation1  Analysis on aMLLibrary</vt:lpstr>
      <vt:lpstr>Regression models</vt:lpstr>
      <vt:lpstr>Input dataset 1</vt:lpstr>
      <vt:lpstr>PowerPoint Presentation</vt:lpstr>
      <vt:lpstr>Input dataset 2</vt:lpstr>
      <vt:lpstr>PowerPoint Presentation</vt:lpstr>
      <vt:lpstr>['LRRidge', 'DecisionTree', 'XGBoost'] </vt:lpstr>
      <vt:lpstr>['LRRidge', 'Stepwise', 'XGBoost']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Thesis- Presentation1  Analysis on aMLLibrary</dc:title>
  <dc:creator>Priyanka Rajendran</dc:creator>
  <cp:lastModifiedBy>Priyanka Rajendran</cp:lastModifiedBy>
  <cp:revision>5</cp:revision>
  <dcterms:created xsi:type="dcterms:W3CDTF">2022-11-01T18:04:36Z</dcterms:created>
  <dcterms:modified xsi:type="dcterms:W3CDTF">2022-11-07T12:58:22Z</dcterms:modified>
</cp:coreProperties>
</file>