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3" r:id="rId8"/>
    <p:sldId id="261" r:id="rId9"/>
    <p:sldId id="264" r:id="rId10"/>
    <p:sldId id="271" r:id="rId11"/>
    <p:sldId id="262" r:id="rId12"/>
    <p:sldId id="265" r:id="rId13"/>
    <p:sldId id="266" r:id="rId14"/>
    <p:sldId id="267" r:id="rId15"/>
    <p:sldId id="268" r:id="rId16"/>
    <p:sldId id="269"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D3892A-5D6B-4B59-9E21-4AF6AB1AFA83}" type="doc">
      <dgm:prSet loTypeId="urn:microsoft.com/office/officeart/2011/layout/TabList" loCatId="list" qsTypeId="urn:microsoft.com/office/officeart/2005/8/quickstyle/simple5" qsCatId="simple" csTypeId="urn:microsoft.com/office/officeart/2005/8/colors/colorful1" csCatId="colorful" phldr="1"/>
      <dgm:spPr/>
      <dgm:t>
        <a:bodyPr/>
        <a:lstStyle/>
        <a:p>
          <a:endParaRPr lang="en-US"/>
        </a:p>
      </dgm:t>
    </dgm:pt>
    <dgm:pt modelId="{371F599C-2443-4802-8AC3-BF486A752DE5}">
      <dgm:prSet phldrT="[Text]"/>
      <dgm:spPr/>
      <dgm:t>
        <a:bodyPr/>
        <a:lstStyle/>
        <a:p>
          <a:r>
            <a:rPr lang="en-US" dirty="0"/>
            <a:t>A.</a:t>
          </a:r>
        </a:p>
      </dgm:t>
    </dgm:pt>
    <dgm:pt modelId="{B0A32783-8FE1-4BF2-9D6C-32337350AE6A}" type="parTrans" cxnId="{CEE8731F-B678-4A41-B758-965003BEC71B}">
      <dgm:prSet/>
      <dgm:spPr/>
      <dgm:t>
        <a:bodyPr/>
        <a:lstStyle/>
        <a:p>
          <a:endParaRPr lang="en-US"/>
        </a:p>
      </dgm:t>
    </dgm:pt>
    <dgm:pt modelId="{9BCE95C0-A97E-4123-B82B-0B9CD722FBC9}" type="sibTrans" cxnId="{CEE8731F-B678-4A41-B758-965003BEC71B}">
      <dgm:prSet/>
      <dgm:spPr/>
      <dgm:t>
        <a:bodyPr/>
        <a:lstStyle/>
        <a:p>
          <a:endParaRPr lang="en-US"/>
        </a:p>
      </dgm:t>
    </dgm:pt>
    <dgm:pt modelId="{B1F851B7-7ACE-4E6F-8F8B-C5A7B4F4D5C6}">
      <dgm:prSet phldrT="[Text]"/>
      <dgm:spPr/>
      <dgm:t>
        <a:bodyPr/>
        <a:lstStyle/>
        <a:p>
          <a:r>
            <a:rPr lang="en-US" b="0" i="0" dirty="0"/>
            <a:t>Business Professional</a:t>
          </a:r>
          <a:endParaRPr lang="en-US" dirty="0"/>
        </a:p>
      </dgm:t>
    </dgm:pt>
    <dgm:pt modelId="{85F230ED-49CB-4E90-B4F4-9A34E2D01750}" type="parTrans" cxnId="{7BDA8E5F-F270-4183-A290-5340EC30789F}">
      <dgm:prSet/>
      <dgm:spPr/>
      <dgm:t>
        <a:bodyPr/>
        <a:lstStyle/>
        <a:p>
          <a:endParaRPr lang="en-US"/>
        </a:p>
      </dgm:t>
    </dgm:pt>
    <dgm:pt modelId="{BEA4616D-BE5B-42B2-803F-0F6854BE6F29}" type="sibTrans" cxnId="{7BDA8E5F-F270-4183-A290-5340EC30789F}">
      <dgm:prSet/>
      <dgm:spPr/>
      <dgm:t>
        <a:bodyPr/>
        <a:lstStyle/>
        <a:p>
          <a:endParaRPr lang="en-US"/>
        </a:p>
      </dgm:t>
    </dgm:pt>
    <dgm:pt modelId="{B5B4F548-DE3E-46AE-A2F5-37D6F5D48C3D}">
      <dgm:prSet phldrT="[Text]"/>
      <dgm:spPr/>
      <dgm:t>
        <a:bodyPr/>
        <a:lstStyle/>
        <a:p>
          <a:r>
            <a:rPr lang="en-US" dirty="0"/>
            <a:t>B.</a:t>
          </a:r>
        </a:p>
      </dgm:t>
    </dgm:pt>
    <dgm:pt modelId="{C03590E0-14DF-4113-9BDA-3E6022E81FCB}" type="parTrans" cxnId="{48BB809C-BA54-4202-B6C0-3AAA505098CF}">
      <dgm:prSet/>
      <dgm:spPr/>
      <dgm:t>
        <a:bodyPr/>
        <a:lstStyle/>
        <a:p>
          <a:endParaRPr lang="en-US"/>
        </a:p>
      </dgm:t>
    </dgm:pt>
    <dgm:pt modelId="{6F978BC4-278A-4CE6-B8FE-BD59ED5577B0}" type="sibTrans" cxnId="{48BB809C-BA54-4202-B6C0-3AAA505098CF}">
      <dgm:prSet/>
      <dgm:spPr/>
      <dgm:t>
        <a:bodyPr/>
        <a:lstStyle/>
        <a:p>
          <a:endParaRPr lang="en-US"/>
        </a:p>
      </dgm:t>
    </dgm:pt>
    <dgm:pt modelId="{55A4D8B7-0E87-41EA-A8C7-2A0A765D2E07}">
      <dgm:prSet phldrT="[Text]"/>
      <dgm:spPr/>
      <dgm:t>
        <a:bodyPr/>
        <a:lstStyle/>
        <a:p>
          <a:r>
            <a:rPr lang="en-US" b="0" i="0" dirty="0"/>
            <a:t>Students</a:t>
          </a:r>
          <a:endParaRPr lang="en-US" dirty="0"/>
        </a:p>
      </dgm:t>
    </dgm:pt>
    <dgm:pt modelId="{F9A53170-0F63-465B-9502-5002423FAD85}" type="parTrans" cxnId="{F762A846-5D9F-4DE1-BADC-01A3C0F6748B}">
      <dgm:prSet/>
      <dgm:spPr/>
      <dgm:t>
        <a:bodyPr/>
        <a:lstStyle/>
        <a:p>
          <a:endParaRPr lang="en-US"/>
        </a:p>
      </dgm:t>
    </dgm:pt>
    <dgm:pt modelId="{FC0F85F9-5978-48CA-89F7-E23CE9E73A86}" type="sibTrans" cxnId="{F762A846-5D9F-4DE1-BADC-01A3C0F6748B}">
      <dgm:prSet/>
      <dgm:spPr/>
      <dgm:t>
        <a:bodyPr/>
        <a:lstStyle/>
        <a:p>
          <a:endParaRPr lang="en-US"/>
        </a:p>
      </dgm:t>
    </dgm:pt>
    <dgm:pt modelId="{EB053410-9AAC-4670-9C79-EDEBBE40FFCF}">
      <dgm:prSet phldrT="[Text]"/>
      <dgm:spPr/>
      <dgm:t>
        <a:bodyPr/>
        <a:lstStyle/>
        <a:p>
          <a:r>
            <a:rPr lang="en-US" dirty="0"/>
            <a:t>C.</a:t>
          </a:r>
        </a:p>
      </dgm:t>
    </dgm:pt>
    <dgm:pt modelId="{A6F15EEB-E4A7-412A-A36E-3AC18AC52072}" type="parTrans" cxnId="{5B617F3F-7E98-4C16-9B00-401806423605}">
      <dgm:prSet/>
      <dgm:spPr/>
      <dgm:t>
        <a:bodyPr/>
        <a:lstStyle/>
        <a:p>
          <a:endParaRPr lang="en-US"/>
        </a:p>
      </dgm:t>
    </dgm:pt>
    <dgm:pt modelId="{0A244C3E-2A50-4A64-A6BC-5DBB56052C18}" type="sibTrans" cxnId="{5B617F3F-7E98-4C16-9B00-401806423605}">
      <dgm:prSet/>
      <dgm:spPr/>
      <dgm:t>
        <a:bodyPr/>
        <a:lstStyle/>
        <a:p>
          <a:endParaRPr lang="en-US"/>
        </a:p>
      </dgm:t>
    </dgm:pt>
    <dgm:pt modelId="{90457E3E-FE55-4130-82E6-F65EE63DDBF5}">
      <dgm:prSet phldrT="[Text]"/>
      <dgm:spPr/>
      <dgm:t>
        <a:bodyPr/>
        <a:lstStyle/>
        <a:p>
          <a:r>
            <a:rPr lang="en-US" dirty="0"/>
            <a:t>Housewives</a:t>
          </a:r>
        </a:p>
      </dgm:t>
    </dgm:pt>
    <dgm:pt modelId="{A4AB27B1-ABA0-4121-9006-D5EFB12CE2CB}" type="parTrans" cxnId="{3180E7B9-A84A-479B-9F1F-F8E73FE6A719}">
      <dgm:prSet/>
      <dgm:spPr/>
      <dgm:t>
        <a:bodyPr/>
        <a:lstStyle/>
        <a:p>
          <a:endParaRPr lang="en-US"/>
        </a:p>
      </dgm:t>
    </dgm:pt>
    <dgm:pt modelId="{BAE728B3-C752-49A9-AB40-368AB9CF7042}" type="sibTrans" cxnId="{3180E7B9-A84A-479B-9F1F-F8E73FE6A719}">
      <dgm:prSet/>
      <dgm:spPr/>
      <dgm:t>
        <a:bodyPr/>
        <a:lstStyle/>
        <a:p>
          <a:endParaRPr lang="en-US"/>
        </a:p>
      </dgm:t>
    </dgm:pt>
    <dgm:pt modelId="{0B5F273B-4323-4C1D-9D65-03A4E2179F5D}">
      <dgm:prSet/>
      <dgm:spPr/>
      <dgm:t>
        <a:bodyPr/>
        <a:lstStyle/>
        <a:p>
          <a:r>
            <a:rPr lang="en-US" dirty="0"/>
            <a:t>D.</a:t>
          </a:r>
        </a:p>
      </dgm:t>
    </dgm:pt>
    <dgm:pt modelId="{0E36FEFC-CE51-44C0-A37B-BD29705F9D64}" type="parTrans" cxnId="{DC2F81FE-B496-41BC-AFE7-FCCCEE54ED3C}">
      <dgm:prSet/>
      <dgm:spPr/>
      <dgm:t>
        <a:bodyPr/>
        <a:lstStyle/>
        <a:p>
          <a:endParaRPr lang="en-US"/>
        </a:p>
      </dgm:t>
    </dgm:pt>
    <dgm:pt modelId="{9A67DC33-C325-4742-A84C-ABE0FD18BA8C}" type="sibTrans" cxnId="{DC2F81FE-B496-41BC-AFE7-FCCCEE54ED3C}">
      <dgm:prSet/>
      <dgm:spPr/>
      <dgm:t>
        <a:bodyPr/>
        <a:lstStyle/>
        <a:p>
          <a:endParaRPr lang="en-US"/>
        </a:p>
      </dgm:t>
    </dgm:pt>
    <dgm:pt modelId="{3C550AFF-ADF6-4E3E-8302-A65598D7556B}">
      <dgm:prSet/>
      <dgm:spPr/>
      <dgm:t>
        <a:bodyPr/>
        <a:lstStyle/>
        <a:p>
          <a:r>
            <a:rPr lang="en-US" dirty="0"/>
            <a:t>Miscellaneous</a:t>
          </a:r>
        </a:p>
      </dgm:t>
    </dgm:pt>
    <dgm:pt modelId="{C75F5517-F27C-4E86-86D8-F6BAE10D16A3}" type="parTrans" cxnId="{3D4AC41D-D3AC-470E-8E21-7641C75112B3}">
      <dgm:prSet/>
      <dgm:spPr/>
      <dgm:t>
        <a:bodyPr/>
        <a:lstStyle/>
        <a:p>
          <a:endParaRPr lang="en-US"/>
        </a:p>
      </dgm:t>
    </dgm:pt>
    <dgm:pt modelId="{65DD761E-CB9D-49E9-92CC-8AE1C0F38ADD}" type="sibTrans" cxnId="{3D4AC41D-D3AC-470E-8E21-7641C75112B3}">
      <dgm:prSet/>
      <dgm:spPr/>
      <dgm:t>
        <a:bodyPr/>
        <a:lstStyle/>
        <a:p>
          <a:endParaRPr lang="en-US"/>
        </a:p>
      </dgm:t>
    </dgm:pt>
    <dgm:pt modelId="{7D4D1319-D9B3-40D2-BA3B-2164805DA62E}" type="pres">
      <dgm:prSet presAssocID="{93D3892A-5D6B-4B59-9E21-4AF6AB1AFA83}" presName="Name0" presStyleCnt="0">
        <dgm:presLayoutVars>
          <dgm:chMax/>
          <dgm:chPref val="3"/>
          <dgm:dir/>
          <dgm:animOne val="branch"/>
          <dgm:animLvl val="lvl"/>
        </dgm:presLayoutVars>
      </dgm:prSet>
      <dgm:spPr/>
    </dgm:pt>
    <dgm:pt modelId="{A3836830-0B5F-4662-8D9C-4F479EAD5979}" type="pres">
      <dgm:prSet presAssocID="{371F599C-2443-4802-8AC3-BF486A752DE5}" presName="composite" presStyleCnt="0"/>
      <dgm:spPr/>
    </dgm:pt>
    <dgm:pt modelId="{8009E632-5901-4775-A80C-495D550F4A8D}" type="pres">
      <dgm:prSet presAssocID="{371F599C-2443-4802-8AC3-BF486A752DE5}" presName="FirstChild" presStyleLbl="revTx" presStyleIdx="0" presStyleCnt="4">
        <dgm:presLayoutVars>
          <dgm:chMax val="0"/>
          <dgm:chPref val="0"/>
          <dgm:bulletEnabled val="1"/>
        </dgm:presLayoutVars>
      </dgm:prSet>
      <dgm:spPr/>
    </dgm:pt>
    <dgm:pt modelId="{5DBFB56E-1467-41FA-A1AF-A325D1B80D3A}" type="pres">
      <dgm:prSet presAssocID="{371F599C-2443-4802-8AC3-BF486A752DE5}" presName="Parent" presStyleLbl="alignNode1" presStyleIdx="0" presStyleCnt="4">
        <dgm:presLayoutVars>
          <dgm:chMax val="3"/>
          <dgm:chPref val="3"/>
          <dgm:bulletEnabled val="1"/>
        </dgm:presLayoutVars>
      </dgm:prSet>
      <dgm:spPr/>
    </dgm:pt>
    <dgm:pt modelId="{3133F690-4FE2-4A1D-8EF9-56B81E64E6E3}" type="pres">
      <dgm:prSet presAssocID="{371F599C-2443-4802-8AC3-BF486A752DE5}" presName="Accent" presStyleLbl="parChTrans1D1" presStyleIdx="0" presStyleCnt="4"/>
      <dgm:spPr/>
    </dgm:pt>
    <dgm:pt modelId="{2AB9126B-1A21-424D-8479-A36B0FB2293C}" type="pres">
      <dgm:prSet presAssocID="{9BCE95C0-A97E-4123-B82B-0B9CD722FBC9}" presName="sibTrans" presStyleCnt="0"/>
      <dgm:spPr/>
    </dgm:pt>
    <dgm:pt modelId="{2A83517B-DB8A-4F61-A418-37700848D40B}" type="pres">
      <dgm:prSet presAssocID="{B5B4F548-DE3E-46AE-A2F5-37D6F5D48C3D}" presName="composite" presStyleCnt="0"/>
      <dgm:spPr/>
    </dgm:pt>
    <dgm:pt modelId="{E2354808-35DD-456A-A896-390E40F2C9DF}" type="pres">
      <dgm:prSet presAssocID="{B5B4F548-DE3E-46AE-A2F5-37D6F5D48C3D}" presName="FirstChild" presStyleLbl="revTx" presStyleIdx="1" presStyleCnt="4">
        <dgm:presLayoutVars>
          <dgm:chMax val="0"/>
          <dgm:chPref val="0"/>
          <dgm:bulletEnabled val="1"/>
        </dgm:presLayoutVars>
      </dgm:prSet>
      <dgm:spPr/>
    </dgm:pt>
    <dgm:pt modelId="{5ABBB86D-4C6B-44D8-B726-B45051892E37}" type="pres">
      <dgm:prSet presAssocID="{B5B4F548-DE3E-46AE-A2F5-37D6F5D48C3D}" presName="Parent" presStyleLbl="alignNode1" presStyleIdx="1" presStyleCnt="4">
        <dgm:presLayoutVars>
          <dgm:chMax val="3"/>
          <dgm:chPref val="3"/>
          <dgm:bulletEnabled val="1"/>
        </dgm:presLayoutVars>
      </dgm:prSet>
      <dgm:spPr/>
    </dgm:pt>
    <dgm:pt modelId="{A2AC503C-266B-46B7-8DAF-BD9BF6CCE663}" type="pres">
      <dgm:prSet presAssocID="{B5B4F548-DE3E-46AE-A2F5-37D6F5D48C3D}" presName="Accent" presStyleLbl="parChTrans1D1" presStyleIdx="1" presStyleCnt="4"/>
      <dgm:spPr/>
    </dgm:pt>
    <dgm:pt modelId="{657DFDC0-71FC-485B-A567-DBD7514DAD46}" type="pres">
      <dgm:prSet presAssocID="{6F978BC4-278A-4CE6-B8FE-BD59ED5577B0}" presName="sibTrans" presStyleCnt="0"/>
      <dgm:spPr/>
    </dgm:pt>
    <dgm:pt modelId="{5AA60517-E351-4A3A-88BC-FF6E1DB82E96}" type="pres">
      <dgm:prSet presAssocID="{EB053410-9AAC-4670-9C79-EDEBBE40FFCF}" presName="composite" presStyleCnt="0"/>
      <dgm:spPr/>
    </dgm:pt>
    <dgm:pt modelId="{3C91A9FB-4553-4C94-88DF-732804369736}" type="pres">
      <dgm:prSet presAssocID="{EB053410-9AAC-4670-9C79-EDEBBE40FFCF}" presName="FirstChild" presStyleLbl="revTx" presStyleIdx="2" presStyleCnt="4">
        <dgm:presLayoutVars>
          <dgm:chMax val="0"/>
          <dgm:chPref val="0"/>
          <dgm:bulletEnabled val="1"/>
        </dgm:presLayoutVars>
      </dgm:prSet>
      <dgm:spPr/>
    </dgm:pt>
    <dgm:pt modelId="{C753B074-ED86-402A-A7FB-684716ED34BC}" type="pres">
      <dgm:prSet presAssocID="{EB053410-9AAC-4670-9C79-EDEBBE40FFCF}" presName="Parent" presStyleLbl="alignNode1" presStyleIdx="2" presStyleCnt="4">
        <dgm:presLayoutVars>
          <dgm:chMax val="3"/>
          <dgm:chPref val="3"/>
          <dgm:bulletEnabled val="1"/>
        </dgm:presLayoutVars>
      </dgm:prSet>
      <dgm:spPr/>
    </dgm:pt>
    <dgm:pt modelId="{D69B9FEA-2889-42CD-81EE-3901481BEB02}" type="pres">
      <dgm:prSet presAssocID="{EB053410-9AAC-4670-9C79-EDEBBE40FFCF}" presName="Accent" presStyleLbl="parChTrans1D1" presStyleIdx="2" presStyleCnt="4"/>
      <dgm:spPr/>
    </dgm:pt>
    <dgm:pt modelId="{4D38B760-DB15-4A79-9E56-8DB7326BCE5E}" type="pres">
      <dgm:prSet presAssocID="{0A244C3E-2A50-4A64-A6BC-5DBB56052C18}" presName="sibTrans" presStyleCnt="0"/>
      <dgm:spPr/>
    </dgm:pt>
    <dgm:pt modelId="{CA081934-F39D-4785-9869-F69B52C05C84}" type="pres">
      <dgm:prSet presAssocID="{0B5F273B-4323-4C1D-9D65-03A4E2179F5D}" presName="composite" presStyleCnt="0"/>
      <dgm:spPr/>
    </dgm:pt>
    <dgm:pt modelId="{0864372C-D9D1-4986-B9F4-F3AAE857B51E}" type="pres">
      <dgm:prSet presAssocID="{0B5F273B-4323-4C1D-9D65-03A4E2179F5D}" presName="FirstChild" presStyleLbl="revTx" presStyleIdx="3" presStyleCnt="4">
        <dgm:presLayoutVars>
          <dgm:chMax val="0"/>
          <dgm:chPref val="0"/>
          <dgm:bulletEnabled val="1"/>
        </dgm:presLayoutVars>
      </dgm:prSet>
      <dgm:spPr/>
    </dgm:pt>
    <dgm:pt modelId="{E51259E0-6B71-4AF2-BB20-0F173C9BBC7F}" type="pres">
      <dgm:prSet presAssocID="{0B5F273B-4323-4C1D-9D65-03A4E2179F5D}" presName="Parent" presStyleLbl="alignNode1" presStyleIdx="3" presStyleCnt="4">
        <dgm:presLayoutVars>
          <dgm:chMax val="3"/>
          <dgm:chPref val="3"/>
          <dgm:bulletEnabled val="1"/>
        </dgm:presLayoutVars>
      </dgm:prSet>
      <dgm:spPr/>
    </dgm:pt>
    <dgm:pt modelId="{AD1686B9-5645-4E3E-9B10-867B87F2D4A6}" type="pres">
      <dgm:prSet presAssocID="{0B5F273B-4323-4C1D-9D65-03A4E2179F5D}" presName="Accent" presStyleLbl="parChTrans1D1" presStyleIdx="3" presStyleCnt="4"/>
      <dgm:spPr/>
    </dgm:pt>
  </dgm:ptLst>
  <dgm:cxnLst>
    <dgm:cxn modelId="{FAD7AA18-6EA7-4C3E-AFE8-3CFE5FED5064}" type="presOf" srcId="{93D3892A-5D6B-4B59-9E21-4AF6AB1AFA83}" destId="{7D4D1319-D9B3-40D2-BA3B-2164805DA62E}" srcOrd="0" destOrd="0" presId="urn:microsoft.com/office/officeart/2011/layout/TabList"/>
    <dgm:cxn modelId="{3D4AC41D-D3AC-470E-8E21-7641C75112B3}" srcId="{0B5F273B-4323-4C1D-9D65-03A4E2179F5D}" destId="{3C550AFF-ADF6-4E3E-8302-A65598D7556B}" srcOrd="0" destOrd="0" parTransId="{C75F5517-F27C-4E86-86D8-F6BAE10D16A3}" sibTransId="{65DD761E-CB9D-49E9-92CC-8AE1C0F38ADD}"/>
    <dgm:cxn modelId="{CEE8731F-B678-4A41-B758-965003BEC71B}" srcId="{93D3892A-5D6B-4B59-9E21-4AF6AB1AFA83}" destId="{371F599C-2443-4802-8AC3-BF486A752DE5}" srcOrd="0" destOrd="0" parTransId="{B0A32783-8FE1-4BF2-9D6C-32337350AE6A}" sibTransId="{9BCE95C0-A97E-4123-B82B-0B9CD722FBC9}"/>
    <dgm:cxn modelId="{6A57861F-90FC-448B-939F-9C728711BA5E}" type="presOf" srcId="{371F599C-2443-4802-8AC3-BF486A752DE5}" destId="{5DBFB56E-1467-41FA-A1AF-A325D1B80D3A}" srcOrd="0" destOrd="0" presId="urn:microsoft.com/office/officeart/2011/layout/TabList"/>
    <dgm:cxn modelId="{FE8C0722-A063-4DAD-861C-EE9D1EA2F3E1}" type="presOf" srcId="{55A4D8B7-0E87-41EA-A8C7-2A0A765D2E07}" destId="{E2354808-35DD-456A-A896-390E40F2C9DF}" srcOrd="0" destOrd="0" presId="urn:microsoft.com/office/officeart/2011/layout/TabList"/>
    <dgm:cxn modelId="{62933C23-D486-47DD-BCE1-15BE1B09FCE8}" type="presOf" srcId="{90457E3E-FE55-4130-82E6-F65EE63DDBF5}" destId="{3C91A9FB-4553-4C94-88DF-732804369736}" srcOrd="0" destOrd="0" presId="urn:microsoft.com/office/officeart/2011/layout/TabList"/>
    <dgm:cxn modelId="{BD6FA038-B898-4831-94C3-7A955502E626}" type="presOf" srcId="{3C550AFF-ADF6-4E3E-8302-A65598D7556B}" destId="{0864372C-D9D1-4986-B9F4-F3AAE857B51E}" srcOrd="0" destOrd="0" presId="urn:microsoft.com/office/officeart/2011/layout/TabList"/>
    <dgm:cxn modelId="{5B617F3F-7E98-4C16-9B00-401806423605}" srcId="{93D3892A-5D6B-4B59-9E21-4AF6AB1AFA83}" destId="{EB053410-9AAC-4670-9C79-EDEBBE40FFCF}" srcOrd="2" destOrd="0" parTransId="{A6F15EEB-E4A7-412A-A36E-3AC18AC52072}" sibTransId="{0A244C3E-2A50-4A64-A6BC-5DBB56052C18}"/>
    <dgm:cxn modelId="{0EAF065B-D987-4703-836E-DD42D9784B5D}" type="presOf" srcId="{B1F851B7-7ACE-4E6F-8F8B-C5A7B4F4D5C6}" destId="{8009E632-5901-4775-A80C-495D550F4A8D}" srcOrd="0" destOrd="0" presId="urn:microsoft.com/office/officeart/2011/layout/TabList"/>
    <dgm:cxn modelId="{7BDA8E5F-F270-4183-A290-5340EC30789F}" srcId="{371F599C-2443-4802-8AC3-BF486A752DE5}" destId="{B1F851B7-7ACE-4E6F-8F8B-C5A7B4F4D5C6}" srcOrd="0" destOrd="0" parTransId="{85F230ED-49CB-4E90-B4F4-9A34E2D01750}" sibTransId="{BEA4616D-BE5B-42B2-803F-0F6854BE6F29}"/>
    <dgm:cxn modelId="{A6113D43-FD80-4093-B89F-4AD6ABA09222}" type="presOf" srcId="{0B5F273B-4323-4C1D-9D65-03A4E2179F5D}" destId="{E51259E0-6B71-4AF2-BB20-0F173C9BBC7F}" srcOrd="0" destOrd="0" presId="urn:microsoft.com/office/officeart/2011/layout/TabList"/>
    <dgm:cxn modelId="{F762A846-5D9F-4DE1-BADC-01A3C0F6748B}" srcId="{B5B4F548-DE3E-46AE-A2F5-37D6F5D48C3D}" destId="{55A4D8B7-0E87-41EA-A8C7-2A0A765D2E07}" srcOrd="0" destOrd="0" parTransId="{F9A53170-0F63-465B-9502-5002423FAD85}" sibTransId="{FC0F85F9-5978-48CA-89F7-E23CE9E73A86}"/>
    <dgm:cxn modelId="{211AE36A-D5BD-466E-9FD7-B8EE2460726E}" type="presOf" srcId="{EB053410-9AAC-4670-9C79-EDEBBE40FFCF}" destId="{C753B074-ED86-402A-A7FB-684716ED34BC}" srcOrd="0" destOrd="0" presId="urn:microsoft.com/office/officeart/2011/layout/TabList"/>
    <dgm:cxn modelId="{48BB809C-BA54-4202-B6C0-3AAA505098CF}" srcId="{93D3892A-5D6B-4B59-9E21-4AF6AB1AFA83}" destId="{B5B4F548-DE3E-46AE-A2F5-37D6F5D48C3D}" srcOrd="1" destOrd="0" parTransId="{C03590E0-14DF-4113-9BDA-3E6022E81FCB}" sibTransId="{6F978BC4-278A-4CE6-B8FE-BD59ED5577B0}"/>
    <dgm:cxn modelId="{3180E7B9-A84A-479B-9F1F-F8E73FE6A719}" srcId="{EB053410-9AAC-4670-9C79-EDEBBE40FFCF}" destId="{90457E3E-FE55-4130-82E6-F65EE63DDBF5}" srcOrd="0" destOrd="0" parTransId="{A4AB27B1-ABA0-4121-9006-D5EFB12CE2CB}" sibTransId="{BAE728B3-C752-49A9-AB40-368AB9CF7042}"/>
    <dgm:cxn modelId="{6E2E1DBC-E674-4CB2-A6E6-72BA77CC5B2F}" type="presOf" srcId="{B5B4F548-DE3E-46AE-A2F5-37D6F5D48C3D}" destId="{5ABBB86D-4C6B-44D8-B726-B45051892E37}" srcOrd="0" destOrd="0" presId="urn:microsoft.com/office/officeart/2011/layout/TabList"/>
    <dgm:cxn modelId="{DC2F81FE-B496-41BC-AFE7-FCCCEE54ED3C}" srcId="{93D3892A-5D6B-4B59-9E21-4AF6AB1AFA83}" destId="{0B5F273B-4323-4C1D-9D65-03A4E2179F5D}" srcOrd="3" destOrd="0" parTransId="{0E36FEFC-CE51-44C0-A37B-BD29705F9D64}" sibTransId="{9A67DC33-C325-4742-A84C-ABE0FD18BA8C}"/>
    <dgm:cxn modelId="{9D962BE9-5759-439D-A7E6-EE7099D66D55}" type="presParOf" srcId="{7D4D1319-D9B3-40D2-BA3B-2164805DA62E}" destId="{A3836830-0B5F-4662-8D9C-4F479EAD5979}" srcOrd="0" destOrd="0" presId="urn:microsoft.com/office/officeart/2011/layout/TabList"/>
    <dgm:cxn modelId="{DFB91DE1-A32C-4913-8CB9-01205F1CE68A}" type="presParOf" srcId="{A3836830-0B5F-4662-8D9C-4F479EAD5979}" destId="{8009E632-5901-4775-A80C-495D550F4A8D}" srcOrd="0" destOrd="0" presId="urn:microsoft.com/office/officeart/2011/layout/TabList"/>
    <dgm:cxn modelId="{4DDDE63B-4F16-4E5D-AC30-3E4807C82A44}" type="presParOf" srcId="{A3836830-0B5F-4662-8D9C-4F479EAD5979}" destId="{5DBFB56E-1467-41FA-A1AF-A325D1B80D3A}" srcOrd="1" destOrd="0" presId="urn:microsoft.com/office/officeart/2011/layout/TabList"/>
    <dgm:cxn modelId="{8AF98FEC-B1F8-42DC-B958-060A38A97F0E}" type="presParOf" srcId="{A3836830-0B5F-4662-8D9C-4F479EAD5979}" destId="{3133F690-4FE2-4A1D-8EF9-56B81E64E6E3}" srcOrd="2" destOrd="0" presId="urn:microsoft.com/office/officeart/2011/layout/TabList"/>
    <dgm:cxn modelId="{0F3ACA84-BACC-4D88-B9D1-F5A170C679E1}" type="presParOf" srcId="{7D4D1319-D9B3-40D2-BA3B-2164805DA62E}" destId="{2AB9126B-1A21-424D-8479-A36B0FB2293C}" srcOrd="1" destOrd="0" presId="urn:microsoft.com/office/officeart/2011/layout/TabList"/>
    <dgm:cxn modelId="{4EF9C9DF-D625-4830-B54A-5B65E2F83FC5}" type="presParOf" srcId="{7D4D1319-D9B3-40D2-BA3B-2164805DA62E}" destId="{2A83517B-DB8A-4F61-A418-37700848D40B}" srcOrd="2" destOrd="0" presId="urn:microsoft.com/office/officeart/2011/layout/TabList"/>
    <dgm:cxn modelId="{E1927C61-E532-4875-9BA5-D14CC95E2535}" type="presParOf" srcId="{2A83517B-DB8A-4F61-A418-37700848D40B}" destId="{E2354808-35DD-456A-A896-390E40F2C9DF}" srcOrd="0" destOrd="0" presId="urn:microsoft.com/office/officeart/2011/layout/TabList"/>
    <dgm:cxn modelId="{1167E0C8-6338-473B-9400-AC2EB25786C2}" type="presParOf" srcId="{2A83517B-DB8A-4F61-A418-37700848D40B}" destId="{5ABBB86D-4C6B-44D8-B726-B45051892E37}" srcOrd="1" destOrd="0" presId="urn:microsoft.com/office/officeart/2011/layout/TabList"/>
    <dgm:cxn modelId="{72ABEB9C-9597-48E6-86AB-7048D5D71DED}" type="presParOf" srcId="{2A83517B-DB8A-4F61-A418-37700848D40B}" destId="{A2AC503C-266B-46B7-8DAF-BD9BF6CCE663}" srcOrd="2" destOrd="0" presId="urn:microsoft.com/office/officeart/2011/layout/TabList"/>
    <dgm:cxn modelId="{C9BD7063-6769-4E01-A8CA-6A4941155EC2}" type="presParOf" srcId="{7D4D1319-D9B3-40D2-BA3B-2164805DA62E}" destId="{657DFDC0-71FC-485B-A567-DBD7514DAD46}" srcOrd="3" destOrd="0" presId="urn:microsoft.com/office/officeart/2011/layout/TabList"/>
    <dgm:cxn modelId="{FAB52BC1-CD5B-4719-B3B2-4FC3767122ED}" type="presParOf" srcId="{7D4D1319-D9B3-40D2-BA3B-2164805DA62E}" destId="{5AA60517-E351-4A3A-88BC-FF6E1DB82E96}" srcOrd="4" destOrd="0" presId="urn:microsoft.com/office/officeart/2011/layout/TabList"/>
    <dgm:cxn modelId="{754185E7-2224-42CF-B3BD-788840785AAE}" type="presParOf" srcId="{5AA60517-E351-4A3A-88BC-FF6E1DB82E96}" destId="{3C91A9FB-4553-4C94-88DF-732804369736}" srcOrd="0" destOrd="0" presId="urn:microsoft.com/office/officeart/2011/layout/TabList"/>
    <dgm:cxn modelId="{5F9539B6-3CEA-488E-AECF-96D0321C718B}" type="presParOf" srcId="{5AA60517-E351-4A3A-88BC-FF6E1DB82E96}" destId="{C753B074-ED86-402A-A7FB-684716ED34BC}" srcOrd="1" destOrd="0" presId="urn:microsoft.com/office/officeart/2011/layout/TabList"/>
    <dgm:cxn modelId="{EB0DA8B7-8C54-44CA-BE6A-81F71C16796A}" type="presParOf" srcId="{5AA60517-E351-4A3A-88BC-FF6E1DB82E96}" destId="{D69B9FEA-2889-42CD-81EE-3901481BEB02}" srcOrd="2" destOrd="0" presId="urn:microsoft.com/office/officeart/2011/layout/TabList"/>
    <dgm:cxn modelId="{8E93F83A-838A-4521-B9A5-1A6B1825A0AD}" type="presParOf" srcId="{7D4D1319-D9B3-40D2-BA3B-2164805DA62E}" destId="{4D38B760-DB15-4A79-9E56-8DB7326BCE5E}" srcOrd="5" destOrd="0" presId="urn:microsoft.com/office/officeart/2011/layout/TabList"/>
    <dgm:cxn modelId="{B19329D0-FAE0-491E-93EF-F2C30B774C58}" type="presParOf" srcId="{7D4D1319-D9B3-40D2-BA3B-2164805DA62E}" destId="{CA081934-F39D-4785-9869-F69B52C05C84}" srcOrd="6" destOrd="0" presId="urn:microsoft.com/office/officeart/2011/layout/TabList"/>
    <dgm:cxn modelId="{DD598583-F94C-47EC-A0D2-2E7F7CB3D2E6}" type="presParOf" srcId="{CA081934-F39D-4785-9869-F69B52C05C84}" destId="{0864372C-D9D1-4986-B9F4-F3AAE857B51E}" srcOrd="0" destOrd="0" presId="urn:microsoft.com/office/officeart/2011/layout/TabList"/>
    <dgm:cxn modelId="{E94A220E-F9BD-4042-A426-0BFAC8BA263B}" type="presParOf" srcId="{CA081934-F39D-4785-9869-F69B52C05C84}" destId="{E51259E0-6B71-4AF2-BB20-0F173C9BBC7F}" srcOrd="1" destOrd="0" presId="urn:microsoft.com/office/officeart/2011/layout/TabList"/>
    <dgm:cxn modelId="{98021DC9-736E-45D9-B608-2DAAA3E73CF6}" type="presParOf" srcId="{CA081934-F39D-4785-9869-F69B52C05C84}" destId="{AD1686B9-5645-4E3E-9B10-867B87F2D4A6}"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686B9-5645-4E3E-9B10-867B87F2D4A6}">
      <dsp:nvSpPr>
        <dsp:cNvPr id="0" name=""/>
        <dsp:cNvSpPr/>
      </dsp:nvSpPr>
      <dsp:spPr>
        <a:xfrm>
          <a:off x="0" y="4624024"/>
          <a:ext cx="11029950" cy="0"/>
        </a:xfrm>
        <a:prstGeom prst="line">
          <a:avLst/>
        </a:pr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9B9FEA-2889-42CD-81EE-3901481BEB02}">
      <dsp:nvSpPr>
        <dsp:cNvPr id="0" name=""/>
        <dsp:cNvSpPr/>
      </dsp:nvSpPr>
      <dsp:spPr>
        <a:xfrm>
          <a:off x="0" y="3454339"/>
          <a:ext cx="11029950" cy="0"/>
        </a:xfrm>
        <a:prstGeom prst="line">
          <a:avLst/>
        </a:pr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AC503C-266B-46B7-8DAF-BD9BF6CCE663}">
      <dsp:nvSpPr>
        <dsp:cNvPr id="0" name=""/>
        <dsp:cNvSpPr/>
      </dsp:nvSpPr>
      <dsp:spPr>
        <a:xfrm>
          <a:off x="0" y="2284654"/>
          <a:ext cx="11029950" cy="0"/>
        </a:xfrm>
        <a:prstGeom prst="line">
          <a:avLst/>
        </a:pr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3F690-4FE2-4A1D-8EF9-56B81E64E6E3}">
      <dsp:nvSpPr>
        <dsp:cNvPr id="0" name=""/>
        <dsp:cNvSpPr/>
      </dsp:nvSpPr>
      <dsp:spPr>
        <a:xfrm>
          <a:off x="0" y="1114969"/>
          <a:ext cx="11029950" cy="0"/>
        </a:xfrm>
        <a:prstGeom prst="line">
          <a:avLst/>
        </a:prstGeom>
        <a:noFill/>
        <a:ln w="22225"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9E632-5901-4775-A80C-495D550F4A8D}">
      <dsp:nvSpPr>
        <dsp:cNvPr id="0" name=""/>
        <dsp:cNvSpPr/>
      </dsp:nvSpPr>
      <dsp:spPr>
        <a:xfrm>
          <a:off x="2867786" y="983"/>
          <a:ext cx="8162163" cy="111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15" tIns="120015" rIns="120015" bIns="120015" numCol="1" spcCol="1270" anchor="b" anchorCtr="0">
          <a:noAutofit/>
        </a:bodyPr>
        <a:lstStyle/>
        <a:p>
          <a:pPr marL="0" lvl="0" indent="0" algn="l" defTabSz="2800350">
            <a:lnSpc>
              <a:spcPct val="90000"/>
            </a:lnSpc>
            <a:spcBef>
              <a:spcPct val="0"/>
            </a:spcBef>
            <a:spcAft>
              <a:spcPct val="35000"/>
            </a:spcAft>
            <a:buNone/>
          </a:pPr>
          <a:r>
            <a:rPr lang="en-US" sz="6300" b="0" i="0" kern="1200" dirty="0"/>
            <a:t>Business Professional</a:t>
          </a:r>
          <a:endParaRPr lang="en-US" sz="6300" kern="1200" dirty="0"/>
        </a:p>
      </dsp:txBody>
      <dsp:txXfrm>
        <a:off x="2867786" y="983"/>
        <a:ext cx="8162163" cy="1113985"/>
      </dsp:txXfrm>
    </dsp:sp>
    <dsp:sp modelId="{5DBFB56E-1467-41FA-A1AF-A325D1B80D3A}">
      <dsp:nvSpPr>
        <dsp:cNvPr id="0" name=""/>
        <dsp:cNvSpPr/>
      </dsp:nvSpPr>
      <dsp:spPr>
        <a:xfrm>
          <a:off x="0" y="983"/>
          <a:ext cx="2867786" cy="1113985"/>
        </a:xfrm>
        <a:prstGeom prst="round2SameRect">
          <a:avLst>
            <a:gd name="adj1" fmla="val 16670"/>
            <a:gd name="adj2" fmla="val 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20015" tIns="120015" rIns="120015" bIns="120015" numCol="1" spcCol="1270" anchor="ctr" anchorCtr="0">
          <a:noAutofit/>
        </a:bodyPr>
        <a:lstStyle/>
        <a:p>
          <a:pPr marL="0" lvl="0" indent="0" algn="ctr" defTabSz="2800350">
            <a:lnSpc>
              <a:spcPct val="90000"/>
            </a:lnSpc>
            <a:spcBef>
              <a:spcPct val="0"/>
            </a:spcBef>
            <a:spcAft>
              <a:spcPct val="35000"/>
            </a:spcAft>
            <a:buNone/>
          </a:pPr>
          <a:r>
            <a:rPr lang="en-US" sz="6300" kern="1200" dirty="0"/>
            <a:t>A.</a:t>
          </a:r>
        </a:p>
      </dsp:txBody>
      <dsp:txXfrm>
        <a:off x="54390" y="55373"/>
        <a:ext cx="2759006" cy="1059595"/>
      </dsp:txXfrm>
    </dsp:sp>
    <dsp:sp modelId="{E2354808-35DD-456A-A896-390E40F2C9DF}">
      <dsp:nvSpPr>
        <dsp:cNvPr id="0" name=""/>
        <dsp:cNvSpPr/>
      </dsp:nvSpPr>
      <dsp:spPr>
        <a:xfrm>
          <a:off x="2867786" y="1170668"/>
          <a:ext cx="8162163" cy="111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15" tIns="120015" rIns="120015" bIns="120015" numCol="1" spcCol="1270" anchor="b" anchorCtr="0">
          <a:noAutofit/>
        </a:bodyPr>
        <a:lstStyle/>
        <a:p>
          <a:pPr marL="0" lvl="0" indent="0" algn="l" defTabSz="2800350">
            <a:lnSpc>
              <a:spcPct val="90000"/>
            </a:lnSpc>
            <a:spcBef>
              <a:spcPct val="0"/>
            </a:spcBef>
            <a:spcAft>
              <a:spcPct val="35000"/>
            </a:spcAft>
            <a:buNone/>
          </a:pPr>
          <a:r>
            <a:rPr lang="en-US" sz="6300" b="0" i="0" kern="1200" dirty="0"/>
            <a:t>Students</a:t>
          </a:r>
          <a:endParaRPr lang="en-US" sz="6300" kern="1200" dirty="0"/>
        </a:p>
      </dsp:txBody>
      <dsp:txXfrm>
        <a:off x="2867786" y="1170668"/>
        <a:ext cx="8162163" cy="1113985"/>
      </dsp:txXfrm>
    </dsp:sp>
    <dsp:sp modelId="{5ABBB86D-4C6B-44D8-B726-B45051892E37}">
      <dsp:nvSpPr>
        <dsp:cNvPr id="0" name=""/>
        <dsp:cNvSpPr/>
      </dsp:nvSpPr>
      <dsp:spPr>
        <a:xfrm>
          <a:off x="0" y="1170668"/>
          <a:ext cx="2867786" cy="1113985"/>
        </a:xfrm>
        <a:prstGeom prst="round2SameRect">
          <a:avLst>
            <a:gd name="adj1" fmla="val 16670"/>
            <a:gd name="adj2" fmla="val 0"/>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20015" tIns="120015" rIns="120015" bIns="120015" numCol="1" spcCol="1270" anchor="ctr" anchorCtr="0">
          <a:noAutofit/>
        </a:bodyPr>
        <a:lstStyle/>
        <a:p>
          <a:pPr marL="0" lvl="0" indent="0" algn="ctr" defTabSz="2800350">
            <a:lnSpc>
              <a:spcPct val="90000"/>
            </a:lnSpc>
            <a:spcBef>
              <a:spcPct val="0"/>
            </a:spcBef>
            <a:spcAft>
              <a:spcPct val="35000"/>
            </a:spcAft>
            <a:buNone/>
          </a:pPr>
          <a:r>
            <a:rPr lang="en-US" sz="6300" kern="1200" dirty="0"/>
            <a:t>B.</a:t>
          </a:r>
        </a:p>
      </dsp:txBody>
      <dsp:txXfrm>
        <a:off x="54390" y="1225058"/>
        <a:ext cx="2759006" cy="1059595"/>
      </dsp:txXfrm>
    </dsp:sp>
    <dsp:sp modelId="{3C91A9FB-4553-4C94-88DF-732804369736}">
      <dsp:nvSpPr>
        <dsp:cNvPr id="0" name=""/>
        <dsp:cNvSpPr/>
      </dsp:nvSpPr>
      <dsp:spPr>
        <a:xfrm>
          <a:off x="2867786" y="2340353"/>
          <a:ext cx="8162163" cy="111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15" tIns="120015" rIns="120015" bIns="120015" numCol="1" spcCol="1270" anchor="b" anchorCtr="0">
          <a:noAutofit/>
        </a:bodyPr>
        <a:lstStyle/>
        <a:p>
          <a:pPr marL="0" lvl="0" indent="0" algn="l" defTabSz="2800350">
            <a:lnSpc>
              <a:spcPct val="90000"/>
            </a:lnSpc>
            <a:spcBef>
              <a:spcPct val="0"/>
            </a:spcBef>
            <a:spcAft>
              <a:spcPct val="35000"/>
            </a:spcAft>
            <a:buNone/>
          </a:pPr>
          <a:r>
            <a:rPr lang="en-US" sz="6300" kern="1200" dirty="0"/>
            <a:t>Housewives</a:t>
          </a:r>
        </a:p>
      </dsp:txBody>
      <dsp:txXfrm>
        <a:off x="2867786" y="2340353"/>
        <a:ext cx="8162163" cy="1113985"/>
      </dsp:txXfrm>
    </dsp:sp>
    <dsp:sp modelId="{C753B074-ED86-402A-A7FB-684716ED34BC}">
      <dsp:nvSpPr>
        <dsp:cNvPr id="0" name=""/>
        <dsp:cNvSpPr/>
      </dsp:nvSpPr>
      <dsp:spPr>
        <a:xfrm>
          <a:off x="0" y="2340353"/>
          <a:ext cx="2867786" cy="1113985"/>
        </a:xfrm>
        <a:prstGeom prst="round2SameRect">
          <a:avLst>
            <a:gd name="adj1" fmla="val 16670"/>
            <a:gd name="adj2" fmla="val 0"/>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20015" tIns="120015" rIns="120015" bIns="120015" numCol="1" spcCol="1270" anchor="ctr" anchorCtr="0">
          <a:noAutofit/>
        </a:bodyPr>
        <a:lstStyle/>
        <a:p>
          <a:pPr marL="0" lvl="0" indent="0" algn="ctr" defTabSz="2800350">
            <a:lnSpc>
              <a:spcPct val="90000"/>
            </a:lnSpc>
            <a:spcBef>
              <a:spcPct val="0"/>
            </a:spcBef>
            <a:spcAft>
              <a:spcPct val="35000"/>
            </a:spcAft>
            <a:buNone/>
          </a:pPr>
          <a:r>
            <a:rPr lang="en-US" sz="6300" kern="1200" dirty="0"/>
            <a:t>C.</a:t>
          </a:r>
        </a:p>
      </dsp:txBody>
      <dsp:txXfrm>
        <a:off x="54390" y="2394743"/>
        <a:ext cx="2759006" cy="1059595"/>
      </dsp:txXfrm>
    </dsp:sp>
    <dsp:sp modelId="{0864372C-D9D1-4986-B9F4-F3AAE857B51E}">
      <dsp:nvSpPr>
        <dsp:cNvPr id="0" name=""/>
        <dsp:cNvSpPr/>
      </dsp:nvSpPr>
      <dsp:spPr>
        <a:xfrm>
          <a:off x="2867786" y="3510038"/>
          <a:ext cx="8162163" cy="111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15" tIns="120015" rIns="120015" bIns="120015" numCol="1" spcCol="1270" anchor="b" anchorCtr="0">
          <a:noAutofit/>
        </a:bodyPr>
        <a:lstStyle/>
        <a:p>
          <a:pPr marL="0" lvl="0" indent="0" algn="l" defTabSz="2800350">
            <a:lnSpc>
              <a:spcPct val="90000"/>
            </a:lnSpc>
            <a:spcBef>
              <a:spcPct val="0"/>
            </a:spcBef>
            <a:spcAft>
              <a:spcPct val="35000"/>
            </a:spcAft>
            <a:buNone/>
          </a:pPr>
          <a:r>
            <a:rPr lang="en-US" sz="6300" kern="1200" dirty="0"/>
            <a:t>Miscellaneous</a:t>
          </a:r>
        </a:p>
      </dsp:txBody>
      <dsp:txXfrm>
        <a:off x="2867786" y="3510038"/>
        <a:ext cx="8162163" cy="1113985"/>
      </dsp:txXfrm>
    </dsp:sp>
    <dsp:sp modelId="{E51259E0-6B71-4AF2-BB20-0F173C9BBC7F}">
      <dsp:nvSpPr>
        <dsp:cNvPr id="0" name=""/>
        <dsp:cNvSpPr/>
      </dsp:nvSpPr>
      <dsp:spPr>
        <a:xfrm>
          <a:off x="0" y="3510038"/>
          <a:ext cx="2867786" cy="1113985"/>
        </a:xfrm>
        <a:prstGeom prst="round2SameRect">
          <a:avLst>
            <a:gd name="adj1" fmla="val 16670"/>
            <a:gd name="adj2" fmla="val 0"/>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20015" tIns="120015" rIns="120015" bIns="120015" numCol="1" spcCol="1270" anchor="ctr" anchorCtr="0">
          <a:noAutofit/>
        </a:bodyPr>
        <a:lstStyle/>
        <a:p>
          <a:pPr marL="0" lvl="0" indent="0" algn="ctr" defTabSz="2800350">
            <a:lnSpc>
              <a:spcPct val="90000"/>
            </a:lnSpc>
            <a:spcBef>
              <a:spcPct val="0"/>
            </a:spcBef>
            <a:spcAft>
              <a:spcPct val="35000"/>
            </a:spcAft>
            <a:buNone/>
          </a:pPr>
          <a:r>
            <a:rPr lang="en-US" sz="6300" kern="1200" dirty="0"/>
            <a:t>D.</a:t>
          </a:r>
        </a:p>
      </dsp:txBody>
      <dsp:txXfrm>
        <a:off x="54390" y="3564428"/>
        <a:ext cx="2759006" cy="105959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cap="none" dirty="0">
                <a:ln w="0"/>
                <a:solidFill>
                  <a:schemeClr val="tx1"/>
                </a:solidFill>
                <a:effectLst>
                  <a:outerShdw blurRad="38100" dist="19050" dir="2700000" algn="tl" rotWithShape="0">
                    <a:schemeClr val="dk1">
                      <a:alpha val="40000"/>
                    </a:schemeClr>
                  </a:outerShdw>
                </a:effectLst>
              </a:rPr>
              <a:t>The Battle of neighborhoods:  Exploring Tokyo Nearby Venues for launching a designer boutique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 Priyanka Kesari</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E4B7-E057-44D3-890E-8A0605DB7274}"/>
              </a:ext>
            </a:extLst>
          </p:cNvPr>
          <p:cNvSpPr>
            <a:spLocks noGrp="1"/>
          </p:cNvSpPr>
          <p:nvPr>
            <p:ph type="title"/>
          </p:nvPr>
        </p:nvSpPr>
        <p:spPr>
          <a:xfrm>
            <a:off x="398312" y="0"/>
            <a:ext cx="11029616" cy="1188720"/>
          </a:xfrm>
        </p:spPr>
        <p:txBody>
          <a:bodyPr/>
          <a:lstStyle/>
          <a:p>
            <a:r>
              <a:rPr lang="en-US" dirty="0">
                <a:solidFill>
                  <a:schemeClr val="accent2">
                    <a:lumMod val="60000"/>
                    <a:lumOff val="40000"/>
                  </a:schemeClr>
                </a:solidFill>
              </a:rPr>
              <a:t>Most Frequently Visited store in 5 Major districts</a:t>
            </a:r>
          </a:p>
        </p:txBody>
      </p:sp>
      <p:pic>
        <p:nvPicPr>
          <p:cNvPr id="5" name="Content Placeholder 4" descr="Chart, diagram&#10;&#10;Description automatically generated">
            <a:extLst>
              <a:ext uri="{FF2B5EF4-FFF2-40B4-BE49-F238E27FC236}">
                <a16:creationId xmlns:a16="http://schemas.microsoft.com/office/drawing/2014/main" id="{5F5BD3D9-D06B-4D7F-9124-F588C2E2A89C}"/>
              </a:ext>
            </a:extLst>
          </p:cNvPr>
          <p:cNvPicPr>
            <a:picLocks noGrp="1" noChangeAspect="1"/>
          </p:cNvPicPr>
          <p:nvPr>
            <p:ph idx="1"/>
          </p:nvPr>
        </p:nvPicPr>
        <p:blipFill>
          <a:blip r:embed="rId2"/>
          <a:stretch>
            <a:fillRect/>
          </a:stretch>
        </p:blipFill>
        <p:spPr>
          <a:xfrm>
            <a:off x="1111348" y="1688123"/>
            <a:ext cx="9580098" cy="4883666"/>
          </a:xfrm>
        </p:spPr>
      </p:pic>
    </p:spTree>
    <p:extLst>
      <p:ext uri="{BB962C8B-B14F-4D97-AF65-F5344CB8AC3E}">
        <p14:creationId xmlns:p14="http://schemas.microsoft.com/office/powerpoint/2010/main" val="209688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16B5612-3D1F-4EBB-A14E-A03953759C3B}"/>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Number of Boutique as Top-Most Venues</a:t>
            </a:r>
          </a:p>
        </p:txBody>
      </p:sp>
      <p:pic>
        <p:nvPicPr>
          <p:cNvPr id="5" name="Content Placeholder 4" descr="Chart, bar chart&#10;&#10;Description automatically generated">
            <a:extLst>
              <a:ext uri="{FF2B5EF4-FFF2-40B4-BE49-F238E27FC236}">
                <a16:creationId xmlns:a16="http://schemas.microsoft.com/office/drawing/2014/main" id="{15DDA25D-A179-45E2-9B15-7053BCCBCCD0}"/>
              </a:ext>
            </a:extLst>
          </p:cNvPr>
          <p:cNvPicPr>
            <a:picLocks noGrp="1" noChangeAspect="1"/>
          </p:cNvPicPr>
          <p:nvPr>
            <p:ph idx="1"/>
          </p:nvPr>
        </p:nvPicPr>
        <p:blipFill>
          <a:blip r:embed="rId2"/>
          <a:stretch>
            <a:fillRect/>
          </a:stretch>
        </p:blipFill>
        <p:spPr>
          <a:xfrm>
            <a:off x="4499528" y="908143"/>
            <a:ext cx="7469205" cy="5041713"/>
          </a:xfrm>
          <a:prstGeom prst="rect">
            <a:avLst/>
          </a:prstGeom>
        </p:spPr>
      </p:pic>
    </p:spTree>
    <p:extLst>
      <p:ext uri="{BB962C8B-B14F-4D97-AF65-F5344CB8AC3E}">
        <p14:creationId xmlns:p14="http://schemas.microsoft.com/office/powerpoint/2010/main" val="369442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with low confidence">
            <a:extLst>
              <a:ext uri="{FF2B5EF4-FFF2-40B4-BE49-F238E27FC236}">
                <a16:creationId xmlns:a16="http://schemas.microsoft.com/office/drawing/2014/main" id="{B06554B8-C9C3-4C0D-9430-92A36FCF3533}"/>
              </a:ext>
            </a:extLst>
          </p:cNvPr>
          <p:cNvPicPr>
            <a:picLocks noGrp="1" noChangeAspect="1"/>
          </p:cNvPicPr>
          <p:nvPr>
            <p:ph idx="1"/>
          </p:nvPr>
        </p:nvPicPr>
        <p:blipFill>
          <a:blip r:embed="rId2"/>
          <a:stretch>
            <a:fillRect/>
          </a:stretch>
        </p:blipFill>
        <p:spPr>
          <a:xfrm>
            <a:off x="447234" y="453643"/>
            <a:ext cx="11010962" cy="2968358"/>
          </a:xfrm>
          <a:prstGeom prst="rect">
            <a:avLst/>
          </a:prstGeom>
        </p:spPr>
      </p:pic>
      <p:sp>
        <p:nvSpPr>
          <p:cNvPr id="20" name="Rectangle 19">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5E009C-07BB-4028-AB0C-23F8201E3FDE}"/>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rgbClr val="FFFFFF"/>
                </a:solidFill>
              </a:rPr>
              <a:t>K- Means Labels</a:t>
            </a:r>
          </a:p>
        </p:txBody>
      </p:sp>
    </p:spTree>
    <p:extLst>
      <p:ext uri="{BB962C8B-B14F-4D97-AF65-F5344CB8AC3E}">
        <p14:creationId xmlns:p14="http://schemas.microsoft.com/office/powerpoint/2010/main" val="319700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Map&#10;&#10;Description automatically generated">
            <a:extLst>
              <a:ext uri="{FF2B5EF4-FFF2-40B4-BE49-F238E27FC236}">
                <a16:creationId xmlns:a16="http://schemas.microsoft.com/office/drawing/2014/main" id="{56B96326-FB3B-4F70-BB84-8289C1A91698}"/>
              </a:ext>
            </a:extLst>
          </p:cNvPr>
          <p:cNvPicPr>
            <a:picLocks noGrp="1" noChangeAspect="1"/>
          </p:cNvPicPr>
          <p:nvPr>
            <p:ph idx="1"/>
          </p:nvPr>
        </p:nvPicPr>
        <p:blipFill rotWithShape="1">
          <a:blip r:embed="rId2"/>
          <a:srcRect l="12081" r="13252" b="-1"/>
          <a:stretch/>
        </p:blipFill>
        <p:spPr>
          <a:xfrm>
            <a:off x="-3047" y="10"/>
            <a:ext cx="12191999" cy="6857990"/>
          </a:xfrm>
          <a:prstGeom prst="rect">
            <a:avLst/>
          </a:prstGeom>
        </p:spPr>
      </p:pic>
      <p:sp>
        <p:nvSpPr>
          <p:cNvPr id="18" name="Rectangle 1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123CB-7794-421C-9DEB-7CA4913FC79E}"/>
              </a:ext>
            </a:extLst>
          </p:cNvPr>
          <p:cNvSpPr>
            <a:spLocks noGrp="1"/>
          </p:cNvSpPr>
          <p:nvPr>
            <p:ph type="title"/>
          </p:nvPr>
        </p:nvSpPr>
        <p:spPr>
          <a:xfrm>
            <a:off x="826648" y="5186470"/>
            <a:ext cx="10532607" cy="1259049"/>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dirty="0">
                <a:solidFill>
                  <a:schemeClr val="accent1">
                    <a:lumMod val="75000"/>
                  </a:schemeClr>
                </a:solidFill>
              </a:rPr>
              <a:t>Map of Boutiques in Major districts in clusters</a:t>
            </a:r>
          </a:p>
        </p:txBody>
      </p:sp>
      <p:cxnSp>
        <p:nvCxnSpPr>
          <p:cNvPr id="20" name="Straight Connector 1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77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8282-0534-49FD-ADF8-A7C926642AD4}"/>
              </a:ext>
            </a:extLst>
          </p:cNvPr>
          <p:cNvSpPr>
            <a:spLocks noGrp="1"/>
          </p:cNvSpPr>
          <p:nvPr>
            <p:ph type="title"/>
          </p:nvPr>
        </p:nvSpPr>
        <p:spPr>
          <a:xfrm>
            <a:off x="395661" y="0"/>
            <a:ext cx="11029616" cy="1188720"/>
          </a:xfrm>
        </p:spPr>
        <p:txBody>
          <a:bodyPr/>
          <a:lstStyle/>
          <a:p>
            <a:r>
              <a:rPr lang="en-US" dirty="0">
                <a:solidFill>
                  <a:schemeClr val="accent1">
                    <a:lumMod val="60000"/>
                    <a:lumOff val="40000"/>
                  </a:schemeClr>
                </a:solidFill>
              </a:rPr>
              <a:t>Clusters</a:t>
            </a:r>
          </a:p>
        </p:txBody>
      </p:sp>
      <p:pic>
        <p:nvPicPr>
          <p:cNvPr id="5" name="Content Placeholder 4" descr="Graphical user interface, text, application&#10;&#10;Description automatically generated">
            <a:extLst>
              <a:ext uri="{FF2B5EF4-FFF2-40B4-BE49-F238E27FC236}">
                <a16:creationId xmlns:a16="http://schemas.microsoft.com/office/drawing/2014/main" id="{008D7C0E-AA7D-464C-9A90-EC44CF89ABE4}"/>
              </a:ext>
            </a:extLst>
          </p:cNvPr>
          <p:cNvPicPr>
            <a:picLocks noGrp="1" noChangeAspect="1"/>
          </p:cNvPicPr>
          <p:nvPr>
            <p:ph idx="1"/>
          </p:nvPr>
        </p:nvPicPr>
        <p:blipFill>
          <a:blip r:embed="rId2"/>
          <a:stretch>
            <a:fillRect/>
          </a:stretch>
        </p:blipFill>
        <p:spPr>
          <a:xfrm>
            <a:off x="395661" y="1828800"/>
            <a:ext cx="11648901" cy="4293704"/>
          </a:xfrm>
        </p:spPr>
      </p:pic>
    </p:spTree>
    <p:extLst>
      <p:ext uri="{BB962C8B-B14F-4D97-AF65-F5344CB8AC3E}">
        <p14:creationId xmlns:p14="http://schemas.microsoft.com/office/powerpoint/2010/main" val="289769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E88FE851-8FF6-4671-905D-9AC5BAE05647}"/>
              </a:ext>
            </a:extLst>
          </p:cNvPr>
          <p:cNvPicPr>
            <a:picLocks noGrp="1" noChangeAspect="1"/>
          </p:cNvPicPr>
          <p:nvPr>
            <p:ph idx="1"/>
          </p:nvPr>
        </p:nvPicPr>
        <p:blipFill>
          <a:blip r:embed="rId2"/>
          <a:stretch>
            <a:fillRect/>
          </a:stretch>
        </p:blipFill>
        <p:spPr>
          <a:xfrm>
            <a:off x="447234" y="453644"/>
            <a:ext cx="11301984" cy="3019710"/>
          </a:xfrm>
          <a:prstGeom prst="rect">
            <a:avLst/>
          </a:prstGeom>
        </p:spPr>
      </p:pic>
      <p:sp>
        <p:nvSpPr>
          <p:cNvPr id="20" name="Rectangle 19">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F3FA4F-BD71-4ED2-8B93-BBC0C321E403}"/>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rgbClr val="FFFFFF"/>
                </a:solidFill>
              </a:rPr>
              <a:t>Cluster </a:t>
            </a:r>
          </a:p>
        </p:txBody>
      </p:sp>
    </p:spTree>
    <p:extLst>
      <p:ext uri="{BB962C8B-B14F-4D97-AF65-F5344CB8AC3E}">
        <p14:creationId xmlns:p14="http://schemas.microsoft.com/office/powerpoint/2010/main" val="1140710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D8AC-21A6-4E0D-A79B-4F25A4969939}"/>
              </a:ext>
            </a:extLst>
          </p:cNvPr>
          <p:cNvSpPr>
            <a:spLocks noGrp="1"/>
          </p:cNvSpPr>
          <p:nvPr>
            <p:ph type="title"/>
          </p:nvPr>
        </p:nvSpPr>
        <p:spPr/>
        <p:txBody>
          <a:bodyPr/>
          <a:lstStyle/>
          <a:p>
            <a:r>
              <a:rPr lang="en-US" dirty="0">
                <a:solidFill>
                  <a:schemeClr val="accent1">
                    <a:lumMod val="60000"/>
                    <a:lumOff val="40000"/>
                  </a:schemeClr>
                </a:solidFill>
              </a:rPr>
              <a:t>Conclusion</a:t>
            </a:r>
          </a:p>
        </p:txBody>
      </p:sp>
      <p:sp>
        <p:nvSpPr>
          <p:cNvPr id="3" name="Content Placeholder 2">
            <a:extLst>
              <a:ext uri="{FF2B5EF4-FFF2-40B4-BE49-F238E27FC236}">
                <a16:creationId xmlns:a16="http://schemas.microsoft.com/office/drawing/2014/main" id="{4331DD0C-B399-46B4-98D7-D633D1B616C6}"/>
              </a:ext>
            </a:extLst>
          </p:cNvPr>
          <p:cNvSpPr>
            <a:spLocks noGrp="1"/>
          </p:cNvSpPr>
          <p:nvPr>
            <p:ph idx="1"/>
          </p:nvPr>
        </p:nvSpPr>
        <p:spPr/>
        <p:txBody>
          <a:bodyPr/>
          <a:lstStyle/>
          <a:p>
            <a:pPr algn="l" rtl="0"/>
            <a:r>
              <a:rPr lang="en-US" b="0" i="0" dirty="0">
                <a:solidFill>
                  <a:srgbClr val="000000"/>
                </a:solidFill>
                <a:effectLst/>
                <a:latin typeface="ibm-plex-sans"/>
              </a:rPr>
              <a:t>Hence, there are three major districts in which most of the clothing store and Boutique exist and as the designer boutiques are less in no. we can predict a good possibility of new designer boutique in Shinagawa, </a:t>
            </a:r>
            <a:r>
              <a:rPr lang="en-US" b="0" i="0" dirty="0" err="1">
                <a:solidFill>
                  <a:srgbClr val="000000"/>
                </a:solidFill>
                <a:effectLst/>
                <a:latin typeface="ibm-plex-sans"/>
              </a:rPr>
              <a:t>Nagatachō</a:t>
            </a:r>
            <a:r>
              <a:rPr lang="en-US" b="0" i="0" dirty="0">
                <a:solidFill>
                  <a:srgbClr val="000000"/>
                </a:solidFill>
                <a:effectLst/>
                <a:latin typeface="ibm-plex-sans"/>
              </a:rPr>
              <a:t> and Odaiba. The Boutiques are either 3rd most or 2nd most common venues which means the foot traffic in Tokyo's major districts are interested in looking at the boutique to make new purchases. By looking at the clusters we can figure out that all the major district's are crowded by clothing store or shoe store and there are fewer</a:t>
            </a:r>
          </a:p>
          <a:p>
            <a:pPr algn="l" rtl="0"/>
            <a:r>
              <a:rPr lang="en-US" b="0" i="0" dirty="0">
                <a:solidFill>
                  <a:srgbClr val="000000"/>
                </a:solidFill>
                <a:effectLst/>
                <a:latin typeface="ibm-plex-sans"/>
              </a:rPr>
              <a:t> designer boutiques therefore a designer boutique for both men and women can be a profitable business to launch.</a:t>
            </a:r>
          </a:p>
          <a:p>
            <a:pPr algn="l" rtl="0"/>
            <a:r>
              <a:rPr lang="en-US" b="0" i="0" dirty="0">
                <a:solidFill>
                  <a:srgbClr val="000000"/>
                </a:solidFill>
                <a:effectLst/>
                <a:latin typeface="ibm-plex-sans"/>
              </a:rPr>
              <a:t>As per the clusters we can see that as there are less no. of boutiques in </a:t>
            </a:r>
            <a:r>
              <a:rPr lang="en-US" b="0" i="0" dirty="0" err="1">
                <a:solidFill>
                  <a:srgbClr val="000000"/>
                </a:solidFill>
                <a:effectLst/>
                <a:latin typeface="ibm-plex-sans"/>
              </a:rPr>
              <a:t>Kinshichō</a:t>
            </a:r>
            <a:r>
              <a:rPr lang="en-US" b="0" i="0" dirty="0">
                <a:solidFill>
                  <a:srgbClr val="000000"/>
                </a:solidFill>
                <a:effectLst/>
                <a:latin typeface="ibm-plex-sans"/>
              </a:rPr>
              <a:t> and </a:t>
            </a:r>
            <a:r>
              <a:rPr lang="en-US" b="0" i="0" dirty="0" err="1">
                <a:solidFill>
                  <a:srgbClr val="000000"/>
                </a:solidFill>
                <a:effectLst/>
                <a:latin typeface="ibm-plex-sans"/>
              </a:rPr>
              <a:t>Shinagawa,which</a:t>
            </a:r>
            <a:r>
              <a:rPr lang="en-US" b="0" i="0" dirty="0">
                <a:solidFill>
                  <a:srgbClr val="000000"/>
                </a:solidFill>
                <a:effectLst/>
                <a:latin typeface="ibm-plex-sans"/>
              </a:rPr>
              <a:t> means if a designer boutique is launch in this particular area there will be less competition. Chance of getting notice and earning profitability in this sector will be high for new launched boutique.</a:t>
            </a:r>
          </a:p>
          <a:p>
            <a:endParaRPr lang="en-US" dirty="0"/>
          </a:p>
        </p:txBody>
      </p:sp>
    </p:spTree>
    <p:extLst>
      <p:ext uri="{BB962C8B-B14F-4D97-AF65-F5344CB8AC3E}">
        <p14:creationId xmlns:p14="http://schemas.microsoft.com/office/powerpoint/2010/main" val="364900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E9C4-D8A5-4E4D-8D43-56632A4E4FE3}"/>
              </a:ext>
            </a:extLst>
          </p:cNvPr>
          <p:cNvSpPr>
            <a:spLocks noGrp="1"/>
          </p:cNvSpPr>
          <p:nvPr>
            <p:ph type="title"/>
          </p:nvPr>
        </p:nvSpPr>
        <p:spPr>
          <a:xfrm>
            <a:off x="408913" y="0"/>
            <a:ext cx="11029616" cy="1188720"/>
          </a:xfrm>
        </p:spPr>
        <p:txBody>
          <a:bodyPr/>
          <a:lstStyle/>
          <a:p>
            <a:r>
              <a:rPr lang="en-US" dirty="0">
                <a:solidFill>
                  <a:schemeClr val="accent1">
                    <a:lumMod val="60000"/>
                    <a:lumOff val="40000"/>
                  </a:schemeClr>
                </a:solidFill>
              </a:rPr>
              <a:t>Future Direction and recommendation</a:t>
            </a:r>
          </a:p>
        </p:txBody>
      </p:sp>
      <p:sp>
        <p:nvSpPr>
          <p:cNvPr id="3" name="Content Placeholder 2">
            <a:extLst>
              <a:ext uri="{FF2B5EF4-FFF2-40B4-BE49-F238E27FC236}">
                <a16:creationId xmlns:a16="http://schemas.microsoft.com/office/drawing/2014/main" id="{43A4A02F-8847-479F-BE32-0558F79DAA01}"/>
              </a:ext>
            </a:extLst>
          </p:cNvPr>
          <p:cNvSpPr>
            <a:spLocks noGrp="1"/>
          </p:cNvSpPr>
          <p:nvPr>
            <p:ph idx="1"/>
          </p:nvPr>
        </p:nvSpPr>
        <p:spPr/>
        <p:txBody>
          <a:bodyPr/>
          <a:lstStyle/>
          <a:p>
            <a:r>
              <a:rPr lang="en-US" dirty="0"/>
              <a:t>I recommend analyzing the target audience more in this 5 major districts to understand profitability . I have gone through the average land pricing which help us to know which area has least average price in JPY. This is only one factor to be considered to open a new business in Tokyo city. We have to consider marketing factors and factors like preference of people, culture and standard of living data .</a:t>
            </a:r>
          </a:p>
          <a:p>
            <a:r>
              <a:rPr lang="en-US" dirty="0"/>
              <a:t>In future , in order to acquire such sector we need to consider more marketing and financial factors to come to a conclusion about launching a business in a such huge city. Also, we need to understand prospective opportunities in that area therefore, we need future establishment data of the city in order to get an idea about how much profitability we will get in launching such business.</a:t>
            </a:r>
          </a:p>
        </p:txBody>
      </p:sp>
    </p:spTree>
    <p:extLst>
      <p:ext uri="{BB962C8B-B14F-4D97-AF65-F5344CB8AC3E}">
        <p14:creationId xmlns:p14="http://schemas.microsoft.com/office/powerpoint/2010/main" val="317735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ABBF-9A14-4D60-8DD4-C6BC0114D451}"/>
              </a:ext>
            </a:extLst>
          </p:cNvPr>
          <p:cNvSpPr>
            <a:spLocks noGrp="1"/>
          </p:cNvSpPr>
          <p:nvPr>
            <p:ph type="title"/>
          </p:nvPr>
        </p:nvSpPr>
        <p:spPr>
          <a:xfrm>
            <a:off x="581192" y="702156"/>
            <a:ext cx="11029616" cy="503792"/>
          </a:xfrm>
        </p:spPr>
        <p:txBody>
          <a:bodyPr>
            <a:noAutofit/>
          </a:bodyPr>
          <a:lstStyle/>
          <a:p>
            <a:r>
              <a:rPr lang="en-US" sz="3200" dirty="0">
                <a:solidFill>
                  <a:schemeClr val="accent2">
                    <a:lumMod val="60000"/>
                    <a:lumOff val="40000"/>
                  </a:schemeClr>
                </a:solidFill>
              </a:rPr>
              <a:t>Introduction</a:t>
            </a:r>
          </a:p>
        </p:txBody>
      </p:sp>
      <p:sp>
        <p:nvSpPr>
          <p:cNvPr id="4" name="TextBox 3">
            <a:extLst>
              <a:ext uri="{FF2B5EF4-FFF2-40B4-BE49-F238E27FC236}">
                <a16:creationId xmlns:a16="http://schemas.microsoft.com/office/drawing/2014/main" id="{63560827-3756-4214-8A5D-2CB7166E005B}"/>
              </a:ext>
            </a:extLst>
          </p:cNvPr>
          <p:cNvSpPr txBox="1"/>
          <p:nvPr/>
        </p:nvSpPr>
        <p:spPr>
          <a:xfrm>
            <a:off x="581192" y="1550504"/>
            <a:ext cx="11029616" cy="984885"/>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project is a part of Coursera – IBM Data Science Course. The purpose of this project is student’s understanding of data science by using Foursquare API and creating a notebook linked with </a:t>
            </a:r>
            <a:r>
              <a:rPr lang="en-US" sz="2000"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dirty="0"/>
          </a:p>
        </p:txBody>
      </p:sp>
      <p:sp>
        <p:nvSpPr>
          <p:cNvPr id="5" name="Title 1">
            <a:extLst>
              <a:ext uri="{FF2B5EF4-FFF2-40B4-BE49-F238E27FC236}">
                <a16:creationId xmlns:a16="http://schemas.microsoft.com/office/drawing/2014/main" id="{3E6F9452-5CDB-4BE1-90FC-57E392BB0CE8}"/>
              </a:ext>
            </a:extLst>
          </p:cNvPr>
          <p:cNvSpPr txBox="1">
            <a:spLocks/>
          </p:cNvSpPr>
          <p:nvPr/>
        </p:nvSpPr>
        <p:spPr>
          <a:xfrm>
            <a:off x="428792" y="2818390"/>
            <a:ext cx="11029616" cy="503792"/>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accent2">
                    <a:lumMod val="60000"/>
                    <a:lumOff val="40000"/>
                  </a:schemeClr>
                </a:solidFill>
              </a:rPr>
              <a:t>Background of Business Problem</a:t>
            </a:r>
          </a:p>
        </p:txBody>
      </p:sp>
      <p:sp>
        <p:nvSpPr>
          <p:cNvPr id="6" name="TextBox 5">
            <a:extLst>
              <a:ext uri="{FF2B5EF4-FFF2-40B4-BE49-F238E27FC236}">
                <a16:creationId xmlns:a16="http://schemas.microsoft.com/office/drawing/2014/main" id="{10386F18-7466-4377-99EE-CC8B566AACE6}"/>
              </a:ext>
            </a:extLst>
          </p:cNvPr>
          <p:cNvSpPr txBox="1"/>
          <p:nvPr/>
        </p:nvSpPr>
        <p:spPr>
          <a:xfrm>
            <a:off x="428792" y="3666738"/>
            <a:ext cx="11029616" cy="2308324"/>
          </a:xfrm>
          <a:prstGeom prst="rect">
            <a:avLst/>
          </a:prstGeom>
          <a:noFill/>
        </p:spPr>
        <p:txBody>
          <a:bodyPr wrap="square" rtlCol="0">
            <a:spAutoFit/>
          </a:bodyPr>
          <a:lstStyle/>
          <a:p>
            <a:pPr marL="285750" indent="-285750">
              <a:buFont typeface="Wingdings" panose="05000000000000000000" pitchFamily="2" charset="2"/>
              <a:buChar char="§"/>
            </a:pPr>
            <a:r>
              <a:rPr lang="en-US" b="1" i="0" dirty="0">
                <a:solidFill>
                  <a:srgbClr val="000000"/>
                </a:solidFill>
                <a:effectLst/>
                <a:latin typeface="Helvetica Neue"/>
              </a:rPr>
              <a:t>Launching of New Business in Tokyo</a:t>
            </a:r>
          </a:p>
          <a:p>
            <a:pPr marL="742950" lvl="1" indent="-285750">
              <a:buFont typeface="Wingdings" panose="05000000000000000000" pitchFamily="2" charset="2"/>
              <a:buChar char="§"/>
            </a:pPr>
            <a:br>
              <a:rPr lang="en-US" dirty="0"/>
            </a:br>
            <a:r>
              <a:rPr lang="en-US" b="0" i="0" dirty="0">
                <a:solidFill>
                  <a:srgbClr val="000000"/>
                </a:solidFill>
                <a:effectLst/>
                <a:latin typeface="Times New Roman" panose="02020603050405020304" pitchFamily="18" charset="0"/>
                <a:cs typeface="Times New Roman" panose="02020603050405020304" pitchFamily="18" charset="0"/>
              </a:rPr>
              <a:t>In Japan, Tokyo is one of the popular metropolitan area. </a:t>
            </a:r>
            <a:r>
              <a:rPr lang="en-US" b="0" i="0" dirty="0" err="1">
                <a:solidFill>
                  <a:srgbClr val="000000"/>
                </a:solidFill>
                <a:effectLst/>
                <a:latin typeface="Times New Roman" panose="02020603050405020304" pitchFamily="18" charset="0"/>
                <a:cs typeface="Times New Roman" panose="02020603050405020304" pitchFamily="18" charset="0"/>
              </a:rPr>
              <a:t>Infact</a:t>
            </a:r>
            <a:r>
              <a:rPr lang="en-US" b="0" i="0" dirty="0">
                <a:solidFill>
                  <a:srgbClr val="000000"/>
                </a:solidFill>
                <a:effectLst/>
                <a:latin typeface="Times New Roman" panose="02020603050405020304" pitchFamily="18" charset="0"/>
                <a:cs typeface="Times New Roman" panose="02020603050405020304" pitchFamily="18" charset="0"/>
              </a:rPr>
              <a:t>, in Asia Tokyo is ranked as 1st in global economic power. It has wonderful culture and living standards. I </a:t>
            </a:r>
            <a:r>
              <a:rPr lang="en-US" b="0" i="0" dirty="0" err="1">
                <a:solidFill>
                  <a:srgbClr val="000000"/>
                </a:solidFill>
                <a:effectLst/>
                <a:latin typeface="Times New Roman" panose="02020603050405020304" pitchFamily="18" charset="0"/>
                <a:cs typeface="Times New Roman" panose="02020603050405020304" pitchFamily="18" charset="0"/>
              </a:rPr>
              <a:t>beleive</a:t>
            </a:r>
            <a:r>
              <a:rPr lang="en-US" b="0" i="0" dirty="0">
                <a:solidFill>
                  <a:srgbClr val="000000"/>
                </a:solidFill>
                <a:effectLst/>
                <a:latin typeface="Times New Roman" panose="02020603050405020304" pitchFamily="18" charset="0"/>
                <a:cs typeface="Times New Roman" panose="02020603050405020304" pitchFamily="18" charset="0"/>
              </a:rPr>
              <a:t> it is a perfect place to start a new business. For this project my focus will be on launching a designer boutique in most busy wards in Tokyo. In big cities like Tokyo , Clothing and styling are important factors which need to be considered in order to form a nice personality. Therefore, there will be huge scope of opportunity in such field. In this project we will go through factors like benefits and losses of opening a designer boutique in busy wards of Tokyo.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58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08B3-93D2-4954-B240-7A24748027C9}"/>
              </a:ext>
            </a:extLst>
          </p:cNvPr>
          <p:cNvSpPr>
            <a:spLocks noGrp="1"/>
          </p:cNvSpPr>
          <p:nvPr>
            <p:ph type="title"/>
          </p:nvPr>
        </p:nvSpPr>
        <p:spPr>
          <a:xfrm>
            <a:off x="581192" y="808384"/>
            <a:ext cx="10842182" cy="901146"/>
          </a:xfrm>
        </p:spPr>
        <p:txBody>
          <a:bodyPr>
            <a:normAutofit fontScale="90000"/>
          </a:bodyPr>
          <a:lstStyle/>
          <a:p>
            <a:r>
              <a:rPr lang="en-US" sz="2800" dirty="0">
                <a:solidFill>
                  <a:schemeClr val="accent2">
                    <a:lumMod val="60000"/>
                    <a:lumOff val="40000"/>
                  </a:schemeClr>
                </a:solidFill>
              </a:rPr>
              <a:t>Background of Business Problem</a:t>
            </a:r>
            <a:br>
              <a:rPr lang="en-US" sz="2800" dirty="0">
                <a:solidFill>
                  <a:schemeClr val="accent2">
                    <a:lumMod val="60000"/>
                    <a:lumOff val="40000"/>
                  </a:schemeClr>
                </a:solidFill>
              </a:rPr>
            </a:br>
            <a:endParaRPr lang="en-US" dirty="0"/>
          </a:p>
        </p:txBody>
      </p:sp>
      <p:sp>
        <p:nvSpPr>
          <p:cNvPr id="3" name="Content Placeholder 2">
            <a:extLst>
              <a:ext uri="{FF2B5EF4-FFF2-40B4-BE49-F238E27FC236}">
                <a16:creationId xmlns:a16="http://schemas.microsoft.com/office/drawing/2014/main" id="{D0DC9A9A-FFEE-4350-B2E0-ECB7063AAEBA}"/>
              </a:ext>
            </a:extLst>
          </p:cNvPr>
          <p:cNvSpPr>
            <a:spLocks noGrp="1"/>
          </p:cNvSpPr>
          <p:nvPr>
            <p:ph idx="1"/>
          </p:nvPr>
        </p:nvSpPr>
        <p:spPr>
          <a:xfrm>
            <a:off x="581192" y="1916557"/>
            <a:ext cx="11029615" cy="3634486"/>
          </a:xfrm>
        </p:spPr>
        <p:txBody>
          <a:bodyPr/>
          <a:lstStyle/>
          <a:p>
            <a:pPr algn="just"/>
            <a:r>
              <a:rPr lang="en-US" b="0" i="0" dirty="0">
                <a:solidFill>
                  <a:srgbClr val="000000"/>
                </a:solidFill>
                <a:effectLst/>
                <a:latin typeface="Helvetica Neue"/>
              </a:rPr>
              <a:t>Profit margin for retail designer boutique generally within a range of 4 percent to 13 percent. Markups also seems high as compared to Cost of goods sold and other variable costs. In large cities like Tokyo the retail industry is not only driven by the factors like price or designers, but the main factors are culture and traditions. Also Land pricing, venues and brand name. In This project our concentration area will be venue of the designer store. As the store will be open by a designer it has to be in a venue where most of the people are willing to pay for designer clothing. Our target segment will be people who are prone to shop designer clothes.</a:t>
            </a:r>
          </a:p>
          <a:p>
            <a:pPr algn="just"/>
            <a:r>
              <a:rPr lang="en-US" b="0" i="0" dirty="0">
                <a:solidFill>
                  <a:srgbClr val="000000"/>
                </a:solidFill>
                <a:effectLst/>
                <a:latin typeface="Helvetica Neue"/>
              </a:rPr>
              <a:t>Correct venue of designer store will attract more customers. We will concentrate on 5 most busiest wards of Tokyo in order to </a:t>
            </a:r>
            <a:r>
              <a:rPr lang="en-US" b="0" i="0" dirty="0" err="1">
                <a:solidFill>
                  <a:srgbClr val="000000"/>
                </a:solidFill>
                <a:effectLst/>
                <a:latin typeface="Helvetica Neue"/>
              </a:rPr>
              <a:t>anakyzing</a:t>
            </a:r>
            <a:r>
              <a:rPr lang="en-US" b="0" i="0" dirty="0">
                <a:solidFill>
                  <a:srgbClr val="000000"/>
                </a:solidFill>
                <a:effectLst/>
                <a:latin typeface="Helvetica Neue"/>
              </a:rPr>
              <a:t> what will be the perfect venue for designer store.</a:t>
            </a:r>
          </a:p>
          <a:p>
            <a:endParaRPr lang="en-US" dirty="0"/>
          </a:p>
        </p:txBody>
      </p:sp>
    </p:spTree>
    <p:extLst>
      <p:ext uri="{BB962C8B-B14F-4D97-AF65-F5344CB8AC3E}">
        <p14:creationId xmlns:p14="http://schemas.microsoft.com/office/powerpoint/2010/main" val="25467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CD0D-3E5E-4380-AE55-B1075B9346E6}"/>
              </a:ext>
            </a:extLst>
          </p:cNvPr>
          <p:cNvSpPr>
            <a:spLocks noGrp="1"/>
          </p:cNvSpPr>
          <p:nvPr>
            <p:ph type="title"/>
          </p:nvPr>
        </p:nvSpPr>
        <p:spPr>
          <a:xfrm>
            <a:off x="581191" y="119061"/>
            <a:ext cx="11029616" cy="1188720"/>
          </a:xfrm>
        </p:spPr>
        <p:txBody>
          <a:bodyPr/>
          <a:lstStyle/>
          <a:p>
            <a:r>
              <a:rPr lang="en-US" dirty="0">
                <a:solidFill>
                  <a:schemeClr val="accent2">
                    <a:lumMod val="60000"/>
                    <a:lumOff val="40000"/>
                  </a:schemeClr>
                </a:solidFill>
              </a:rPr>
              <a:t>Target segment</a:t>
            </a:r>
          </a:p>
        </p:txBody>
      </p:sp>
      <p:graphicFrame>
        <p:nvGraphicFramePr>
          <p:cNvPr id="4" name="Content Placeholder 3">
            <a:extLst>
              <a:ext uri="{FF2B5EF4-FFF2-40B4-BE49-F238E27FC236}">
                <a16:creationId xmlns:a16="http://schemas.microsoft.com/office/drawing/2014/main" id="{52D8F450-3970-4312-BE53-384E583F62B3}"/>
              </a:ext>
            </a:extLst>
          </p:cNvPr>
          <p:cNvGraphicFramePr>
            <a:graphicFrameLocks noGrp="1"/>
          </p:cNvGraphicFramePr>
          <p:nvPr>
            <p:ph idx="1"/>
            <p:extLst>
              <p:ext uri="{D42A27DB-BD31-4B8C-83A1-F6EECF244321}">
                <p14:modId xmlns:p14="http://schemas.microsoft.com/office/powerpoint/2010/main" val="1047647445"/>
              </p:ext>
            </p:extLst>
          </p:nvPr>
        </p:nvGraphicFramePr>
        <p:xfrm>
          <a:off x="581025" y="1722783"/>
          <a:ext cx="11029950" cy="4625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99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D1F0-D1F9-40EE-B228-A31774834CFF}"/>
              </a:ext>
            </a:extLst>
          </p:cNvPr>
          <p:cNvSpPr>
            <a:spLocks noGrp="1"/>
          </p:cNvSpPr>
          <p:nvPr>
            <p:ph type="title"/>
          </p:nvPr>
        </p:nvSpPr>
        <p:spPr>
          <a:xfrm>
            <a:off x="435418" y="288290"/>
            <a:ext cx="11029616" cy="1188720"/>
          </a:xfrm>
        </p:spPr>
        <p:txBody>
          <a:bodyPr/>
          <a:lstStyle/>
          <a:p>
            <a:r>
              <a:rPr lang="en-US" dirty="0">
                <a:solidFill>
                  <a:schemeClr val="accent2">
                    <a:lumMod val="60000"/>
                    <a:lumOff val="40000"/>
                  </a:schemeClr>
                </a:solidFill>
              </a:rPr>
              <a:t>Data acquisition and cleaning</a:t>
            </a:r>
          </a:p>
        </p:txBody>
      </p:sp>
      <p:sp>
        <p:nvSpPr>
          <p:cNvPr id="3" name="Content Placeholder 2">
            <a:extLst>
              <a:ext uri="{FF2B5EF4-FFF2-40B4-BE49-F238E27FC236}">
                <a16:creationId xmlns:a16="http://schemas.microsoft.com/office/drawing/2014/main" id="{C35B7AB4-A0DC-4515-84DA-231D5E1ADF4B}"/>
              </a:ext>
            </a:extLst>
          </p:cNvPr>
          <p:cNvSpPr>
            <a:spLocks noGrp="1"/>
          </p:cNvSpPr>
          <p:nvPr>
            <p:ph idx="1"/>
          </p:nvPr>
        </p:nvSpPr>
        <p:spPr>
          <a:xfrm>
            <a:off x="581192" y="1996308"/>
            <a:ext cx="11029615" cy="3634486"/>
          </a:xfrm>
        </p:spPr>
        <p:txBody>
          <a:bodyPr/>
          <a:lstStyle/>
          <a:p>
            <a:r>
              <a:rPr lang="en-US" dirty="0"/>
              <a:t>The Data is acquired from 2016 Wikipedia page, where 23 wards of Tokyo are stated along with area , population and Major districts.</a:t>
            </a:r>
          </a:p>
          <a:p>
            <a:r>
              <a:rPr lang="en-US" dirty="0"/>
              <a:t>Data is scrapped from Wikipedia page through Beautiful soup and Request library.</a:t>
            </a:r>
          </a:p>
          <a:p>
            <a:r>
              <a:rPr lang="en-US" dirty="0"/>
              <a:t>The other Data of geography coordinates is acquired from </a:t>
            </a:r>
            <a:r>
              <a:rPr lang="en-US" dirty="0" err="1"/>
              <a:t>Geopy</a:t>
            </a:r>
            <a:r>
              <a:rPr lang="en-US" dirty="0"/>
              <a:t> client from </a:t>
            </a:r>
            <a:r>
              <a:rPr lang="en-US" dirty="0" err="1"/>
              <a:t>geopy.geocoders</a:t>
            </a:r>
            <a:r>
              <a:rPr lang="en-US" dirty="0"/>
              <a:t> library, in order to get  Latitude and Longitude of the major districts.</a:t>
            </a:r>
          </a:p>
          <a:p>
            <a:r>
              <a:rPr lang="en-US" dirty="0"/>
              <a:t>In  order to get Land price of all the major districts we need average  price of land  of all the major districts , so in order to acquire that we will web scrape the data through beautiful soup from Wikipedia page. After which we will consider 5 major districts  i.e. the busiest place of Tokyo.</a:t>
            </a:r>
          </a:p>
        </p:txBody>
      </p:sp>
    </p:spTree>
    <p:extLst>
      <p:ext uri="{BB962C8B-B14F-4D97-AF65-F5344CB8AC3E}">
        <p14:creationId xmlns:p14="http://schemas.microsoft.com/office/powerpoint/2010/main" val="173865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C2840C6-6494-4E12-A428-2012DA7DD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CF5084D-B617-4011-8406-A93B64723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8797"/>
            <a:ext cx="5009388" cy="57817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A3CED0-257D-4CDB-A36B-520D5145F874}"/>
              </a:ext>
            </a:extLst>
          </p:cNvPr>
          <p:cNvSpPr>
            <a:spLocks noGrp="1"/>
          </p:cNvSpPr>
          <p:nvPr>
            <p:ph type="title"/>
          </p:nvPr>
        </p:nvSpPr>
        <p:spPr>
          <a:xfrm>
            <a:off x="781872" y="1204126"/>
            <a:ext cx="4476811" cy="3358833"/>
          </a:xfrm>
        </p:spPr>
        <p:txBody>
          <a:bodyPr vert="horz" lIns="91440" tIns="45720" rIns="91440" bIns="45720" rtlCol="0" anchor="b">
            <a:normAutofit/>
          </a:bodyPr>
          <a:lstStyle/>
          <a:p>
            <a:r>
              <a:rPr lang="en-US" sz="4000">
                <a:solidFill>
                  <a:srgbClr val="FFFFFF"/>
                </a:solidFill>
              </a:rPr>
              <a:t>Cleaned Data : Tokyo Data Frame</a:t>
            </a:r>
          </a:p>
        </p:txBody>
      </p:sp>
      <p:graphicFrame>
        <p:nvGraphicFramePr>
          <p:cNvPr id="5" name="Table 4">
            <a:extLst>
              <a:ext uri="{FF2B5EF4-FFF2-40B4-BE49-F238E27FC236}">
                <a16:creationId xmlns:a16="http://schemas.microsoft.com/office/drawing/2014/main" id="{E6958983-A3C7-4892-A24C-F3AF0C8DFE7D}"/>
              </a:ext>
            </a:extLst>
          </p:cNvPr>
          <p:cNvGraphicFramePr>
            <a:graphicFrameLocks noGrp="1"/>
          </p:cNvGraphicFramePr>
          <p:nvPr>
            <p:extLst>
              <p:ext uri="{D42A27DB-BD31-4B8C-83A1-F6EECF244321}">
                <p14:modId xmlns:p14="http://schemas.microsoft.com/office/powerpoint/2010/main" val="2536739913"/>
              </p:ext>
            </p:extLst>
          </p:nvPr>
        </p:nvGraphicFramePr>
        <p:xfrm>
          <a:off x="6095999" y="992449"/>
          <a:ext cx="5433920" cy="5014464"/>
        </p:xfrm>
        <a:graphic>
          <a:graphicData uri="http://schemas.openxmlformats.org/drawingml/2006/table">
            <a:tbl>
              <a:tblPr/>
              <a:tblGrid>
                <a:gridCol w="454493">
                  <a:extLst>
                    <a:ext uri="{9D8B030D-6E8A-4147-A177-3AD203B41FA5}">
                      <a16:colId xmlns:a16="http://schemas.microsoft.com/office/drawing/2014/main" val="1379420865"/>
                    </a:ext>
                  </a:extLst>
                </a:gridCol>
                <a:gridCol w="780434">
                  <a:extLst>
                    <a:ext uri="{9D8B030D-6E8A-4147-A177-3AD203B41FA5}">
                      <a16:colId xmlns:a16="http://schemas.microsoft.com/office/drawing/2014/main" val="441686320"/>
                    </a:ext>
                  </a:extLst>
                </a:gridCol>
                <a:gridCol w="809392">
                  <a:extLst>
                    <a:ext uri="{9D8B030D-6E8A-4147-A177-3AD203B41FA5}">
                      <a16:colId xmlns:a16="http://schemas.microsoft.com/office/drawing/2014/main" val="1542891174"/>
                    </a:ext>
                  </a:extLst>
                </a:gridCol>
                <a:gridCol w="802152">
                  <a:extLst>
                    <a:ext uri="{9D8B030D-6E8A-4147-A177-3AD203B41FA5}">
                      <a16:colId xmlns:a16="http://schemas.microsoft.com/office/drawing/2014/main" val="2166533800"/>
                    </a:ext>
                  </a:extLst>
                </a:gridCol>
                <a:gridCol w="1041061">
                  <a:extLst>
                    <a:ext uri="{9D8B030D-6E8A-4147-A177-3AD203B41FA5}">
                      <a16:colId xmlns:a16="http://schemas.microsoft.com/office/drawing/2014/main" val="1540144899"/>
                    </a:ext>
                  </a:extLst>
                </a:gridCol>
                <a:gridCol w="679079">
                  <a:extLst>
                    <a:ext uri="{9D8B030D-6E8A-4147-A177-3AD203B41FA5}">
                      <a16:colId xmlns:a16="http://schemas.microsoft.com/office/drawing/2014/main" val="1876925259"/>
                    </a:ext>
                  </a:extLst>
                </a:gridCol>
                <a:gridCol w="867309">
                  <a:extLst>
                    <a:ext uri="{9D8B030D-6E8A-4147-A177-3AD203B41FA5}">
                      <a16:colId xmlns:a16="http://schemas.microsoft.com/office/drawing/2014/main" val="2433465026"/>
                    </a:ext>
                  </a:extLst>
                </a:gridCol>
              </a:tblGrid>
              <a:tr h="208936">
                <a:tc>
                  <a:txBody>
                    <a:bodyPr/>
                    <a:lstStyle/>
                    <a:p>
                      <a:pPr algn="r" fontAlgn="ctr">
                        <a:spcBef>
                          <a:spcPts val="0"/>
                        </a:spcBef>
                        <a:spcAft>
                          <a:spcPts val="0"/>
                        </a:spcAft>
                      </a:pPr>
                      <a:r>
                        <a:rPr lang="en-US" sz="1000" b="1" i="0" u="none" strike="noStrike" dirty="0">
                          <a:solidFill>
                            <a:srgbClr val="000000"/>
                          </a:solidFill>
                          <a:effectLst/>
                          <a:latin typeface="Arial" panose="020B0604020202020204" pitchFamily="34" charset="0"/>
                        </a:rPr>
                        <a:t> </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spcBef>
                          <a:spcPts val="0"/>
                        </a:spcBef>
                        <a:spcAft>
                          <a:spcPts val="0"/>
                        </a:spcAft>
                      </a:pPr>
                      <a:r>
                        <a:rPr lang="en-US" sz="1000" b="1" i="0" u="none" strike="noStrike" dirty="0">
                          <a:solidFill>
                            <a:srgbClr val="000000"/>
                          </a:solidFill>
                          <a:effectLst/>
                          <a:latin typeface="Arial" panose="020B0604020202020204" pitchFamily="34" charset="0"/>
                        </a:rPr>
                        <a:t>Ward</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Population</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Area sqkm</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Major Districts</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Latitude</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Longitude</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717989398"/>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0</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Chiyoda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59441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11.66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Nagatachō</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35.69381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139.753216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2851501248"/>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Chūō</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147620</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10.21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Nihonbashi</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35.66626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139.775565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213835"/>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2</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Minato</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248071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dirty="0">
                          <a:solidFill>
                            <a:srgbClr val="000000"/>
                          </a:solidFill>
                          <a:effectLst/>
                          <a:latin typeface="Arial" panose="020B0604020202020204" pitchFamily="34" charset="0"/>
                        </a:rPr>
                        <a:t>20.37</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Odaiba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35.64323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139.740055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1142513416"/>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Shinjuku</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339211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18.22</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Shinjuku</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35.69376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139.703632</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4898435"/>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4</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Bunkyō</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223389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11.29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dirty="0" err="1">
                          <a:solidFill>
                            <a:srgbClr val="000000"/>
                          </a:solidFill>
                          <a:effectLst/>
                          <a:latin typeface="Arial" panose="020B0604020202020204" pitchFamily="34" charset="0"/>
                        </a:rPr>
                        <a:t>Hongō</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35.71881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139.744732</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8224871"/>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Taitō</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200486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10.11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Ueno</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35.71745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139.790859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135997"/>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Sumida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260358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13.77</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Kinshichō</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35.70043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139.805017</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1870175966"/>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7</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Kōtō</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502579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40.16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dirty="0" err="1">
                          <a:solidFill>
                            <a:srgbClr val="000000"/>
                          </a:solidFill>
                          <a:effectLst/>
                          <a:latin typeface="Arial" panose="020B0604020202020204" pitchFamily="34" charset="0"/>
                        </a:rPr>
                        <a:t>Kiba</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35.64915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139.81279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690233"/>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Shinagawa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392492</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22.84</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Shinagawa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35.59925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139.73891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1609224111"/>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Meguro</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280283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14.67</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Meguro</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35.62125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139.688014</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2377176"/>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10</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Ōta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722608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60.66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Ōmori</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dirty="0">
                          <a:solidFill>
                            <a:srgbClr val="000000"/>
                          </a:solidFill>
                          <a:effectLst/>
                          <a:latin typeface="Arial" panose="020B0604020202020204" pitchFamily="34" charset="0"/>
                        </a:rPr>
                        <a:t>35.56121</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139.715843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3884305595"/>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Setagaya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910868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58.05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Shimokitazawa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35.6461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139.65627</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8207756"/>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12</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Shibuya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227850</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15.11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Shibuya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35.6646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139.698711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4217817353"/>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Nakano</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332902</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15.59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Nakano</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35.71812</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139.664468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896413"/>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14</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Suginami</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570483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34.06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Kōenji</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35.69949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139.636288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2831167201"/>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Toshima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294673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13.01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Ikebukuro</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35.73616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dirty="0">
                          <a:solidFill>
                            <a:srgbClr val="000000"/>
                          </a:solidFill>
                          <a:effectLst/>
                          <a:latin typeface="Arial" panose="020B0604020202020204" pitchFamily="34" charset="0"/>
                        </a:rPr>
                        <a:t>139.714222</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389000"/>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Kita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345063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20.61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Akabane</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-0.22016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-78.5123274</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1561892750"/>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17</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Arakawa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213648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10.16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Arakawa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35.73753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dirty="0">
                          <a:solidFill>
                            <a:srgbClr val="000000"/>
                          </a:solidFill>
                          <a:effectLst/>
                          <a:latin typeface="Arial" panose="020B0604020202020204" pitchFamily="34" charset="0"/>
                        </a:rPr>
                        <a:t>139.78131</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9619144"/>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Itabashi</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569225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32.22</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Itabashi</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35.77414</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dirty="0">
                          <a:solidFill>
                            <a:srgbClr val="000000"/>
                          </a:solidFill>
                          <a:effectLst/>
                          <a:latin typeface="Arial" panose="020B0604020202020204" pitchFamily="34" charset="0"/>
                        </a:rPr>
                        <a:t>139.681209</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2755417020"/>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19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Nerima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726748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48.08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Nerima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35.74836</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dirty="0">
                          <a:solidFill>
                            <a:srgbClr val="000000"/>
                          </a:solidFill>
                          <a:effectLst/>
                          <a:latin typeface="Arial" panose="020B0604020202020204" pitchFamily="34" charset="0"/>
                        </a:rPr>
                        <a:t>139.638735</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063418"/>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20</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Adachi</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674067</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53.25</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Ayase</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35.7837</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139.795319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4100039425"/>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21</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Katsushika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447140</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34.8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Tateishi</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35.75173</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spcBef>
                          <a:spcPts val="0"/>
                        </a:spcBef>
                        <a:spcAft>
                          <a:spcPts val="0"/>
                        </a:spcAft>
                      </a:pPr>
                      <a:r>
                        <a:rPr lang="en-US" sz="1000" b="0" i="0" u="none" strike="noStrike" dirty="0">
                          <a:solidFill>
                            <a:srgbClr val="000000"/>
                          </a:solidFill>
                          <a:effectLst/>
                          <a:latin typeface="Arial" panose="020B0604020202020204" pitchFamily="34" charset="0"/>
                        </a:rPr>
                        <a:t>139.863816</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366543"/>
                  </a:ext>
                </a:extLst>
              </a:tr>
              <a:tr h="208936">
                <a:tc>
                  <a:txBody>
                    <a:bodyPr/>
                    <a:lstStyle/>
                    <a:p>
                      <a:pPr algn="r" fontAlgn="ctr">
                        <a:spcBef>
                          <a:spcPts val="0"/>
                        </a:spcBef>
                        <a:spcAft>
                          <a:spcPts val="0"/>
                        </a:spcAft>
                      </a:pPr>
                      <a:r>
                        <a:rPr lang="en-US" sz="1000" b="1" i="0" u="none" strike="noStrike">
                          <a:solidFill>
                            <a:srgbClr val="000000"/>
                          </a:solidFill>
                          <a:effectLst/>
                          <a:latin typeface="Arial" panose="020B0604020202020204" pitchFamily="34" charset="0"/>
                        </a:rPr>
                        <a:t>22</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Edogawa</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685899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49.9</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Kasai</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a:solidFill>
                            <a:srgbClr val="000000"/>
                          </a:solidFill>
                          <a:effectLst/>
                          <a:latin typeface="Arial" panose="020B0604020202020204" pitchFamily="34" charset="0"/>
                        </a:rPr>
                        <a:t>35.67828</a:t>
                      </a:r>
                      <a:endParaRPr lang="en-US" sz="2100" b="0" i="0" u="none" strike="noStrike">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r" fontAlgn="ctr">
                        <a:spcBef>
                          <a:spcPts val="0"/>
                        </a:spcBef>
                        <a:spcAft>
                          <a:spcPts val="0"/>
                        </a:spcAft>
                      </a:pPr>
                      <a:r>
                        <a:rPr lang="en-US" sz="1000" b="0" i="0" u="none" strike="noStrike" dirty="0">
                          <a:solidFill>
                            <a:srgbClr val="000000"/>
                          </a:solidFill>
                          <a:effectLst/>
                          <a:latin typeface="Arial" panose="020B0604020202020204" pitchFamily="34" charset="0"/>
                        </a:rPr>
                        <a:t>139.871091</a:t>
                      </a:r>
                      <a:endParaRPr lang="en-US" sz="2100" b="0" i="0" u="none" strike="noStrike" dirty="0">
                        <a:effectLst/>
                        <a:latin typeface="Arial" panose="020B0604020202020204" pitchFamily="34" charset="0"/>
                      </a:endParaRPr>
                    </a:p>
                  </a:txBody>
                  <a:tcPr marL="10859" marR="10859" marT="108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4294213722"/>
                  </a:ext>
                </a:extLst>
              </a:tr>
            </a:tbl>
          </a:graphicData>
        </a:graphic>
      </p:graphicFrame>
    </p:spTree>
    <p:extLst>
      <p:ext uri="{BB962C8B-B14F-4D97-AF65-F5344CB8AC3E}">
        <p14:creationId xmlns:p14="http://schemas.microsoft.com/office/powerpoint/2010/main" val="3572531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1F5FA50-4ABA-48BA-80C0-AE9E75033482}"/>
              </a:ext>
            </a:extLst>
          </p:cNvPr>
          <p:cNvSpPr>
            <a:spLocks noGrp="1"/>
          </p:cNvSpPr>
          <p:nvPr>
            <p:ph type="title"/>
          </p:nvPr>
        </p:nvSpPr>
        <p:spPr>
          <a:xfrm>
            <a:off x="601255" y="702155"/>
            <a:ext cx="3409783" cy="1300365"/>
          </a:xfrm>
        </p:spPr>
        <p:txBody>
          <a:bodyPr>
            <a:normAutofit/>
          </a:bodyPr>
          <a:lstStyle/>
          <a:p>
            <a:r>
              <a:rPr lang="en-US">
                <a:solidFill>
                  <a:srgbClr val="FFFFFF"/>
                </a:solidFill>
              </a:rPr>
              <a:t>Data Testing</a:t>
            </a:r>
          </a:p>
        </p:txBody>
      </p:sp>
      <p:sp>
        <p:nvSpPr>
          <p:cNvPr id="3" name="Content Placeholder 2">
            <a:extLst>
              <a:ext uri="{FF2B5EF4-FFF2-40B4-BE49-F238E27FC236}">
                <a16:creationId xmlns:a16="http://schemas.microsoft.com/office/drawing/2014/main" id="{C8603BA4-94D1-43C6-B8D7-4698ABDC63D5}"/>
              </a:ext>
            </a:extLst>
          </p:cNvPr>
          <p:cNvSpPr>
            <a:spLocks noGrp="1"/>
          </p:cNvSpPr>
          <p:nvPr>
            <p:ph idx="1"/>
          </p:nvPr>
        </p:nvSpPr>
        <p:spPr>
          <a:xfrm>
            <a:off x="601255" y="2177142"/>
            <a:ext cx="3409782" cy="3823607"/>
          </a:xfrm>
        </p:spPr>
        <p:txBody>
          <a:bodyPr>
            <a:normAutofit/>
          </a:bodyPr>
          <a:lstStyle/>
          <a:p>
            <a:pPr marL="0" indent="0">
              <a:buNone/>
            </a:pPr>
            <a:r>
              <a:rPr lang="en-US" b="1">
                <a:solidFill>
                  <a:srgbClr val="FFFFFF"/>
                </a:solidFill>
                <a:latin typeface="Times New Roman" panose="02020603050405020304" pitchFamily="18" charset="0"/>
                <a:cs typeface="Times New Roman" panose="02020603050405020304" pitchFamily="18" charset="0"/>
              </a:rPr>
              <a:t>Testing on Top 5 wards of Tokyo city.</a:t>
            </a:r>
          </a:p>
          <a:p>
            <a:pPr lvl="3"/>
            <a:r>
              <a:rPr lang="en-US" b="1">
                <a:solidFill>
                  <a:srgbClr val="FFFFFF"/>
                </a:solidFill>
                <a:latin typeface="Times New Roman" panose="02020603050405020304" pitchFamily="18" charset="0"/>
                <a:cs typeface="Times New Roman" panose="02020603050405020304" pitchFamily="18" charset="0"/>
              </a:rPr>
              <a:t>A. Chiyoda</a:t>
            </a:r>
          </a:p>
          <a:p>
            <a:pPr lvl="3"/>
            <a:r>
              <a:rPr lang="en-US" b="1">
                <a:solidFill>
                  <a:srgbClr val="FFFFFF"/>
                </a:solidFill>
                <a:latin typeface="Times New Roman" panose="02020603050405020304" pitchFamily="18" charset="0"/>
                <a:cs typeface="Times New Roman" panose="02020603050405020304" pitchFamily="18" charset="0"/>
              </a:rPr>
              <a:t>B.  Minato</a:t>
            </a:r>
          </a:p>
          <a:p>
            <a:pPr lvl="3"/>
            <a:r>
              <a:rPr lang="en-US" b="1">
                <a:solidFill>
                  <a:srgbClr val="FFFFFF"/>
                </a:solidFill>
                <a:latin typeface="Times New Roman" panose="02020603050405020304" pitchFamily="18" charset="0"/>
                <a:cs typeface="Times New Roman" panose="02020603050405020304" pitchFamily="18" charset="0"/>
              </a:rPr>
              <a:t>C. Shinjuku</a:t>
            </a:r>
          </a:p>
          <a:p>
            <a:pPr lvl="3"/>
            <a:r>
              <a:rPr lang="en-US" b="1">
                <a:solidFill>
                  <a:srgbClr val="FFFFFF"/>
                </a:solidFill>
                <a:latin typeface="Times New Roman" panose="02020603050405020304" pitchFamily="18" charset="0"/>
                <a:cs typeface="Times New Roman" panose="02020603050405020304" pitchFamily="18" charset="0"/>
              </a:rPr>
              <a:t>D. Sumida</a:t>
            </a:r>
          </a:p>
          <a:p>
            <a:pPr lvl="3"/>
            <a:r>
              <a:rPr lang="en-US" b="1">
                <a:solidFill>
                  <a:srgbClr val="FFFFFF"/>
                </a:solidFill>
                <a:latin typeface="Times New Roman" panose="02020603050405020304" pitchFamily="18" charset="0"/>
                <a:cs typeface="Times New Roman" panose="02020603050405020304" pitchFamily="18" charset="0"/>
              </a:rPr>
              <a:t>E. Shinagawa</a:t>
            </a:r>
          </a:p>
          <a:p>
            <a:pPr marL="1008000" lvl="3" indent="0">
              <a:buNone/>
            </a:pPr>
            <a:endParaRPr lang="en-US">
              <a:solidFill>
                <a:srgbClr val="FFFFFF"/>
              </a:solidFill>
            </a:endParaRPr>
          </a:p>
        </p:txBody>
      </p:sp>
      <p:sp>
        <p:nvSpPr>
          <p:cNvPr id="6" name="Content Placeholder 2">
            <a:extLst>
              <a:ext uri="{FF2B5EF4-FFF2-40B4-BE49-F238E27FC236}">
                <a16:creationId xmlns:a16="http://schemas.microsoft.com/office/drawing/2014/main" id="{FB6332DB-1985-4F29-8C47-EF7296A92C65}"/>
              </a:ext>
            </a:extLst>
          </p:cNvPr>
          <p:cNvSpPr txBox="1">
            <a:spLocks/>
          </p:cNvSpPr>
          <p:nvPr/>
        </p:nvSpPr>
        <p:spPr>
          <a:xfrm>
            <a:off x="309523" y="3964904"/>
            <a:ext cx="11029615" cy="256267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1600" b="1" dirty="0">
              <a:latin typeface="Times New Roman" panose="02020603050405020304" pitchFamily="18" charset="0"/>
              <a:cs typeface="Times New Roman" panose="02020603050405020304" pitchFamily="18" charset="0"/>
            </a:endParaRPr>
          </a:p>
          <a:p>
            <a:pPr marL="1008000" lvl="3" indent="0">
              <a:buFont typeface="Wingdings 2" panose="05020102010507070707" pitchFamily="18" charset="2"/>
              <a:buNone/>
            </a:pPr>
            <a:endParaRPr lang="en-US" sz="1600" dirty="0"/>
          </a:p>
        </p:txBody>
      </p:sp>
      <p:graphicFrame>
        <p:nvGraphicFramePr>
          <p:cNvPr id="7" name="Table 6">
            <a:extLst>
              <a:ext uri="{FF2B5EF4-FFF2-40B4-BE49-F238E27FC236}">
                <a16:creationId xmlns:a16="http://schemas.microsoft.com/office/drawing/2014/main" id="{C1F533C0-909B-448F-B4A7-CEFA5B51133C}"/>
              </a:ext>
            </a:extLst>
          </p:cNvPr>
          <p:cNvGraphicFramePr>
            <a:graphicFrameLocks noGrp="1"/>
          </p:cNvGraphicFramePr>
          <p:nvPr>
            <p:extLst>
              <p:ext uri="{D42A27DB-BD31-4B8C-83A1-F6EECF244321}">
                <p14:modId xmlns:p14="http://schemas.microsoft.com/office/powerpoint/2010/main" val="757569973"/>
              </p:ext>
            </p:extLst>
          </p:nvPr>
        </p:nvGraphicFramePr>
        <p:xfrm>
          <a:off x="4592231" y="1688123"/>
          <a:ext cx="6998514" cy="3716946"/>
        </p:xfrm>
        <a:graphic>
          <a:graphicData uri="http://schemas.openxmlformats.org/drawingml/2006/table">
            <a:tbl>
              <a:tblPr firstRow="1" bandRow="1">
                <a:tableStyleId>{5C22544A-7EE6-4342-B048-85BDC9FD1C3A}</a:tableStyleId>
              </a:tblPr>
              <a:tblGrid>
                <a:gridCol w="302489">
                  <a:extLst>
                    <a:ext uri="{9D8B030D-6E8A-4147-A177-3AD203B41FA5}">
                      <a16:colId xmlns:a16="http://schemas.microsoft.com/office/drawing/2014/main" val="2345857032"/>
                    </a:ext>
                  </a:extLst>
                </a:gridCol>
                <a:gridCol w="792202">
                  <a:extLst>
                    <a:ext uri="{9D8B030D-6E8A-4147-A177-3AD203B41FA5}">
                      <a16:colId xmlns:a16="http://schemas.microsoft.com/office/drawing/2014/main" val="2214139947"/>
                    </a:ext>
                  </a:extLst>
                </a:gridCol>
                <a:gridCol w="1046178">
                  <a:extLst>
                    <a:ext uri="{9D8B030D-6E8A-4147-A177-3AD203B41FA5}">
                      <a16:colId xmlns:a16="http://schemas.microsoft.com/office/drawing/2014/main" val="1270107847"/>
                    </a:ext>
                  </a:extLst>
                </a:gridCol>
                <a:gridCol w="764138">
                  <a:extLst>
                    <a:ext uri="{9D8B030D-6E8A-4147-A177-3AD203B41FA5}">
                      <a16:colId xmlns:a16="http://schemas.microsoft.com/office/drawing/2014/main" val="2382915015"/>
                    </a:ext>
                  </a:extLst>
                </a:gridCol>
                <a:gridCol w="963390">
                  <a:extLst>
                    <a:ext uri="{9D8B030D-6E8A-4147-A177-3AD203B41FA5}">
                      <a16:colId xmlns:a16="http://schemas.microsoft.com/office/drawing/2014/main" val="564657474"/>
                    </a:ext>
                  </a:extLst>
                </a:gridCol>
                <a:gridCol w="827281">
                  <a:extLst>
                    <a:ext uri="{9D8B030D-6E8A-4147-A177-3AD203B41FA5}">
                      <a16:colId xmlns:a16="http://schemas.microsoft.com/office/drawing/2014/main" val="2907213864"/>
                    </a:ext>
                  </a:extLst>
                </a:gridCol>
                <a:gridCol w="889022">
                  <a:extLst>
                    <a:ext uri="{9D8B030D-6E8A-4147-A177-3AD203B41FA5}">
                      <a16:colId xmlns:a16="http://schemas.microsoft.com/office/drawing/2014/main" val="2937624210"/>
                    </a:ext>
                  </a:extLst>
                </a:gridCol>
                <a:gridCol w="1413814">
                  <a:extLst>
                    <a:ext uri="{9D8B030D-6E8A-4147-A177-3AD203B41FA5}">
                      <a16:colId xmlns:a16="http://schemas.microsoft.com/office/drawing/2014/main" val="4140267030"/>
                    </a:ext>
                  </a:extLst>
                </a:gridCol>
              </a:tblGrid>
              <a:tr h="971876">
                <a:tc>
                  <a:txBody>
                    <a:bodyPr/>
                    <a:lstStyle/>
                    <a:p>
                      <a:pPr algn="r" fontAlgn="ctr"/>
                      <a:r>
                        <a:rPr lang="en-US" sz="900" u="none" strike="noStrike">
                          <a:effectLst/>
                        </a:rPr>
                        <a:t> </a:t>
                      </a:r>
                      <a:endParaRPr lang="en-US" sz="900" b="1" i="0" u="none" strike="noStrike">
                        <a:solidFill>
                          <a:srgbClr val="000000"/>
                        </a:solidFill>
                        <a:effectLst/>
                        <a:latin typeface="Arial" panose="020B0604020202020204" pitchFamily="34" charset="0"/>
                      </a:endParaRPr>
                    </a:p>
                  </a:txBody>
                  <a:tcPr marL="7669" marR="138030" marT="7669" marB="0" anchor="ctr"/>
                </a:tc>
                <a:tc>
                  <a:txBody>
                    <a:bodyPr/>
                    <a:lstStyle/>
                    <a:p>
                      <a:pPr algn="r" fontAlgn="ctr"/>
                      <a:r>
                        <a:rPr lang="en-US" sz="900" u="none" strike="noStrike">
                          <a:effectLst/>
                        </a:rPr>
                        <a:t>Ward</a:t>
                      </a:r>
                      <a:endParaRPr lang="en-US" sz="900" b="1" i="0" u="none" strike="noStrike">
                        <a:solidFill>
                          <a:srgbClr val="000000"/>
                        </a:solidFill>
                        <a:effectLst/>
                        <a:latin typeface="Arial" panose="020B0604020202020204" pitchFamily="34" charset="0"/>
                      </a:endParaRPr>
                    </a:p>
                  </a:txBody>
                  <a:tcPr marL="7669" marR="138030" marT="7669" marB="0" anchor="ctr"/>
                </a:tc>
                <a:tc>
                  <a:txBody>
                    <a:bodyPr/>
                    <a:lstStyle/>
                    <a:p>
                      <a:pPr algn="r" fontAlgn="ctr"/>
                      <a:r>
                        <a:rPr lang="en-US" sz="900" u="none" strike="noStrike">
                          <a:effectLst/>
                        </a:rPr>
                        <a:t>Population(as of October 2016</a:t>
                      </a:r>
                      <a:endParaRPr lang="en-US" sz="900" b="1" i="0" u="none" strike="noStrike">
                        <a:solidFill>
                          <a:srgbClr val="000000"/>
                        </a:solidFill>
                        <a:effectLst/>
                        <a:latin typeface="Arial" panose="020B0604020202020204" pitchFamily="34" charset="0"/>
                      </a:endParaRPr>
                    </a:p>
                  </a:txBody>
                  <a:tcPr marL="7669" marR="138030" marT="7669" marB="0" anchor="ctr"/>
                </a:tc>
                <a:tc>
                  <a:txBody>
                    <a:bodyPr/>
                    <a:lstStyle/>
                    <a:p>
                      <a:pPr algn="r" fontAlgn="ctr"/>
                      <a:r>
                        <a:rPr lang="en-US" sz="900" u="none" strike="noStrike">
                          <a:effectLst/>
                        </a:rPr>
                        <a:t>Area(km2)</a:t>
                      </a:r>
                      <a:endParaRPr lang="en-US" sz="900" b="1" i="0" u="none" strike="noStrike">
                        <a:solidFill>
                          <a:srgbClr val="000000"/>
                        </a:solidFill>
                        <a:effectLst/>
                        <a:latin typeface="Arial" panose="020B0604020202020204" pitchFamily="34" charset="0"/>
                      </a:endParaRPr>
                    </a:p>
                  </a:txBody>
                  <a:tcPr marL="7669" marR="138030" marT="7669" marB="0" anchor="ctr"/>
                </a:tc>
                <a:tc>
                  <a:txBody>
                    <a:bodyPr/>
                    <a:lstStyle/>
                    <a:p>
                      <a:pPr algn="r" fontAlgn="ctr"/>
                      <a:r>
                        <a:rPr lang="en-US" sz="900" u="none" strike="noStrike">
                          <a:effectLst/>
                        </a:rPr>
                        <a:t>Major_districts</a:t>
                      </a:r>
                      <a:endParaRPr lang="en-US" sz="900" b="1" i="0" u="none" strike="noStrike">
                        <a:solidFill>
                          <a:srgbClr val="000000"/>
                        </a:solidFill>
                        <a:effectLst/>
                        <a:latin typeface="Arial" panose="020B0604020202020204" pitchFamily="34" charset="0"/>
                      </a:endParaRPr>
                    </a:p>
                  </a:txBody>
                  <a:tcPr marL="7669" marR="138030" marT="7669" marB="0" anchor="ctr"/>
                </a:tc>
                <a:tc>
                  <a:txBody>
                    <a:bodyPr/>
                    <a:lstStyle/>
                    <a:p>
                      <a:pPr algn="r" fontAlgn="ctr"/>
                      <a:r>
                        <a:rPr lang="en-US" sz="900" u="none" strike="noStrike">
                          <a:effectLst/>
                        </a:rPr>
                        <a:t>latitude</a:t>
                      </a:r>
                      <a:endParaRPr lang="en-US" sz="900" b="1" i="0" u="none" strike="noStrike">
                        <a:solidFill>
                          <a:srgbClr val="000000"/>
                        </a:solidFill>
                        <a:effectLst/>
                        <a:latin typeface="Arial" panose="020B0604020202020204" pitchFamily="34" charset="0"/>
                      </a:endParaRPr>
                    </a:p>
                  </a:txBody>
                  <a:tcPr marL="7669" marR="138030" marT="7669" marB="0" anchor="ctr"/>
                </a:tc>
                <a:tc>
                  <a:txBody>
                    <a:bodyPr/>
                    <a:lstStyle/>
                    <a:p>
                      <a:pPr algn="r" fontAlgn="ctr"/>
                      <a:r>
                        <a:rPr lang="en-US" sz="900" u="none" strike="noStrike">
                          <a:effectLst/>
                        </a:rPr>
                        <a:t>longitude</a:t>
                      </a:r>
                      <a:endParaRPr lang="en-US" sz="900" b="1" i="0" u="none" strike="noStrike">
                        <a:solidFill>
                          <a:srgbClr val="000000"/>
                        </a:solidFill>
                        <a:effectLst/>
                        <a:latin typeface="Arial" panose="020B0604020202020204" pitchFamily="34" charset="0"/>
                      </a:endParaRPr>
                    </a:p>
                  </a:txBody>
                  <a:tcPr marL="7669" marR="138030" marT="7669" marB="0" anchor="ctr"/>
                </a:tc>
                <a:tc>
                  <a:txBody>
                    <a:bodyPr/>
                    <a:lstStyle/>
                    <a:p>
                      <a:pPr algn="r" fontAlgn="ctr"/>
                      <a:r>
                        <a:rPr lang="en-US" sz="900" u="none" strike="noStrike">
                          <a:effectLst/>
                        </a:rPr>
                        <a:t>Average_Trading_Price</a:t>
                      </a:r>
                      <a:endParaRPr lang="en-US" sz="900" b="1" i="0" u="none" strike="noStrike">
                        <a:solidFill>
                          <a:srgbClr val="000000"/>
                        </a:solidFill>
                        <a:effectLst/>
                        <a:latin typeface="Arial" panose="020B0604020202020204" pitchFamily="34" charset="0"/>
                      </a:endParaRPr>
                    </a:p>
                  </a:txBody>
                  <a:tcPr marL="7669" marR="138030" marT="7669" marB="0" anchor="ctr"/>
                </a:tc>
                <a:extLst>
                  <a:ext uri="{0D108BD9-81ED-4DB2-BD59-A6C34878D82A}">
                    <a16:rowId xmlns:a16="http://schemas.microsoft.com/office/drawing/2014/main" val="629531033"/>
                  </a:ext>
                </a:extLst>
              </a:tr>
              <a:tr h="549014">
                <a:tc>
                  <a:txBody>
                    <a:bodyPr/>
                    <a:lstStyle/>
                    <a:p>
                      <a:pPr algn="l" fontAlgn="ctr"/>
                      <a:r>
                        <a:rPr lang="en-US" sz="900" u="none" strike="noStrike">
                          <a:effectLst/>
                        </a:rPr>
                        <a:t>1</a:t>
                      </a:r>
                      <a:endParaRPr lang="en-US" sz="900" b="1"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Chiyoda</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59441</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11.66</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Nagatachō</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35.6938097</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139.7532163</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357,150,000 JPY</a:t>
                      </a:r>
                      <a:endParaRPr lang="en-US" sz="900" b="0" i="0" u="none" strike="noStrike">
                        <a:solidFill>
                          <a:srgbClr val="000000"/>
                        </a:solidFill>
                        <a:effectLst/>
                        <a:latin typeface="Arial" panose="020B0604020202020204" pitchFamily="34" charset="0"/>
                      </a:endParaRPr>
                    </a:p>
                  </a:txBody>
                  <a:tcPr marL="138030" marR="7669" marT="7669" marB="0" anchor="ctr"/>
                </a:tc>
                <a:extLst>
                  <a:ext uri="{0D108BD9-81ED-4DB2-BD59-A6C34878D82A}">
                    <a16:rowId xmlns:a16="http://schemas.microsoft.com/office/drawing/2014/main" val="1709949924"/>
                  </a:ext>
                </a:extLst>
              </a:tr>
              <a:tr h="549014">
                <a:tc>
                  <a:txBody>
                    <a:bodyPr/>
                    <a:lstStyle/>
                    <a:p>
                      <a:pPr algn="l" fontAlgn="ctr"/>
                      <a:r>
                        <a:rPr lang="en-US" sz="900" u="none" strike="noStrike">
                          <a:effectLst/>
                        </a:rPr>
                        <a:t>2</a:t>
                      </a:r>
                      <a:endParaRPr lang="en-US" sz="900" b="1"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Minato</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248071</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20.37</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Odaiba</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35.6432274</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139.7400553</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413,870,370 JPY</a:t>
                      </a:r>
                      <a:endParaRPr lang="en-US" sz="900" b="0" i="0" u="none" strike="noStrike">
                        <a:solidFill>
                          <a:srgbClr val="000000"/>
                        </a:solidFill>
                        <a:effectLst/>
                        <a:latin typeface="Arial" panose="020B0604020202020204" pitchFamily="34" charset="0"/>
                      </a:endParaRPr>
                    </a:p>
                  </a:txBody>
                  <a:tcPr marL="138030" marR="7669" marT="7669" marB="0" anchor="ctr"/>
                </a:tc>
                <a:extLst>
                  <a:ext uri="{0D108BD9-81ED-4DB2-BD59-A6C34878D82A}">
                    <a16:rowId xmlns:a16="http://schemas.microsoft.com/office/drawing/2014/main" val="3893145677"/>
                  </a:ext>
                </a:extLst>
              </a:tr>
              <a:tr h="549014">
                <a:tc>
                  <a:txBody>
                    <a:bodyPr/>
                    <a:lstStyle/>
                    <a:p>
                      <a:pPr algn="l" fontAlgn="ctr"/>
                      <a:r>
                        <a:rPr lang="en-US" sz="900" u="none" strike="noStrike">
                          <a:effectLst/>
                        </a:rPr>
                        <a:t>3</a:t>
                      </a:r>
                      <a:endParaRPr lang="en-US" sz="900" b="1"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Shinjuku</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339211</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18.22</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Shinjuku</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35.6937632</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139.7036319</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125,146,667 JPY</a:t>
                      </a:r>
                      <a:endParaRPr lang="en-US" sz="900" b="0" i="0" u="none" strike="noStrike">
                        <a:solidFill>
                          <a:srgbClr val="000000"/>
                        </a:solidFill>
                        <a:effectLst/>
                        <a:latin typeface="Arial" panose="020B0604020202020204" pitchFamily="34" charset="0"/>
                      </a:endParaRPr>
                    </a:p>
                  </a:txBody>
                  <a:tcPr marL="138030" marR="7669" marT="7669" marB="0" anchor="ctr"/>
                </a:tc>
                <a:extLst>
                  <a:ext uri="{0D108BD9-81ED-4DB2-BD59-A6C34878D82A}">
                    <a16:rowId xmlns:a16="http://schemas.microsoft.com/office/drawing/2014/main" val="1389187873"/>
                  </a:ext>
                </a:extLst>
              </a:tr>
              <a:tr h="549014">
                <a:tc>
                  <a:txBody>
                    <a:bodyPr/>
                    <a:lstStyle/>
                    <a:p>
                      <a:pPr algn="l" fontAlgn="ctr"/>
                      <a:r>
                        <a:rPr lang="en-US" sz="900" u="none" strike="noStrike">
                          <a:effectLst/>
                        </a:rPr>
                        <a:t>4</a:t>
                      </a:r>
                      <a:endParaRPr lang="en-US" sz="900" b="1"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Sumida</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260358</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13.77</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Kinshichō</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35.700429</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139.805017</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dirty="0">
                          <a:effectLst/>
                        </a:rPr>
                        <a:t>79,983,746 JPY</a:t>
                      </a:r>
                      <a:endParaRPr lang="en-US" sz="900" b="0" i="0" u="none" strike="noStrike" dirty="0">
                        <a:solidFill>
                          <a:srgbClr val="000000"/>
                        </a:solidFill>
                        <a:effectLst/>
                        <a:latin typeface="Arial" panose="020B0604020202020204" pitchFamily="34" charset="0"/>
                      </a:endParaRPr>
                    </a:p>
                  </a:txBody>
                  <a:tcPr marL="138030" marR="7669" marT="7669" marB="0" anchor="ctr"/>
                </a:tc>
                <a:extLst>
                  <a:ext uri="{0D108BD9-81ED-4DB2-BD59-A6C34878D82A}">
                    <a16:rowId xmlns:a16="http://schemas.microsoft.com/office/drawing/2014/main" val="1527116764"/>
                  </a:ext>
                </a:extLst>
              </a:tr>
              <a:tr h="549014">
                <a:tc>
                  <a:txBody>
                    <a:bodyPr/>
                    <a:lstStyle/>
                    <a:p>
                      <a:pPr algn="l" fontAlgn="ctr"/>
                      <a:r>
                        <a:rPr lang="en-US" sz="900" u="none" strike="noStrike">
                          <a:effectLst/>
                        </a:rPr>
                        <a:t>5</a:t>
                      </a:r>
                      <a:endParaRPr lang="en-US" sz="900" b="1"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Shinagawa</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392492</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22.84</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Shinagawa</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35.599252</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a:effectLst/>
                        </a:rPr>
                        <a:t>139.73891</a:t>
                      </a:r>
                      <a:endParaRPr lang="en-US" sz="900" b="0" i="0" u="none" strike="noStrike">
                        <a:solidFill>
                          <a:srgbClr val="000000"/>
                        </a:solidFill>
                        <a:effectLst/>
                        <a:latin typeface="Arial" panose="020B0604020202020204" pitchFamily="34" charset="0"/>
                      </a:endParaRPr>
                    </a:p>
                  </a:txBody>
                  <a:tcPr marL="138030" marR="7669" marT="7669" marB="0" anchor="ctr"/>
                </a:tc>
                <a:tc>
                  <a:txBody>
                    <a:bodyPr/>
                    <a:lstStyle/>
                    <a:p>
                      <a:pPr algn="l" fontAlgn="ctr"/>
                      <a:r>
                        <a:rPr lang="en-US" sz="900" u="none" strike="noStrike" dirty="0">
                          <a:effectLst/>
                        </a:rPr>
                        <a:t>82,823,404 JPY</a:t>
                      </a:r>
                      <a:endParaRPr lang="en-US" sz="900" b="0" i="0" u="none" strike="noStrike" dirty="0">
                        <a:solidFill>
                          <a:srgbClr val="000000"/>
                        </a:solidFill>
                        <a:effectLst/>
                        <a:latin typeface="Arial" panose="020B0604020202020204" pitchFamily="34" charset="0"/>
                      </a:endParaRPr>
                    </a:p>
                  </a:txBody>
                  <a:tcPr marL="138030" marR="7669" marT="7669" marB="0" anchor="ctr"/>
                </a:tc>
                <a:extLst>
                  <a:ext uri="{0D108BD9-81ED-4DB2-BD59-A6C34878D82A}">
                    <a16:rowId xmlns:a16="http://schemas.microsoft.com/office/drawing/2014/main" val="1386556045"/>
                  </a:ext>
                </a:extLst>
              </a:tr>
            </a:tbl>
          </a:graphicData>
        </a:graphic>
      </p:graphicFrame>
    </p:spTree>
    <p:extLst>
      <p:ext uri="{BB962C8B-B14F-4D97-AF65-F5344CB8AC3E}">
        <p14:creationId xmlns:p14="http://schemas.microsoft.com/office/powerpoint/2010/main" val="39290838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8D86-C474-42C2-8230-0E37F6E8006E}"/>
              </a:ext>
            </a:extLst>
          </p:cNvPr>
          <p:cNvSpPr>
            <a:spLocks noGrp="1"/>
          </p:cNvSpPr>
          <p:nvPr>
            <p:ph type="title"/>
          </p:nvPr>
        </p:nvSpPr>
        <p:spPr>
          <a:xfrm>
            <a:off x="475174" y="132312"/>
            <a:ext cx="11029616" cy="1188720"/>
          </a:xfrm>
        </p:spPr>
        <p:txBody>
          <a:bodyPr/>
          <a:lstStyle/>
          <a:p>
            <a:r>
              <a:rPr lang="en-US" dirty="0">
                <a:solidFill>
                  <a:schemeClr val="accent2">
                    <a:lumMod val="60000"/>
                    <a:lumOff val="40000"/>
                  </a:schemeClr>
                </a:solidFill>
              </a:rPr>
              <a:t>Foursquare API</a:t>
            </a:r>
          </a:p>
        </p:txBody>
      </p:sp>
      <p:sp>
        <p:nvSpPr>
          <p:cNvPr id="3" name="Content Placeholder 2">
            <a:extLst>
              <a:ext uri="{FF2B5EF4-FFF2-40B4-BE49-F238E27FC236}">
                <a16:creationId xmlns:a16="http://schemas.microsoft.com/office/drawing/2014/main" id="{C6999A01-9C79-42F5-AF1A-E8A093A45AFA}"/>
              </a:ext>
            </a:extLst>
          </p:cNvPr>
          <p:cNvSpPr>
            <a:spLocks noGrp="1"/>
          </p:cNvSpPr>
          <p:nvPr>
            <p:ph idx="1"/>
          </p:nvPr>
        </p:nvSpPr>
        <p:spPr>
          <a:xfrm>
            <a:off x="475175" y="1440532"/>
            <a:ext cx="11029615" cy="3553499"/>
          </a:xfrm>
        </p:spPr>
        <p:txBody>
          <a:bodyPr/>
          <a:lstStyle/>
          <a:p>
            <a:r>
              <a:rPr lang="en-US" dirty="0">
                <a:latin typeface="Times New Roman" panose="02020603050405020304" pitchFamily="18" charset="0"/>
                <a:cs typeface="Times New Roman" panose="02020603050405020304" pitchFamily="18" charset="0"/>
              </a:rPr>
              <a:t>With the help of Foursquare API , we will get nearby venues of each ward’s  major district.</a:t>
            </a:r>
          </a:p>
          <a:p>
            <a:r>
              <a:rPr lang="en-US" dirty="0">
                <a:latin typeface="Times New Roman" panose="02020603050405020304" pitchFamily="18" charset="0"/>
                <a:cs typeface="Times New Roman" panose="02020603050405020304" pitchFamily="18" charset="0"/>
              </a:rPr>
              <a:t>According to the set category ID i.e. clothing store, boutique , we will get Top 5 major districts which has these venues.</a:t>
            </a:r>
          </a:p>
          <a:p>
            <a:r>
              <a:rPr lang="en-US" dirty="0">
                <a:latin typeface="Times New Roman" panose="02020603050405020304" pitchFamily="18" charset="0"/>
                <a:cs typeface="Times New Roman" panose="02020603050405020304" pitchFamily="18" charset="0"/>
              </a:rPr>
              <a:t>In our case the Major districts which has most visited clothing store and boutiques are :-</a:t>
            </a:r>
          </a:p>
          <a:p>
            <a:pPr lvl="1"/>
            <a:r>
              <a:rPr lang="en-US" dirty="0" err="1">
                <a:latin typeface="Times New Roman" panose="02020603050405020304" pitchFamily="18" charset="0"/>
                <a:cs typeface="Times New Roman" panose="02020603050405020304" pitchFamily="18" charset="0"/>
              </a:rPr>
              <a:t>Nagatacho</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Odaibo</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Shinjuku</a:t>
            </a:r>
          </a:p>
          <a:p>
            <a:pPr lvl="1"/>
            <a:r>
              <a:rPr lang="en-US" dirty="0" err="1">
                <a:latin typeface="Times New Roman" panose="02020603050405020304" pitchFamily="18" charset="0"/>
                <a:cs typeface="Times New Roman" panose="02020603050405020304" pitchFamily="18" charset="0"/>
              </a:rPr>
              <a:t>Kinshicho</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Shinagawa</a:t>
            </a:r>
          </a:p>
          <a:p>
            <a:pPr marL="1671400" lvl="5" indent="0">
              <a:buNone/>
            </a:pPr>
            <a:endParaRPr lang="en-US" dirty="0"/>
          </a:p>
        </p:txBody>
      </p:sp>
      <p:pic>
        <p:nvPicPr>
          <p:cNvPr id="7" name="Picture 6" descr="Map&#10;&#10;Description automatically generated">
            <a:extLst>
              <a:ext uri="{FF2B5EF4-FFF2-40B4-BE49-F238E27FC236}">
                <a16:creationId xmlns:a16="http://schemas.microsoft.com/office/drawing/2014/main" id="{6838A33A-EE07-440F-801E-69DCDAA33D1D}"/>
              </a:ext>
            </a:extLst>
          </p:cNvPr>
          <p:cNvPicPr>
            <a:picLocks noChangeAspect="1"/>
          </p:cNvPicPr>
          <p:nvPr/>
        </p:nvPicPr>
        <p:blipFill>
          <a:blip r:embed="rId2"/>
          <a:stretch>
            <a:fillRect/>
          </a:stretch>
        </p:blipFill>
        <p:spPr>
          <a:xfrm>
            <a:off x="5374138" y="3429001"/>
            <a:ext cx="6342687" cy="3158504"/>
          </a:xfrm>
          <a:prstGeom prst="rect">
            <a:avLst/>
          </a:prstGeom>
        </p:spPr>
      </p:pic>
    </p:spTree>
    <p:extLst>
      <p:ext uri="{BB962C8B-B14F-4D97-AF65-F5344CB8AC3E}">
        <p14:creationId xmlns:p14="http://schemas.microsoft.com/office/powerpoint/2010/main" val="182977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CA7478-5A2F-4181-9A1B-E8CF6CE70887}"/>
              </a:ext>
            </a:extLst>
          </p:cNvPr>
          <p:cNvSpPr>
            <a:spLocks noGrp="1"/>
          </p:cNvSpPr>
          <p:nvPr>
            <p:ph type="title"/>
          </p:nvPr>
        </p:nvSpPr>
        <p:spPr>
          <a:xfrm>
            <a:off x="601255" y="702155"/>
            <a:ext cx="3409783" cy="1300365"/>
          </a:xfrm>
        </p:spPr>
        <p:txBody>
          <a:bodyPr>
            <a:normAutofit/>
          </a:bodyPr>
          <a:lstStyle/>
          <a:p>
            <a:r>
              <a:rPr lang="en-US">
                <a:solidFill>
                  <a:srgbClr val="FFFFFF"/>
                </a:solidFill>
              </a:rPr>
              <a:t>Foursquare API</a:t>
            </a:r>
          </a:p>
        </p:txBody>
      </p:sp>
      <p:sp>
        <p:nvSpPr>
          <p:cNvPr id="3" name="Content Placeholder 2">
            <a:extLst>
              <a:ext uri="{FF2B5EF4-FFF2-40B4-BE49-F238E27FC236}">
                <a16:creationId xmlns:a16="http://schemas.microsoft.com/office/drawing/2014/main" id="{F5914F83-0B9E-45AE-86A5-0B046B44CDC9}"/>
              </a:ext>
            </a:extLst>
          </p:cNvPr>
          <p:cNvSpPr>
            <a:spLocks noGrp="1"/>
          </p:cNvSpPr>
          <p:nvPr>
            <p:ph idx="1"/>
          </p:nvPr>
        </p:nvSpPr>
        <p:spPr>
          <a:xfrm>
            <a:off x="601255" y="2177142"/>
            <a:ext cx="3409782" cy="3823607"/>
          </a:xfrm>
        </p:spPr>
        <p:txBody>
          <a:bodyPr>
            <a:normAutofit/>
          </a:bodyPr>
          <a:lstStyle/>
          <a:p>
            <a:r>
              <a:rPr lang="en-US">
                <a:solidFill>
                  <a:srgbClr val="FFFFFF"/>
                </a:solidFill>
              </a:rPr>
              <a:t>As per the results we have pulled out 19 Unique categories in which 150 are clothing store and 33 are boutiques, else are men’s and women’s store.</a:t>
            </a:r>
          </a:p>
          <a:p>
            <a:r>
              <a:rPr lang="en-US">
                <a:solidFill>
                  <a:srgbClr val="FFFFFF"/>
                </a:solidFill>
              </a:rPr>
              <a:t>Therefore, 10 Most Frequent Occurring Venues are shown below: ( as per seaborn Library)</a:t>
            </a:r>
          </a:p>
        </p:txBody>
      </p:sp>
      <p:pic>
        <p:nvPicPr>
          <p:cNvPr id="5" name="Picture 4" descr="A picture containing bar chart&#10;&#10;Description automatically generated">
            <a:extLst>
              <a:ext uri="{FF2B5EF4-FFF2-40B4-BE49-F238E27FC236}">
                <a16:creationId xmlns:a16="http://schemas.microsoft.com/office/drawing/2014/main" id="{60DF5491-AE06-4BE8-8C7B-7CA69AB5B75A}"/>
              </a:ext>
            </a:extLst>
          </p:cNvPr>
          <p:cNvPicPr>
            <a:picLocks noChangeAspect="1"/>
          </p:cNvPicPr>
          <p:nvPr/>
        </p:nvPicPr>
        <p:blipFill>
          <a:blip r:embed="rId2"/>
          <a:stretch>
            <a:fillRect/>
          </a:stretch>
        </p:blipFill>
        <p:spPr>
          <a:xfrm>
            <a:off x="4592231" y="1005841"/>
            <a:ext cx="7472008" cy="4994908"/>
          </a:xfrm>
          <a:prstGeom prst="rect">
            <a:avLst/>
          </a:prstGeom>
        </p:spPr>
      </p:pic>
    </p:spTree>
    <p:extLst>
      <p:ext uri="{BB962C8B-B14F-4D97-AF65-F5344CB8AC3E}">
        <p14:creationId xmlns:p14="http://schemas.microsoft.com/office/powerpoint/2010/main" val="20870899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{3D6D21C3-523A-42F8-9F40-301BC6B7F8DC}tf33552983</Template>
  <TotalTime>11404</TotalTime>
  <Words>1251</Words>
  <Application>Microsoft Office PowerPoint</Application>
  <PresentationFormat>Widescreen</PresentationFormat>
  <Paragraphs>273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Franklin Gothic Book</vt:lpstr>
      <vt:lpstr>Franklin Gothic Demi</vt:lpstr>
      <vt:lpstr>Helvetica Neue</vt:lpstr>
      <vt:lpstr>ibm-plex-sans</vt:lpstr>
      <vt:lpstr>Times New Roman</vt:lpstr>
      <vt:lpstr>Wingdings</vt:lpstr>
      <vt:lpstr>Wingdings 2</vt:lpstr>
      <vt:lpstr>DividendVTI</vt:lpstr>
      <vt:lpstr>The Battle of neighborhoods:  Exploring Tokyo Nearby Venues for launching a designer boutique</vt:lpstr>
      <vt:lpstr>Introduction</vt:lpstr>
      <vt:lpstr>Background of Business Problem </vt:lpstr>
      <vt:lpstr>Target segment</vt:lpstr>
      <vt:lpstr>Data acquisition and cleaning</vt:lpstr>
      <vt:lpstr>Cleaned Data : Tokyo Data Frame</vt:lpstr>
      <vt:lpstr>Data Testing</vt:lpstr>
      <vt:lpstr>Foursquare API</vt:lpstr>
      <vt:lpstr>Foursquare API</vt:lpstr>
      <vt:lpstr>Most Frequently Visited store in 5 Major districts</vt:lpstr>
      <vt:lpstr>Number of Boutique as Top-Most Venues</vt:lpstr>
      <vt:lpstr>K- Means Labels</vt:lpstr>
      <vt:lpstr>Map of Boutiques in Major districts in clusters</vt:lpstr>
      <vt:lpstr>Clusters</vt:lpstr>
      <vt:lpstr>Cluster </vt:lpstr>
      <vt:lpstr>Conclusion</vt:lpstr>
      <vt:lpstr>Future Direction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Tokyo Nearby Venues for designer boutique</dc:title>
  <dc:creator>parag teckchandani</dc:creator>
  <cp:lastModifiedBy>parag teckchandani</cp:lastModifiedBy>
  <cp:revision>26</cp:revision>
  <dcterms:created xsi:type="dcterms:W3CDTF">2021-07-22T19:36:02Z</dcterms:created>
  <dcterms:modified xsi:type="dcterms:W3CDTF">2021-07-30T17:40:25Z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