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062FA-73E5-1F3E-71C8-C781ADCC25F6}" v="384" dt="2024-10-29T07:53:35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91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3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65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795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791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14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280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56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8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nka0300/MLSAKIET_DA_INTERNSHIP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391563"/>
            <a:ext cx="10072922" cy="1709145"/>
          </a:xfrm>
        </p:spPr>
        <p:txBody>
          <a:bodyPr>
            <a:normAutofit/>
          </a:bodyPr>
          <a:lstStyle/>
          <a:p>
            <a:r>
              <a:rPr lang="en-GB" dirty="0"/>
              <a:t>MLSA Data Analysis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latin typeface="Georgia Pro Semibold"/>
                <a:ea typeface="+mn-lt"/>
                <a:cs typeface="+mn-lt"/>
              </a:rPr>
              <a:t>Comprehensive and advanced analytics reports</a:t>
            </a:r>
            <a:endParaRPr lang="en-GB">
              <a:latin typeface="Georgia Pro Semibold"/>
            </a:endParaRPr>
          </a:p>
          <a:p>
            <a:r>
              <a:rPr lang="en-GB" dirty="0"/>
              <a:t>Priyanka Behera</a:t>
            </a:r>
          </a:p>
          <a:p>
            <a:r>
              <a:rPr lang="en-GB" dirty="0"/>
              <a:t>CS Branch</a:t>
            </a:r>
          </a:p>
          <a:p>
            <a:r>
              <a:rPr lang="en-GB" dirty="0"/>
              <a:t>2300290120171</a:t>
            </a:r>
          </a:p>
          <a:p>
            <a:endParaRPr lang="en-GB" dirty="0"/>
          </a:p>
        </p:txBody>
      </p:sp>
      <p:sp>
        <p:nvSpPr>
          <p:cNvPr id="30" name="Freeform: Shape 9">
            <a:extLst>
              <a:ext uri="{FF2B5EF4-FFF2-40B4-BE49-F238E27FC236}">
                <a16:creationId xmlns:a16="http://schemas.microsoft.com/office/drawing/2014/main" id="{0C147919-C87A-403A-AC24-CA39D2BC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5152" y="-945150"/>
            <a:ext cx="1315541" cy="3205843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aphic 78">
            <a:extLst>
              <a:ext uri="{FF2B5EF4-FFF2-40B4-BE49-F238E27FC236}">
                <a16:creationId xmlns:a16="http://schemas.microsoft.com/office/drawing/2014/main" id="{4B3D6101-D5EE-45DC-8706-F9B10888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9697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832CBDD0-B87C-4970-B2A7-FFFD6D26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A7B42D-7C6F-4B18-99C0-19CE15EB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97784B97-59E3-4231-8D2D-693C652D81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AB02D7A6-3A01-442C-9FC4-CAC4E9061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E0010192-C718-45FF-9A87-29EB5D58E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4DD3A35-AF24-4806-B3D6-F5957085E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246221-44FF-4718-9ACD-D3FC9D5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557398-F949-4133-8B80-0DEE64C0B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037D70-E018-4790-A7D3-72B39BB61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140752A-38F5-48A7-AB80-64CC505F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136588-6327-46A4-B823-1ACCE9F2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5776E254-D3DD-4992-9085-92BB3405C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D2434460-8BB8-4B7B-9919-615EAFB3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390352D-88A1-4F79-B475-5CFD8120D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E6644B-32A7-45A6-8922-BA1FE8C2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B579-F5F0-A194-4454-1B3E00AA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Repo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4BEE-4CB1-E768-7448-92AE86CA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0070C0"/>
                </a:solidFill>
                <a:ea typeface="+mn-lt"/>
                <a:cs typeface="+mn-lt"/>
                <a:hlinkClick r:id="rId2"/>
              </a:rPr>
              <a:t>https://github.com/Priyanka0300/MLSAKIET_DA_INTERNSHIP.git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699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9445-B1B3-4CC5-646A-A446C2DA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CA74-1CB2-7CD4-8FD8-012BA8E7D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Objective</a:t>
            </a:r>
            <a:r>
              <a:rPr lang="en-GB" dirty="0">
                <a:ea typeface="+mn-lt"/>
                <a:cs typeface="+mn-lt"/>
              </a:rPr>
              <a:t>: 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  To leverage Power BI for in-depth sales and customer insights.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Scope</a:t>
            </a:r>
            <a:r>
              <a:rPr lang="en-GB" dirty="0">
                <a:ea typeface="+mn-lt"/>
                <a:cs typeface="+mn-lt"/>
              </a:rPr>
              <a:t>:</a:t>
            </a:r>
          </a:p>
          <a:p>
            <a:r>
              <a:rPr lang="en-GB" dirty="0">
                <a:ea typeface="+mn-lt"/>
                <a:cs typeface="+mn-lt"/>
              </a:rPr>
              <a:t>   Analysing customer demographics, sales trends, product, and store performance.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96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0BAE-3095-5741-6F3D-52177380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668E-F33B-68EE-512A-0737E531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project uses the following tables: 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1. Customers: Customer demographics, including region and segmentation. 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2. Products: Product details categorized by type and subcategories. 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3. Subproducts: Granular details on product subcategories. 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4. Stores: Store details, including geographic information. </a:t>
            </a:r>
            <a:endParaRPr lang="en-US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5. Sales: Main transactional data for each sale. 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7A75F3-072E-DDFC-E1EA-D38E1071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192" y="452709"/>
            <a:ext cx="3067768" cy="205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8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C597D-60B3-66D9-0DC6-D19B928E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512288" cy="1835608"/>
          </a:xfrm>
        </p:spPr>
        <p:txBody>
          <a:bodyPr anchor="t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Key Metrics and Calculations</a:t>
            </a:r>
            <a:endParaRPr lang="en-US" dirty="0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4F98553-61F0-5A1B-3542-108B0CD6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71" y="2851111"/>
            <a:ext cx="4366374" cy="3411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B9AF-8FC6-8828-3D37-4EB9E8035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1. Total Sales: Sum of the `Net Price` in Sales data. 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2. Total Quantity Sold: Aggregate of product units sold. </a:t>
            </a:r>
            <a:endParaRPr lang="en-US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3. Average Sales Price: Mean `Net Price` for each product sold. </a:t>
            </a:r>
            <a:endParaRPr lang="en-US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4. Sales Margin: Calculated as `Net Price - Unit Cost`. </a:t>
            </a:r>
            <a:endParaRPr lang="en-US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5. Year-over-Year (YoY) Growth: Annual sales growth to track performance trends.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22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1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4CF80-C1CD-739E-2D79-00F9014E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787068"/>
            <a:ext cx="5357486" cy="1455091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Page 1 - Sales Overview</a:t>
            </a:r>
            <a:endParaRPr lang="en-US" dirty="0"/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246A1B3-3105-7E84-A064-455B532D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04" y="1175640"/>
            <a:ext cx="3574826" cy="860105"/>
          </a:xfrm>
          <a:prstGeom prst="rect">
            <a:avLst/>
          </a:prstGeom>
        </p:spPr>
      </p:pic>
      <p:pic>
        <p:nvPicPr>
          <p:cNvPr id="20" name="Picture 19" descr="A graph on a black background&#10;&#10;Description automatically generated">
            <a:extLst>
              <a:ext uri="{FF2B5EF4-FFF2-40B4-BE49-F238E27FC236}">
                <a16:creationId xmlns:a16="http://schemas.microsoft.com/office/drawing/2014/main" id="{C8A7618B-0477-38F5-EB10-5B39D386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14" y="2618909"/>
            <a:ext cx="1629266" cy="1696751"/>
          </a:xfrm>
          <a:prstGeom prst="rect">
            <a:avLst/>
          </a:prstGeom>
        </p:spPr>
      </p:pic>
      <p:grpSp>
        <p:nvGrpSpPr>
          <p:cNvPr id="28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63440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9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Picture 20" descr="A graph on a computer screen&#10;&#10;Description automatically generated">
            <a:extLst>
              <a:ext uri="{FF2B5EF4-FFF2-40B4-BE49-F238E27FC236}">
                <a16:creationId xmlns:a16="http://schemas.microsoft.com/office/drawing/2014/main" id="{EC319DCD-DCCE-AA5F-0C1F-4D6DD243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9" y="4756964"/>
            <a:ext cx="3244674" cy="12178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928C-4E7F-1841-75E5-D3465618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2796427"/>
            <a:ext cx="5357486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900" b="1" dirty="0">
                <a:ea typeface="+mn-lt"/>
                <a:cs typeface="+mn-lt"/>
              </a:rPr>
              <a:t>Sales Trend Analysis</a:t>
            </a:r>
            <a:r>
              <a:rPr lang="en-GB" sz="1900" dirty="0">
                <a:ea typeface="+mn-lt"/>
                <a:cs typeface="+mn-lt"/>
              </a:rPr>
              <a:t>: A line chart to show Total Sales over time, identifying seasonal patterns and growth. </a:t>
            </a:r>
            <a:endParaRPr lang="en-US" sz="19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900" b="1" dirty="0">
                <a:ea typeface="+mn-lt"/>
                <a:cs typeface="+mn-lt"/>
              </a:rPr>
              <a:t>Top 5 Products by Sale</a:t>
            </a:r>
            <a:r>
              <a:rPr lang="en-GB" sz="1900" dirty="0">
                <a:ea typeface="+mn-lt"/>
                <a:cs typeface="+mn-lt"/>
              </a:rPr>
              <a:t>: The Top 5 Products by Sale column chart highlights our best-selling products based on total sales revenue.</a:t>
            </a:r>
            <a:endParaRPr lang="en-US" sz="190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900" b="1" dirty="0">
                <a:ea typeface="+mn-lt"/>
                <a:cs typeface="+mn-lt"/>
              </a:rPr>
              <a:t>Product Sales Breakdown</a:t>
            </a:r>
            <a:r>
              <a:rPr lang="en-GB" sz="1900" dirty="0">
                <a:ea typeface="+mn-lt"/>
                <a:cs typeface="+mn-lt"/>
              </a:rPr>
              <a:t>: The Waterfall Chart of product sales breakdown visually represents how various products contribute to our total sales figures.</a:t>
            </a:r>
            <a:endParaRPr lang="en-US" sz="19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91507" y="5165904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DC8C0-6F92-1A71-50AF-87FC3214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787068"/>
            <a:ext cx="5357486" cy="1455091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Page 2: Customer Insights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688DF-11C3-194A-1835-13732970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1" y="732550"/>
            <a:ext cx="3244148" cy="1674399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149E5BFE-EC83-5ABB-4249-BD1A41D35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40" y="2618909"/>
            <a:ext cx="2047413" cy="1696751"/>
          </a:xfrm>
          <a:prstGeom prst="rect">
            <a:avLst/>
          </a:prstGeom>
        </p:spPr>
      </p:pic>
      <p:grpSp>
        <p:nvGrpSpPr>
          <p:cNvPr id="2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63440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blue and orange circle with white text&#10;&#10;Description automatically generated">
            <a:extLst>
              <a:ext uri="{FF2B5EF4-FFF2-40B4-BE49-F238E27FC236}">
                <a16:creationId xmlns:a16="http://schemas.microsoft.com/office/drawing/2014/main" id="{C69FA1BB-FEFC-CD42-12BA-B075A03F7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2" y="4517497"/>
            <a:ext cx="2705628" cy="16967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3632-2FE3-3CC3-FB98-9B6AE81D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2796427"/>
            <a:ext cx="5357486" cy="32745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Customer Segmentation</a:t>
            </a:r>
            <a:r>
              <a:rPr lang="en-GB" sz="1700">
                <a:ea typeface="+mn-lt"/>
                <a:cs typeface="+mn-lt"/>
              </a:rPr>
              <a:t>: A pie chart categorizing customers into segments (High, Medium, Low Value). 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 Gender Breakdown</a:t>
            </a:r>
            <a:r>
              <a:rPr lang="en-GB" sz="1700">
                <a:ea typeface="+mn-lt"/>
                <a:cs typeface="+mn-lt"/>
              </a:rPr>
              <a:t>: A donut chart visualizing gender distribution among customers. </a:t>
            </a:r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Education Distribution</a:t>
            </a:r>
            <a:r>
              <a:rPr lang="en-GB" sz="1700">
                <a:ea typeface="+mn-lt"/>
                <a:cs typeface="+mn-lt"/>
              </a:rPr>
              <a:t>: A funnel chart showcasing the distribution of education levels among customers.</a:t>
            </a:r>
            <a:endParaRPr lang="en-GB" sz="1700"/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Geographic Insights</a:t>
            </a:r>
            <a:r>
              <a:rPr lang="en-GB" sz="1700">
                <a:ea typeface="+mn-lt"/>
                <a:cs typeface="+mn-lt"/>
              </a:rPr>
              <a:t>: A filled map visualizing Total Sales by location with slicers for filtering by state. </a:t>
            </a:r>
            <a:endParaRPr lang="en-GB" sz="17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91507" y="5165904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2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45431-3BF3-FB27-6615-B52B09D0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787068"/>
            <a:ext cx="5357486" cy="1455091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Page 3: Product &amp; Store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7A1D2-781B-FA1E-0BF4-C534F84D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79" y="722427"/>
            <a:ext cx="2670351" cy="1694645"/>
          </a:xfrm>
          <a:prstGeom prst="rect">
            <a:avLst/>
          </a:prstGeom>
        </p:spPr>
      </p:pic>
      <p:pic>
        <p:nvPicPr>
          <p:cNvPr id="6" name="Picture 5" descr="A blue pie chart with white text&#10;&#10;Description automatically generated">
            <a:extLst>
              <a:ext uri="{FF2B5EF4-FFF2-40B4-BE49-F238E27FC236}">
                <a16:creationId xmlns:a16="http://schemas.microsoft.com/office/drawing/2014/main" id="{FAFAC0EF-ACBF-DA54-3432-3EE4F71B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41" y="2618909"/>
            <a:ext cx="2104411" cy="1696751"/>
          </a:xfrm>
          <a:prstGeom prst="rect">
            <a:avLst/>
          </a:prstGeom>
        </p:spPr>
      </p:pic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63440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195FE4-0B44-6E79-98D4-2A287AD1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48" y="4517497"/>
            <a:ext cx="2283596" cy="16967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346E-8ABD-1875-EFC4-00D36C255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2796427"/>
            <a:ext cx="5357486" cy="32745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Store Performance</a:t>
            </a:r>
            <a:r>
              <a:rPr lang="en-GB" sz="1700">
                <a:ea typeface="+mn-lt"/>
                <a:cs typeface="+mn-lt"/>
              </a:rPr>
              <a:t>: A map indicating sales by store location to highlight regional performance. 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Top Performing Products</a:t>
            </a:r>
            <a:r>
              <a:rPr lang="en-GB" sz="1700">
                <a:ea typeface="+mn-lt"/>
                <a:cs typeface="+mn-lt"/>
              </a:rPr>
              <a:t>: Multi-row card showing best-selling products per store. 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Sales Volume by Product Category</a:t>
            </a:r>
            <a:r>
              <a:rPr lang="en-GB" sz="1700">
                <a:ea typeface="+mn-lt"/>
                <a:cs typeface="+mn-lt"/>
              </a:rPr>
              <a:t>: A Treemap detailing product categories that contribute the most to sales. </a:t>
            </a:r>
            <a:endParaRPr lang="en-US" sz="17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700" b="1">
                <a:ea typeface="+mn-lt"/>
                <a:cs typeface="+mn-lt"/>
              </a:rPr>
              <a:t>Customer Segmentation by Store</a:t>
            </a:r>
            <a:r>
              <a:rPr lang="en-GB" sz="1700">
                <a:ea typeface="+mn-lt"/>
                <a:cs typeface="+mn-lt"/>
              </a:rPr>
              <a:t>: A pie chart of customer segmentation within each store.</a:t>
            </a:r>
            <a:endParaRPr lang="en-US" sz="17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91507" y="5165904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AFBF-02A0-00B3-8306-0CF794A4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Technical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6D91-8806-49E1-D847-090193E2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/>
              <a:t>Data </a:t>
            </a:r>
            <a:r>
              <a:rPr lang="en-GB" b="1" dirty="0" err="1"/>
              <a:t>Modeling</a:t>
            </a:r>
            <a:r>
              <a:rPr lang="en-GB" b="1" dirty="0"/>
              <a:t>:</a:t>
            </a:r>
            <a:endParaRPr lang="en-US" b="1" dirty="0" err="1"/>
          </a:p>
          <a:p>
            <a:r>
              <a:rPr lang="en-GB" dirty="0">
                <a:ea typeface="+mn-lt"/>
                <a:cs typeface="+mn-lt"/>
              </a:rPr>
              <a:t>Created star schema for optimal query performance. Relationships between tables for cohesive analysis.</a:t>
            </a:r>
            <a:endParaRPr lang="en-GB" dirty="0"/>
          </a:p>
          <a:p>
            <a:r>
              <a:rPr lang="en-GB" b="1" dirty="0"/>
              <a:t>Custom Visualizations &amp; Tooltips:</a:t>
            </a:r>
          </a:p>
          <a:p>
            <a:r>
              <a:rPr lang="en-GB" dirty="0">
                <a:ea typeface="+mn-lt"/>
                <a:cs typeface="+mn-lt"/>
              </a:rPr>
              <a:t>Designed tooltips for enhanced user interactivity. Enhanced user experience for actionable insights.</a:t>
            </a:r>
            <a:endParaRPr lang="en-GB" dirty="0"/>
          </a:p>
          <a:p>
            <a:r>
              <a:rPr lang="en-GB" b="1" dirty="0"/>
              <a:t>DAX Calculations:</a:t>
            </a:r>
          </a:p>
          <a:p>
            <a:r>
              <a:rPr lang="en-GB" dirty="0">
                <a:ea typeface="+mn-lt"/>
                <a:cs typeface="+mn-lt"/>
              </a:rPr>
              <a:t>Implemented complex measures for advanced KPIs. Examples of measures used for KPIs.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39436-E7E8-48FE-14E5-7CA111E0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62" y="4733027"/>
            <a:ext cx="4700677" cy="253041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9AB15B-7171-C561-9B7E-D2E7865A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908" y="59038"/>
            <a:ext cx="4200525" cy="2771775"/>
          </a:xfrm>
          <a:prstGeom prst="rect">
            <a:avLst/>
          </a:prstGeom>
        </p:spPr>
      </p:pic>
      <p:pic>
        <p:nvPicPr>
          <p:cNvPr id="7" name="Picture 6" descr="A close-up of a text&#10;&#10;Description automatically generated">
            <a:extLst>
              <a:ext uri="{FF2B5EF4-FFF2-40B4-BE49-F238E27FC236}">
                <a16:creationId xmlns:a16="http://schemas.microsoft.com/office/drawing/2014/main" id="{469E79AE-66F0-C964-331F-0A8D91E59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227" y="5794345"/>
            <a:ext cx="5448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164D-7750-0147-62C8-9881845C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852E-0891-E5D1-FC5C-6B379D53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This Power BI project demonstrates how sales and customer data can be transformed into insightful reports for strategic decision-making. By identifying trends, key customer segments, and product performance, businesses can make more informed choices in sales strategies, product focus, and regional expansion.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02616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RocaVTI</vt:lpstr>
      <vt:lpstr>MLSA Data Analysis Project</vt:lpstr>
      <vt:lpstr>Project Overview</vt:lpstr>
      <vt:lpstr>Data Sources</vt:lpstr>
      <vt:lpstr>Key Metrics and Calculations</vt:lpstr>
      <vt:lpstr>Page 1 - Sales Overview</vt:lpstr>
      <vt:lpstr>Page 2: Customer Insights</vt:lpstr>
      <vt:lpstr>Page 3: Product &amp; Store Analysis</vt:lpstr>
      <vt:lpstr>Technical Implementation</vt:lpstr>
      <vt:lpstr>Conclusion</vt:lpstr>
      <vt:lpstr>Project Repo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188</cp:revision>
  <dcterms:created xsi:type="dcterms:W3CDTF">2024-10-29T06:30:29Z</dcterms:created>
  <dcterms:modified xsi:type="dcterms:W3CDTF">2024-10-29T07:56:05Z</dcterms:modified>
</cp:coreProperties>
</file>