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82" r:id="rId4"/>
    <p:sldId id="260" r:id="rId5"/>
    <p:sldId id="283" r:id="rId6"/>
    <p:sldId id="284" r:id="rId7"/>
    <p:sldId id="277" r:id="rId8"/>
    <p:sldId id="278" r:id="rId9"/>
    <p:sldId id="279" r:id="rId10"/>
    <p:sldId id="285" r:id="rId11"/>
    <p:sldId id="287" r:id="rId12"/>
    <p:sldId id="274" r:id="rId13"/>
    <p:sldId id="265" r:id="rId14"/>
    <p:sldId id="266" r:id="rId15"/>
    <p:sldId id="267" r:id="rId16"/>
    <p:sldId id="268" r:id="rId17"/>
    <p:sldId id="269" r:id="rId18"/>
    <p:sldId id="275" r:id="rId19"/>
    <p:sldId id="271" r:id="rId20"/>
    <p:sldId id="272" r:id="rId21"/>
    <p:sldId id="286"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44027F-E8E7-49A6-8D11-DDAFA2C387A8}"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F33B9DC-1B4F-42ED-BDC7-4F2CECAF4E3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4027F-E8E7-49A6-8D11-DDAFA2C387A8}"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33B9DC-1B4F-42ED-BDC7-4F2CECAF4E3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4027F-E8E7-49A6-8D11-DDAFA2C387A8}"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33B9DC-1B4F-42ED-BDC7-4F2CECAF4E3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44027F-E8E7-49A6-8D11-DDAFA2C387A8}"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33B9DC-1B4F-42ED-BDC7-4F2CECAF4E3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044027F-E8E7-49A6-8D11-DDAFA2C387A8}" type="datetimeFigureOut">
              <a:rPr lang="en-IN" smtClean="0"/>
              <a:t>21-07-2020</a:t>
            </a:fld>
            <a:endParaRPr lang="en-IN"/>
          </a:p>
        </p:txBody>
      </p:sp>
      <p:sp>
        <p:nvSpPr>
          <p:cNvPr id="8" name="Slide Number Placeholder 7"/>
          <p:cNvSpPr>
            <a:spLocks noGrp="1"/>
          </p:cNvSpPr>
          <p:nvPr>
            <p:ph type="sldNum" sz="quarter" idx="11"/>
          </p:nvPr>
        </p:nvSpPr>
        <p:spPr/>
        <p:txBody>
          <a:bodyPr/>
          <a:lstStyle/>
          <a:p>
            <a:fld id="{2F33B9DC-1B4F-42ED-BDC7-4F2CECAF4E38}"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44027F-E8E7-49A6-8D11-DDAFA2C387A8}"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33B9DC-1B4F-42ED-BDC7-4F2CECAF4E3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4027F-E8E7-49A6-8D11-DDAFA2C387A8}" type="datetimeFigureOut">
              <a:rPr lang="en-IN" smtClean="0"/>
              <a:t>21-07-2020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33B9DC-1B4F-42ED-BDC7-4F2CECAF4E3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44027F-E8E7-49A6-8D11-DDAFA2C387A8}" type="datetimeFigureOut">
              <a:rPr lang="en-IN" smtClean="0"/>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33B9DC-1B4F-42ED-BDC7-4F2CECAF4E3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4027F-E8E7-49A6-8D11-DDAFA2C387A8}" type="datetimeFigureOut">
              <a:rPr lang="en-IN" smtClean="0"/>
              <a:t>21-07-2020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33B9DC-1B4F-42ED-BDC7-4F2CECAF4E3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44027F-E8E7-49A6-8D11-DDAFA2C387A8}"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33B9DC-1B4F-42ED-BDC7-4F2CECAF4E38}"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44027F-E8E7-49A6-8D11-DDAFA2C387A8}"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F33B9DC-1B4F-42ED-BDC7-4F2CECAF4E38}"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044027F-E8E7-49A6-8D11-DDAFA2C387A8}" type="datetimeFigureOut">
              <a:rPr lang="en-IN" smtClean="0"/>
              <a:t>21-07-2020</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F33B9DC-1B4F-42ED-BDC7-4F2CECAF4E38}"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9" y="116632"/>
            <a:ext cx="8496944" cy="6552728"/>
          </a:xfrm>
        </p:spPr>
        <p:txBody>
          <a:bodyPr/>
          <a:lstStyle/>
          <a:p>
            <a:pPr marL="45720" indent="0">
              <a:buNone/>
            </a:pPr>
            <a:r>
              <a:rPr lang="en-IN" sz="3200" dirty="0" smtClean="0"/>
              <a:t/>
            </a:r>
            <a:br>
              <a:rPr lang="en-IN" sz="3200" dirty="0" smtClean="0"/>
            </a:br>
            <a:r>
              <a:rPr lang="en-IN" sz="3200"/>
              <a:t> </a:t>
            </a:r>
            <a:r>
              <a:rPr lang="en-IN" sz="3200" smtClean="0"/>
              <a:t>   </a:t>
            </a:r>
            <a:r>
              <a:rPr lang="en-IN" sz="2800" smtClean="0"/>
              <a:t>DEPARTMENT </a:t>
            </a:r>
            <a:r>
              <a:rPr lang="en-IN" sz="2800" dirty="0"/>
              <a:t>OF </a:t>
            </a:r>
            <a:r>
              <a:rPr lang="en-IN" sz="2800" dirty="0" smtClean="0"/>
              <a:t>COMPUTER SCIENCE</a:t>
            </a:r>
            <a:br>
              <a:rPr lang="en-IN" sz="2800" dirty="0" smtClean="0"/>
            </a:br>
            <a:r>
              <a:rPr lang="en-IN" sz="2800" dirty="0" smtClean="0"/>
              <a:t>                             </a:t>
            </a:r>
            <a:r>
              <a:rPr lang="en-IN" sz="3200" dirty="0" smtClean="0"/>
              <a:t>TEAM </a:t>
            </a:r>
            <a:r>
              <a:rPr lang="en-IN" sz="3200" dirty="0"/>
              <a:t>13</a:t>
            </a:r>
            <a:r>
              <a:rPr lang="en-IN" sz="3200"/>
              <a:t/>
            </a:r>
            <a:br>
              <a:rPr lang="en-IN" sz="3200"/>
            </a:br>
            <a:r>
              <a:rPr lang="en-IN" sz="3200"/>
              <a:t/>
            </a:r>
            <a:br>
              <a:rPr lang="en-IN" sz="3200"/>
            </a:br>
            <a:r>
              <a:rPr lang="en-IN" sz="2400" smtClean="0"/>
              <a:t>PREDICTION </a:t>
            </a:r>
            <a:r>
              <a:rPr lang="en-IN" sz="2400" dirty="0" smtClean="0"/>
              <a:t>OF CHRONIC KIDNEY DISEASE BY     BLOOD POTASSIUM LEVELS USING MACHINE LEARNING ALGORITHMS</a:t>
            </a:r>
            <a:r>
              <a:rPr lang="en-IN" sz="1400" dirty="0"/>
              <a:t/>
            </a:r>
            <a:br>
              <a:rPr lang="en-IN" sz="1400" dirty="0"/>
            </a:br>
            <a:r>
              <a:rPr lang="en-IN" sz="1400" dirty="0" smtClean="0"/>
              <a:t>                                                                         </a:t>
            </a:r>
            <a:br>
              <a:rPr lang="en-IN" sz="1400" dirty="0" smtClean="0"/>
            </a:br>
            <a:r>
              <a:rPr lang="en-IN" sz="1400" dirty="0"/>
              <a:t> </a:t>
            </a:r>
            <a:r>
              <a:rPr lang="en-IN" sz="1400" dirty="0" smtClean="0"/>
              <a:t>                                                                                                               TEAM </a:t>
            </a:r>
            <a:r>
              <a:rPr lang="en-IN" sz="1400" dirty="0"/>
              <a:t>MEMBERS</a:t>
            </a:r>
            <a:br>
              <a:rPr lang="en-IN" sz="1400" dirty="0"/>
            </a:br>
            <a:r>
              <a:rPr lang="en-IN" sz="1400" dirty="0"/>
              <a:t>                    </a:t>
            </a:r>
            <a:r>
              <a:rPr lang="en-IN" sz="1400" dirty="0" smtClean="0"/>
              <a:t>                                                                                     1</a:t>
            </a:r>
            <a:r>
              <a:rPr lang="en-IN" sz="1400" dirty="0"/>
              <a:t>. B.NAGA RAJESWARI</a:t>
            </a:r>
            <a:br>
              <a:rPr lang="en-IN" sz="1400" dirty="0"/>
            </a:br>
            <a:r>
              <a:rPr lang="en-IN" sz="1400" dirty="0"/>
              <a:t>                           </a:t>
            </a:r>
            <a:r>
              <a:rPr lang="en-IN" sz="1400" dirty="0" smtClean="0"/>
              <a:t>                                                                                         18113103</a:t>
            </a:r>
            <a:r>
              <a:rPr lang="en-IN" sz="1400" dirty="0"/>
              <a:t/>
            </a:r>
            <a:br>
              <a:rPr lang="en-IN" sz="1400" dirty="0"/>
            </a:br>
            <a:r>
              <a:rPr lang="en-IN" sz="1400" dirty="0"/>
              <a:t>                     </a:t>
            </a:r>
            <a:r>
              <a:rPr lang="en-IN" sz="1400" dirty="0" smtClean="0"/>
              <a:t>                                                                                    2</a:t>
            </a:r>
            <a:r>
              <a:rPr lang="en-IN" sz="1400" dirty="0"/>
              <a:t>. S.PRIYANKA</a:t>
            </a:r>
            <a:br>
              <a:rPr lang="en-IN" sz="1400" dirty="0"/>
            </a:br>
            <a:r>
              <a:rPr lang="en-IN" sz="1400" dirty="0"/>
              <a:t>                           </a:t>
            </a:r>
            <a:r>
              <a:rPr lang="en-IN" sz="1400" dirty="0" smtClean="0"/>
              <a:t>                                                                                        18113087</a:t>
            </a:r>
            <a:r>
              <a:rPr lang="en-IN" sz="1400" dirty="0"/>
              <a:t/>
            </a:r>
            <a:br>
              <a:rPr lang="en-IN" sz="1400" dirty="0"/>
            </a:br>
            <a:r>
              <a:rPr lang="en-IN" sz="1400" dirty="0"/>
              <a:t>                     </a:t>
            </a:r>
            <a:r>
              <a:rPr lang="en-IN" sz="1400" dirty="0" smtClean="0"/>
              <a:t>                                                                                    3</a:t>
            </a:r>
            <a:r>
              <a:rPr lang="en-IN" sz="1400" dirty="0"/>
              <a:t>. M.USHA MERCY</a:t>
            </a:r>
            <a:br>
              <a:rPr lang="en-IN" sz="1400" dirty="0"/>
            </a:br>
            <a:r>
              <a:rPr lang="en-IN" sz="1400" dirty="0"/>
              <a:t>                           </a:t>
            </a:r>
            <a:r>
              <a:rPr lang="en-IN" sz="1400" dirty="0" smtClean="0"/>
              <a:t>                                                                                        18113122</a:t>
            </a:r>
            <a:endParaRPr lang="en-IN" sz="1400" dirty="0"/>
          </a:p>
        </p:txBody>
      </p:sp>
      <p:pic>
        <p:nvPicPr>
          <p:cNvPr id="1026" name="Picture 2" descr="C:\Users\hp\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404664"/>
            <a:ext cx="4114800" cy="100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5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4624"/>
            <a:ext cx="8928992" cy="5616624"/>
          </a:xfrm>
        </p:spPr>
        <p:txBody>
          <a:bodyPr>
            <a:normAutofit/>
          </a:bodyPr>
          <a:lstStyle/>
          <a:p>
            <a:pPr marL="45720" indent="0">
              <a:buNone/>
            </a:pPr>
            <a:r>
              <a:rPr lang="en-IN" sz="4400" b="1" dirty="0"/>
              <a:t>Advantages :</a:t>
            </a:r>
            <a:endParaRPr lang="en-IN" sz="4400" dirty="0"/>
          </a:p>
          <a:p>
            <a:pPr>
              <a:buFont typeface="Wingdings" pitchFamily="2" charset="2"/>
              <a:buChar char="Ø"/>
            </a:pPr>
            <a:r>
              <a:rPr lang="en-GB" dirty="0" smtClean="0"/>
              <a:t> After </a:t>
            </a:r>
            <a:r>
              <a:rPr lang="en-GB" dirty="0"/>
              <a:t>each iteration, regression testing should be conducted. During this testing, faulty elements of the software can be quickly identified because few changes are made within any single iteration. </a:t>
            </a:r>
          </a:p>
          <a:p>
            <a:pPr marL="45720" indent="0">
              <a:buNone/>
            </a:pPr>
            <a:endParaRPr lang="en-GB" dirty="0"/>
          </a:p>
          <a:p>
            <a:pPr>
              <a:buFont typeface="Wingdings" pitchFamily="2" charset="2"/>
              <a:buChar char="Ø"/>
            </a:pPr>
            <a:r>
              <a:rPr lang="en-GB" dirty="0"/>
              <a:t> </a:t>
            </a:r>
            <a:r>
              <a:rPr lang="en-GB" dirty="0" smtClean="0"/>
              <a:t>It </a:t>
            </a:r>
            <a:r>
              <a:rPr lang="en-GB" dirty="0"/>
              <a:t>is generally easier to test and debug than other methods of software development because relatively smaller changes are made during each iteration. This allows for more targeted and rigorous testing of each element within the overall product.</a:t>
            </a:r>
          </a:p>
          <a:p>
            <a:pPr>
              <a:buFont typeface="Wingdings" pitchFamily="2" charset="2"/>
              <a:buChar char="Ø"/>
            </a:pPr>
            <a:endParaRPr lang="en-GB" dirty="0"/>
          </a:p>
          <a:p>
            <a:pPr>
              <a:buFont typeface="Wingdings" pitchFamily="2" charset="2"/>
              <a:buChar char="Ø"/>
            </a:pPr>
            <a:r>
              <a:rPr lang="en-GB" dirty="0" smtClean="0"/>
              <a:t> Customer </a:t>
            </a:r>
            <a:r>
              <a:rPr lang="en-GB" dirty="0"/>
              <a:t>can respond to features and review the product for any needed or useful changes . Initial product delivery is faster and also lowers the initial delivery cost. </a:t>
            </a:r>
          </a:p>
          <a:p>
            <a:pPr marL="45720" indent="0">
              <a:buNone/>
            </a:pPr>
            <a:endParaRPr lang="en-IN" dirty="0"/>
          </a:p>
        </p:txBody>
      </p:sp>
    </p:spTree>
    <p:extLst>
      <p:ext uri="{BB962C8B-B14F-4D97-AF65-F5344CB8AC3E}">
        <p14:creationId xmlns:p14="http://schemas.microsoft.com/office/powerpoint/2010/main" val="140007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32656"/>
            <a:ext cx="8219256" cy="5793507"/>
          </a:xfrm>
        </p:spPr>
        <p:txBody>
          <a:bodyPr/>
          <a:lstStyle/>
          <a:p>
            <a:endParaRPr lang="en-GB" b="0" dirty="0" smtClean="0"/>
          </a:p>
          <a:p>
            <a:r>
              <a:rPr lang="en-GB" dirty="0" smtClean="0"/>
              <a:t>In </a:t>
            </a:r>
            <a:r>
              <a:rPr lang="en-GB" dirty="0"/>
              <a:t>this study, blood potassium level used as the main contributing attribute to identify the most suitable diet plan for a CKD patient. Based on the value of the blood potassium level, the instances are classified as safe, caution and danger. </a:t>
            </a:r>
            <a:endParaRPr lang="en-IN" dirty="0"/>
          </a:p>
          <a:p>
            <a:r>
              <a:rPr lang="en-GB" dirty="0"/>
              <a:t>• </a:t>
            </a:r>
            <a:r>
              <a:rPr lang="en-GB" dirty="0" smtClean="0"/>
              <a:t> If </a:t>
            </a:r>
            <a:r>
              <a:rPr lang="en-GB" dirty="0"/>
              <a:t>the blood potassium level is in between 3.5 - 5.0 the patient is in the SAFE zone. </a:t>
            </a:r>
          </a:p>
          <a:p>
            <a:r>
              <a:rPr lang="en-GB" dirty="0"/>
              <a:t>• </a:t>
            </a:r>
            <a:r>
              <a:rPr lang="en-GB" dirty="0" smtClean="0"/>
              <a:t> If </a:t>
            </a:r>
            <a:r>
              <a:rPr lang="en-GB" dirty="0"/>
              <a:t>the blood potassium level is in between 5.1 - 6.0 the patient is in the CAUTION zone. </a:t>
            </a:r>
          </a:p>
          <a:p>
            <a:r>
              <a:rPr lang="en-GB" dirty="0"/>
              <a:t>• </a:t>
            </a:r>
            <a:r>
              <a:rPr lang="en-GB" dirty="0" smtClean="0"/>
              <a:t> If </a:t>
            </a:r>
            <a:r>
              <a:rPr lang="en-GB" dirty="0"/>
              <a:t>the blood potassium level is higher than 6.1 the patient is in the DANGER </a:t>
            </a:r>
            <a:r>
              <a:rPr lang="en-GB" dirty="0" smtClean="0"/>
              <a:t>zone. </a:t>
            </a:r>
            <a:endParaRPr lang="en-GB" dirty="0"/>
          </a:p>
          <a:p>
            <a:endParaRPr lang="en-IN" dirty="0"/>
          </a:p>
        </p:txBody>
      </p:sp>
    </p:spTree>
    <p:extLst>
      <p:ext uri="{BB962C8B-B14F-4D97-AF65-F5344CB8AC3E}">
        <p14:creationId xmlns:p14="http://schemas.microsoft.com/office/powerpoint/2010/main" val="4194449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48680"/>
            <a:ext cx="6512511" cy="4678456"/>
          </a:xfrm>
        </p:spPr>
        <p:txBody>
          <a:bodyPr/>
          <a:lstStyle/>
          <a:p>
            <a:pPr marL="0" indent="0">
              <a:buNone/>
            </a:pPr>
            <a:r>
              <a:rPr lang="en-IN" sz="8800" dirty="0" smtClean="0"/>
              <a:t/>
            </a:r>
            <a:br>
              <a:rPr lang="en-IN" sz="8800" dirty="0" smtClean="0"/>
            </a:br>
            <a:r>
              <a:rPr lang="en-IN" sz="8800" dirty="0" smtClean="0"/>
              <a:t>   DEMO</a:t>
            </a:r>
            <a:r>
              <a:rPr lang="en-IN" sz="8800" dirty="0"/>
              <a:t/>
            </a:r>
            <a:br>
              <a:rPr lang="en-IN" sz="8800" dirty="0"/>
            </a:br>
            <a:r>
              <a:rPr lang="en-IN" sz="8800" dirty="0" smtClean="0"/>
              <a:t>   </a:t>
            </a:r>
            <a:endParaRPr lang="en-IN" sz="8800" dirty="0"/>
          </a:p>
        </p:txBody>
      </p:sp>
    </p:spTree>
    <p:extLst>
      <p:ext uri="{BB962C8B-B14F-4D97-AF65-F5344CB8AC3E}">
        <p14:creationId xmlns:p14="http://schemas.microsoft.com/office/powerpoint/2010/main" val="26514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052736"/>
            <a:ext cx="7620000" cy="3829947"/>
          </a:xfrm>
        </p:spPr>
      </p:pic>
    </p:spTree>
    <p:extLst>
      <p:ext uri="{BB962C8B-B14F-4D97-AF65-F5344CB8AC3E}">
        <p14:creationId xmlns:p14="http://schemas.microsoft.com/office/powerpoint/2010/main" val="207009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340768"/>
            <a:ext cx="7620000" cy="3829947"/>
          </a:xfrm>
        </p:spPr>
      </p:pic>
    </p:spTree>
    <p:extLst>
      <p:ext uri="{BB962C8B-B14F-4D97-AF65-F5344CB8AC3E}">
        <p14:creationId xmlns:p14="http://schemas.microsoft.com/office/powerpoint/2010/main" val="287688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124744"/>
            <a:ext cx="7620000" cy="3837810"/>
          </a:xfrm>
        </p:spPr>
      </p:pic>
    </p:spTree>
    <p:extLst>
      <p:ext uri="{BB962C8B-B14F-4D97-AF65-F5344CB8AC3E}">
        <p14:creationId xmlns:p14="http://schemas.microsoft.com/office/powerpoint/2010/main" val="255407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196752"/>
            <a:ext cx="7620000" cy="3829947"/>
          </a:xfrm>
        </p:spPr>
      </p:pic>
    </p:spTree>
    <p:extLst>
      <p:ext uri="{BB962C8B-B14F-4D97-AF65-F5344CB8AC3E}">
        <p14:creationId xmlns:p14="http://schemas.microsoft.com/office/powerpoint/2010/main" val="278410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268760"/>
            <a:ext cx="7620000" cy="3837810"/>
          </a:xfrm>
        </p:spPr>
      </p:pic>
    </p:spTree>
    <p:extLst>
      <p:ext uri="{BB962C8B-B14F-4D97-AF65-F5344CB8AC3E}">
        <p14:creationId xmlns:p14="http://schemas.microsoft.com/office/powerpoint/2010/main" val="95312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680"/>
            <a:ext cx="9036496" cy="4894480"/>
          </a:xfrm>
        </p:spPr>
        <p:txBody>
          <a:bodyPr>
            <a:normAutofit/>
          </a:bodyPr>
          <a:lstStyle/>
          <a:p>
            <a:r>
              <a:rPr lang="en-IN" sz="8800" dirty="0" smtClean="0"/>
              <a:t>     RESULTS</a:t>
            </a:r>
            <a:r>
              <a:rPr lang="en-IN" sz="8800" dirty="0"/>
              <a:t/>
            </a:r>
            <a:br>
              <a:rPr lang="en-IN" sz="8800" dirty="0"/>
            </a:br>
            <a:endParaRPr lang="en-IN" sz="8800" dirty="0"/>
          </a:p>
        </p:txBody>
      </p:sp>
    </p:spTree>
    <p:extLst>
      <p:ext uri="{BB962C8B-B14F-4D97-AF65-F5344CB8AC3E}">
        <p14:creationId xmlns:p14="http://schemas.microsoft.com/office/powerpoint/2010/main" val="1856102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1560" y="908720"/>
            <a:ext cx="7620000" cy="4104456"/>
          </a:xfrm>
        </p:spPr>
      </p:pic>
    </p:spTree>
    <p:extLst>
      <p:ext uri="{BB962C8B-B14F-4D97-AF65-F5344CB8AC3E}">
        <p14:creationId xmlns:p14="http://schemas.microsoft.com/office/powerpoint/2010/main" val="399458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136904" cy="5976664"/>
          </a:xfrm>
        </p:spPr>
        <p:txBody>
          <a:bodyPr>
            <a:normAutofit/>
          </a:bodyPr>
          <a:lstStyle/>
          <a:p>
            <a:pPr marL="45720" indent="0">
              <a:buNone/>
            </a:pPr>
            <a:r>
              <a:rPr lang="en-US" sz="2800" b="1" dirty="0" smtClean="0"/>
              <a:t>ABSTRACT</a:t>
            </a:r>
            <a:r>
              <a:rPr lang="en-IN" dirty="0" smtClean="0"/>
              <a:t>:</a:t>
            </a:r>
          </a:p>
          <a:p>
            <a:pPr>
              <a:buFont typeface="Wingdings" pitchFamily="2" charset="2"/>
              <a:buChar char="Ø"/>
            </a:pPr>
            <a:r>
              <a:rPr lang="en-US" sz="2400" dirty="0" smtClean="0"/>
              <a:t> Kidney </a:t>
            </a:r>
            <a:r>
              <a:rPr lang="en-US" sz="2400" dirty="0"/>
              <a:t>damage and diminished function that lasts longer than three months is known as Chronic Kidney Disease (CKD). </a:t>
            </a:r>
            <a:endParaRPr lang="en-US" sz="2400" dirty="0" smtClean="0"/>
          </a:p>
          <a:p>
            <a:pPr>
              <a:buFont typeface="Wingdings" pitchFamily="2" charset="2"/>
              <a:buChar char="Ø"/>
            </a:pPr>
            <a:r>
              <a:rPr lang="en-US" sz="2400" dirty="0" smtClean="0"/>
              <a:t> The </a:t>
            </a:r>
            <a:r>
              <a:rPr lang="en-US" sz="2400" dirty="0"/>
              <a:t>primary goal of this research study is to identify the suitable diet plan for a CKD patient by applying the classification algorithms on the test result obtained from patients’ medical records. </a:t>
            </a:r>
            <a:endParaRPr lang="en-US" sz="2400" dirty="0" smtClean="0"/>
          </a:p>
          <a:p>
            <a:pPr>
              <a:buFont typeface="Wingdings" pitchFamily="2" charset="2"/>
              <a:buChar char="Ø"/>
            </a:pPr>
            <a:r>
              <a:rPr lang="en-US" sz="2400" smtClean="0"/>
              <a:t> The </a:t>
            </a:r>
            <a:r>
              <a:rPr lang="en-US" sz="2400" dirty="0"/>
              <a:t>aim of this work is to control the disease using the suitable diet plan and to identify that suitable diet plan using </a:t>
            </a:r>
            <a:r>
              <a:rPr lang="en-US" sz="2400" dirty="0" smtClean="0"/>
              <a:t>classification.</a:t>
            </a:r>
          </a:p>
          <a:p>
            <a:endParaRPr lang="en-IN" sz="2400" dirty="0"/>
          </a:p>
          <a:p>
            <a:pPr>
              <a:buFont typeface="Wingdings" pitchFamily="2" charset="2"/>
              <a:buChar char="Ø"/>
            </a:pPr>
            <a:endParaRPr lang="en-IN" dirty="0"/>
          </a:p>
        </p:txBody>
      </p:sp>
    </p:spTree>
    <p:extLst>
      <p:ext uri="{BB962C8B-B14F-4D97-AF65-F5344CB8AC3E}">
        <p14:creationId xmlns:p14="http://schemas.microsoft.com/office/powerpoint/2010/main" val="303052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908720"/>
            <a:ext cx="7620000" cy="4100158"/>
          </a:xfrm>
        </p:spPr>
      </p:pic>
    </p:spTree>
    <p:extLst>
      <p:ext uri="{BB962C8B-B14F-4D97-AF65-F5344CB8AC3E}">
        <p14:creationId xmlns:p14="http://schemas.microsoft.com/office/powerpoint/2010/main" val="1075467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7" y="792574"/>
            <a:ext cx="7776864" cy="4652650"/>
          </a:xfrm>
        </p:spPr>
      </p:pic>
    </p:spTree>
    <p:extLst>
      <p:ext uri="{BB962C8B-B14F-4D97-AF65-F5344CB8AC3E}">
        <p14:creationId xmlns:p14="http://schemas.microsoft.com/office/powerpoint/2010/main" val="4130944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424936" cy="5256584"/>
          </a:xfrm>
        </p:spPr>
        <p:txBody>
          <a:bodyPr/>
          <a:lstStyle/>
          <a:p>
            <a:pPr marL="4572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8424936"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13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5544616"/>
          </a:xfrm>
        </p:spPr>
        <p:txBody>
          <a:bodyPr>
            <a:normAutofit/>
          </a:bodyPr>
          <a:lstStyle/>
          <a:p>
            <a:pPr marL="45720" indent="0">
              <a:buNone/>
            </a:pPr>
            <a:r>
              <a:rPr lang="en-GB" sz="3200" b="1" dirty="0" smtClean="0"/>
              <a:t>INTRODUCTION:</a:t>
            </a:r>
            <a:r>
              <a:rPr lang="en-GB" sz="2000" b="1" dirty="0" smtClean="0"/>
              <a:t> </a:t>
            </a:r>
          </a:p>
          <a:p>
            <a:pPr>
              <a:buFont typeface="Wingdings" pitchFamily="2" charset="2"/>
              <a:buChar char="Ø"/>
            </a:pPr>
            <a:endParaRPr lang="en-GB" sz="2000" dirty="0"/>
          </a:p>
          <a:p>
            <a:pPr>
              <a:buFont typeface="Wingdings" pitchFamily="2" charset="2"/>
              <a:buChar char="§"/>
            </a:pPr>
            <a:r>
              <a:rPr lang="en-GB" sz="2000" dirty="0" smtClean="0"/>
              <a:t>  When </a:t>
            </a:r>
            <a:r>
              <a:rPr lang="en-GB" sz="2000" dirty="0"/>
              <a:t>kidneys cannot perform their functions properly, kidney diseases may occur. The human body may end up building several complications if kidneys are no longer be able to remove extra water and waste products from the blood. </a:t>
            </a:r>
            <a:endParaRPr lang="en-IN" sz="2000" dirty="0"/>
          </a:p>
          <a:p>
            <a:pPr>
              <a:buFont typeface="Wingdings" pitchFamily="2" charset="2"/>
              <a:buChar char="§"/>
            </a:pPr>
            <a:r>
              <a:rPr lang="en-GB" sz="2000" dirty="0" smtClean="0"/>
              <a:t>  Dietary </a:t>
            </a:r>
            <a:r>
              <a:rPr lang="en-GB" sz="2000" dirty="0"/>
              <a:t>management of CKD patients relies upon the current CKD stage. Depending on a CKD patient’s estimated Glomerular Filtration Rate (</a:t>
            </a:r>
            <a:r>
              <a:rPr lang="en-GB" sz="2000" dirty="0" err="1"/>
              <a:t>eGFR</a:t>
            </a:r>
            <a:r>
              <a:rPr lang="en-GB" sz="2000" dirty="0"/>
              <a:t>), there are five stages of CKD as stage 1, stage 2, stage 3, stage 4 and stage 5. Up to the stage 3, patients may not have the symptoms of CKD or they might be able to deal with the renal functions without amassing excretory products like potassium or excess urea in the blood. </a:t>
            </a:r>
            <a:endParaRPr lang="en-GB" sz="2000" dirty="0" smtClean="0"/>
          </a:p>
          <a:p>
            <a:pPr>
              <a:buFont typeface="Wingdings" pitchFamily="2" charset="2"/>
              <a:buChar char="§"/>
            </a:pPr>
            <a:r>
              <a:rPr lang="en-GB" sz="2000" dirty="0" smtClean="0"/>
              <a:t>  In </a:t>
            </a:r>
            <a:r>
              <a:rPr lang="en-GB" sz="2000" dirty="0"/>
              <a:t>this study, the main focus is on blood potassium level to identify the suitable diet plan for a CKD patient. </a:t>
            </a:r>
            <a:endParaRPr lang="en-IN" sz="2000" dirty="0"/>
          </a:p>
        </p:txBody>
      </p:sp>
    </p:spTree>
    <p:extLst>
      <p:ext uri="{BB962C8B-B14F-4D97-AF65-F5344CB8AC3E}">
        <p14:creationId xmlns:p14="http://schemas.microsoft.com/office/powerpoint/2010/main" val="276044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424936" cy="5256584"/>
          </a:xfrm>
        </p:spPr>
        <p:txBody>
          <a:bodyPr>
            <a:normAutofit/>
          </a:bodyPr>
          <a:lstStyle/>
          <a:p>
            <a:pPr marL="45720" indent="0">
              <a:buNone/>
            </a:pPr>
            <a:r>
              <a:rPr lang="en-US" sz="2400" b="1" dirty="0"/>
              <a:t>LITERATURE SURVEY</a:t>
            </a:r>
            <a:r>
              <a:rPr lang="en-US" sz="2400" b="1" i="1" dirty="0"/>
              <a:t>:</a:t>
            </a:r>
            <a:endParaRPr lang="en-IN" sz="2400" dirty="0"/>
          </a:p>
          <a:p>
            <a:pPr>
              <a:buFont typeface="Wingdings" pitchFamily="2" charset="2"/>
              <a:buChar char="q"/>
            </a:pPr>
            <a:r>
              <a:rPr lang="en-US" sz="2000" dirty="0"/>
              <a:t> </a:t>
            </a:r>
            <a:r>
              <a:rPr lang="en-US" sz="2000" dirty="0" smtClean="0"/>
              <a:t>Many </a:t>
            </a:r>
            <a:r>
              <a:rPr lang="en-US" sz="2000" dirty="0"/>
              <a:t>kinds of research studies have been conducted to predict results for CKD related problems using various data mining techniques.</a:t>
            </a:r>
            <a:endParaRPr lang="en-IN" sz="2000" dirty="0"/>
          </a:p>
          <a:p>
            <a:pPr>
              <a:buFont typeface="Wingdings" pitchFamily="2" charset="2"/>
              <a:buChar char="q"/>
            </a:pPr>
            <a:r>
              <a:rPr lang="en-US" sz="2000" dirty="0" smtClean="0"/>
              <a:t> S</a:t>
            </a:r>
            <a:r>
              <a:rPr lang="en-US" sz="2000" dirty="0"/>
              <a:t>. Shah, A. </a:t>
            </a:r>
            <a:r>
              <a:rPr lang="en-US" sz="2000" dirty="0" err="1"/>
              <a:t>Kusiak</a:t>
            </a:r>
            <a:r>
              <a:rPr lang="en-US" sz="2000" dirty="0"/>
              <a:t> and B. Dixon </a:t>
            </a:r>
            <a:r>
              <a:rPr lang="en-US" sz="2000" dirty="0" smtClean="0"/>
              <a:t>performed </a:t>
            </a:r>
            <a:r>
              <a:rPr lang="en-US" sz="2000" dirty="0"/>
              <a:t>a research in 2005, to predict the survival of CKD dialysis patients using data mining techniques. </a:t>
            </a:r>
            <a:endParaRPr lang="en-US" sz="2000" dirty="0" smtClean="0"/>
          </a:p>
          <a:p>
            <a:pPr>
              <a:buFont typeface="Wingdings" pitchFamily="2" charset="2"/>
              <a:buChar char="q"/>
            </a:pPr>
            <a:r>
              <a:rPr lang="en-GB" sz="2000" dirty="0" smtClean="0"/>
              <a:t> S</a:t>
            </a:r>
            <a:r>
              <a:rPr lang="en-GB" sz="2000" dirty="0"/>
              <a:t>. </a:t>
            </a:r>
            <a:r>
              <a:rPr lang="en-GB" sz="2000" dirty="0" err="1"/>
              <a:t>Bala</a:t>
            </a:r>
            <a:r>
              <a:rPr lang="en-GB" sz="2000" dirty="0"/>
              <a:t> and K. </a:t>
            </a:r>
            <a:r>
              <a:rPr lang="en-GB" sz="2000" dirty="0" err="1"/>
              <a:t>Krishan</a:t>
            </a:r>
            <a:r>
              <a:rPr lang="en-GB" sz="2000" dirty="0"/>
              <a:t> </a:t>
            </a:r>
            <a:r>
              <a:rPr lang="en-GB" sz="2000" dirty="0" smtClean="0"/>
              <a:t>presented </a:t>
            </a:r>
            <a:r>
              <a:rPr lang="en-GB" sz="2000" dirty="0"/>
              <a:t>a literature survey in 2014, on data mining classification techniques used for CKD predictions. </a:t>
            </a:r>
            <a:endParaRPr lang="en-GB" sz="2000" dirty="0" smtClean="0"/>
          </a:p>
          <a:p>
            <a:endParaRPr lang="en-IN" sz="2000" dirty="0"/>
          </a:p>
          <a:p>
            <a:pPr>
              <a:buFont typeface="Wingdings" pitchFamily="2" charset="2"/>
              <a:buChar char="q"/>
            </a:pPr>
            <a:r>
              <a:rPr lang="en-IN" sz="2000" dirty="0"/>
              <a:t>V. </a:t>
            </a:r>
            <a:r>
              <a:rPr lang="en-IN" sz="2000" dirty="0" err="1"/>
              <a:t>V.Kunwar</a:t>
            </a:r>
            <a:r>
              <a:rPr lang="en-IN" sz="2000" dirty="0"/>
              <a:t>, K. </a:t>
            </a:r>
            <a:r>
              <a:rPr lang="en-IN" sz="2000" dirty="0" err="1"/>
              <a:t>Chandel</a:t>
            </a:r>
            <a:r>
              <a:rPr lang="en-IN" sz="2000" dirty="0"/>
              <a:t>, A. </a:t>
            </a:r>
            <a:r>
              <a:rPr lang="en-IN" sz="2000" dirty="0" err="1"/>
              <a:t>Sabitha</a:t>
            </a:r>
            <a:r>
              <a:rPr lang="en-IN" sz="2000" dirty="0"/>
              <a:t> and A. </a:t>
            </a:r>
            <a:r>
              <a:rPr lang="en-IN" sz="2000" dirty="0" err="1" smtClean="0"/>
              <a:t>Bansal</a:t>
            </a:r>
            <a:r>
              <a:rPr lang="en-IN" sz="2000" dirty="0" smtClean="0"/>
              <a:t> </a:t>
            </a:r>
            <a:r>
              <a:rPr lang="en-IN" sz="2000" dirty="0"/>
              <a:t>compared Artificial Neural Network (ANN) and Naive Bayes data mining classification algorithms to predict and diagnose CKD in 2016. </a:t>
            </a:r>
          </a:p>
          <a:p>
            <a:pPr>
              <a:buFont typeface="Wingdings" pitchFamily="2" charset="2"/>
              <a:buChar char="Ø"/>
            </a:pPr>
            <a:endParaRPr lang="en-IN" sz="2000" dirty="0"/>
          </a:p>
        </p:txBody>
      </p:sp>
    </p:spTree>
    <p:extLst>
      <p:ext uri="{BB962C8B-B14F-4D97-AF65-F5344CB8AC3E}">
        <p14:creationId xmlns:p14="http://schemas.microsoft.com/office/powerpoint/2010/main" val="345492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50825" y="333375"/>
            <a:ext cx="8713788" cy="5183188"/>
          </a:xfrm>
        </p:spPr>
        <p:txBody>
          <a:bodyPr>
            <a:normAutofit/>
          </a:bodyPr>
          <a:lstStyle/>
          <a:p>
            <a:pPr marL="45720" indent="0">
              <a:buNone/>
            </a:pPr>
            <a:r>
              <a:rPr lang="en-GB" sz="3200" dirty="0" smtClean="0"/>
              <a:t>PROBLEM STATEMENT:</a:t>
            </a:r>
          </a:p>
          <a:p>
            <a:pPr marL="45720" indent="0">
              <a:buNone/>
            </a:pPr>
            <a:endParaRPr lang="en-GB" dirty="0"/>
          </a:p>
          <a:p>
            <a:pPr>
              <a:buFont typeface="Wingdings" pitchFamily="2" charset="2"/>
              <a:buChar char="v"/>
            </a:pPr>
            <a:r>
              <a:rPr lang="en-GB" dirty="0" smtClean="0"/>
              <a:t>  In </a:t>
            </a:r>
            <a:r>
              <a:rPr lang="en-GB" dirty="0"/>
              <a:t>the current existing system so many researchers working with data mining algorithms in different kidney disease survey techniques. </a:t>
            </a:r>
            <a:endParaRPr lang="en-GB" dirty="0" smtClean="0"/>
          </a:p>
          <a:p>
            <a:pPr>
              <a:buFont typeface="Wingdings" pitchFamily="2" charset="2"/>
              <a:buChar char="v"/>
            </a:pPr>
            <a:r>
              <a:rPr lang="en-GB" dirty="0" smtClean="0"/>
              <a:t>  In </a:t>
            </a:r>
            <a:r>
              <a:rPr lang="en-GB" dirty="0"/>
              <a:t>these survey techniques they are using different sources but they are unable to analyse data with visualization techniques to identify the correlation between different attributes. </a:t>
            </a:r>
            <a:endParaRPr lang="en-GB" dirty="0" smtClean="0"/>
          </a:p>
          <a:p>
            <a:pPr>
              <a:buFont typeface="Wingdings" pitchFamily="2" charset="2"/>
              <a:buChar char="v"/>
            </a:pPr>
            <a:r>
              <a:rPr lang="en-GB" dirty="0" smtClean="0"/>
              <a:t>  Using </a:t>
            </a:r>
            <a:r>
              <a:rPr lang="en-GB" dirty="0"/>
              <a:t>limited techniques and they are unable to optimize by increasing efficiency. And they diagnosis disease based on difficult classification only. </a:t>
            </a:r>
            <a:endParaRPr lang="en-IN" dirty="0"/>
          </a:p>
        </p:txBody>
      </p:sp>
    </p:spTree>
    <p:extLst>
      <p:ext uri="{BB962C8B-B14F-4D97-AF65-F5344CB8AC3E}">
        <p14:creationId xmlns:p14="http://schemas.microsoft.com/office/powerpoint/2010/main" val="125315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712968" cy="5472608"/>
          </a:xfrm>
        </p:spPr>
        <p:txBody>
          <a:bodyPr>
            <a:normAutofit/>
          </a:bodyPr>
          <a:lstStyle/>
          <a:p>
            <a:pPr marL="45720" indent="0">
              <a:buNone/>
            </a:pPr>
            <a:r>
              <a:rPr lang="en-IN" sz="4000" dirty="0" smtClean="0"/>
              <a:t>PROPOSED </a:t>
            </a:r>
            <a:r>
              <a:rPr lang="en-IN" sz="4000" dirty="0"/>
              <a:t>SYSTEM </a:t>
            </a:r>
            <a:r>
              <a:rPr lang="en-IN" sz="4000" dirty="0" smtClean="0"/>
              <a:t>:</a:t>
            </a:r>
            <a:endParaRPr lang="en-IN" sz="4000" dirty="0"/>
          </a:p>
          <a:p>
            <a:pPr>
              <a:buFont typeface="Arial" pitchFamily="34" charset="0"/>
              <a:buChar char="•"/>
            </a:pPr>
            <a:r>
              <a:rPr lang="en-GB" sz="2800" dirty="0" smtClean="0"/>
              <a:t>  In </a:t>
            </a:r>
            <a:r>
              <a:rPr lang="en-GB" sz="2800" dirty="0"/>
              <a:t>our proposed system we are collecting data different data sources and using advanced data visualization modules in python and analyse data with different visualization techniques and we are using different machine learning algorithms to predict the kidney disease data and find out accuracy and increase performance. </a:t>
            </a:r>
            <a:endParaRPr lang="en-GB" sz="2800" dirty="0" smtClean="0"/>
          </a:p>
          <a:p>
            <a:pPr>
              <a:buFont typeface="Arial" pitchFamily="34" charset="0"/>
              <a:buChar char="•"/>
            </a:pPr>
            <a:r>
              <a:rPr lang="en-GB" sz="2800" dirty="0" smtClean="0"/>
              <a:t>  And </a:t>
            </a:r>
            <a:r>
              <a:rPr lang="en-GB" sz="2800" dirty="0"/>
              <a:t>we diagnosis the disease by blood potassium level and increase performance, help them with the diet. </a:t>
            </a:r>
            <a:endParaRPr lang="en-IN" sz="2800" dirty="0"/>
          </a:p>
        </p:txBody>
      </p:sp>
    </p:spTree>
    <p:extLst>
      <p:ext uri="{BB962C8B-B14F-4D97-AF65-F5344CB8AC3E}">
        <p14:creationId xmlns:p14="http://schemas.microsoft.com/office/powerpoint/2010/main" val="266494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352928" cy="5112568"/>
          </a:xfrm>
        </p:spPr>
        <p:txBody>
          <a:bodyPr>
            <a:normAutofit lnSpcReduction="10000"/>
          </a:bodyPr>
          <a:lstStyle/>
          <a:p>
            <a:pPr marL="45720" indent="0">
              <a:buNone/>
            </a:pPr>
            <a:r>
              <a:rPr lang="en-GB" sz="4400" b="1" dirty="0" smtClean="0"/>
              <a:t>Specific Requirements</a:t>
            </a:r>
          </a:p>
          <a:p>
            <a:pPr marL="45720" indent="0">
              <a:buNone/>
            </a:pPr>
            <a:r>
              <a:rPr lang="en-IN" sz="3900" dirty="0" smtClean="0"/>
              <a:t>Functional requirements:</a:t>
            </a:r>
            <a:endParaRPr lang="en-IN" sz="3900" dirty="0"/>
          </a:p>
          <a:p>
            <a:endParaRPr lang="en-IN" dirty="0"/>
          </a:p>
          <a:p>
            <a:pPr marL="45720" indent="0">
              <a:buNone/>
            </a:pPr>
            <a:r>
              <a:rPr lang="en-GB" dirty="0"/>
              <a:t>A </a:t>
            </a:r>
            <a:r>
              <a:rPr lang="en-GB" b="1" dirty="0"/>
              <a:t>functional requirement </a:t>
            </a:r>
            <a:r>
              <a:rPr lang="en-GB" dirty="0"/>
              <a:t>defines a </a:t>
            </a:r>
            <a:r>
              <a:rPr lang="en-GB" b="1" dirty="0"/>
              <a:t>function </a:t>
            </a:r>
            <a:r>
              <a:rPr lang="en-GB" dirty="0"/>
              <a:t>of a system or its component, where a </a:t>
            </a:r>
            <a:r>
              <a:rPr lang="en-GB" b="1" dirty="0"/>
              <a:t>function </a:t>
            </a:r>
            <a:r>
              <a:rPr lang="en-GB" dirty="0"/>
              <a:t>is described as a specification of </a:t>
            </a:r>
            <a:r>
              <a:rPr lang="en-GB" dirty="0" err="1"/>
              <a:t>behavior</a:t>
            </a:r>
            <a:r>
              <a:rPr lang="en-GB" dirty="0"/>
              <a:t> between outputs and inputs. </a:t>
            </a:r>
          </a:p>
          <a:p>
            <a:pPr>
              <a:buFont typeface="Wingdings" pitchFamily="2" charset="2"/>
              <a:buChar char="§"/>
            </a:pPr>
            <a:r>
              <a:rPr lang="en-GB" dirty="0" smtClean="0"/>
              <a:t>  In </a:t>
            </a:r>
            <a:r>
              <a:rPr lang="en-GB" dirty="0"/>
              <a:t>this project following are the functional requirements for major </a:t>
            </a:r>
            <a:r>
              <a:rPr lang="en-GB" dirty="0" smtClean="0"/>
              <a:t>functionalities </a:t>
            </a:r>
            <a:endParaRPr lang="en-GB" dirty="0"/>
          </a:p>
          <a:p>
            <a:pPr>
              <a:buFont typeface="Wingdings" pitchFamily="2" charset="2"/>
              <a:buChar char="§"/>
            </a:pPr>
            <a:r>
              <a:rPr lang="en-GB" dirty="0" smtClean="0"/>
              <a:t>  Loading </a:t>
            </a:r>
            <a:r>
              <a:rPr lang="en-GB" dirty="0"/>
              <a:t>Data: Input reading </a:t>
            </a:r>
            <a:r>
              <a:rPr lang="en-GB" dirty="0" err="1"/>
              <a:t>csv</a:t>
            </a:r>
            <a:r>
              <a:rPr lang="en-GB" dirty="0"/>
              <a:t> data files output display and describe data </a:t>
            </a:r>
          </a:p>
          <a:p>
            <a:pPr>
              <a:buFont typeface="Wingdings" pitchFamily="2" charset="2"/>
              <a:buChar char="§"/>
            </a:pPr>
            <a:r>
              <a:rPr lang="en-GB" dirty="0" smtClean="0"/>
              <a:t>  Analysis </a:t>
            </a:r>
            <a:r>
              <a:rPr lang="en-GB" dirty="0"/>
              <a:t>Module: Input Reading cleaning Data output produce analysis outputs </a:t>
            </a:r>
          </a:p>
        </p:txBody>
      </p:sp>
    </p:spTree>
    <p:extLst>
      <p:ext uri="{BB962C8B-B14F-4D97-AF65-F5344CB8AC3E}">
        <p14:creationId xmlns:p14="http://schemas.microsoft.com/office/powerpoint/2010/main" val="145083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424936" cy="5256584"/>
          </a:xfrm>
        </p:spPr>
        <p:txBody>
          <a:bodyPr/>
          <a:lstStyle/>
          <a:p>
            <a:pPr marL="45720" indent="0">
              <a:buNone/>
            </a:pPr>
            <a:r>
              <a:rPr lang="en-IN" sz="4000" dirty="0" smtClean="0"/>
              <a:t> </a:t>
            </a:r>
            <a:r>
              <a:rPr lang="en-IN" sz="4000" dirty="0"/>
              <a:t>Non-Functional Requirements </a:t>
            </a:r>
            <a:r>
              <a:rPr lang="en-IN" sz="4000" dirty="0" smtClean="0"/>
              <a:t>:</a:t>
            </a:r>
            <a:endParaRPr lang="en-IN" sz="4000" dirty="0"/>
          </a:p>
          <a:p>
            <a:pPr>
              <a:buFont typeface="Arial" pitchFamily="34" charset="0"/>
              <a:buChar char="•"/>
            </a:pPr>
            <a:r>
              <a:rPr lang="en-GB" sz="3200" dirty="0" smtClean="0"/>
              <a:t>  The </a:t>
            </a:r>
            <a:r>
              <a:rPr lang="en-GB" sz="3200" dirty="0"/>
              <a:t>non-functional requirement </a:t>
            </a:r>
            <a:r>
              <a:rPr lang="en-GB" sz="3200" b="1" dirty="0"/>
              <a:t>elaborates a performance characteristic </a:t>
            </a:r>
            <a:r>
              <a:rPr lang="en-GB" sz="3200" dirty="0"/>
              <a:t>of the system. Efficiency, portability, Quality, Reliability </a:t>
            </a:r>
          </a:p>
          <a:p>
            <a:pPr>
              <a:buFont typeface="Arial" pitchFamily="34" charset="0"/>
              <a:buChar char="•"/>
            </a:pPr>
            <a:r>
              <a:rPr lang="en-IN" sz="3200" dirty="0" smtClean="0"/>
              <a:t>  IDE</a:t>
            </a:r>
            <a:r>
              <a:rPr lang="en-IN" sz="3200" dirty="0"/>
              <a:t>: Anaconda </a:t>
            </a:r>
            <a:r>
              <a:rPr lang="en-IN" sz="3200" dirty="0" err="1"/>
              <a:t>Numpy</a:t>
            </a:r>
            <a:r>
              <a:rPr lang="en-IN" sz="3200" dirty="0"/>
              <a:t> </a:t>
            </a:r>
            <a:r>
              <a:rPr lang="en-IN" sz="3200" dirty="0" err="1"/>
              <a:t>Seaborn</a:t>
            </a:r>
            <a:r>
              <a:rPr lang="en-IN" sz="3200" dirty="0"/>
              <a:t> </a:t>
            </a:r>
            <a:r>
              <a:rPr lang="en-IN" sz="3200" dirty="0" err="1"/>
              <a:t>Matplot</a:t>
            </a:r>
            <a:r>
              <a:rPr lang="en-IN" sz="3200" dirty="0"/>
              <a:t> </a:t>
            </a:r>
            <a:r>
              <a:rPr lang="en-IN" sz="3200" dirty="0" err="1"/>
              <a:t>Csv</a:t>
            </a:r>
            <a:r>
              <a:rPr lang="en-IN" sz="3200" dirty="0"/>
              <a:t> Panda </a:t>
            </a:r>
          </a:p>
          <a:p>
            <a:pPr marL="45720" indent="0">
              <a:buNone/>
            </a:pPr>
            <a:endParaRPr lang="en-IN" dirty="0"/>
          </a:p>
        </p:txBody>
      </p:sp>
    </p:spTree>
    <p:extLst>
      <p:ext uri="{BB962C8B-B14F-4D97-AF65-F5344CB8AC3E}">
        <p14:creationId xmlns:p14="http://schemas.microsoft.com/office/powerpoint/2010/main" val="307345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352928" cy="5184576"/>
          </a:xfrm>
        </p:spPr>
        <p:txBody>
          <a:bodyPr>
            <a:normAutofit lnSpcReduction="10000"/>
          </a:bodyPr>
          <a:lstStyle/>
          <a:p>
            <a:pPr marL="45720" indent="0">
              <a:buNone/>
            </a:pPr>
            <a:r>
              <a:rPr lang="en-GB" sz="4000" dirty="0" smtClean="0"/>
              <a:t>Software Specifications:</a:t>
            </a:r>
          </a:p>
          <a:p>
            <a:pPr>
              <a:buFont typeface="Wingdings" pitchFamily="2" charset="2"/>
              <a:buChar char="§"/>
            </a:pPr>
            <a:r>
              <a:rPr lang="en-IN" dirty="0" smtClean="0"/>
              <a:t>  Operating </a:t>
            </a:r>
            <a:r>
              <a:rPr lang="en-IN" dirty="0"/>
              <a:t>systems: Windows 7/10 </a:t>
            </a:r>
          </a:p>
          <a:p>
            <a:pPr>
              <a:buFont typeface="Wingdings" pitchFamily="2" charset="2"/>
              <a:buChar char="§"/>
            </a:pPr>
            <a:r>
              <a:rPr lang="en-IN" dirty="0" smtClean="0"/>
              <a:t> </a:t>
            </a:r>
            <a:r>
              <a:rPr lang="en-IN" dirty="0" smtClean="0"/>
              <a:t>  Coding </a:t>
            </a:r>
            <a:r>
              <a:rPr lang="en-IN" dirty="0"/>
              <a:t>language: Python </a:t>
            </a:r>
            <a:endParaRPr lang="en-IN" dirty="0" smtClean="0"/>
          </a:p>
          <a:p>
            <a:pPr>
              <a:buFont typeface="Wingdings" pitchFamily="2" charset="2"/>
              <a:buChar char="§"/>
            </a:pPr>
            <a:r>
              <a:rPr lang="en-IN" dirty="0" smtClean="0"/>
              <a:t>  </a:t>
            </a:r>
            <a:r>
              <a:rPr lang="en-IN" dirty="0" err="1" smtClean="0"/>
              <a:t>Matplotlib</a:t>
            </a:r>
            <a:r>
              <a:rPr lang="en-IN" dirty="0" smtClean="0"/>
              <a:t> </a:t>
            </a:r>
            <a:endParaRPr lang="en-IN" dirty="0"/>
          </a:p>
          <a:p>
            <a:pPr>
              <a:buFont typeface="Wingdings" pitchFamily="2" charset="2"/>
              <a:buChar char="§"/>
            </a:pPr>
            <a:r>
              <a:rPr lang="en-IN" dirty="0" smtClean="0"/>
              <a:t> </a:t>
            </a:r>
            <a:r>
              <a:rPr lang="en-IN" dirty="0" smtClean="0"/>
              <a:t>  </a:t>
            </a:r>
            <a:r>
              <a:rPr lang="en-IN" dirty="0" err="1" smtClean="0"/>
              <a:t>Seaborn</a:t>
            </a:r>
            <a:r>
              <a:rPr lang="en-IN" dirty="0" smtClean="0"/>
              <a:t> </a:t>
            </a:r>
            <a:endParaRPr lang="en-IN" dirty="0"/>
          </a:p>
          <a:p>
            <a:pPr>
              <a:buFont typeface="Wingdings" pitchFamily="2" charset="2"/>
              <a:buChar char="§"/>
            </a:pPr>
            <a:r>
              <a:rPr lang="en-IN" dirty="0" smtClean="0"/>
              <a:t> </a:t>
            </a:r>
            <a:r>
              <a:rPr lang="en-IN" dirty="0" smtClean="0"/>
              <a:t>  pandas </a:t>
            </a:r>
            <a:endParaRPr lang="en-IN" dirty="0"/>
          </a:p>
          <a:p>
            <a:pPr marL="45720" indent="0">
              <a:buNone/>
            </a:pPr>
            <a:r>
              <a:rPr lang="en-GB" sz="4000" dirty="0" smtClean="0"/>
              <a:t>Hardware Specifications:</a:t>
            </a:r>
          </a:p>
          <a:p>
            <a:pPr>
              <a:buFont typeface="Wingdings" pitchFamily="2" charset="2"/>
              <a:buChar char="§"/>
            </a:pPr>
            <a:r>
              <a:rPr lang="en-IN" dirty="0" smtClean="0"/>
              <a:t> </a:t>
            </a:r>
            <a:r>
              <a:rPr lang="en-IN" dirty="0" smtClean="0"/>
              <a:t>  System </a:t>
            </a:r>
            <a:r>
              <a:rPr lang="en-IN" dirty="0"/>
              <a:t>: i5 Processor </a:t>
            </a:r>
          </a:p>
          <a:p>
            <a:pPr>
              <a:buFont typeface="Wingdings" pitchFamily="2" charset="2"/>
              <a:buChar char="§"/>
            </a:pPr>
            <a:r>
              <a:rPr lang="en-IN" dirty="0" smtClean="0"/>
              <a:t> </a:t>
            </a:r>
            <a:r>
              <a:rPr lang="en-IN" dirty="0" smtClean="0"/>
              <a:t>  Hard </a:t>
            </a:r>
            <a:r>
              <a:rPr lang="en-IN" dirty="0"/>
              <a:t>Disk : 500 GB. </a:t>
            </a:r>
          </a:p>
          <a:p>
            <a:pPr>
              <a:buFont typeface="Wingdings" pitchFamily="2" charset="2"/>
              <a:buChar char="§"/>
            </a:pPr>
            <a:r>
              <a:rPr lang="en-IN" dirty="0" smtClean="0"/>
              <a:t> </a:t>
            </a:r>
            <a:r>
              <a:rPr lang="en-IN" dirty="0" smtClean="0"/>
              <a:t>  Input </a:t>
            </a:r>
            <a:r>
              <a:rPr lang="en-IN" dirty="0"/>
              <a:t>Devices : Keyboard, Mouse </a:t>
            </a:r>
          </a:p>
          <a:p>
            <a:pPr>
              <a:buFont typeface="Wingdings" pitchFamily="2" charset="2"/>
              <a:buChar char="§"/>
            </a:pPr>
            <a:r>
              <a:rPr lang="en-IN" dirty="0" smtClean="0"/>
              <a:t> </a:t>
            </a:r>
            <a:r>
              <a:rPr lang="en-IN" dirty="0" smtClean="0"/>
              <a:t>  Ram </a:t>
            </a:r>
            <a:r>
              <a:rPr lang="en-IN" dirty="0"/>
              <a:t>: 4GB </a:t>
            </a:r>
          </a:p>
          <a:p>
            <a:pPr marL="45720" indent="0">
              <a:buNone/>
            </a:pPr>
            <a:endParaRPr lang="en-IN" dirty="0"/>
          </a:p>
        </p:txBody>
      </p:sp>
    </p:spTree>
    <p:extLst>
      <p:ext uri="{BB962C8B-B14F-4D97-AF65-F5344CB8AC3E}">
        <p14:creationId xmlns:p14="http://schemas.microsoft.com/office/powerpoint/2010/main" val="4152592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154</TotalTime>
  <Words>864</Words>
  <Application>Microsoft Office PowerPoint</Application>
  <PresentationFormat>On-screen Show (4:3)</PresentationFormat>
  <Paragraphs>58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Essential</vt:lpstr>
      <vt:lpstr>     DEPARTMENT OF COMPUTER SCIENCE                              TEAM 13  PREDICTION OF CHRONIC KIDNEY DISEASE BY     BLOOD POTASSIUM LEVELS USING MACHINE LEARNING ALGORITHMS                                                                                                                                                                                           TEAM MEMBERS                                                                                                          1. B.NAGA RAJESWARI                                                                                                                     18113103                                                                                                          2. S.PRIYANKA                                                                                                                    18113087                                                                                                          3. M.USHA MERCY                                                                                                                    18113122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DEMO    </vt:lpstr>
      <vt:lpstr>PowerPoint Presentation</vt:lpstr>
      <vt:lpstr>PowerPoint Presentation</vt:lpstr>
      <vt:lpstr>PowerPoint Presentation</vt:lpstr>
      <vt:lpstr>PowerPoint Presentation</vt:lpstr>
      <vt:lpstr>PowerPoint Presentation</vt:lpstr>
      <vt:lpstr>     RESULTS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KIDNEY DISEASE PREDICTION USING BLOOD POTASSIUM LEVELS WITH MACHINE LEARNING ALGORITHMS</dc:title>
  <dc:creator>Windows User</dc:creator>
  <cp:lastModifiedBy>Windows User</cp:lastModifiedBy>
  <cp:revision>37</cp:revision>
  <dcterms:created xsi:type="dcterms:W3CDTF">2020-04-10T10:26:28Z</dcterms:created>
  <dcterms:modified xsi:type="dcterms:W3CDTF">2020-07-21T07:44:05Z</dcterms:modified>
</cp:coreProperties>
</file>