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AC8E-0D8C-4095-9F4B-79CB3A84389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7B7C5-1DF3-4EE9-A89F-9F0F3AD1A7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7B7C5-1DF3-4EE9-A89F-9F0F3AD1A7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57BEFB5-2C04-46FE-B518-E40BC90318EE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273EFC-238D-4386-A585-B1B286F8AC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10" y="745490"/>
            <a:ext cx="7641590" cy="2854960"/>
          </a:xfrm>
        </p:spPr>
        <p:txBody>
          <a:bodyPr/>
          <a:lstStyle/>
          <a:p>
            <a:r>
              <a:rPr lang="en-US" b="1" dirty="0" smtClean="0"/>
              <a:t>Data Camp Data Analyst </a:t>
            </a:r>
            <a:br>
              <a:rPr lang="en-US" b="1" dirty="0" smtClean="0"/>
            </a:br>
            <a:r>
              <a:rPr lang="en-US" b="1" dirty="0" smtClean="0"/>
              <a:t>Sales Product Case Study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962400"/>
            <a:ext cx="6781800" cy="2362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                         1 . Introduction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This report aims to analyze the effectiveness of different sales methods used for a new line of office stationery products launched by Pens and Printers. The company tested three sales approaches: Email, Call, and Email and Call.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5. Weekly Revenue Trends by Sales Method</a:t>
            </a:r>
            <a:endParaRPr lang="en-US" sz="2400" b="1" dirty="0" smtClean="0"/>
          </a:p>
          <a:p>
            <a:r>
              <a:rPr lang="en-US" sz="2400" dirty="0" smtClean="0"/>
              <a:t>Moving on to the line chart, we can observe </a:t>
            </a:r>
            <a:r>
              <a:rPr lang="en-US" sz="2400" b="1" dirty="0" smtClean="0"/>
              <a:t>weekly revenue trends</a:t>
            </a:r>
            <a:r>
              <a:rPr lang="en-US" sz="2400" dirty="0" smtClean="0"/>
              <a:t> for each sales method:</a:t>
            </a:r>
            <a:endParaRPr lang="en-US" sz="2400" dirty="0" smtClean="0"/>
          </a:p>
          <a:p>
            <a:pPr lvl="1"/>
            <a:r>
              <a:rPr lang="en-US" sz="2400" dirty="0" smtClean="0"/>
              <a:t>There are consistent fluctuations, but the </a:t>
            </a:r>
            <a:r>
              <a:rPr lang="en-US" sz="2400" b="1" dirty="0" smtClean="0"/>
              <a:t>combined method (Email and Call)</a:t>
            </a:r>
            <a:r>
              <a:rPr lang="en-US" sz="2400" dirty="0" smtClean="0"/>
              <a:t> shows more pronounced peaks.</a:t>
            </a:r>
            <a:endParaRPr lang="en-US" sz="2400" dirty="0" smtClean="0"/>
          </a:p>
          <a:p>
            <a:pPr lvl="1"/>
            <a:r>
              <a:rPr lang="en-US" sz="2400" dirty="0" smtClean="0"/>
              <a:t>This suggests that using a multi-channel strategy is effective, especially during key weeks, driving higher revenue than using email or calls alone.</a:t>
            </a:r>
            <a:endParaRPr lang="en-US" sz="2400" dirty="0" smtClean="0"/>
          </a:p>
          <a:p>
            <a:r>
              <a:rPr lang="en-US" sz="2400" b="1" dirty="0" smtClean="0"/>
              <a:t>Insight:</a:t>
            </a:r>
            <a:r>
              <a:rPr lang="en-US" sz="2400" dirty="0" smtClean="0"/>
              <a:t> By monitoring these trends closely, we can identify the best times for launching campaigns and increase our focus during high-performing weeks.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 smtClean="0"/>
              <a:t>6. Key Metrics (KPIs)</a:t>
            </a:r>
            <a:endParaRPr lang="en-US" sz="2200" b="1" dirty="0" smtClean="0"/>
          </a:p>
          <a:p>
            <a:pPr algn="just"/>
            <a:r>
              <a:rPr lang="en-US" sz="2200" dirty="0" smtClean="0"/>
              <a:t>We have highlighted some crucial KPIs to summarize our overall performance:</a:t>
            </a:r>
            <a:endParaRPr lang="en-US" sz="2200" dirty="0" smtClean="0"/>
          </a:p>
          <a:p>
            <a:pPr algn="just"/>
            <a:r>
              <a:rPr lang="en-US" sz="2200" b="1" dirty="0" smtClean="0"/>
              <a:t>Total Revenue:</a:t>
            </a:r>
            <a:r>
              <a:rPr lang="en-US" sz="2200" dirty="0" smtClean="0"/>
              <a:t> ₹267.8k, indicating strong financial results.</a:t>
            </a:r>
            <a:endParaRPr lang="en-US" sz="2200" dirty="0" smtClean="0"/>
          </a:p>
          <a:p>
            <a:pPr algn="just"/>
            <a:r>
              <a:rPr lang="en-US" sz="2200" b="1" dirty="0" smtClean="0"/>
              <a:t>Total Customers:</a:t>
            </a:r>
            <a:r>
              <a:rPr lang="en-US" sz="2200" dirty="0" smtClean="0"/>
              <a:t> 500, showing good engagement and reach across all sales methods.</a:t>
            </a:r>
            <a:endParaRPr lang="en-US" sz="2200" dirty="0" smtClean="0"/>
          </a:p>
          <a:p>
            <a:pPr algn="just"/>
            <a:r>
              <a:rPr lang="en-US" sz="2200" b="1" dirty="0" smtClean="0"/>
              <a:t>Total Products Sold:</a:t>
            </a:r>
            <a:r>
              <a:rPr lang="en-US" sz="2200" dirty="0" smtClean="0"/>
              <a:t> 5K, demonstrating a high volume of sales and product demand.</a:t>
            </a:r>
            <a:endParaRPr lang="en-US" sz="2200" dirty="0" smtClean="0"/>
          </a:p>
          <a:p>
            <a:pPr algn="just"/>
            <a:r>
              <a:rPr lang="en-US" sz="2200" b="1" dirty="0" smtClean="0"/>
              <a:t>Average Revenue per Method:</a:t>
            </a:r>
            <a:r>
              <a:rPr lang="en-US" sz="2200" dirty="0" smtClean="0"/>
              <a:t> ₹535.60, suggesting efficiency in each sales interaction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/>
              <a:t>efficiency, helping us assess the effectiveness of our strategies.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 smtClean="0"/>
              <a:t>                       5. Conclusion and Recommendations</a:t>
            </a:r>
            <a:endParaRPr lang="en-US" sz="2200" b="1" dirty="0" smtClean="0"/>
          </a:p>
          <a:p>
            <a:pPr algn="just"/>
            <a:r>
              <a:rPr lang="en-US" sz="2200" dirty="0" smtClean="0"/>
              <a:t>To conclude: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b="1" dirty="0" smtClean="0"/>
              <a:t>combined sales method</a:t>
            </a:r>
            <a:r>
              <a:rPr lang="en-US" sz="2200" dirty="0" smtClean="0"/>
              <a:t> ("Email and Call") has emerged as the top performer in both revenue generation and customer engagement.</a:t>
            </a:r>
            <a:endParaRPr lang="en-US" sz="2200" dirty="0" smtClean="0"/>
          </a:p>
          <a:p>
            <a:pPr algn="just"/>
            <a:r>
              <a:rPr lang="en-US" sz="2200" dirty="0" smtClean="0"/>
              <a:t>We should continue to emphasize this strategy while optimizing individual methods based on customer feedback.</a:t>
            </a:r>
            <a:endParaRPr lang="en-US" sz="2200" dirty="0" smtClean="0"/>
          </a:p>
          <a:p>
            <a:pPr algn="just"/>
            <a:r>
              <a:rPr lang="en-US" sz="2200" dirty="0" smtClean="0"/>
              <a:t>Regular analysis of weekly trends will help us fine-tune our approach and capitalize on high-performing periods.</a:t>
            </a: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7" t="31660" r="28655" b="6128"/>
          <a:stretch>
            <a:fillRect/>
          </a:stretch>
        </p:blipFill>
        <p:spPr>
          <a:xfrm>
            <a:off x="4309352" y="1600200"/>
            <a:ext cx="3463047" cy="39171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2" t="24966" r="47794" b="18158"/>
          <a:stretch>
            <a:fillRect/>
          </a:stretch>
        </p:blipFill>
        <p:spPr>
          <a:xfrm>
            <a:off x="914400" y="1371600"/>
            <a:ext cx="3200399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The goal of this analysis is to answer the following questions posed by the sales team: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just"/>
            <a:r>
              <a:rPr lang="en-US" sz="2200" dirty="0" smtClean="0">
                <a:solidFill>
                  <a:schemeClr val="tx1"/>
                </a:solidFill>
              </a:rPr>
              <a:t>How many customers used each sales approach?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just"/>
            <a:r>
              <a:rPr lang="en-US" sz="2200" dirty="0" smtClean="0">
                <a:solidFill>
                  <a:schemeClr val="tx1"/>
                </a:solidFill>
              </a:rPr>
              <a:t>What does the spread of revenue look like overall and for each method?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just"/>
            <a:r>
              <a:rPr lang="en-US" sz="2200" dirty="0" smtClean="0">
                <a:solidFill>
                  <a:schemeClr val="tx1"/>
                </a:solidFill>
              </a:rPr>
              <a:t>Is there a difference in revenue trends over time for each sales method?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Which sales method is most effective, and what should be recommended for future strategies?</a:t>
            </a:r>
            <a:endParaRPr lang="en-US" sz="2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3100" b="1" dirty="0" smtClean="0"/>
              <a:t>                                 2. Data Validation and Cleaning</a:t>
            </a:r>
            <a:endParaRPr lang="en-US" sz="3100" b="1" dirty="0" smtClean="0"/>
          </a:p>
          <a:p>
            <a:pPr algn="just"/>
            <a:r>
              <a:rPr lang="en-US" sz="3100" dirty="0" smtClean="0"/>
              <a:t>The dataset (product_sales_sample.csv) was initially loaded and validated. Here are the key steps taken:</a:t>
            </a:r>
            <a:endParaRPr lang="en-US" sz="3100" dirty="0" smtClean="0"/>
          </a:p>
          <a:p>
            <a:pPr algn="just"/>
            <a:r>
              <a:rPr lang="en-US" sz="3100" b="1" dirty="0" smtClean="0"/>
              <a:t>Data Loading</a:t>
            </a:r>
            <a:r>
              <a:rPr lang="en-US" sz="3100" dirty="0" smtClean="0"/>
              <a:t>: The dataset was loaded using Python for validation and inspection.</a:t>
            </a:r>
            <a:endParaRPr lang="en-US" sz="3100" dirty="0" smtClean="0"/>
          </a:p>
          <a:p>
            <a:pPr algn="just"/>
            <a:r>
              <a:rPr lang="en-US" sz="3100" b="1" dirty="0" smtClean="0"/>
              <a:t>Validation</a:t>
            </a:r>
            <a:r>
              <a:rPr lang="en-US" sz="3100" dirty="0" smtClean="0"/>
              <a:t>: We checked for missing values, incorrect data types, and duplicates.</a:t>
            </a:r>
            <a:endParaRPr lang="en-US" sz="3100" dirty="0" smtClean="0"/>
          </a:p>
          <a:p>
            <a:pPr lvl="1" algn="just"/>
            <a:r>
              <a:rPr lang="en-US" sz="3100" dirty="0" smtClean="0"/>
              <a:t>No missing values were found.</a:t>
            </a:r>
            <a:endParaRPr lang="en-US" sz="3100" dirty="0" smtClean="0"/>
          </a:p>
          <a:p>
            <a:pPr lvl="1" algn="just"/>
            <a:r>
              <a:rPr lang="en-US" sz="3100" dirty="0" smtClean="0"/>
              <a:t>The data types were correctly assigned (e.g., week as integer, </a:t>
            </a:r>
            <a:r>
              <a:rPr lang="en-US" sz="3100" dirty="0" err="1" smtClean="0"/>
              <a:t>sales_method</a:t>
            </a:r>
            <a:r>
              <a:rPr lang="en-US" sz="3100" dirty="0" smtClean="0"/>
              <a:t> as categorical).</a:t>
            </a:r>
            <a:endParaRPr lang="en-US" sz="3100" dirty="0" smtClean="0"/>
          </a:p>
          <a:p>
            <a:pPr algn="just"/>
            <a:r>
              <a:rPr lang="en-US" sz="3100" b="1" dirty="0" smtClean="0"/>
              <a:t>Data Cleaning</a:t>
            </a:r>
            <a:r>
              <a:rPr lang="en-US" sz="3100" dirty="0" smtClean="0"/>
              <a:t>: We removed any duplicate entries to ensure data integrity.</a:t>
            </a:r>
            <a:endParaRPr lang="en-US" sz="3100" dirty="0" smtClean="0"/>
          </a:p>
          <a:p>
            <a:pPr algn="just"/>
            <a:r>
              <a:rPr lang="en-US" sz="3100" b="1" dirty="0" smtClean="0"/>
              <a:t>Data Preparation</a:t>
            </a:r>
            <a:r>
              <a:rPr lang="en-US" sz="3100" dirty="0" smtClean="0"/>
              <a:t>: The cleaned data was saved as cleaned_product_sales.csv for further analysis in Power BI.</a:t>
            </a:r>
            <a:endParaRPr lang="en-US" sz="31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 smtClean="0"/>
              <a:t>                          3. Exploratory Data Analysis (Python)</a:t>
            </a:r>
            <a:endParaRPr lang="en-US" sz="2200" b="1" dirty="0" smtClean="0"/>
          </a:p>
          <a:p>
            <a:pPr algn="just"/>
            <a:r>
              <a:rPr lang="en-US" sz="2200" dirty="0" smtClean="0"/>
              <a:t>We conducted initial exploratory analysis using Python to understand the distribution of the data and identify trends.</a:t>
            </a:r>
            <a:endParaRPr lang="en-US" sz="2200" dirty="0" smtClean="0"/>
          </a:p>
          <a:p>
            <a:pPr algn="just"/>
            <a:r>
              <a:rPr lang="en-US" sz="2200" b="1" dirty="0" smtClean="0"/>
              <a:t>Key Findings:</a:t>
            </a:r>
            <a:endParaRPr lang="en-US" sz="2200" b="1" dirty="0" smtClean="0"/>
          </a:p>
          <a:p>
            <a:pPr algn="just"/>
            <a:r>
              <a:rPr lang="en-US" sz="2200" b="1" dirty="0" smtClean="0"/>
              <a:t>Customer Count by Sales Method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We created a bar chart showing the number of customers for each sales method.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The Email and Call method had the highest customer count, followed by Email and Call.</a:t>
            </a:r>
            <a:endParaRPr lang="en-US" sz="2200" dirty="0" smtClean="0"/>
          </a:p>
          <a:p>
            <a:pPr algn="just"/>
            <a:r>
              <a:rPr lang="en-US" sz="2200" b="1" dirty="0" smtClean="0"/>
              <a:t>Revenue Distribution</a:t>
            </a:r>
            <a:r>
              <a:rPr lang="en-US" sz="2200" dirty="0" smtClean="0"/>
              <a:t>: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We analyzed the overall revenue distribution using a histogram.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Revenue values ranged from $50 to $1000, with a peak around the $400-$600 range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cs typeface="Times New Roman" panose="02020603050405020304" pitchFamily="18" charset="0"/>
              </a:rPr>
              <a:t>Weekly Revenue Trend</a:t>
            </a:r>
            <a:r>
              <a:rPr lang="en-US" sz="2400" dirty="0" smtClean="0">
                <a:cs typeface="Times New Roman" panose="02020603050405020304" pitchFamily="18" charset="0"/>
              </a:rPr>
              <a:t>: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A line chart was plotted to observe revenue trends over time for each sales method.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The Email and Call method showed a slight increase in revenue over the weeks, suggesting its effectiveness in maintaining customer engagement.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These visualizations provided initial insights into the effectiveness of the sales methods.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                    4. Overview of the Dashboard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algn="just"/>
            <a:r>
              <a:rPr lang="en-US" sz="2400" dirty="0" smtClean="0"/>
              <a:t>The dashboard covers:</a:t>
            </a:r>
            <a:endParaRPr lang="en-US" sz="2400" dirty="0" smtClean="0"/>
          </a:p>
          <a:p>
            <a:pPr algn="just"/>
            <a:r>
              <a:rPr lang="en-US" sz="2400" dirty="0" smtClean="0"/>
              <a:t>Revenue distribution across different sales methods.</a:t>
            </a:r>
            <a:endParaRPr lang="en-US" sz="2400" dirty="0" smtClean="0"/>
          </a:p>
          <a:p>
            <a:pPr algn="just"/>
            <a:r>
              <a:rPr lang="en-US" sz="2400" dirty="0" smtClean="0"/>
              <a:t>Customer engagement metrics.</a:t>
            </a:r>
            <a:endParaRPr lang="en-US" sz="2400" dirty="0" smtClean="0"/>
          </a:p>
          <a:p>
            <a:pPr algn="just"/>
            <a:r>
              <a:rPr lang="en-US" sz="2400" dirty="0" smtClean="0"/>
              <a:t>Weekly revenue trends.</a:t>
            </a:r>
            <a:endParaRPr lang="en-US" sz="2400" dirty="0" smtClean="0"/>
          </a:p>
          <a:p>
            <a:pPr algn="just"/>
            <a:r>
              <a:rPr lang="en-US" sz="2400" dirty="0" smtClean="0"/>
              <a:t>Key performance indicators (KPIs) like total revenue, total customers, total products sold, and average revenue per method.</a:t>
            </a:r>
            <a:endParaRPr lang="en-US" sz="2400" dirty="0" smtClean="0"/>
          </a:p>
          <a:p>
            <a:pPr algn="just"/>
            <a:r>
              <a:rPr lang="en-US" sz="2400" dirty="0" smtClean="0"/>
              <a:t>With this, we can get a holistic view of our sales performance.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2. Revenue Distribution by Sales Method</a:t>
            </a:r>
            <a:endParaRPr lang="en-US" sz="2400" b="1" dirty="0" smtClean="0"/>
          </a:p>
          <a:p>
            <a:pPr algn="just"/>
            <a:r>
              <a:rPr lang="en-US" sz="2400" dirty="0" smtClean="0"/>
              <a:t>As shown in the </a:t>
            </a:r>
            <a:r>
              <a:rPr lang="en-US" sz="2400" b="1" dirty="0" smtClean="0"/>
              <a:t>first bar chart</a:t>
            </a:r>
            <a:r>
              <a:rPr lang="en-US" sz="2400" dirty="0" smtClean="0"/>
              <a:t>, we have analyzed the revenue generated by each sales method:</a:t>
            </a:r>
            <a:endParaRPr lang="en-US" sz="2400" dirty="0" smtClean="0"/>
          </a:p>
          <a:p>
            <a:pPr lvl="1" algn="just"/>
            <a:r>
              <a:rPr lang="en-US" sz="2400" b="1" dirty="0" smtClean="0"/>
              <a:t>Email</a:t>
            </a:r>
            <a:r>
              <a:rPr lang="en-US" sz="2400" dirty="0" smtClean="0"/>
              <a:t>, </a:t>
            </a:r>
            <a:r>
              <a:rPr lang="en-US" sz="2400" b="1" dirty="0" smtClean="0"/>
              <a:t>Call</a:t>
            </a:r>
            <a:r>
              <a:rPr lang="en-US" sz="2400" dirty="0" smtClean="0"/>
              <a:t>, and a combination of </a:t>
            </a:r>
            <a:r>
              <a:rPr lang="en-US" sz="2400" b="1" dirty="0" smtClean="0"/>
              <a:t>Email and Call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"Email and Call"</a:t>
            </a:r>
            <a:r>
              <a:rPr lang="en-US" sz="2400" dirty="0" smtClean="0"/>
              <a:t> method clearly stands out as the top performer, generating the highest revenue among the three.</a:t>
            </a:r>
            <a:endParaRPr lang="en-US" sz="2400" dirty="0" smtClean="0"/>
          </a:p>
          <a:p>
            <a:pPr algn="just"/>
            <a:r>
              <a:rPr lang="en-US" sz="2400" dirty="0" smtClean="0"/>
              <a:t>This indicates that combining email outreach with follow-up calls is the most effective strategy for driving revenue.</a:t>
            </a:r>
            <a:endParaRPr lang="en-US" sz="2400" dirty="0" smtClean="0"/>
          </a:p>
          <a:p>
            <a:pPr algn="just"/>
            <a:r>
              <a:rPr lang="en-US" sz="2400" b="1" dirty="0" smtClean="0"/>
              <a:t>Recommendation:</a:t>
            </a:r>
            <a:r>
              <a:rPr lang="en-US" sz="2400" dirty="0" smtClean="0"/>
              <a:t> We should continue to leverage this multi-channel approach as it leads to higher customer engagement and better sales outcomes.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3. Sales Method Distribution (Pie Chart)</a:t>
            </a:r>
            <a:endParaRPr lang="en-US" sz="2400" b="1" dirty="0" smtClean="0"/>
          </a:p>
          <a:p>
            <a:pPr algn="just"/>
            <a:r>
              <a:rPr lang="en-US" sz="2400" dirty="0" smtClean="0"/>
              <a:t>The pie chart illustrates the </a:t>
            </a:r>
            <a:r>
              <a:rPr lang="en-US" sz="2400" b="1" dirty="0" smtClean="0"/>
              <a:t>proportion of customers</a:t>
            </a:r>
            <a:r>
              <a:rPr lang="en-US" sz="2400" dirty="0" smtClean="0"/>
              <a:t> reached through each sales method:</a:t>
            </a:r>
            <a:endParaRPr lang="en-US" sz="2400" dirty="0" smtClean="0"/>
          </a:p>
          <a:p>
            <a:pPr lvl="1" algn="just"/>
            <a:r>
              <a:rPr lang="en-US" sz="2400" b="1" dirty="0" smtClean="0"/>
              <a:t>37%</a:t>
            </a:r>
            <a:r>
              <a:rPr lang="en-US" sz="2400" dirty="0" smtClean="0"/>
              <a:t> of customers preferred using the "Call" method.</a:t>
            </a:r>
            <a:endParaRPr lang="en-US" sz="2400" dirty="0" smtClean="0"/>
          </a:p>
          <a:p>
            <a:pPr lvl="1" algn="just"/>
            <a:r>
              <a:rPr lang="en-US" sz="2400" b="1" dirty="0" smtClean="0"/>
              <a:t>32.4%</a:t>
            </a:r>
            <a:r>
              <a:rPr lang="en-US" sz="2400" dirty="0" smtClean="0"/>
              <a:t> responded to the combined method of "Email and Call."</a:t>
            </a:r>
            <a:endParaRPr lang="en-US" sz="2400" dirty="0" smtClean="0"/>
          </a:p>
          <a:p>
            <a:pPr lvl="1" algn="just"/>
            <a:r>
              <a:rPr lang="en-US" sz="2400" b="1" dirty="0" smtClean="0"/>
              <a:t>30.6%</a:t>
            </a:r>
            <a:r>
              <a:rPr lang="en-US" sz="2400" dirty="0" smtClean="0"/>
              <a:t> used the "Email" method alone.</a:t>
            </a:r>
            <a:endParaRPr lang="en-US" sz="2400" dirty="0" smtClean="0"/>
          </a:p>
          <a:p>
            <a:pPr algn="just"/>
            <a:r>
              <a:rPr lang="en-US" sz="2400" dirty="0" smtClean="0"/>
              <a:t>Although the "Call" method has the largest share, the close performance of the "Email and Call" method suggests a growing preference for integrated communication.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Sales Product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Insight:</a:t>
            </a:r>
            <a:r>
              <a:rPr lang="en-US" dirty="0" smtClean="0"/>
              <a:t> The diversity in customer preferences highlights the importance of offering multiple options for contact, catering to different customer needs.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4. Number of Customers per Sales Method</a:t>
            </a:r>
            <a:endParaRPr lang="en-US" b="1" dirty="0" smtClean="0"/>
          </a:p>
          <a:p>
            <a:pPr algn="just"/>
            <a:r>
              <a:rPr lang="en-US" dirty="0" smtClean="0"/>
              <a:t>The next bar chart showcases the </a:t>
            </a:r>
            <a:r>
              <a:rPr lang="en-US" b="1" dirty="0" smtClean="0"/>
              <a:t>number of customers</a:t>
            </a:r>
            <a:r>
              <a:rPr lang="en-US" dirty="0" smtClean="0"/>
              <a:t> acquired through each sales method.</a:t>
            </a:r>
            <a:endParaRPr lang="en-US" dirty="0" smtClean="0"/>
          </a:p>
          <a:p>
            <a:pPr algn="just"/>
            <a:r>
              <a:rPr lang="en-US" dirty="0" smtClean="0"/>
              <a:t>The distribution is quite balanced, with the "Email" method slightly ahead.</a:t>
            </a:r>
            <a:endParaRPr lang="en-US" dirty="0" smtClean="0"/>
          </a:p>
          <a:p>
            <a:pPr algn="just"/>
            <a:r>
              <a:rPr lang="en-US" dirty="0" smtClean="0"/>
              <a:t>This balance indicates that our strategies are reaching a broad audience effectively, and each method has its unique value in customer acquisition.</a:t>
            </a:r>
            <a:endParaRPr lang="en-US" dirty="0" smtClean="0"/>
          </a:p>
          <a:p>
            <a:pPr algn="just"/>
            <a:r>
              <a:rPr lang="en-US" b="1" dirty="0" smtClean="0"/>
              <a:t> Action Point:</a:t>
            </a:r>
            <a:r>
              <a:rPr lang="en-US" dirty="0" smtClean="0"/>
              <a:t> We should continue using all three methods while focusing on refining and tailoring our approach based on customer preferences.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5900</Words>
  <Application>WPS Presentation</Application>
  <PresentationFormat>On-screen Show (4:3)</PresentationFormat>
  <Paragraphs>130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Business Cooperate</vt:lpstr>
      <vt:lpstr>Data Camp Data Analyst  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  <vt:lpstr>Sales Product 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Camp Data Analyst  Sales Product Case Study</dc:title>
  <dc:creator>hp</dc:creator>
  <cp:lastModifiedBy>MS ANKITA JOSHI mba2023</cp:lastModifiedBy>
  <cp:revision>7</cp:revision>
  <dcterms:created xsi:type="dcterms:W3CDTF">2024-11-10T14:16:00Z</dcterms:created>
  <dcterms:modified xsi:type="dcterms:W3CDTF">2025-01-14T03:23:22Z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D22207B8B47D418DAC24E60DC5D897B7_12</vt:lpwstr>
  </property>
  <property fmtid="{D5CDD505-2E9C-101B-9397-08002B2CF9AE}" pid="3" name="KSOProductBuildVer">
    <vt:lpwstr>1033-12.2.0.19805</vt:lpwstr>
  </property>
</Properties>
</file>