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E688C-EAEF-4EB1-8D28-2DCC1E034477}" type="datetimeFigureOut">
              <a:rPr lang="en-US" smtClean="0"/>
              <a:pPr/>
              <a:t>8/28/2024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DB28C-FEC7-4B90-9A96-4E0D6197DD5B}" type="slidenum">
              <a:rPr lang="en-IN" smtClean="0"/>
              <a:pPr/>
              <a:t>‹#›</a:t>
            </a:fld>
            <a:endParaRPr lang="en-IN"/>
          </a:p>
        </p:txBody>
      </p:sp>
    </p:spTree>
    <p:extLst>
      <p:ext uri="{BB962C8B-B14F-4D97-AF65-F5344CB8AC3E}">
        <p14:creationId xmlns:p14="http://schemas.microsoft.com/office/powerpoint/2010/main" val="936962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F8DB28C-FEC7-4B90-9A96-4E0D6197DD5B}" type="slidenum">
              <a:rPr lang="en-IN" smtClean="0"/>
              <a:pPr/>
              <a:t>5</a:t>
            </a:fld>
            <a:endParaRPr lang="en-IN"/>
          </a:p>
        </p:txBody>
      </p:sp>
    </p:spTree>
    <p:extLst>
      <p:ext uri="{BB962C8B-B14F-4D97-AF65-F5344CB8AC3E}">
        <p14:creationId xmlns:p14="http://schemas.microsoft.com/office/powerpoint/2010/main" val="1290863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F8DB28C-FEC7-4B90-9A96-4E0D6197DD5B}" type="slidenum">
              <a:rPr lang="en-IN" smtClean="0"/>
              <a:pPr/>
              <a:t>7</a:t>
            </a:fld>
            <a:endParaRPr lang="en-IN"/>
          </a:p>
        </p:txBody>
      </p:sp>
    </p:spTree>
    <p:extLst>
      <p:ext uri="{BB962C8B-B14F-4D97-AF65-F5344CB8AC3E}">
        <p14:creationId xmlns:p14="http://schemas.microsoft.com/office/powerpoint/2010/main" val="22811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0BA564-7E63-4CD7-BA74-24802BA51B05}" type="datetimeFigureOut">
              <a:rPr lang="en-US" smtClean="0"/>
              <a:pPr/>
              <a:t>8/28/2024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0BA564-7E63-4CD7-BA74-24802BA51B05}" type="datetimeFigureOut">
              <a:rPr lang="en-US" smtClean="0"/>
              <a:pPr/>
              <a:t>8/28/2024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0BA564-7E63-4CD7-BA74-24802BA51B05}" type="datetimeFigureOut">
              <a:rPr lang="en-US" smtClean="0"/>
              <a:pPr/>
              <a:t>8/28/2024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0BA564-7E63-4CD7-BA74-24802BA51B05}" type="datetimeFigureOut">
              <a:rPr lang="en-US" smtClean="0"/>
              <a:pPr/>
              <a:t>8/28/2024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BA564-7E63-4CD7-BA74-24802BA51B05}" type="datetimeFigureOut">
              <a:rPr lang="en-US" smtClean="0"/>
              <a:pPr/>
              <a:t>8/28/2024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0BA564-7E63-4CD7-BA74-24802BA51B05}" type="datetimeFigureOut">
              <a:rPr lang="en-US" smtClean="0"/>
              <a:pPr/>
              <a:t>8/28/2024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EF9E0F0-ED00-4226-832D-8B1D5F696E1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0BA564-7E63-4CD7-BA74-24802BA51B05}" type="datetimeFigureOut">
              <a:rPr lang="en-US" smtClean="0"/>
              <a:pPr/>
              <a:t>8/28/2024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EF9E0F0-ED00-4226-832D-8B1D5F696E1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7851648" cy="1828800"/>
          </a:xfrm>
        </p:spPr>
        <p:txBody>
          <a:bodyPr/>
          <a:lstStyle/>
          <a:p>
            <a:pPr algn="ctr"/>
            <a:r>
              <a:rPr lang="en-US" dirty="0">
                <a:solidFill>
                  <a:srgbClr val="FFFF00"/>
                </a:solidFill>
              </a:rPr>
              <a:t>Employee performance analysis using excel</a:t>
            </a:r>
            <a:endParaRPr lang="en-IN" dirty="0">
              <a:solidFill>
                <a:srgbClr val="FFFF00"/>
              </a:solidFill>
            </a:endParaRPr>
          </a:p>
        </p:txBody>
      </p:sp>
      <p:sp>
        <p:nvSpPr>
          <p:cNvPr id="3" name="Subtitle 2"/>
          <p:cNvSpPr>
            <a:spLocks noGrp="1"/>
          </p:cNvSpPr>
          <p:nvPr>
            <p:ph type="subTitle" idx="1"/>
          </p:nvPr>
        </p:nvSpPr>
        <p:spPr>
          <a:xfrm>
            <a:off x="860708" y="3390912"/>
            <a:ext cx="7854696" cy="1824038"/>
          </a:xfrm>
        </p:spPr>
        <p:txBody>
          <a:bodyPr>
            <a:normAutofit fontScale="85000" lnSpcReduction="10000"/>
          </a:bodyPr>
          <a:lstStyle/>
          <a:p>
            <a:pPr algn="l"/>
            <a:r>
              <a:rPr lang="en-US" dirty="0">
                <a:solidFill>
                  <a:schemeClr val="tx1">
                    <a:lumMod val="95000"/>
                  </a:schemeClr>
                </a:solidFill>
              </a:rPr>
              <a:t>PRESENTED  BY :PRIYANGA B</a:t>
            </a:r>
            <a:endParaRPr lang="en-IN" dirty="0">
              <a:solidFill>
                <a:schemeClr val="tx1">
                  <a:lumMod val="95000"/>
                </a:schemeClr>
              </a:solidFill>
            </a:endParaRPr>
          </a:p>
          <a:p>
            <a:pPr algn="l"/>
            <a:r>
              <a:rPr lang="en-US" dirty="0">
                <a:solidFill>
                  <a:schemeClr val="tx1">
                    <a:lumMod val="95000"/>
                  </a:schemeClr>
                </a:solidFill>
              </a:rPr>
              <a:t>REGISTER NO : </a:t>
            </a:r>
            <a:r>
              <a:rPr lang="en-US" dirty="0">
                <a:solidFill>
                  <a:schemeClr val="tx1">
                    <a:lumMod val="95000"/>
                  </a:schemeClr>
                </a:solidFill>
              </a:rPr>
              <a:t>312204606, C119149F33FD25CABD54B5C1A50B2154</a:t>
            </a:r>
            <a:endParaRPr lang="en-US" dirty="0">
              <a:solidFill>
                <a:schemeClr val="tx1">
                  <a:lumMod val="95000"/>
                </a:schemeClr>
              </a:solidFill>
            </a:endParaRPr>
          </a:p>
          <a:p>
            <a:pPr algn="l"/>
            <a:r>
              <a:rPr lang="en-US" dirty="0">
                <a:solidFill>
                  <a:schemeClr val="tx1">
                    <a:lumMod val="95000"/>
                  </a:schemeClr>
                </a:solidFill>
              </a:rPr>
              <a:t>DEPARTMENT : COMMERCE </a:t>
            </a:r>
          </a:p>
          <a:p>
            <a:pPr algn="l"/>
            <a:r>
              <a:rPr lang="en-US" dirty="0">
                <a:solidFill>
                  <a:schemeClr val="tx1">
                    <a:lumMod val="95000"/>
                  </a:schemeClr>
                </a:solidFill>
              </a:rPr>
              <a:t>COLLEGE : K.C.S KASI NADAR COLLEGE OF </a:t>
            </a:r>
            <a:r>
              <a:rPr lang="en-IN" dirty="0">
                <a:solidFill>
                  <a:schemeClr val="tx1">
                    <a:lumMod val="95000"/>
                  </a:schemeClr>
                </a:solidFill>
              </a:rPr>
              <a:t>ARTS</a:t>
            </a:r>
            <a:r>
              <a:rPr lang="en-US" dirty="0">
                <a:solidFill>
                  <a:schemeClr val="tx1">
                    <a:lumMod val="95000"/>
                  </a:schemeClr>
                </a:solidFill>
              </a:rPr>
              <a:t> &amp;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pic>
        <p:nvPicPr>
          <p:cNvPr id="4" name="Content Placeholder 3" descr="vk.png"/>
          <p:cNvPicPr>
            <a:picLocks noGrp="1" noChangeAspect="1"/>
          </p:cNvPicPr>
          <p:nvPr>
            <p:ph idx="1"/>
          </p:nvPr>
        </p:nvPicPr>
        <p:blipFill>
          <a:blip r:embed="rId2"/>
          <a:stretch>
            <a:fillRect/>
          </a:stretch>
        </p:blipFill>
        <p:spPr>
          <a:xfrm>
            <a:off x="357158" y="1935163"/>
            <a:ext cx="8421082"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p:txBody>
          <a:bodyPr/>
          <a:lstStyle/>
          <a:p>
            <a:r>
              <a:rPr lang="en-IN" dirty="0"/>
              <a:t> </a:t>
            </a:r>
            <a:r>
              <a:rPr lang="en-IN" sz="3200" dirty="0"/>
              <a:t>The data reveals a general trend in employee satisfaction across various departments and demographics. For instance, specific department or group] shows higher satisfaction levels compared to another department or group, which may suggest differences in work environment or management practices.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14554"/>
            <a:ext cx="6929486" cy="954107"/>
          </a:xfrm>
          <a:prstGeom prst="rect">
            <a:avLst/>
          </a:prstGeom>
          <a:noFill/>
        </p:spPr>
        <p:txBody>
          <a:bodyPr wrap="square" rtlCol="0">
            <a:spAutoFit/>
          </a:bodyPr>
          <a:lstStyle/>
          <a:p>
            <a:r>
              <a:rPr lang="en-US" sz="2800" dirty="0"/>
              <a:t>EMPLOYEE SATISFACTION USING POWER QUERY </a:t>
            </a:r>
            <a:r>
              <a:rPr lang="en-US" dirty="0"/>
              <a:t> </a:t>
            </a:r>
            <a:endParaRPr lang="en-IN" dirty="0"/>
          </a:p>
        </p:txBody>
      </p:sp>
      <p:sp>
        <p:nvSpPr>
          <p:cNvPr id="5" name="TextBox 4"/>
          <p:cNvSpPr txBox="1"/>
          <p:nvPr/>
        </p:nvSpPr>
        <p:spPr>
          <a:xfrm>
            <a:off x="785786" y="1142984"/>
            <a:ext cx="3714776" cy="646331"/>
          </a:xfrm>
          <a:prstGeom prst="rect">
            <a:avLst/>
          </a:prstGeom>
          <a:noFill/>
        </p:spPr>
        <p:txBody>
          <a:bodyPr wrap="square" rtlCol="0">
            <a:spAutoFit/>
          </a:bodyPr>
          <a:lstStyle/>
          <a:p>
            <a:r>
              <a:rPr lang="en-US" sz="3600" b="1" u="sng" dirty="0">
                <a:solidFill>
                  <a:schemeClr val="accent1">
                    <a:lumMod val="50000"/>
                  </a:schemeClr>
                </a:solidFill>
              </a:rPr>
              <a:t>PROJECT TITLE </a:t>
            </a:r>
            <a:endParaRPr lang="en-IN" b="1" u="sng"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214422"/>
            <a:ext cx="3143272" cy="646331"/>
          </a:xfrm>
          <a:prstGeom prst="rect">
            <a:avLst/>
          </a:prstGeom>
          <a:noFill/>
        </p:spPr>
        <p:txBody>
          <a:bodyPr wrap="square" rtlCol="0">
            <a:spAutoFit/>
          </a:bodyPr>
          <a:lstStyle/>
          <a:p>
            <a:r>
              <a:rPr lang="en-US" sz="3600" b="1" u="sng" dirty="0">
                <a:solidFill>
                  <a:schemeClr val="accent1">
                    <a:lumMod val="50000"/>
                  </a:schemeClr>
                </a:solidFill>
              </a:rPr>
              <a:t>AGENDA</a:t>
            </a:r>
            <a:r>
              <a:rPr lang="en-US" sz="2400" b="1" dirty="0"/>
              <a:t> </a:t>
            </a:r>
            <a:endParaRPr lang="en-IN" sz="2400" b="1" dirty="0"/>
          </a:p>
        </p:txBody>
      </p:sp>
      <p:sp>
        <p:nvSpPr>
          <p:cNvPr id="5" name="TextBox 4"/>
          <p:cNvSpPr txBox="1"/>
          <p:nvPr/>
        </p:nvSpPr>
        <p:spPr>
          <a:xfrm>
            <a:off x="1857356" y="2071678"/>
            <a:ext cx="4424531" cy="3416320"/>
          </a:xfrm>
          <a:prstGeom prst="rect">
            <a:avLst/>
          </a:prstGeom>
          <a:noFill/>
        </p:spPr>
        <p:txBody>
          <a:bodyPr wrap="square" rtlCol="0">
            <a:spAutoFit/>
          </a:bodyPr>
          <a:lstStyle/>
          <a:p>
            <a:pPr marL="342900" indent="-342900">
              <a:buFont typeface="+mj-lt"/>
              <a:buAutoNum type="arabicPeriod"/>
            </a:pPr>
            <a:r>
              <a:rPr lang="en-US" sz="2400" dirty="0"/>
              <a:t>PROBLEM STATEMENT </a:t>
            </a:r>
          </a:p>
          <a:p>
            <a:pPr marL="342900" indent="-342900">
              <a:buFont typeface="+mj-lt"/>
              <a:buAutoNum type="arabicPeriod"/>
            </a:pPr>
            <a:r>
              <a:rPr lang="en-US" sz="2400" dirty="0"/>
              <a:t>PROJECT OVERVIEW </a:t>
            </a:r>
          </a:p>
          <a:p>
            <a:pPr marL="342900" indent="-342900">
              <a:buFont typeface="+mj-lt"/>
              <a:buAutoNum type="arabicPeriod"/>
            </a:pPr>
            <a:r>
              <a:rPr lang="en-US" sz="2400" dirty="0"/>
              <a:t>END USER</a:t>
            </a:r>
          </a:p>
          <a:p>
            <a:pPr marL="342900" indent="-342900">
              <a:buFont typeface="+mj-lt"/>
              <a:buAutoNum type="arabicPeriod"/>
            </a:pPr>
            <a:r>
              <a:rPr lang="en-US" sz="2400" dirty="0"/>
              <a:t>OUR SOLUTION AND PROPOSITION </a:t>
            </a:r>
          </a:p>
          <a:p>
            <a:pPr marL="342900" indent="-342900">
              <a:buFont typeface="+mj-lt"/>
              <a:buAutoNum type="arabicPeriod"/>
            </a:pPr>
            <a:r>
              <a:rPr lang="en-US" sz="2400" dirty="0"/>
              <a:t>DATASET DESCRIPTION </a:t>
            </a:r>
          </a:p>
          <a:p>
            <a:pPr marL="342900" indent="-342900">
              <a:buFont typeface="+mj-lt"/>
              <a:buAutoNum type="arabicPeriod"/>
            </a:pPr>
            <a:r>
              <a:rPr lang="en-US" sz="2400" dirty="0"/>
              <a:t>MODELING APPROACH </a:t>
            </a:r>
          </a:p>
          <a:p>
            <a:pPr marL="342900" indent="-342900">
              <a:buFont typeface="+mj-lt"/>
              <a:buAutoNum type="arabicPeriod"/>
            </a:pPr>
            <a:r>
              <a:rPr lang="en-US" sz="2400" dirty="0"/>
              <a:t>RESULTS AND DISCUSSION </a:t>
            </a:r>
          </a:p>
          <a:p>
            <a:pPr marL="342900" indent="-342900">
              <a:buFont typeface="+mj-lt"/>
              <a:buAutoNum type="arabicPeriod"/>
            </a:pPr>
            <a:r>
              <a:rPr lang="en-US" sz="2400" dirty="0"/>
              <a:t>CONCLUSION </a:t>
            </a:r>
            <a:endParaRPr lang="en-IN" sz="2400" dirty="0"/>
          </a:p>
        </p:txBody>
      </p:sp>
      <p:sp>
        <p:nvSpPr>
          <p:cNvPr id="9" name="TextBox 8"/>
          <p:cNvSpPr txBox="1"/>
          <p:nvPr/>
        </p:nvSpPr>
        <p:spPr>
          <a:xfrm>
            <a:off x="0" y="0"/>
            <a:ext cx="9144000" cy="369332"/>
          </a:xfrm>
          <a:prstGeom prst="rect">
            <a:avLst/>
          </a:prstGeom>
          <a:solidFill>
            <a:schemeClr val="tx2">
              <a:lumMod val="60000"/>
              <a:lumOff val="40000"/>
            </a:schemeClr>
          </a:solidFill>
        </p:spPr>
        <p:txBody>
          <a:bodyPr wrap="square" rtlCol="0">
            <a:spAutoFit/>
          </a:bodyPr>
          <a:lstStyle/>
          <a:p>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034" y="1071546"/>
            <a:ext cx="5357850" cy="923330"/>
          </a:xfrm>
          <a:prstGeom prst="rect">
            <a:avLst/>
          </a:prstGeom>
          <a:noFill/>
        </p:spPr>
        <p:txBody>
          <a:bodyPr wrap="square" rtlCol="0">
            <a:spAutoFit/>
          </a:bodyPr>
          <a:lstStyle/>
          <a:p>
            <a:r>
              <a:rPr lang="en-US" sz="3600" b="1" u="sng" dirty="0">
                <a:solidFill>
                  <a:schemeClr val="accent1">
                    <a:lumMod val="50000"/>
                  </a:schemeClr>
                </a:solidFill>
              </a:rPr>
              <a:t>PROBLEM</a:t>
            </a:r>
            <a:r>
              <a:rPr lang="en-US" sz="2800" b="1" dirty="0"/>
              <a:t> </a:t>
            </a:r>
            <a:r>
              <a:rPr lang="en-US" sz="3600" b="1" u="sng" dirty="0">
                <a:solidFill>
                  <a:schemeClr val="accent1">
                    <a:lumMod val="50000"/>
                  </a:schemeClr>
                </a:solidFill>
              </a:rPr>
              <a:t>STATEMENT</a:t>
            </a:r>
            <a:r>
              <a:rPr lang="en-US" sz="2800" b="1" dirty="0"/>
              <a:t> </a:t>
            </a:r>
          </a:p>
          <a:p>
            <a:endParaRPr lang="en-IN" b="1" dirty="0"/>
          </a:p>
        </p:txBody>
      </p:sp>
      <p:sp>
        <p:nvSpPr>
          <p:cNvPr id="10" name="TextBox 9"/>
          <p:cNvSpPr txBox="1"/>
          <p:nvPr/>
        </p:nvSpPr>
        <p:spPr>
          <a:xfrm>
            <a:off x="357158" y="2214554"/>
            <a:ext cx="8215370" cy="3970318"/>
          </a:xfrm>
          <a:prstGeom prst="rect">
            <a:avLst/>
          </a:prstGeom>
          <a:noFill/>
        </p:spPr>
        <p:txBody>
          <a:bodyPr wrap="square" rtlCol="0">
            <a:spAutoFit/>
          </a:bodyPr>
          <a:lstStyle/>
          <a:p>
            <a:pPr marL="342900" indent="-342900" algn="just"/>
            <a:r>
              <a:rPr lang="en-US" dirty="0"/>
              <a:t>     </a:t>
            </a:r>
            <a:r>
              <a:rPr lang="en-US" sz="2400" dirty="0"/>
              <a:t> </a:t>
            </a:r>
            <a:r>
              <a:rPr lang="en-US" sz="2800" dirty="0"/>
              <a:t>Analysis And Improve Employee</a:t>
            </a:r>
            <a:r>
              <a:rPr lang="en-IN" sz="2800" dirty="0"/>
              <a:t> Satisfaction Using Power Query </a:t>
            </a:r>
            <a:r>
              <a:rPr lang="en-US" sz="2800" dirty="0"/>
              <a:t>Integrate And Clean Data From Multiple Sources Categorize Qualitative Responses And Identify Trends Deliver Interaction Dashboards In Power Bi To Visualize Key Metrics And Trends Provide Actionable Insights To  Address Areas Of Concern And Improve Satisfaction</a:t>
            </a:r>
          </a:p>
          <a:p>
            <a:pPr marL="342900" indent="-342900" algn="just"/>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39595"/>
            <a:ext cx="8215370" cy="646331"/>
          </a:xfrm>
          <a:prstGeom prst="rect">
            <a:avLst/>
          </a:prstGeom>
          <a:noFill/>
        </p:spPr>
        <p:txBody>
          <a:bodyPr wrap="square" rtlCol="0">
            <a:spAutoFit/>
          </a:bodyPr>
          <a:lstStyle/>
          <a:p>
            <a:r>
              <a:rPr lang="en-US" sz="3600" b="1" u="sng" dirty="0">
                <a:solidFill>
                  <a:schemeClr val="accent1">
                    <a:lumMod val="50000"/>
                  </a:schemeClr>
                </a:solidFill>
              </a:rPr>
              <a:t>Project overview </a:t>
            </a:r>
            <a:endParaRPr lang="en-IN" sz="3600" b="1" u="sng" dirty="0">
              <a:solidFill>
                <a:schemeClr val="accent1">
                  <a:lumMod val="50000"/>
                </a:schemeClr>
              </a:solidFill>
            </a:endParaRPr>
          </a:p>
        </p:txBody>
      </p:sp>
      <p:sp>
        <p:nvSpPr>
          <p:cNvPr id="3" name="TextBox 2"/>
          <p:cNvSpPr txBox="1"/>
          <p:nvPr/>
        </p:nvSpPr>
        <p:spPr>
          <a:xfrm>
            <a:off x="642910" y="2071678"/>
            <a:ext cx="6500858" cy="3539430"/>
          </a:xfrm>
          <a:prstGeom prst="rect">
            <a:avLst/>
          </a:prstGeom>
          <a:noFill/>
        </p:spPr>
        <p:txBody>
          <a:bodyPr wrap="square" rtlCol="0">
            <a:spAutoFit/>
          </a:bodyPr>
          <a:lstStyle/>
          <a:p>
            <a:r>
              <a:rPr lang="en-US" sz="2800" dirty="0"/>
              <a:t>This project aims to enhance employee satisfaction by utilizing power query to efficiently process and analysis data collected from various sources such as survey and hr records the project will involve integrating cleaning and categorizing the data to create  a unified data set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85860"/>
            <a:ext cx="4398576" cy="861774"/>
          </a:xfrm>
          <a:prstGeom prst="rect">
            <a:avLst/>
          </a:prstGeom>
          <a:noFill/>
        </p:spPr>
        <p:txBody>
          <a:bodyPr wrap="none" rtlCol="0">
            <a:spAutoFit/>
          </a:bodyPr>
          <a:lstStyle/>
          <a:p>
            <a:r>
              <a:rPr lang="en-US" sz="3200" dirty="0"/>
              <a:t>Who are the end users ?</a:t>
            </a:r>
          </a:p>
          <a:p>
            <a:endParaRPr lang="en-IN" dirty="0"/>
          </a:p>
        </p:txBody>
      </p:sp>
      <p:sp>
        <p:nvSpPr>
          <p:cNvPr id="5" name="TextBox 4"/>
          <p:cNvSpPr txBox="1"/>
          <p:nvPr/>
        </p:nvSpPr>
        <p:spPr>
          <a:xfrm>
            <a:off x="1500166" y="2143116"/>
            <a:ext cx="7000924" cy="2831544"/>
          </a:xfrm>
          <a:prstGeom prst="rect">
            <a:avLst/>
          </a:prstGeom>
          <a:noFill/>
        </p:spPr>
        <p:txBody>
          <a:bodyPr wrap="square" rtlCol="0">
            <a:spAutoFit/>
          </a:bodyPr>
          <a:lstStyle/>
          <a:p>
            <a:pPr marL="514350" indent="-514350">
              <a:buFont typeface="+mj-lt"/>
              <a:buAutoNum type="arabicPeriod"/>
            </a:pPr>
            <a:r>
              <a:rPr lang="en-US" sz="3200" dirty="0"/>
              <a:t>HR professionals</a:t>
            </a:r>
          </a:p>
          <a:p>
            <a:pPr marL="514350" indent="-514350">
              <a:buFont typeface="+mj-lt"/>
              <a:buAutoNum type="arabicPeriod"/>
            </a:pPr>
            <a:r>
              <a:rPr lang="en-US" sz="3200" dirty="0"/>
              <a:t>Management and leadership </a:t>
            </a:r>
            <a:r>
              <a:rPr lang="en-IN" sz="3200" dirty="0"/>
              <a:t>teams </a:t>
            </a:r>
          </a:p>
          <a:p>
            <a:pPr marL="514350" indent="-514350">
              <a:buFont typeface="+mj-lt"/>
              <a:buAutoNum type="arabicPeriod"/>
            </a:pPr>
            <a:r>
              <a:rPr lang="en-US" sz="3200" dirty="0"/>
              <a:t>Team leaders and departments</a:t>
            </a:r>
          </a:p>
          <a:p>
            <a:pPr marL="514350" indent="-514350">
              <a:buFont typeface="+mj-lt"/>
              <a:buAutoNum type="arabicPeriod"/>
            </a:pPr>
            <a:r>
              <a:rPr lang="en-US" sz="3200" dirty="0"/>
              <a:t>Data analysts </a:t>
            </a:r>
          </a:p>
          <a:p>
            <a:pPr marL="514350" indent="-514350">
              <a:buFont typeface="+mj-lt"/>
              <a:buAutoNum type="arabicPeriod"/>
            </a:pPr>
            <a:r>
              <a:rPr lang="en-US" sz="3200" dirty="0"/>
              <a:t>Employee</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142984"/>
            <a:ext cx="6137899" cy="523220"/>
          </a:xfrm>
          <a:prstGeom prst="rect">
            <a:avLst/>
          </a:prstGeom>
          <a:noFill/>
        </p:spPr>
        <p:txBody>
          <a:bodyPr wrap="none" rtlCol="0">
            <a:spAutoFit/>
          </a:bodyPr>
          <a:lstStyle/>
          <a:p>
            <a:r>
              <a:rPr lang="en-US" sz="2800" dirty="0">
                <a:solidFill>
                  <a:schemeClr val="accent1">
                    <a:lumMod val="50000"/>
                  </a:schemeClr>
                </a:solidFill>
              </a:rPr>
              <a:t>Our solution and its value proposition </a:t>
            </a:r>
            <a:endParaRPr lang="en-US" dirty="0">
              <a:solidFill>
                <a:schemeClr val="accent1">
                  <a:lumMod val="50000"/>
                </a:schemeClr>
              </a:solidFill>
            </a:endParaRPr>
          </a:p>
        </p:txBody>
      </p:sp>
      <p:sp>
        <p:nvSpPr>
          <p:cNvPr id="9" name="TextBox 8"/>
          <p:cNvSpPr txBox="1"/>
          <p:nvPr/>
        </p:nvSpPr>
        <p:spPr>
          <a:xfrm>
            <a:off x="642910" y="2285992"/>
            <a:ext cx="6500858" cy="2554545"/>
          </a:xfrm>
          <a:prstGeom prst="rect">
            <a:avLst/>
          </a:prstGeom>
          <a:noFill/>
        </p:spPr>
        <p:txBody>
          <a:bodyPr wrap="square" rtlCol="0">
            <a:spAutoFit/>
          </a:bodyPr>
          <a:lstStyle/>
          <a:p>
            <a:r>
              <a:rPr lang="en-US" sz="3200" dirty="0"/>
              <a:t>Filtering – remove missing values </a:t>
            </a:r>
          </a:p>
          <a:p>
            <a:r>
              <a:rPr lang="en-US" sz="3200" dirty="0"/>
              <a:t>Pivot table- summary of employee performance </a:t>
            </a:r>
          </a:p>
          <a:p>
            <a:r>
              <a:rPr lang="en-US" sz="3200" dirty="0"/>
              <a:t>Formulas- IFS</a:t>
            </a:r>
          </a:p>
          <a:p>
            <a:r>
              <a:rPr lang="en-US" sz="3200" dirty="0"/>
              <a:t>Graphs-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1428736"/>
            <a:ext cx="8215370" cy="5816977"/>
          </a:xfrm>
          <a:prstGeom prst="rect">
            <a:avLst/>
          </a:prstGeom>
          <a:noFill/>
        </p:spPr>
        <p:txBody>
          <a:bodyPr wrap="square" rtlCol="0">
            <a:spAutoFit/>
          </a:bodyPr>
          <a:lstStyle/>
          <a:p>
            <a:r>
              <a:rPr lang="en-US" sz="2800" b="1" u="sng" dirty="0"/>
              <a:t>Data description</a:t>
            </a:r>
          </a:p>
          <a:p>
            <a:endParaRPr lang="en-US" sz="2800" b="1" u="sng" dirty="0"/>
          </a:p>
          <a:p>
            <a:pPr fontAlgn="base"/>
            <a:r>
              <a:rPr lang="en-IN" sz="3200" dirty="0"/>
              <a:t>Employee ID: </a:t>
            </a:r>
            <a:r>
              <a:rPr lang="en-IN" sz="2800" dirty="0"/>
              <a:t>Unique identifier of each employee</a:t>
            </a:r>
            <a:endParaRPr lang="en-IN" sz="3200" dirty="0"/>
          </a:p>
          <a:p>
            <a:pPr fontAlgn="base"/>
            <a:r>
              <a:rPr lang="en-IN" sz="3200" dirty="0"/>
              <a:t>Department : </a:t>
            </a:r>
            <a:r>
              <a:rPr lang="en-IN" sz="2800" dirty="0"/>
              <a:t>states which department the employee belongs too </a:t>
            </a:r>
            <a:endParaRPr lang="en-IN" sz="3200" dirty="0"/>
          </a:p>
          <a:p>
            <a:pPr fontAlgn="base"/>
            <a:r>
              <a:rPr lang="en-IN" sz="3200" dirty="0"/>
              <a:t>Recruitment source</a:t>
            </a:r>
            <a:r>
              <a:rPr lang="en-IN" sz="2800" dirty="0"/>
              <a:t>: this tells if the employees job requires him/her to travel to other places (Yes/No)</a:t>
            </a:r>
          </a:p>
          <a:p>
            <a:pPr fontAlgn="base"/>
            <a:r>
              <a:rPr lang="en-US" sz="2800" b="1" dirty="0"/>
              <a:t>Satisfaction</a:t>
            </a:r>
            <a:r>
              <a:rPr lang="en-US" sz="2800" dirty="0"/>
              <a:t>: a measure of employee satisfaction from surveys</a:t>
            </a:r>
          </a:p>
          <a:p>
            <a:pPr fontAlgn="base"/>
            <a:r>
              <a:rPr lang="en-US" sz="2400" dirty="0"/>
              <a:t> </a:t>
            </a:r>
            <a:endParaRPr lang="en-IN" sz="2800" dirty="0"/>
          </a:p>
          <a:p>
            <a:pPr fontAlgn="base"/>
            <a:endParaRPr lang="en-IN" sz="2800" dirty="0"/>
          </a:p>
          <a:p>
            <a:r>
              <a:rPr lang="en-IN" sz="2800" dirty="0"/>
              <a:t/>
            </a:r>
            <a:br>
              <a:rPr lang="en-IN" sz="2800" dirty="0"/>
            </a:br>
            <a:endParaRPr lang="en-IN" sz="2800" b="1" u="sng" dirty="0"/>
          </a:p>
        </p:txBody>
      </p:sp>
      <p:sp>
        <p:nvSpPr>
          <p:cNvPr id="7" name="TextBox 6"/>
          <p:cNvSpPr txBox="1"/>
          <p:nvPr/>
        </p:nvSpPr>
        <p:spPr>
          <a:xfrm>
            <a:off x="1128908" y="2300060"/>
            <a:ext cx="5643602" cy="369332"/>
          </a:xfrm>
          <a:prstGeom prst="rect">
            <a:avLst/>
          </a:prstGeom>
          <a:noFill/>
        </p:spPr>
        <p:txBody>
          <a:bodyPr wrap="square" rtlCol="0">
            <a:spAutoFit/>
          </a:bodyPr>
          <a:lstStyle/>
          <a:p>
            <a:r>
              <a:rPr lang="en-US" dirty="0"/>
              <a:t> </a:t>
            </a:r>
            <a:endParaRPr lang="en-IN" dirty="0"/>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357298"/>
            <a:ext cx="3369345" cy="1477328"/>
          </a:xfrm>
          <a:prstGeom prst="rect">
            <a:avLst/>
          </a:prstGeom>
          <a:noFill/>
        </p:spPr>
        <p:txBody>
          <a:bodyPr wrap="square" rtlCol="0">
            <a:spAutoFit/>
          </a:bodyPr>
          <a:lstStyle/>
          <a:p>
            <a:r>
              <a:rPr lang="en-US" sz="3600" b="1" dirty="0"/>
              <a:t>MODELLING </a:t>
            </a:r>
          </a:p>
          <a:p>
            <a:endParaRPr lang="en-US" sz="3600" dirty="0"/>
          </a:p>
          <a:p>
            <a:endParaRPr lang="en-IN" dirty="0"/>
          </a:p>
        </p:txBody>
      </p:sp>
      <p:sp>
        <p:nvSpPr>
          <p:cNvPr id="5" name="TextBox 4"/>
          <p:cNvSpPr txBox="1"/>
          <p:nvPr/>
        </p:nvSpPr>
        <p:spPr>
          <a:xfrm>
            <a:off x="428596" y="2500306"/>
            <a:ext cx="8639224" cy="2554545"/>
          </a:xfrm>
          <a:prstGeom prst="rect">
            <a:avLst/>
          </a:prstGeom>
          <a:noFill/>
        </p:spPr>
        <p:txBody>
          <a:bodyPr wrap="none" rtlCol="0">
            <a:spAutoFit/>
          </a:bodyPr>
          <a:lstStyle/>
          <a:p>
            <a:pPr>
              <a:buFont typeface="Wingdings" pitchFamily="2" charset="2"/>
              <a:buChar char="Ø"/>
            </a:pPr>
            <a:r>
              <a:rPr lang="en-US" sz="2000" dirty="0"/>
              <a:t>Data set – </a:t>
            </a:r>
            <a:r>
              <a:rPr lang="en-US" sz="2000" dirty="0" err="1"/>
              <a:t>kaggle</a:t>
            </a:r>
            <a:r>
              <a:rPr lang="en-US" sz="2000" dirty="0"/>
              <a:t> ,employee dataset </a:t>
            </a:r>
          </a:p>
          <a:p>
            <a:pPr>
              <a:buFont typeface="Wingdings" pitchFamily="2" charset="2"/>
              <a:buChar char="Ø"/>
            </a:pPr>
            <a:r>
              <a:rPr lang="en-US" sz="2000" dirty="0"/>
              <a:t>Feature selection </a:t>
            </a:r>
          </a:p>
          <a:p>
            <a:pPr>
              <a:buFont typeface="Wingdings" pitchFamily="2" charset="2"/>
              <a:buChar char="Ø"/>
            </a:pPr>
            <a:r>
              <a:rPr lang="en-US" sz="2000" dirty="0"/>
              <a:t>Data cleaning: missing values irrelevant </a:t>
            </a:r>
          </a:p>
          <a:p>
            <a:pPr>
              <a:buFont typeface="Wingdings" pitchFamily="2" charset="2"/>
              <a:buChar char="Ø"/>
            </a:pPr>
            <a:r>
              <a:rPr lang="en-US" sz="2000" dirty="0"/>
              <a:t>Formula : performance calculation low med high </a:t>
            </a:r>
          </a:p>
          <a:p>
            <a:pPr>
              <a:buFont typeface="Wingdings" pitchFamily="2" charset="2"/>
              <a:buChar char="Ø"/>
            </a:pPr>
            <a:r>
              <a:rPr lang="en-US" sz="2000" dirty="0"/>
              <a:t>Pivot table summary business, unit, gender, employment </a:t>
            </a:r>
            <a:r>
              <a:rPr lang="en-US" sz="2000" dirty="0" err="1"/>
              <a:t>type,employee</a:t>
            </a:r>
            <a:r>
              <a:rPr lang="en-US" sz="2000" dirty="0"/>
              <a:t> id,</a:t>
            </a:r>
          </a:p>
          <a:p>
            <a:pPr>
              <a:buFont typeface="Wingdings" pitchFamily="2" charset="2"/>
              <a:buChar char="Ø"/>
            </a:pPr>
            <a:r>
              <a:rPr lang="en-US" sz="2000" dirty="0"/>
              <a:t>Performance </a:t>
            </a:r>
          </a:p>
          <a:p>
            <a:pPr>
              <a:buFont typeface="Wingdings" pitchFamily="2" charset="2"/>
              <a:buChar char="Ø"/>
            </a:pPr>
            <a:endParaRPr lang="en-US" sz="2000" dirty="0"/>
          </a:p>
          <a:p>
            <a:pPr>
              <a:buFont typeface="Wingdings" pitchFamily="2" charset="2"/>
              <a:buChar char="Ø"/>
            </a:pPr>
            <a:r>
              <a:rPr lang="en-US" sz="2000" dirty="0"/>
              <a:t>Chart : report: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176</TotalTime>
  <Words>330</Words>
  <Application>Microsoft Office PowerPoint</Application>
  <PresentationFormat>On-screen Show (4:3)</PresentationFormat>
  <Paragraphs>56</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Constantia</vt:lpstr>
      <vt:lpstr>Wingdings</vt:lpstr>
      <vt:lpstr>Wingdings 2</vt:lpstr>
      <vt:lpstr>Flow</vt:lpstr>
      <vt:lpstr>Employee performance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Admin</dc:creator>
  <cp:lastModifiedBy>Windows User</cp:lastModifiedBy>
  <cp:revision>24</cp:revision>
  <dcterms:created xsi:type="dcterms:W3CDTF">2024-08-20T05:15:08Z</dcterms:created>
  <dcterms:modified xsi:type="dcterms:W3CDTF">2024-08-28T07:53:48Z</dcterms:modified>
</cp:coreProperties>
</file>