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Ultra-Bold" charset="1" panose="00000900000000000000"/>
      <p:regular r:id="rId17"/>
    </p:embeddedFont>
    <p:embeddedFont>
      <p:font typeface="Canva Sans Bold" charset="1" panose="020B0803030501040103"/>
      <p:regular r:id="rId18"/>
    </p:embeddedFont>
    <p:embeddedFont>
      <p:font typeface="Poppins" charset="1" panose="00000500000000000000"/>
      <p:regular r:id="rId19"/>
    </p:embeddedFont>
    <p:embeddedFont>
      <p:font typeface="Poppins Bold" charset="1" panose="00000800000000000000"/>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jpe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02174" y="-6222578"/>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13235" y="6991522"/>
            <a:ext cx="11750064" cy="11732015"/>
          </a:xfrm>
          <a:custGeom>
            <a:avLst/>
            <a:gdLst/>
            <a:ahLst/>
            <a:cxnLst/>
            <a:rect r="r" b="b" t="t" l="l"/>
            <a:pathLst>
              <a:path h="11732015" w="11750064">
                <a:moveTo>
                  <a:pt x="0" y="0"/>
                </a:moveTo>
                <a:lnTo>
                  <a:pt x="11750064" y="0"/>
                </a:lnTo>
                <a:lnTo>
                  <a:pt x="11750064" y="11732014"/>
                </a:lnTo>
                <a:lnTo>
                  <a:pt x="0" y="11732014"/>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grpSp>
        <p:nvGrpSpPr>
          <p:cNvPr name="Group 4" id="4"/>
          <p:cNvGrpSpPr>
            <a:grpSpLocks noChangeAspect="true"/>
          </p:cNvGrpSpPr>
          <p:nvPr/>
        </p:nvGrpSpPr>
        <p:grpSpPr>
          <a:xfrm rot="0">
            <a:off x="7750160" y="-356571"/>
            <a:ext cx="10993184" cy="10993184"/>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0" y="6350000"/>
                  </a:moveTo>
                  <a:lnTo>
                    <a:pt x="6350000" y="6350000"/>
                  </a:lnTo>
                  <a:lnTo>
                    <a:pt x="6350000" y="0"/>
                  </a:lnTo>
                  <a:cubicBezTo>
                    <a:pt x="2843530" y="0"/>
                    <a:pt x="0" y="2843530"/>
                    <a:pt x="0" y="6350000"/>
                  </a:cubicBezTo>
                  <a:close/>
                </a:path>
              </a:pathLst>
            </a:custGeom>
            <a:blipFill>
              <a:blip r:embed="rId4"/>
              <a:stretch>
                <a:fillRect l="-40090" t="0" r="-40090" b="0"/>
              </a:stretch>
            </a:blipFill>
          </p:spPr>
        </p:sp>
      </p:grpSp>
      <p:sp>
        <p:nvSpPr>
          <p:cNvPr name="TextBox 6" id="6"/>
          <p:cNvSpPr txBox="true"/>
          <p:nvPr/>
        </p:nvSpPr>
        <p:spPr>
          <a:xfrm rot="0">
            <a:off x="472858" y="1494375"/>
            <a:ext cx="12391836" cy="4307831"/>
          </a:xfrm>
          <a:prstGeom prst="rect">
            <a:avLst/>
          </a:prstGeom>
        </p:spPr>
        <p:txBody>
          <a:bodyPr anchor="t" rtlCol="false" tIns="0" lIns="0" bIns="0" rIns="0">
            <a:spAutoFit/>
          </a:bodyPr>
          <a:lstStyle/>
          <a:p>
            <a:pPr algn="l">
              <a:lnSpc>
                <a:spcPts val="10839"/>
              </a:lnSpc>
            </a:pPr>
            <a:r>
              <a:rPr lang="en-US" sz="11291" spc="-383" b="true">
                <a:solidFill>
                  <a:srgbClr val="3D42BE"/>
                </a:solidFill>
                <a:latin typeface="Poppins Ultra-Bold"/>
                <a:ea typeface="Poppins Ultra-Bold"/>
                <a:cs typeface="Poppins Ultra-Bold"/>
                <a:sym typeface="Poppins Ultra-Bold"/>
              </a:rPr>
              <a:t>Data Analytics Using</a:t>
            </a:r>
          </a:p>
          <a:p>
            <a:pPr algn="l">
              <a:lnSpc>
                <a:spcPts val="10839"/>
              </a:lnSpc>
            </a:pPr>
            <a:r>
              <a:rPr lang="en-US" sz="11291" spc="-383" b="true">
                <a:solidFill>
                  <a:srgbClr val="3D42BE"/>
                </a:solidFill>
                <a:latin typeface="Poppins Ultra-Bold"/>
                <a:ea typeface="Poppins Ultra-Bold"/>
                <a:cs typeface="Poppins Ultra-Bold"/>
                <a:sym typeface="Poppins Ultra-Bold"/>
              </a:rPr>
              <a:t>Power BI</a:t>
            </a:r>
          </a:p>
        </p:txBody>
      </p:sp>
      <p:grpSp>
        <p:nvGrpSpPr>
          <p:cNvPr name="Group 7" id="7"/>
          <p:cNvGrpSpPr/>
          <p:nvPr/>
        </p:nvGrpSpPr>
        <p:grpSpPr>
          <a:xfrm rot="0">
            <a:off x="472858" y="7762843"/>
            <a:ext cx="4072694" cy="1688266"/>
            <a:chOff x="0" y="0"/>
            <a:chExt cx="812800" cy="336932"/>
          </a:xfrm>
        </p:grpSpPr>
        <p:sp>
          <p:nvSpPr>
            <p:cNvPr name="Freeform 8" id="8"/>
            <p:cNvSpPr/>
            <p:nvPr/>
          </p:nvSpPr>
          <p:spPr>
            <a:xfrm flipH="false" flipV="false" rot="0">
              <a:off x="0" y="0"/>
              <a:ext cx="812800" cy="336932"/>
            </a:xfrm>
            <a:custGeom>
              <a:avLst/>
              <a:gdLst/>
              <a:ahLst/>
              <a:cxnLst/>
              <a:rect r="r" b="b" t="t" l="l"/>
              <a:pathLst>
                <a:path h="336932" w="812800">
                  <a:moveTo>
                    <a:pt x="127000" y="0"/>
                  </a:moveTo>
                  <a:lnTo>
                    <a:pt x="685800" y="0"/>
                  </a:lnTo>
                  <a:cubicBezTo>
                    <a:pt x="755940" y="0"/>
                    <a:pt x="812800" y="56860"/>
                    <a:pt x="812800" y="127000"/>
                  </a:cubicBezTo>
                  <a:lnTo>
                    <a:pt x="812800" y="209932"/>
                  </a:lnTo>
                  <a:cubicBezTo>
                    <a:pt x="812800" y="280072"/>
                    <a:pt x="755940" y="336932"/>
                    <a:pt x="685800" y="336932"/>
                  </a:cubicBezTo>
                  <a:lnTo>
                    <a:pt x="127000" y="336932"/>
                  </a:lnTo>
                  <a:cubicBezTo>
                    <a:pt x="93318" y="336932"/>
                    <a:pt x="61015" y="323552"/>
                    <a:pt x="37197" y="299735"/>
                  </a:cubicBezTo>
                  <a:cubicBezTo>
                    <a:pt x="13380" y="275918"/>
                    <a:pt x="0" y="243615"/>
                    <a:pt x="0" y="209932"/>
                  </a:cubicBezTo>
                  <a:lnTo>
                    <a:pt x="0" y="127000"/>
                  </a:lnTo>
                  <a:cubicBezTo>
                    <a:pt x="0" y="56860"/>
                    <a:pt x="56860" y="0"/>
                    <a:pt x="127000" y="0"/>
                  </a:cubicBezTo>
                  <a:close/>
                </a:path>
              </a:pathLst>
            </a:custGeom>
            <a:solidFill>
              <a:srgbClr val="FFBD59"/>
            </a:solidFill>
          </p:spPr>
        </p:sp>
        <p:sp>
          <p:nvSpPr>
            <p:cNvPr name="TextBox 9" id="9"/>
            <p:cNvSpPr txBox="true"/>
            <p:nvPr/>
          </p:nvSpPr>
          <p:spPr>
            <a:xfrm>
              <a:off x="0" y="-66675"/>
              <a:ext cx="812800" cy="403607"/>
            </a:xfrm>
            <a:prstGeom prst="rect">
              <a:avLst/>
            </a:prstGeom>
          </p:spPr>
          <p:txBody>
            <a:bodyPr anchor="ctr" rtlCol="false" tIns="50800" lIns="50800" bIns="50800" rIns="50800"/>
            <a:lstStyle/>
            <a:p>
              <a:pPr algn="ctr">
                <a:lnSpc>
                  <a:spcPts val="3499"/>
                </a:lnSpc>
              </a:pPr>
            </a:p>
          </p:txBody>
        </p:sp>
      </p:grpSp>
      <p:sp>
        <p:nvSpPr>
          <p:cNvPr name="TextBox 10" id="10"/>
          <p:cNvSpPr txBox="true"/>
          <p:nvPr/>
        </p:nvSpPr>
        <p:spPr>
          <a:xfrm rot="0">
            <a:off x="630609" y="5957112"/>
            <a:ext cx="9118930" cy="514350"/>
          </a:xfrm>
          <a:prstGeom prst="rect">
            <a:avLst/>
          </a:prstGeom>
        </p:spPr>
        <p:txBody>
          <a:bodyPr anchor="t" rtlCol="false" tIns="0" lIns="0" bIns="0" rIns="0">
            <a:spAutoFit/>
          </a:bodyPr>
          <a:lstStyle/>
          <a:p>
            <a:pPr algn="l">
              <a:lnSpc>
                <a:spcPts val="4200"/>
              </a:lnSpc>
            </a:pPr>
            <a:r>
              <a:rPr lang="en-US" sz="3000" b="true">
                <a:solidFill>
                  <a:srgbClr val="3D42BE"/>
                </a:solidFill>
                <a:latin typeface="Canva Sans Bold"/>
                <a:ea typeface="Canva Sans Bold"/>
                <a:cs typeface="Canva Sans Bold"/>
                <a:sym typeface="Canva Sans Bold"/>
              </a:rPr>
              <a:t>Adventure Dataset Analysis</a:t>
            </a:r>
          </a:p>
        </p:txBody>
      </p:sp>
      <p:sp>
        <p:nvSpPr>
          <p:cNvPr name="TextBox 11" id="11"/>
          <p:cNvSpPr txBox="true"/>
          <p:nvPr/>
        </p:nvSpPr>
        <p:spPr>
          <a:xfrm rot="0">
            <a:off x="857697" y="8054526"/>
            <a:ext cx="5155645" cy="1047750"/>
          </a:xfrm>
          <a:prstGeom prst="rect">
            <a:avLst/>
          </a:prstGeom>
        </p:spPr>
        <p:txBody>
          <a:bodyPr anchor="t" rtlCol="false" tIns="0" lIns="0" bIns="0" rIns="0">
            <a:spAutoFit/>
          </a:bodyPr>
          <a:lstStyle/>
          <a:p>
            <a:pPr algn="l">
              <a:lnSpc>
                <a:spcPts val="4200"/>
              </a:lnSpc>
            </a:pPr>
            <a:r>
              <a:rPr lang="en-US" sz="3000" b="true">
                <a:solidFill>
                  <a:srgbClr val="3D42BE"/>
                </a:solidFill>
                <a:latin typeface="Canva Sans Bold"/>
                <a:ea typeface="Canva Sans Bold"/>
                <a:cs typeface="Canva Sans Bold"/>
                <a:sym typeface="Canva Sans Bold"/>
              </a:rPr>
              <a:t>Presented by:</a:t>
            </a:r>
          </a:p>
          <a:p>
            <a:pPr algn="l">
              <a:lnSpc>
                <a:spcPts val="4200"/>
              </a:lnSpc>
            </a:pPr>
            <a:r>
              <a:rPr lang="en-US" sz="3000" b="true">
                <a:solidFill>
                  <a:srgbClr val="3D42BE"/>
                </a:solidFill>
                <a:latin typeface="Canva Sans Bold"/>
                <a:ea typeface="Canva Sans Bold"/>
                <a:cs typeface="Canva Sans Bold"/>
                <a:sym typeface="Canva Sans Bold"/>
              </a:rPr>
              <a:t>The Dream Team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47353" y="-6160358"/>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886871" y="-6664832"/>
            <a:ext cx="11418970" cy="1141897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42BE"/>
            </a:solidFill>
          </p:spPr>
        </p:sp>
        <p:sp>
          <p:nvSpPr>
            <p:cNvPr name="TextBox 5" id="5"/>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5364057" y="7595145"/>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28700" y="821149"/>
            <a:ext cx="1597280" cy="159728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grpSp>
        <p:nvGrpSpPr>
          <p:cNvPr name="Group 10" id="10"/>
          <p:cNvGrpSpPr/>
          <p:nvPr/>
        </p:nvGrpSpPr>
        <p:grpSpPr>
          <a:xfrm rot="0">
            <a:off x="15268602" y="407417"/>
            <a:ext cx="2763379" cy="276337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1424220" y="1132982"/>
            <a:ext cx="14989899" cy="1455125"/>
          </a:xfrm>
          <a:prstGeom prst="rect">
            <a:avLst/>
          </a:prstGeom>
        </p:spPr>
        <p:txBody>
          <a:bodyPr anchor="t" rtlCol="false" tIns="0" lIns="0" bIns="0" rIns="0">
            <a:spAutoFit/>
          </a:bodyPr>
          <a:lstStyle/>
          <a:p>
            <a:pPr algn="l">
              <a:lnSpc>
                <a:spcPts val="10092"/>
              </a:lnSpc>
            </a:pPr>
            <a:r>
              <a:rPr lang="en-US" sz="10513" spc="-357" b="true">
                <a:solidFill>
                  <a:srgbClr val="3D42BE"/>
                </a:solidFill>
                <a:latin typeface="Poppins Ultra-Bold"/>
                <a:ea typeface="Poppins Ultra-Bold"/>
                <a:cs typeface="Poppins Ultra-Bold"/>
                <a:sym typeface="Poppins Ultra-Bold"/>
              </a:rPr>
              <a:t>Findings &amp; Insights</a:t>
            </a:r>
          </a:p>
        </p:txBody>
      </p:sp>
      <p:sp>
        <p:nvSpPr>
          <p:cNvPr name="TextBox 14" id="14"/>
          <p:cNvSpPr txBox="true"/>
          <p:nvPr/>
        </p:nvSpPr>
        <p:spPr>
          <a:xfrm rot="0">
            <a:off x="327679" y="3664974"/>
            <a:ext cx="16322613" cy="966123"/>
          </a:xfrm>
          <a:prstGeom prst="rect">
            <a:avLst/>
          </a:prstGeom>
        </p:spPr>
        <p:txBody>
          <a:bodyPr anchor="t" rtlCol="false" tIns="0" lIns="0" bIns="0" rIns="0">
            <a:spAutoFit/>
          </a:bodyPr>
          <a:lstStyle/>
          <a:p>
            <a:pPr algn="l" marL="612863" indent="-306432" lvl="1">
              <a:lnSpc>
                <a:spcPts val="3974"/>
              </a:lnSpc>
              <a:buFont typeface="Arial"/>
              <a:buChar char="•"/>
            </a:pPr>
            <a:r>
              <a:rPr lang="en-US" sz="2838">
                <a:solidFill>
                  <a:srgbClr val="3D42BE"/>
                </a:solidFill>
                <a:latin typeface="Canva Sans"/>
                <a:ea typeface="Canva Sans"/>
                <a:cs typeface="Canva Sans"/>
                <a:sym typeface="Canva Sans"/>
              </a:rPr>
              <a:t>There are 3 factors contributing to the total dues: Tax amount, freight and sub-totals, latter being the largest contributor (over 90%).</a:t>
            </a:r>
          </a:p>
        </p:txBody>
      </p:sp>
      <p:sp>
        <p:nvSpPr>
          <p:cNvPr name="TextBox 15" id="15"/>
          <p:cNvSpPr txBox="true"/>
          <p:nvPr/>
        </p:nvSpPr>
        <p:spPr>
          <a:xfrm rot="0">
            <a:off x="327679" y="5000792"/>
            <a:ext cx="16322613" cy="1012190"/>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3D42BE"/>
                </a:solidFill>
                <a:latin typeface="Canva Sans"/>
                <a:ea typeface="Canva Sans"/>
                <a:cs typeface="Canva Sans"/>
                <a:sym typeface="Canva Sans"/>
              </a:rPr>
              <a:t>No of ordered quantity keeps increasing  after 2013, regardless of the quarter, indicating that the sales would be the highest during that phase.</a:t>
            </a:r>
          </a:p>
        </p:txBody>
      </p:sp>
      <p:sp>
        <p:nvSpPr>
          <p:cNvPr name="TextBox 16" id="16"/>
          <p:cNvSpPr txBox="true"/>
          <p:nvPr/>
        </p:nvSpPr>
        <p:spPr>
          <a:xfrm rot="0">
            <a:off x="327679" y="6260631"/>
            <a:ext cx="17084431" cy="1012190"/>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3D42BE"/>
                </a:solidFill>
                <a:latin typeface="Canva Sans"/>
                <a:ea typeface="Canva Sans"/>
                <a:cs typeface="Canva Sans"/>
                <a:sym typeface="Canva Sans"/>
              </a:rPr>
              <a:t>Superior bicycles had the highest average price ($79) whereas Super sales Inc. had the lowest ($0.2). The top 5 mostly consisted of bicycle vendors.</a:t>
            </a:r>
          </a:p>
        </p:txBody>
      </p:sp>
      <p:sp>
        <p:nvSpPr>
          <p:cNvPr name="TextBox 17" id="17"/>
          <p:cNvSpPr txBox="true"/>
          <p:nvPr/>
        </p:nvSpPr>
        <p:spPr>
          <a:xfrm rot="0">
            <a:off x="327679" y="7520471"/>
            <a:ext cx="18288000" cy="497840"/>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3D42BE"/>
                </a:solidFill>
                <a:latin typeface="Canva Sans"/>
                <a:ea typeface="Canva Sans"/>
                <a:cs typeface="Canva Sans"/>
                <a:sym typeface="Canva Sans"/>
              </a:rPr>
              <a:t>Overseas-deluxe had the highest ship rate.</a:t>
            </a:r>
          </a:p>
        </p:txBody>
      </p:sp>
      <p:sp>
        <p:nvSpPr>
          <p:cNvPr name="TextBox 18" id="18"/>
          <p:cNvSpPr txBox="true"/>
          <p:nvPr/>
        </p:nvSpPr>
        <p:spPr>
          <a:xfrm rot="0">
            <a:off x="327679" y="8265961"/>
            <a:ext cx="16165045" cy="1012190"/>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3D42BE"/>
                </a:solidFill>
                <a:latin typeface="Canva Sans"/>
                <a:ea typeface="Canva Sans"/>
                <a:cs typeface="Canva Sans"/>
                <a:sym typeface="Canva Sans"/>
              </a:rPr>
              <a:t>Key influencers chart uses AI to demonstrate how fields are connected and dependent on each other, like the dependency of stocked quantity over ordered quantity.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grpSp>
        <p:nvGrpSpPr>
          <p:cNvPr name="Group 2" id="2"/>
          <p:cNvGrpSpPr/>
          <p:nvPr/>
        </p:nvGrpSpPr>
        <p:grpSpPr>
          <a:xfrm rot="0">
            <a:off x="-1609056" y="6440627"/>
            <a:ext cx="21517549" cy="4159722"/>
            <a:chOff x="0" y="0"/>
            <a:chExt cx="5667173" cy="1095565"/>
          </a:xfrm>
        </p:grpSpPr>
        <p:sp>
          <p:nvSpPr>
            <p:cNvPr name="Freeform 3" id="3"/>
            <p:cNvSpPr/>
            <p:nvPr/>
          </p:nvSpPr>
          <p:spPr>
            <a:xfrm flipH="false" flipV="false" rot="0">
              <a:off x="0" y="0"/>
              <a:ext cx="5667173" cy="1095565"/>
            </a:xfrm>
            <a:custGeom>
              <a:avLst/>
              <a:gdLst/>
              <a:ahLst/>
              <a:cxnLst/>
              <a:rect r="r" b="b" t="t" l="l"/>
              <a:pathLst>
                <a:path h="1095565" w="5667173">
                  <a:moveTo>
                    <a:pt x="0" y="0"/>
                  </a:moveTo>
                  <a:lnTo>
                    <a:pt x="5667173" y="0"/>
                  </a:lnTo>
                  <a:lnTo>
                    <a:pt x="5667173" y="1095565"/>
                  </a:lnTo>
                  <a:lnTo>
                    <a:pt x="0" y="1095565"/>
                  </a:lnTo>
                  <a:close/>
                </a:path>
              </a:pathLst>
            </a:custGeom>
            <a:solidFill>
              <a:srgbClr val="3D42BE"/>
            </a:solidFill>
          </p:spPr>
        </p:sp>
        <p:sp>
          <p:nvSpPr>
            <p:cNvPr name="TextBox 4" id="4"/>
            <p:cNvSpPr txBox="true"/>
            <p:nvPr/>
          </p:nvSpPr>
          <p:spPr>
            <a:xfrm>
              <a:off x="0" y="-66675"/>
              <a:ext cx="5667173" cy="1162240"/>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10396028" y="6692314"/>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402174" y="-6245054"/>
            <a:ext cx="11750064" cy="11732015"/>
          </a:xfrm>
          <a:custGeom>
            <a:avLst/>
            <a:gdLst/>
            <a:ahLst/>
            <a:cxnLst/>
            <a:rect r="r" b="b" t="t" l="l"/>
            <a:pathLst>
              <a:path h="11732015" w="11750064">
                <a:moveTo>
                  <a:pt x="0" y="0"/>
                </a:moveTo>
                <a:lnTo>
                  <a:pt x="11750064" y="0"/>
                </a:lnTo>
                <a:lnTo>
                  <a:pt x="11750064" y="11732014"/>
                </a:lnTo>
                <a:lnTo>
                  <a:pt x="0" y="11732014"/>
                </a:lnTo>
                <a:lnTo>
                  <a:pt x="0" y="0"/>
                </a:lnTo>
                <a:close/>
              </a:path>
            </a:pathLst>
          </a:custGeom>
          <a:blipFill>
            <a:blip r:embed="rId4">
              <a:alphaModFix amt="4000"/>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5118455" y="1827046"/>
            <a:ext cx="2851368" cy="285136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sp>
        <p:nvSpPr>
          <p:cNvPr name="TextBox 10" id="10"/>
          <p:cNvSpPr txBox="true"/>
          <p:nvPr/>
        </p:nvSpPr>
        <p:spPr>
          <a:xfrm rot="0">
            <a:off x="1647958" y="7316704"/>
            <a:ext cx="3484076" cy="409083"/>
          </a:xfrm>
          <a:prstGeom prst="rect">
            <a:avLst/>
          </a:prstGeom>
        </p:spPr>
        <p:txBody>
          <a:bodyPr anchor="t" rtlCol="false" tIns="0" lIns="0" bIns="0" rIns="0">
            <a:spAutoFit/>
          </a:bodyPr>
          <a:lstStyle/>
          <a:p>
            <a:pPr algn="l" marL="0" indent="0" lvl="0">
              <a:lnSpc>
                <a:spcPts val="2692"/>
              </a:lnSpc>
              <a:spcBef>
                <a:spcPct val="0"/>
              </a:spcBef>
            </a:pPr>
            <a:r>
              <a:rPr lang="en-US" b="true" sz="3365" spc="-114">
                <a:solidFill>
                  <a:srgbClr val="FFFFFF"/>
                </a:solidFill>
                <a:latin typeface="Poppins Ultra-Bold"/>
                <a:ea typeface="Poppins Ultra-Bold"/>
                <a:cs typeface="Poppins Ultra-Bold"/>
                <a:sym typeface="Poppins Ultra-Bold"/>
              </a:rPr>
              <a:t>Presented by:</a:t>
            </a:r>
          </a:p>
        </p:txBody>
      </p:sp>
      <p:sp>
        <p:nvSpPr>
          <p:cNvPr name="Freeform 11" id="11"/>
          <p:cNvSpPr/>
          <p:nvPr/>
        </p:nvSpPr>
        <p:spPr>
          <a:xfrm flipH="false" flipV="false" rot="0">
            <a:off x="1789853" y="8366828"/>
            <a:ext cx="257714" cy="198206"/>
          </a:xfrm>
          <a:custGeom>
            <a:avLst/>
            <a:gdLst/>
            <a:ahLst/>
            <a:cxnLst/>
            <a:rect r="r" b="b" t="t" l="l"/>
            <a:pathLst>
              <a:path h="198206" w="257714">
                <a:moveTo>
                  <a:pt x="0" y="0"/>
                </a:moveTo>
                <a:lnTo>
                  <a:pt x="257714" y="0"/>
                </a:lnTo>
                <a:lnTo>
                  <a:pt x="257714" y="198205"/>
                </a:lnTo>
                <a:lnTo>
                  <a:pt x="0" y="198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7208840" y="8317961"/>
            <a:ext cx="165726" cy="295939"/>
          </a:xfrm>
          <a:custGeom>
            <a:avLst/>
            <a:gdLst/>
            <a:ahLst/>
            <a:cxnLst/>
            <a:rect r="r" b="b" t="t" l="l"/>
            <a:pathLst>
              <a:path h="295939" w="165726">
                <a:moveTo>
                  <a:pt x="0" y="0"/>
                </a:moveTo>
                <a:lnTo>
                  <a:pt x="165726" y="0"/>
                </a:lnTo>
                <a:lnTo>
                  <a:pt x="165726" y="295939"/>
                </a:lnTo>
                <a:lnTo>
                  <a:pt x="0" y="2959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3" id="13"/>
          <p:cNvSpPr/>
          <p:nvPr/>
        </p:nvSpPr>
        <p:spPr>
          <a:xfrm rot="0">
            <a:off x="4712219" y="7435521"/>
            <a:ext cx="1074672" cy="0"/>
          </a:xfrm>
          <a:prstGeom prst="line">
            <a:avLst/>
          </a:prstGeom>
          <a:ln cap="flat" w="38100">
            <a:solidFill>
              <a:srgbClr val="A1B5D8"/>
            </a:solidFill>
            <a:prstDash val="solid"/>
            <a:headEnd type="none" len="sm" w="sm"/>
            <a:tailEnd type="none" len="sm" w="sm"/>
          </a:ln>
        </p:spPr>
      </p:sp>
      <p:grpSp>
        <p:nvGrpSpPr>
          <p:cNvPr name="Group 14" id="14"/>
          <p:cNvGrpSpPr>
            <a:grpSpLocks noChangeAspect="true"/>
          </p:cNvGrpSpPr>
          <p:nvPr/>
        </p:nvGrpSpPr>
        <p:grpSpPr>
          <a:xfrm rot="0">
            <a:off x="9620888" y="944844"/>
            <a:ext cx="6957045" cy="6957017"/>
            <a:chOff x="0" y="0"/>
            <a:chExt cx="6350000" cy="6349975"/>
          </a:xfrm>
        </p:grpSpPr>
        <p:sp>
          <p:nvSpPr>
            <p:cNvPr name="Freeform 15" id="1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0"/>
              <a:stretch>
                <a:fillRect l="-39020" t="0" r="-39020" b="0"/>
              </a:stretch>
            </a:blipFill>
          </p:spPr>
        </p:sp>
      </p:grpSp>
      <p:grpSp>
        <p:nvGrpSpPr>
          <p:cNvPr name="Group 16" id="16"/>
          <p:cNvGrpSpPr/>
          <p:nvPr/>
        </p:nvGrpSpPr>
        <p:grpSpPr>
          <a:xfrm rot="0">
            <a:off x="1508900" y="8034994"/>
            <a:ext cx="7219110" cy="861873"/>
            <a:chOff x="0" y="0"/>
            <a:chExt cx="1901329" cy="226995"/>
          </a:xfrm>
        </p:grpSpPr>
        <p:sp>
          <p:nvSpPr>
            <p:cNvPr name="Freeform 17" id="17"/>
            <p:cNvSpPr/>
            <p:nvPr/>
          </p:nvSpPr>
          <p:spPr>
            <a:xfrm flipH="false" flipV="false" rot="0">
              <a:off x="0" y="0"/>
              <a:ext cx="1901329" cy="226995"/>
            </a:xfrm>
            <a:custGeom>
              <a:avLst/>
              <a:gdLst/>
              <a:ahLst/>
              <a:cxnLst/>
              <a:rect r="r" b="b" t="t" l="l"/>
              <a:pathLst>
                <a:path h="226995" w="1901329">
                  <a:moveTo>
                    <a:pt x="54693" y="0"/>
                  </a:moveTo>
                  <a:lnTo>
                    <a:pt x="1846636" y="0"/>
                  </a:lnTo>
                  <a:cubicBezTo>
                    <a:pt x="1861141" y="0"/>
                    <a:pt x="1875053" y="5762"/>
                    <a:pt x="1885310" y="16019"/>
                  </a:cubicBezTo>
                  <a:cubicBezTo>
                    <a:pt x="1895567" y="26276"/>
                    <a:pt x="1901329" y="40188"/>
                    <a:pt x="1901329" y="54693"/>
                  </a:cubicBezTo>
                  <a:lnTo>
                    <a:pt x="1901329" y="172302"/>
                  </a:lnTo>
                  <a:cubicBezTo>
                    <a:pt x="1901329" y="202508"/>
                    <a:pt x="1876842" y="226995"/>
                    <a:pt x="1846636" y="226995"/>
                  </a:cubicBezTo>
                  <a:lnTo>
                    <a:pt x="54693" y="226995"/>
                  </a:lnTo>
                  <a:cubicBezTo>
                    <a:pt x="40188" y="226995"/>
                    <a:pt x="26276" y="221233"/>
                    <a:pt x="16019" y="210976"/>
                  </a:cubicBezTo>
                  <a:cubicBezTo>
                    <a:pt x="5762" y="200719"/>
                    <a:pt x="0" y="186807"/>
                    <a:pt x="0" y="172302"/>
                  </a:cubicBezTo>
                  <a:lnTo>
                    <a:pt x="0" y="54693"/>
                  </a:lnTo>
                  <a:cubicBezTo>
                    <a:pt x="0" y="24487"/>
                    <a:pt x="24487" y="0"/>
                    <a:pt x="54693" y="0"/>
                  </a:cubicBezTo>
                  <a:close/>
                </a:path>
              </a:pathLst>
            </a:custGeom>
            <a:solidFill>
              <a:srgbClr val="F2C744"/>
            </a:solidFill>
          </p:spPr>
        </p:sp>
        <p:sp>
          <p:nvSpPr>
            <p:cNvPr name="TextBox 18" id="18"/>
            <p:cNvSpPr txBox="true"/>
            <p:nvPr/>
          </p:nvSpPr>
          <p:spPr>
            <a:xfrm>
              <a:off x="0" y="-66675"/>
              <a:ext cx="1901329" cy="293670"/>
            </a:xfrm>
            <a:prstGeom prst="rect">
              <a:avLst/>
            </a:prstGeom>
          </p:spPr>
          <p:txBody>
            <a:bodyPr anchor="ctr" rtlCol="false" tIns="50800" lIns="50800" bIns="50800" rIns="50800"/>
            <a:lstStyle/>
            <a:p>
              <a:pPr algn="ctr">
                <a:lnSpc>
                  <a:spcPts val="3499"/>
                </a:lnSpc>
              </a:pPr>
              <a:r>
                <a:rPr lang="en-US" b="true" sz="2499">
                  <a:solidFill>
                    <a:srgbClr val="000000"/>
                  </a:solidFill>
                  <a:latin typeface="Poppins Bold"/>
                  <a:ea typeface="Poppins Bold"/>
                  <a:cs typeface="Poppins Bold"/>
                  <a:sym typeface="Poppins Bold"/>
                </a:rPr>
                <a:t>Bhaskar &amp; Priyanka</a:t>
              </a:r>
            </a:p>
          </p:txBody>
        </p:sp>
      </p:grpSp>
      <p:sp>
        <p:nvSpPr>
          <p:cNvPr name="TextBox 19" id="19"/>
          <p:cNvSpPr txBox="true"/>
          <p:nvPr/>
        </p:nvSpPr>
        <p:spPr>
          <a:xfrm rot="0">
            <a:off x="1579515" y="2565113"/>
            <a:ext cx="6410072" cy="3034318"/>
          </a:xfrm>
          <a:prstGeom prst="rect">
            <a:avLst/>
          </a:prstGeom>
        </p:spPr>
        <p:txBody>
          <a:bodyPr anchor="t" rtlCol="false" tIns="0" lIns="0" bIns="0" rIns="0">
            <a:spAutoFit/>
          </a:bodyPr>
          <a:lstStyle/>
          <a:p>
            <a:pPr algn="l">
              <a:lnSpc>
                <a:spcPts val="10734"/>
              </a:lnSpc>
            </a:pPr>
            <a:r>
              <a:rPr lang="en-US" sz="13418" spc="-456" b="true">
                <a:solidFill>
                  <a:srgbClr val="3D42BE"/>
                </a:solidFill>
                <a:latin typeface="Poppins Ultra-Bold"/>
                <a:ea typeface="Poppins Ultra-Bold"/>
                <a:cs typeface="Poppins Ultra-Bold"/>
                <a:sym typeface="Poppins Ultra-Bold"/>
              </a:rPr>
              <a:t>Thank You</a:t>
            </a:r>
          </a:p>
        </p:txBody>
      </p:sp>
      <p:sp>
        <p:nvSpPr>
          <p:cNvPr name="TextBox 20" id="20"/>
          <p:cNvSpPr txBox="true"/>
          <p:nvPr/>
        </p:nvSpPr>
        <p:spPr>
          <a:xfrm rot="0">
            <a:off x="1647958" y="5570677"/>
            <a:ext cx="6273186" cy="441325"/>
          </a:xfrm>
          <a:prstGeom prst="rect">
            <a:avLst/>
          </a:prstGeom>
        </p:spPr>
        <p:txBody>
          <a:bodyPr anchor="t" rtlCol="false" tIns="0" lIns="0" bIns="0" rIns="0">
            <a:spAutoFit/>
          </a:bodyPr>
          <a:lstStyle/>
          <a:p>
            <a:pPr algn="l">
              <a:lnSpc>
                <a:spcPts val="3499"/>
              </a:lnSpc>
            </a:pPr>
            <a:r>
              <a:rPr lang="en-US" sz="2499">
                <a:solidFill>
                  <a:srgbClr val="000000"/>
                </a:solidFill>
                <a:latin typeface="Poppins"/>
                <a:ea typeface="Poppins"/>
                <a:cs typeface="Poppins"/>
                <a:sym typeface="Poppins"/>
              </a:rPr>
              <a:t>Any questions!?</a:t>
            </a:r>
          </a:p>
        </p:txBody>
      </p:sp>
      <p:sp>
        <p:nvSpPr>
          <p:cNvPr name="TextBox 21" id="21"/>
          <p:cNvSpPr txBox="true"/>
          <p:nvPr/>
        </p:nvSpPr>
        <p:spPr>
          <a:xfrm rot="0">
            <a:off x="14779321" y="8981824"/>
            <a:ext cx="1321086" cy="441325"/>
          </a:xfrm>
          <a:prstGeom prst="rect">
            <a:avLst/>
          </a:prstGeom>
        </p:spPr>
        <p:txBody>
          <a:bodyPr anchor="t" rtlCol="false" tIns="0" lIns="0" bIns="0" rIns="0">
            <a:spAutoFit/>
          </a:bodyPr>
          <a:lstStyle/>
          <a:p>
            <a:pPr algn="ctr">
              <a:lnSpc>
                <a:spcPts val="3499"/>
              </a:lnSpc>
            </a:pPr>
            <a:r>
              <a:rPr lang="en-US" b="true" sz="2499">
                <a:solidFill>
                  <a:srgbClr val="3D42BE"/>
                </a:solidFill>
                <a:latin typeface="Poppins Bold"/>
                <a:ea typeface="Poppins Bold"/>
                <a:cs typeface="Poppins Bold"/>
                <a:sym typeface="Poppins Bold"/>
              </a:rPr>
              <a:t>2022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07228" y="-395266"/>
            <a:ext cx="19902457" cy="10071440"/>
            <a:chOff x="0" y="0"/>
            <a:chExt cx="5241799" cy="2652560"/>
          </a:xfrm>
        </p:grpSpPr>
        <p:sp>
          <p:nvSpPr>
            <p:cNvPr name="Freeform 3" id="3"/>
            <p:cNvSpPr/>
            <p:nvPr/>
          </p:nvSpPr>
          <p:spPr>
            <a:xfrm flipH="false" flipV="false" rot="0">
              <a:off x="0" y="0"/>
              <a:ext cx="5241799" cy="2652560"/>
            </a:xfrm>
            <a:custGeom>
              <a:avLst/>
              <a:gdLst/>
              <a:ahLst/>
              <a:cxnLst/>
              <a:rect r="r" b="b" t="t" l="l"/>
              <a:pathLst>
                <a:path h="2652560" w="5241799">
                  <a:moveTo>
                    <a:pt x="0" y="0"/>
                  </a:moveTo>
                  <a:lnTo>
                    <a:pt x="5241799" y="0"/>
                  </a:lnTo>
                  <a:lnTo>
                    <a:pt x="5241799" y="2652560"/>
                  </a:lnTo>
                  <a:lnTo>
                    <a:pt x="0" y="2652560"/>
                  </a:lnTo>
                  <a:close/>
                </a:path>
              </a:pathLst>
            </a:custGeom>
            <a:solidFill>
              <a:srgbClr val="3D42BE"/>
            </a:solidFill>
          </p:spPr>
        </p:sp>
        <p:sp>
          <p:nvSpPr>
            <p:cNvPr name="TextBox 4" id="4"/>
            <p:cNvSpPr txBox="true"/>
            <p:nvPr/>
          </p:nvSpPr>
          <p:spPr>
            <a:xfrm>
              <a:off x="0" y="-66675"/>
              <a:ext cx="5241799" cy="2719235"/>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5402174" y="-6222578"/>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236630" y="976360"/>
            <a:ext cx="1905617" cy="19056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name="TextBox 8" id="8"/>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sp>
        <p:nvSpPr>
          <p:cNvPr name="AutoShape 9" id="9"/>
          <p:cNvSpPr/>
          <p:nvPr/>
        </p:nvSpPr>
        <p:spPr>
          <a:xfrm>
            <a:off x="4351878" y="9917960"/>
            <a:ext cx="9584245" cy="0"/>
          </a:xfrm>
          <a:prstGeom prst="line">
            <a:avLst/>
          </a:prstGeom>
          <a:ln cap="flat" w="19050">
            <a:solidFill>
              <a:srgbClr val="000000"/>
            </a:solidFill>
            <a:prstDash val="solid"/>
            <a:headEnd type="none" len="sm" w="sm"/>
            <a:tailEnd type="none" len="sm" w="sm"/>
          </a:ln>
        </p:spPr>
      </p:sp>
      <p:grpSp>
        <p:nvGrpSpPr>
          <p:cNvPr name="Group 10" id="10"/>
          <p:cNvGrpSpPr/>
          <p:nvPr/>
        </p:nvGrpSpPr>
        <p:grpSpPr>
          <a:xfrm rot="0">
            <a:off x="1561035" y="7661982"/>
            <a:ext cx="2768553" cy="1110808"/>
            <a:chOff x="0" y="0"/>
            <a:chExt cx="1180867" cy="473791"/>
          </a:xfrm>
        </p:grpSpPr>
        <p:sp>
          <p:nvSpPr>
            <p:cNvPr name="Freeform 11" id="11"/>
            <p:cNvSpPr/>
            <p:nvPr/>
          </p:nvSpPr>
          <p:spPr>
            <a:xfrm flipH="false" flipV="false" rot="0">
              <a:off x="0" y="0"/>
              <a:ext cx="1180867" cy="473791"/>
            </a:xfrm>
            <a:custGeom>
              <a:avLst/>
              <a:gdLst/>
              <a:ahLst/>
              <a:cxnLst/>
              <a:rect r="r" b="b" t="t" l="l"/>
              <a:pathLst>
                <a:path h="473791" w="1180867">
                  <a:moveTo>
                    <a:pt x="87415" y="0"/>
                  </a:moveTo>
                  <a:lnTo>
                    <a:pt x="1093452" y="0"/>
                  </a:lnTo>
                  <a:cubicBezTo>
                    <a:pt x="1116636" y="0"/>
                    <a:pt x="1138870" y="9210"/>
                    <a:pt x="1155263" y="25603"/>
                  </a:cubicBezTo>
                  <a:cubicBezTo>
                    <a:pt x="1171657" y="41997"/>
                    <a:pt x="1180867" y="64231"/>
                    <a:pt x="1180867" y="87415"/>
                  </a:cubicBezTo>
                  <a:lnTo>
                    <a:pt x="1180867" y="386376"/>
                  </a:lnTo>
                  <a:cubicBezTo>
                    <a:pt x="1180867" y="409560"/>
                    <a:pt x="1171657" y="431794"/>
                    <a:pt x="1155263" y="448188"/>
                  </a:cubicBezTo>
                  <a:cubicBezTo>
                    <a:pt x="1138870" y="464581"/>
                    <a:pt x="1116636" y="473791"/>
                    <a:pt x="1093452" y="473791"/>
                  </a:cubicBezTo>
                  <a:lnTo>
                    <a:pt x="87415" y="473791"/>
                  </a:lnTo>
                  <a:cubicBezTo>
                    <a:pt x="64231" y="473791"/>
                    <a:pt x="41997" y="464581"/>
                    <a:pt x="25603" y="448188"/>
                  </a:cubicBezTo>
                  <a:cubicBezTo>
                    <a:pt x="9210" y="431794"/>
                    <a:pt x="0" y="409560"/>
                    <a:pt x="0" y="386376"/>
                  </a:cubicBezTo>
                  <a:lnTo>
                    <a:pt x="0" y="87415"/>
                  </a:lnTo>
                  <a:cubicBezTo>
                    <a:pt x="0" y="64231"/>
                    <a:pt x="9210" y="41997"/>
                    <a:pt x="25603" y="25603"/>
                  </a:cubicBezTo>
                  <a:cubicBezTo>
                    <a:pt x="41997" y="9210"/>
                    <a:pt x="64231" y="0"/>
                    <a:pt x="87415" y="0"/>
                  </a:cubicBezTo>
                  <a:close/>
                </a:path>
              </a:pathLst>
            </a:custGeom>
            <a:solidFill>
              <a:srgbClr val="FFBD59"/>
            </a:solidFill>
          </p:spPr>
        </p:sp>
        <p:sp>
          <p:nvSpPr>
            <p:cNvPr name="TextBox 12" id="12"/>
            <p:cNvSpPr txBox="true"/>
            <p:nvPr/>
          </p:nvSpPr>
          <p:spPr>
            <a:xfrm>
              <a:off x="0" y="-66675"/>
              <a:ext cx="1180867" cy="540466"/>
            </a:xfrm>
            <a:prstGeom prst="rect">
              <a:avLst/>
            </a:prstGeom>
          </p:spPr>
          <p:txBody>
            <a:bodyPr anchor="ctr" rtlCol="false" tIns="50800" lIns="50800" bIns="50800" rIns="50800"/>
            <a:lstStyle/>
            <a:p>
              <a:pPr algn="ctr">
                <a:lnSpc>
                  <a:spcPts val="3499"/>
                </a:lnSpc>
              </a:pPr>
            </a:p>
          </p:txBody>
        </p:sp>
      </p:grpSp>
      <p:grpSp>
        <p:nvGrpSpPr>
          <p:cNvPr name="Group 13" id="13"/>
          <p:cNvGrpSpPr/>
          <p:nvPr/>
        </p:nvGrpSpPr>
        <p:grpSpPr>
          <a:xfrm rot="0">
            <a:off x="5653563" y="7716238"/>
            <a:ext cx="2768553" cy="1110808"/>
            <a:chOff x="0" y="0"/>
            <a:chExt cx="1180867" cy="473791"/>
          </a:xfrm>
        </p:grpSpPr>
        <p:sp>
          <p:nvSpPr>
            <p:cNvPr name="Freeform 14" id="14"/>
            <p:cNvSpPr/>
            <p:nvPr/>
          </p:nvSpPr>
          <p:spPr>
            <a:xfrm flipH="false" flipV="false" rot="0">
              <a:off x="0" y="0"/>
              <a:ext cx="1180867" cy="473791"/>
            </a:xfrm>
            <a:custGeom>
              <a:avLst/>
              <a:gdLst/>
              <a:ahLst/>
              <a:cxnLst/>
              <a:rect r="r" b="b" t="t" l="l"/>
              <a:pathLst>
                <a:path h="473791" w="1180867">
                  <a:moveTo>
                    <a:pt x="87415" y="0"/>
                  </a:moveTo>
                  <a:lnTo>
                    <a:pt x="1093452" y="0"/>
                  </a:lnTo>
                  <a:cubicBezTo>
                    <a:pt x="1116636" y="0"/>
                    <a:pt x="1138870" y="9210"/>
                    <a:pt x="1155263" y="25603"/>
                  </a:cubicBezTo>
                  <a:cubicBezTo>
                    <a:pt x="1171657" y="41997"/>
                    <a:pt x="1180867" y="64231"/>
                    <a:pt x="1180867" y="87415"/>
                  </a:cubicBezTo>
                  <a:lnTo>
                    <a:pt x="1180867" y="386376"/>
                  </a:lnTo>
                  <a:cubicBezTo>
                    <a:pt x="1180867" y="409560"/>
                    <a:pt x="1171657" y="431794"/>
                    <a:pt x="1155263" y="448188"/>
                  </a:cubicBezTo>
                  <a:cubicBezTo>
                    <a:pt x="1138870" y="464581"/>
                    <a:pt x="1116636" y="473791"/>
                    <a:pt x="1093452" y="473791"/>
                  </a:cubicBezTo>
                  <a:lnTo>
                    <a:pt x="87415" y="473791"/>
                  </a:lnTo>
                  <a:cubicBezTo>
                    <a:pt x="64231" y="473791"/>
                    <a:pt x="41997" y="464581"/>
                    <a:pt x="25603" y="448188"/>
                  </a:cubicBezTo>
                  <a:cubicBezTo>
                    <a:pt x="9210" y="431794"/>
                    <a:pt x="0" y="409560"/>
                    <a:pt x="0" y="386376"/>
                  </a:cubicBezTo>
                  <a:lnTo>
                    <a:pt x="0" y="87415"/>
                  </a:lnTo>
                  <a:cubicBezTo>
                    <a:pt x="0" y="64231"/>
                    <a:pt x="9210" y="41997"/>
                    <a:pt x="25603" y="25603"/>
                  </a:cubicBezTo>
                  <a:cubicBezTo>
                    <a:pt x="41997" y="9210"/>
                    <a:pt x="64231" y="0"/>
                    <a:pt x="87415" y="0"/>
                  </a:cubicBezTo>
                  <a:close/>
                </a:path>
              </a:pathLst>
            </a:custGeom>
            <a:solidFill>
              <a:srgbClr val="FFBD59"/>
            </a:solidFill>
          </p:spPr>
        </p:sp>
        <p:sp>
          <p:nvSpPr>
            <p:cNvPr name="TextBox 15" id="15"/>
            <p:cNvSpPr txBox="true"/>
            <p:nvPr/>
          </p:nvSpPr>
          <p:spPr>
            <a:xfrm>
              <a:off x="0" y="-66675"/>
              <a:ext cx="1180867" cy="540466"/>
            </a:xfrm>
            <a:prstGeom prst="rect">
              <a:avLst/>
            </a:prstGeom>
          </p:spPr>
          <p:txBody>
            <a:bodyPr anchor="ctr" rtlCol="false" tIns="50800" lIns="50800" bIns="50800" rIns="50800"/>
            <a:lstStyle/>
            <a:p>
              <a:pPr algn="ctr">
                <a:lnSpc>
                  <a:spcPts val="3499"/>
                </a:lnSpc>
              </a:pPr>
            </a:p>
          </p:txBody>
        </p:sp>
      </p:grpSp>
      <p:grpSp>
        <p:nvGrpSpPr>
          <p:cNvPr name="Group 16" id="16"/>
          <p:cNvGrpSpPr/>
          <p:nvPr/>
        </p:nvGrpSpPr>
        <p:grpSpPr>
          <a:xfrm rot="0">
            <a:off x="9746092" y="7716238"/>
            <a:ext cx="2768553" cy="1110808"/>
            <a:chOff x="0" y="0"/>
            <a:chExt cx="1180867" cy="473791"/>
          </a:xfrm>
        </p:grpSpPr>
        <p:sp>
          <p:nvSpPr>
            <p:cNvPr name="Freeform 17" id="17"/>
            <p:cNvSpPr/>
            <p:nvPr/>
          </p:nvSpPr>
          <p:spPr>
            <a:xfrm flipH="false" flipV="false" rot="0">
              <a:off x="0" y="0"/>
              <a:ext cx="1180867" cy="473791"/>
            </a:xfrm>
            <a:custGeom>
              <a:avLst/>
              <a:gdLst/>
              <a:ahLst/>
              <a:cxnLst/>
              <a:rect r="r" b="b" t="t" l="l"/>
              <a:pathLst>
                <a:path h="473791" w="1180867">
                  <a:moveTo>
                    <a:pt x="87415" y="0"/>
                  </a:moveTo>
                  <a:lnTo>
                    <a:pt x="1093452" y="0"/>
                  </a:lnTo>
                  <a:cubicBezTo>
                    <a:pt x="1116636" y="0"/>
                    <a:pt x="1138870" y="9210"/>
                    <a:pt x="1155263" y="25603"/>
                  </a:cubicBezTo>
                  <a:cubicBezTo>
                    <a:pt x="1171657" y="41997"/>
                    <a:pt x="1180867" y="64231"/>
                    <a:pt x="1180867" y="87415"/>
                  </a:cubicBezTo>
                  <a:lnTo>
                    <a:pt x="1180867" y="386376"/>
                  </a:lnTo>
                  <a:cubicBezTo>
                    <a:pt x="1180867" y="409560"/>
                    <a:pt x="1171657" y="431794"/>
                    <a:pt x="1155263" y="448188"/>
                  </a:cubicBezTo>
                  <a:cubicBezTo>
                    <a:pt x="1138870" y="464581"/>
                    <a:pt x="1116636" y="473791"/>
                    <a:pt x="1093452" y="473791"/>
                  </a:cubicBezTo>
                  <a:lnTo>
                    <a:pt x="87415" y="473791"/>
                  </a:lnTo>
                  <a:cubicBezTo>
                    <a:pt x="64231" y="473791"/>
                    <a:pt x="41997" y="464581"/>
                    <a:pt x="25603" y="448188"/>
                  </a:cubicBezTo>
                  <a:cubicBezTo>
                    <a:pt x="9210" y="431794"/>
                    <a:pt x="0" y="409560"/>
                    <a:pt x="0" y="386376"/>
                  </a:cubicBezTo>
                  <a:lnTo>
                    <a:pt x="0" y="87415"/>
                  </a:lnTo>
                  <a:cubicBezTo>
                    <a:pt x="0" y="64231"/>
                    <a:pt x="9210" y="41997"/>
                    <a:pt x="25603" y="25603"/>
                  </a:cubicBezTo>
                  <a:cubicBezTo>
                    <a:pt x="41997" y="9210"/>
                    <a:pt x="64231" y="0"/>
                    <a:pt x="87415" y="0"/>
                  </a:cubicBezTo>
                  <a:close/>
                </a:path>
              </a:pathLst>
            </a:custGeom>
            <a:solidFill>
              <a:srgbClr val="FFBD59"/>
            </a:solidFill>
          </p:spPr>
        </p:sp>
        <p:sp>
          <p:nvSpPr>
            <p:cNvPr name="TextBox 18" id="18"/>
            <p:cNvSpPr txBox="true"/>
            <p:nvPr/>
          </p:nvSpPr>
          <p:spPr>
            <a:xfrm>
              <a:off x="0" y="-66675"/>
              <a:ext cx="1180867" cy="540466"/>
            </a:xfrm>
            <a:prstGeom prst="rect">
              <a:avLst/>
            </a:prstGeom>
          </p:spPr>
          <p:txBody>
            <a:bodyPr anchor="ctr" rtlCol="false" tIns="50800" lIns="50800" bIns="50800" rIns="50800"/>
            <a:lstStyle/>
            <a:p>
              <a:pPr algn="ctr">
                <a:lnSpc>
                  <a:spcPts val="3499"/>
                </a:lnSpc>
              </a:pPr>
            </a:p>
          </p:txBody>
        </p:sp>
      </p:grpSp>
      <p:grpSp>
        <p:nvGrpSpPr>
          <p:cNvPr name="Group 19" id="19"/>
          <p:cNvGrpSpPr/>
          <p:nvPr/>
        </p:nvGrpSpPr>
        <p:grpSpPr>
          <a:xfrm rot="0">
            <a:off x="13838620" y="7716238"/>
            <a:ext cx="2768553" cy="1110808"/>
            <a:chOff x="0" y="0"/>
            <a:chExt cx="1180867" cy="473791"/>
          </a:xfrm>
        </p:grpSpPr>
        <p:sp>
          <p:nvSpPr>
            <p:cNvPr name="Freeform 20" id="20"/>
            <p:cNvSpPr/>
            <p:nvPr/>
          </p:nvSpPr>
          <p:spPr>
            <a:xfrm flipH="false" flipV="false" rot="0">
              <a:off x="0" y="0"/>
              <a:ext cx="1180867" cy="473791"/>
            </a:xfrm>
            <a:custGeom>
              <a:avLst/>
              <a:gdLst/>
              <a:ahLst/>
              <a:cxnLst/>
              <a:rect r="r" b="b" t="t" l="l"/>
              <a:pathLst>
                <a:path h="473791" w="1180867">
                  <a:moveTo>
                    <a:pt x="87415" y="0"/>
                  </a:moveTo>
                  <a:lnTo>
                    <a:pt x="1093452" y="0"/>
                  </a:lnTo>
                  <a:cubicBezTo>
                    <a:pt x="1116636" y="0"/>
                    <a:pt x="1138870" y="9210"/>
                    <a:pt x="1155263" y="25603"/>
                  </a:cubicBezTo>
                  <a:cubicBezTo>
                    <a:pt x="1171657" y="41997"/>
                    <a:pt x="1180867" y="64231"/>
                    <a:pt x="1180867" y="87415"/>
                  </a:cubicBezTo>
                  <a:lnTo>
                    <a:pt x="1180867" y="386376"/>
                  </a:lnTo>
                  <a:cubicBezTo>
                    <a:pt x="1180867" y="409560"/>
                    <a:pt x="1171657" y="431794"/>
                    <a:pt x="1155263" y="448188"/>
                  </a:cubicBezTo>
                  <a:cubicBezTo>
                    <a:pt x="1138870" y="464581"/>
                    <a:pt x="1116636" y="473791"/>
                    <a:pt x="1093452" y="473791"/>
                  </a:cubicBezTo>
                  <a:lnTo>
                    <a:pt x="87415" y="473791"/>
                  </a:lnTo>
                  <a:cubicBezTo>
                    <a:pt x="64231" y="473791"/>
                    <a:pt x="41997" y="464581"/>
                    <a:pt x="25603" y="448188"/>
                  </a:cubicBezTo>
                  <a:cubicBezTo>
                    <a:pt x="9210" y="431794"/>
                    <a:pt x="0" y="409560"/>
                    <a:pt x="0" y="386376"/>
                  </a:cubicBezTo>
                  <a:lnTo>
                    <a:pt x="0" y="87415"/>
                  </a:lnTo>
                  <a:cubicBezTo>
                    <a:pt x="0" y="64231"/>
                    <a:pt x="9210" y="41997"/>
                    <a:pt x="25603" y="25603"/>
                  </a:cubicBezTo>
                  <a:cubicBezTo>
                    <a:pt x="41997" y="9210"/>
                    <a:pt x="64231" y="0"/>
                    <a:pt x="87415" y="0"/>
                  </a:cubicBezTo>
                  <a:close/>
                </a:path>
              </a:pathLst>
            </a:custGeom>
            <a:solidFill>
              <a:srgbClr val="FFBD59"/>
            </a:solidFill>
          </p:spPr>
        </p:sp>
        <p:sp>
          <p:nvSpPr>
            <p:cNvPr name="TextBox 21" id="21"/>
            <p:cNvSpPr txBox="true"/>
            <p:nvPr/>
          </p:nvSpPr>
          <p:spPr>
            <a:xfrm>
              <a:off x="0" y="-66675"/>
              <a:ext cx="1180867" cy="540466"/>
            </a:xfrm>
            <a:prstGeom prst="rect">
              <a:avLst/>
            </a:prstGeom>
          </p:spPr>
          <p:txBody>
            <a:bodyPr anchor="ctr" rtlCol="false" tIns="50800" lIns="50800" bIns="50800" rIns="50800"/>
            <a:lstStyle/>
            <a:p>
              <a:pPr algn="ctr">
                <a:lnSpc>
                  <a:spcPts val="3499"/>
                </a:lnSpc>
              </a:pPr>
            </a:p>
          </p:txBody>
        </p:sp>
      </p:grpSp>
      <p:grpSp>
        <p:nvGrpSpPr>
          <p:cNvPr name="Group 22" id="22"/>
          <p:cNvGrpSpPr/>
          <p:nvPr/>
        </p:nvGrpSpPr>
        <p:grpSpPr>
          <a:xfrm rot="0">
            <a:off x="-488240" y="6759682"/>
            <a:ext cx="19264480" cy="634929"/>
            <a:chOff x="0" y="0"/>
            <a:chExt cx="5073773" cy="167224"/>
          </a:xfrm>
        </p:grpSpPr>
        <p:sp>
          <p:nvSpPr>
            <p:cNvPr name="Freeform 23" id="23"/>
            <p:cNvSpPr/>
            <p:nvPr/>
          </p:nvSpPr>
          <p:spPr>
            <a:xfrm flipH="false" flipV="false" rot="0">
              <a:off x="0" y="0"/>
              <a:ext cx="5073772" cy="167224"/>
            </a:xfrm>
            <a:custGeom>
              <a:avLst/>
              <a:gdLst/>
              <a:ahLst/>
              <a:cxnLst/>
              <a:rect r="r" b="b" t="t" l="l"/>
              <a:pathLst>
                <a:path h="167224" w="5073772">
                  <a:moveTo>
                    <a:pt x="20496" y="0"/>
                  </a:moveTo>
                  <a:lnTo>
                    <a:pt x="5053277" y="0"/>
                  </a:lnTo>
                  <a:cubicBezTo>
                    <a:pt x="5064596" y="0"/>
                    <a:pt x="5073772" y="9176"/>
                    <a:pt x="5073772" y="20496"/>
                  </a:cubicBezTo>
                  <a:lnTo>
                    <a:pt x="5073772" y="146728"/>
                  </a:lnTo>
                  <a:cubicBezTo>
                    <a:pt x="5073772" y="158048"/>
                    <a:pt x="5064596" y="167224"/>
                    <a:pt x="5053277" y="167224"/>
                  </a:cubicBezTo>
                  <a:lnTo>
                    <a:pt x="20496" y="167224"/>
                  </a:lnTo>
                  <a:cubicBezTo>
                    <a:pt x="9176" y="167224"/>
                    <a:pt x="0" y="158048"/>
                    <a:pt x="0" y="146728"/>
                  </a:cubicBezTo>
                  <a:lnTo>
                    <a:pt x="0" y="20496"/>
                  </a:lnTo>
                  <a:cubicBezTo>
                    <a:pt x="0" y="9176"/>
                    <a:pt x="9176" y="0"/>
                    <a:pt x="20496" y="0"/>
                  </a:cubicBezTo>
                  <a:close/>
                </a:path>
              </a:pathLst>
            </a:custGeom>
            <a:solidFill>
              <a:srgbClr val="FFFFFF"/>
            </a:solidFill>
          </p:spPr>
        </p:sp>
        <p:sp>
          <p:nvSpPr>
            <p:cNvPr name="TextBox 24" id="24"/>
            <p:cNvSpPr txBox="true"/>
            <p:nvPr/>
          </p:nvSpPr>
          <p:spPr>
            <a:xfrm>
              <a:off x="0" y="-66675"/>
              <a:ext cx="5073773" cy="233899"/>
            </a:xfrm>
            <a:prstGeom prst="rect">
              <a:avLst/>
            </a:prstGeom>
          </p:spPr>
          <p:txBody>
            <a:bodyPr anchor="ctr" rtlCol="false" tIns="50800" lIns="50800" bIns="50800" rIns="50800"/>
            <a:lstStyle/>
            <a:p>
              <a:pPr algn="ctr">
                <a:lnSpc>
                  <a:spcPts val="3499"/>
                </a:lnSpc>
              </a:pPr>
            </a:p>
          </p:txBody>
        </p:sp>
      </p:grpSp>
      <p:sp>
        <p:nvSpPr>
          <p:cNvPr name="TextBox 25" id="25"/>
          <p:cNvSpPr txBox="true"/>
          <p:nvPr/>
        </p:nvSpPr>
        <p:spPr>
          <a:xfrm rot="0">
            <a:off x="2513815" y="211756"/>
            <a:ext cx="9563935" cy="2968099"/>
          </a:xfrm>
          <a:prstGeom prst="rect">
            <a:avLst/>
          </a:prstGeom>
        </p:spPr>
        <p:txBody>
          <a:bodyPr anchor="t" rtlCol="false" tIns="0" lIns="0" bIns="0" rIns="0">
            <a:spAutoFit/>
          </a:bodyPr>
          <a:lstStyle/>
          <a:p>
            <a:pPr algn="l">
              <a:lnSpc>
                <a:spcPts val="22978"/>
              </a:lnSpc>
            </a:pPr>
            <a:r>
              <a:rPr lang="en-US" sz="16413" b="true">
                <a:solidFill>
                  <a:srgbClr val="FFFFFF"/>
                </a:solidFill>
                <a:latin typeface="Poppins Ultra-Bold"/>
                <a:ea typeface="Poppins Ultra-Bold"/>
                <a:cs typeface="Poppins Ultra-Bold"/>
                <a:sym typeface="Poppins Ultra-Bold"/>
              </a:rPr>
              <a:t>Power BI</a:t>
            </a:r>
          </a:p>
        </p:txBody>
      </p:sp>
      <p:sp>
        <p:nvSpPr>
          <p:cNvPr name="TextBox 26" id="26"/>
          <p:cNvSpPr txBox="true"/>
          <p:nvPr/>
        </p:nvSpPr>
        <p:spPr>
          <a:xfrm rot="0">
            <a:off x="2314147" y="3103655"/>
            <a:ext cx="15167571" cy="2545509"/>
          </a:xfrm>
          <a:prstGeom prst="rect">
            <a:avLst/>
          </a:prstGeom>
        </p:spPr>
        <p:txBody>
          <a:bodyPr anchor="t" rtlCol="false" tIns="0" lIns="0" bIns="0" rIns="0">
            <a:spAutoFit/>
          </a:bodyPr>
          <a:lstStyle/>
          <a:p>
            <a:pPr algn="l">
              <a:lnSpc>
                <a:spcPts val="4062"/>
              </a:lnSpc>
            </a:pPr>
            <a:r>
              <a:rPr lang="en-US" sz="2901">
                <a:solidFill>
                  <a:srgbClr val="FFFFFF"/>
                </a:solidFill>
                <a:latin typeface="Poppins"/>
                <a:ea typeface="Poppins"/>
                <a:cs typeface="Poppins"/>
                <a:sym typeface="Poppins"/>
              </a:rPr>
              <a:t>Power BI is a business analytics tool by Microsoft that enables users to visualize data, share insights, and create interactive reports and dashboards. It connects to various data sources, transforming raw data into meaningful information, facilitating informed decision-making and enhancing business intelligence capabilities across organizations.</a:t>
            </a:r>
          </a:p>
        </p:txBody>
      </p:sp>
      <p:sp>
        <p:nvSpPr>
          <p:cNvPr name="TextBox 27" id="27"/>
          <p:cNvSpPr txBox="true"/>
          <p:nvPr/>
        </p:nvSpPr>
        <p:spPr>
          <a:xfrm rot="0">
            <a:off x="-624493" y="6707259"/>
            <a:ext cx="19536986" cy="635000"/>
          </a:xfrm>
          <a:prstGeom prst="rect">
            <a:avLst/>
          </a:prstGeom>
        </p:spPr>
        <p:txBody>
          <a:bodyPr anchor="t" rtlCol="false" tIns="0" lIns="0" bIns="0" rIns="0">
            <a:spAutoFit/>
          </a:bodyPr>
          <a:lstStyle/>
          <a:p>
            <a:pPr algn="ctr">
              <a:lnSpc>
                <a:spcPts val="4900"/>
              </a:lnSpc>
            </a:pPr>
            <a:r>
              <a:rPr lang="en-US" sz="3500" b="true">
                <a:solidFill>
                  <a:srgbClr val="000000"/>
                </a:solidFill>
                <a:latin typeface="Poppins Bold"/>
                <a:ea typeface="Poppins Bold"/>
                <a:cs typeface="Poppins Bold"/>
                <a:sym typeface="Poppins Bold"/>
              </a:rPr>
              <a:t>Power BI Components </a:t>
            </a:r>
          </a:p>
        </p:txBody>
      </p:sp>
      <p:sp>
        <p:nvSpPr>
          <p:cNvPr name="TextBox 28" id="28"/>
          <p:cNvSpPr txBox="true"/>
          <p:nvPr/>
        </p:nvSpPr>
        <p:spPr>
          <a:xfrm rot="0">
            <a:off x="1726168" y="7903061"/>
            <a:ext cx="2393871" cy="54292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Poppins"/>
                <a:ea typeface="Poppins"/>
                <a:cs typeface="Poppins"/>
                <a:sym typeface="Poppins"/>
              </a:rPr>
              <a:t>Power Query</a:t>
            </a:r>
          </a:p>
        </p:txBody>
      </p:sp>
      <p:sp>
        <p:nvSpPr>
          <p:cNvPr name="TextBox 29" id="29"/>
          <p:cNvSpPr txBox="true"/>
          <p:nvPr/>
        </p:nvSpPr>
        <p:spPr>
          <a:xfrm rot="0">
            <a:off x="5653563" y="7944336"/>
            <a:ext cx="2869525" cy="54292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Poppins"/>
                <a:ea typeface="Poppins"/>
                <a:cs typeface="Poppins"/>
                <a:sym typeface="Poppins"/>
              </a:rPr>
              <a:t>Power Pivot</a:t>
            </a:r>
          </a:p>
        </p:txBody>
      </p:sp>
      <p:sp>
        <p:nvSpPr>
          <p:cNvPr name="TextBox 30" id="30"/>
          <p:cNvSpPr txBox="true"/>
          <p:nvPr/>
        </p:nvSpPr>
        <p:spPr>
          <a:xfrm rot="0">
            <a:off x="10051900" y="7957317"/>
            <a:ext cx="2156936" cy="54292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Poppins"/>
                <a:ea typeface="Poppins"/>
                <a:cs typeface="Poppins"/>
                <a:sym typeface="Poppins"/>
              </a:rPr>
              <a:t>Power View</a:t>
            </a:r>
          </a:p>
        </p:txBody>
      </p:sp>
      <p:sp>
        <p:nvSpPr>
          <p:cNvPr name="TextBox 31" id="31"/>
          <p:cNvSpPr txBox="true"/>
          <p:nvPr/>
        </p:nvSpPr>
        <p:spPr>
          <a:xfrm rot="0">
            <a:off x="14128796" y="7677636"/>
            <a:ext cx="2188201" cy="107632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Poppins"/>
                <a:ea typeface="Poppins"/>
                <a:cs typeface="Poppins"/>
                <a:sym typeface="Poppins"/>
              </a:rPr>
              <a:t>Power BI Service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D42BE"/>
        </a:solidFill>
      </p:bgPr>
    </p:bg>
    <p:spTree>
      <p:nvGrpSpPr>
        <p:cNvPr id="1" name=""/>
        <p:cNvGrpSpPr/>
        <p:nvPr/>
      </p:nvGrpSpPr>
      <p:grpSpPr>
        <a:xfrm>
          <a:off x="0" y="0"/>
          <a:ext cx="0" cy="0"/>
          <a:chOff x="0" y="0"/>
          <a:chExt cx="0" cy="0"/>
        </a:xfrm>
      </p:grpSpPr>
      <p:sp>
        <p:nvSpPr>
          <p:cNvPr name="Freeform 2" id="2"/>
          <p:cNvSpPr/>
          <p:nvPr/>
        </p:nvSpPr>
        <p:spPr>
          <a:xfrm flipH="false" flipV="false" rot="0">
            <a:off x="-5402174" y="-6222578"/>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12968" y="4315621"/>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4351878" y="9248775"/>
            <a:ext cx="9584245" cy="0"/>
          </a:xfrm>
          <a:prstGeom prst="line">
            <a:avLst/>
          </a:prstGeom>
          <a:ln cap="flat" w="19050">
            <a:solidFill>
              <a:srgbClr val="A1B5D8"/>
            </a:solidFill>
            <a:prstDash val="solid"/>
            <a:headEnd type="none" len="sm" w="sm"/>
            <a:tailEnd type="none" len="sm" w="sm"/>
          </a:ln>
        </p:spPr>
      </p:sp>
      <p:sp>
        <p:nvSpPr>
          <p:cNvPr name="TextBox 5" id="5"/>
          <p:cNvSpPr txBox="true"/>
          <p:nvPr/>
        </p:nvSpPr>
        <p:spPr>
          <a:xfrm rot="0">
            <a:off x="1858338" y="1171575"/>
            <a:ext cx="11625461" cy="1981200"/>
          </a:xfrm>
          <a:prstGeom prst="rect">
            <a:avLst/>
          </a:prstGeom>
        </p:spPr>
        <p:txBody>
          <a:bodyPr anchor="t" rtlCol="false" tIns="0" lIns="0" bIns="0" rIns="0">
            <a:spAutoFit/>
          </a:bodyPr>
          <a:lstStyle/>
          <a:p>
            <a:pPr algn="l">
              <a:lnSpc>
                <a:spcPts val="6299"/>
              </a:lnSpc>
            </a:pPr>
            <a:r>
              <a:rPr lang="en-US" sz="6999" b="true">
                <a:solidFill>
                  <a:srgbClr val="FFFFFF"/>
                </a:solidFill>
                <a:latin typeface="Poppins Ultra-Bold"/>
                <a:ea typeface="Poppins Ultra-Bold"/>
                <a:cs typeface="Poppins Ultra-Bold"/>
                <a:sym typeface="Poppins Ultra-Bold"/>
              </a:rPr>
              <a:t>The First Step: </a:t>
            </a:r>
          </a:p>
          <a:p>
            <a:pPr algn="l">
              <a:lnSpc>
                <a:spcPts val="8100"/>
              </a:lnSpc>
            </a:pPr>
            <a:r>
              <a:rPr lang="en-US" sz="9000" b="true">
                <a:solidFill>
                  <a:srgbClr val="FFFFFF"/>
                </a:solidFill>
                <a:latin typeface="Poppins Ultra-Bold"/>
                <a:ea typeface="Poppins Ultra-Bold"/>
                <a:cs typeface="Poppins Ultra-Bold"/>
                <a:sym typeface="Poppins Ultra-Bold"/>
              </a:rPr>
              <a:t>Data Cleaning</a:t>
            </a:r>
          </a:p>
        </p:txBody>
      </p:sp>
      <p:sp>
        <p:nvSpPr>
          <p:cNvPr name="TextBox 6" id="6"/>
          <p:cNvSpPr txBox="true"/>
          <p:nvPr/>
        </p:nvSpPr>
        <p:spPr>
          <a:xfrm rot="0">
            <a:off x="1858338" y="3988279"/>
            <a:ext cx="7745329" cy="559435"/>
          </a:xfrm>
          <a:prstGeom prst="rect">
            <a:avLst/>
          </a:prstGeom>
        </p:spPr>
        <p:txBody>
          <a:bodyPr anchor="t" rtlCol="false" tIns="0" lIns="0" bIns="0" rIns="0">
            <a:spAutoFit/>
          </a:bodyPr>
          <a:lstStyle/>
          <a:p>
            <a:pPr algn="l">
              <a:lnSpc>
                <a:spcPts val="4339"/>
              </a:lnSpc>
            </a:pPr>
            <a:r>
              <a:rPr lang="en-US" sz="3099" b="true">
                <a:solidFill>
                  <a:srgbClr val="FFBD59"/>
                </a:solidFill>
                <a:latin typeface="Poppins Bold"/>
                <a:ea typeface="Poppins Bold"/>
                <a:cs typeface="Poppins Bold"/>
                <a:sym typeface="Poppins Bold"/>
              </a:rPr>
              <a:t>Importance of Data cleaning</a:t>
            </a:r>
          </a:p>
        </p:txBody>
      </p:sp>
      <p:sp>
        <p:nvSpPr>
          <p:cNvPr name="TextBox 7" id="7"/>
          <p:cNvSpPr txBox="true"/>
          <p:nvPr/>
        </p:nvSpPr>
        <p:spPr>
          <a:xfrm rot="0">
            <a:off x="1858338" y="6710927"/>
            <a:ext cx="7745329" cy="559435"/>
          </a:xfrm>
          <a:prstGeom prst="rect">
            <a:avLst/>
          </a:prstGeom>
        </p:spPr>
        <p:txBody>
          <a:bodyPr anchor="t" rtlCol="false" tIns="0" lIns="0" bIns="0" rIns="0">
            <a:spAutoFit/>
          </a:bodyPr>
          <a:lstStyle/>
          <a:p>
            <a:pPr algn="l">
              <a:lnSpc>
                <a:spcPts val="4339"/>
              </a:lnSpc>
            </a:pPr>
            <a:r>
              <a:rPr lang="en-US" sz="3099" b="true">
                <a:solidFill>
                  <a:srgbClr val="FFBD59"/>
                </a:solidFill>
                <a:latin typeface="Poppins Bold"/>
                <a:ea typeface="Poppins Bold"/>
                <a:cs typeface="Poppins Bold"/>
                <a:sym typeface="Poppins Bold"/>
              </a:rPr>
              <a:t>Power Query</a:t>
            </a:r>
          </a:p>
        </p:txBody>
      </p:sp>
      <p:sp>
        <p:nvSpPr>
          <p:cNvPr name="TextBox 8" id="8"/>
          <p:cNvSpPr txBox="true"/>
          <p:nvPr/>
        </p:nvSpPr>
        <p:spPr>
          <a:xfrm rot="0">
            <a:off x="1858338" y="4481039"/>
            <a:ext cx="15254894" cy="175577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Data cleaning in Power BI involves removing inaccuracies, handling missing data, and correcting inconsistencies to ensure accurate analysis. It's crucial because clean data leads to more reliable insights, better decision-making, and enhances overall data quality. Without proper cleaning, visualizations and reports may be misleading or incorrect.</a:t>
            </a:r>
          </a:p>
        </p:txBody>
      </p:sp>
      <p:sp>
        <p:nvSpPr>
          <p:cNvPr name="TextBox 9" id="9"/>
          <p:cNvSpPr txBox="true"/>
          <p:nvPr/>
        </p:nvSpPr>
        <p:spPr>
          <a:xfrm rot="0">
            <a:off x="1858338" y="7203687"/>
            <a:ext cx="15716133" cy="131762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Power Query in Power BI is a tool for ETL (Extract, Transform, Load) processes. It allows users to extract data from various sources, transform it by cleaning and reshaping, and then load it into Power BI for analysis. It streamlines data preparation, making complex tasks simple and efficieint.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D42BE"/>
        </a:solidFill>
      </p:bgPr>
    </p:bg>
    <p:spTree>
      <p:nvGrpSpPr>
        <p:cNvPr id="1" name=""/>
        <p:cNvGrpSpPr/>
        <p:nvPr/>
      </p:nvGrpSpPr>
      <p:grpSpPr>
        <a:xfrm>
          <a:off x="0" y="0"/>
          <a:ext cx="0" cy="0"/>
          <a:chOff x="0" y="0"/>
          <a:chExt cx="0" cy="0"/>
        </a:xfrm>
      </p:grpSpPr>
      <p:grpSp>
        <p:nvGrpSpPr>
          <p:cNvPr name="Group 2" id="2"/>
          <p:cNvGrpSpPr/>
          <p:nvPr/>
        </p:nvGrpSpPr>
        <p:grpSpPr>
          <a:xfrm rot="0">
            <a:off x="-669957" y="-210120"/>
            <a:ext cx="19792868" cy="2431973"/>
            <a:chOff x="0" y="0"/>
            <a:chExt cx="7220492" cy="887190"/>
          </a:xfrm>
        </p:grpSpPr>
        <p:sp>
          <p:nvSpPr>
            <p:cNvPr name="Freeform 3" id="3"/>
            <p:cNvSpPr/>
            <p:nvPr/>
          </p:nvSpPr>
          <p:spPr>
            <a:xfrm flipH="false" flipV="false" rot="0">
              <a:off x="0" y="0"/>
              <a:ext cx="7220492" cy="887190"/>
            </a:xfrm>
            <a:custGeom>
              <a:avLst/>
              <a:gdLst/>
              <a:ahLst/>
              <a:cxnLst/>
              <a:rect r="r" b="b" t="t" l="l"/>
              <a:pathLst>
                <a:path h="887190" w="7220492">
                  <a:moveTo>
                    <a:pt x="7096032" y="887190"/>
                  </a:moveTo>
                  <a:lnTo>
                    <a:pt x="124460" y="887190"/>
                  </a:lnTo>
                  <a:cubicBezTo>
                    <a:pt x="55880" y="887190"/>
                    <a:pt x="0" y="831310"/>
                    <a:pt x="0" y="762730"/>
                  </a:cubicBezTo>
                  <a:lnTo>
                    <a:pt x="0" y="124460"/>
                  </a:lnTo>
                  <a:cubicBezTo>
                    <a:pt x="0" y="55880"/>
                    <a:pt x="55880" y="0"/>
                    <a:pt x="124460" y="0"/>
                  </a:cubicBezTo>
                  <a:lnTo>
                    <a:pt x="7096032" y="0"/>
                  </a:lnTo>
                  <a:cubicBezTo>
                    <a:pt x="7164612" y="0"/>
                    <a:pt x="7220492" y="55880"/>
                    <a:pt x="7220492" y="124460"/>
                  </a:cubicBezTo>
                  <a:lnTo>
                    <a:pt x="7220492" y="762730"/>
                  </a:lnTo>
                  <a:cubicBezTo>
                    <a:pt x="7220492" y="831310"/>
                    <a:pt x="7164612" y="887190"/>
                    <a:pt x="7096032" y="887190"/>
                  </a:cubicBezTo>
                  <a:close/>
                </a:path>
              </a:pathLst>
            </a:custGeom>
            <a:solidFill>
              <a:srgbClr val="FFFFFF"/>
            </a:solidFill>
          </p:spPr>
        </p:sp>
      </p:grpSp>
      <p:grpSp>
        <p:nvGrpSpPr>
          <p:cNvPr name="Group 4" id="4"/>
          <p:cNvGrpSpPr/>
          <p:nvPr/>
        </p:nvGrpSpPr>
        <p:grpSpPr>
          <a:xfrm rot="0">
            <a:off x="880370" y="281099"/>
            <a:ext cx="3119741" cy="311974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name="TextBox 6" id="6"/>
            <p:cNvSpPr txBox="true"/>
            <p:nvPr/>
          </p:nvSpPr>
          <p:spPr>
            <a:xfrm>
              <a:off x="76200" y="-38100"/>
              <a:ext cx="660400" cy="774700"/>
            </a:xfrm>
            <a:prstGeom prst="rect">
              <a:avLst/>
            </a:prstGeom>
          </p:spPr>
          <p:txBody>
            <a:bodyPr anchor="ctr" rtlCol="false" tIns="50800" lIns="50800" bIns="50800" rIns="50800"/>
            <a:lstStyle/>
            <a:p>
              <a:pPr algn="ctr">
                <a:lnSpc>
                  <a:spcPts val="5599"/>
                </a:lnSpc>
              </a:pPr>
            </a:p>
          </p:txBody>
        </p:sp>
      </p:grpSp>
      <p:sp>
        <p:nvSpPr>
          <p:cNvPr name="Freeform 7" id="7"/>
          <p:cNvSpPr/>
          <p:nvPr/>
        </p:nvSpPr>
        <p:spPr>
          <a:xfrm flipH="false" flipV="false" rot="0">
            <a:off x="16021937" y="203060"/>
            <a:ext cx="1926999" cy="481750"/>
          </a:xfrm>
          <a:custGeom>
            <a:avLst/>
            <a:gdLst/>
            <a:ahLst/>
            <a:cxnLst/>
            <a:rect r="r" b="b" t="t" l="l"/>
            <a:pathLst>
              <a:path h="481750" w="1926999">
                <a:moveTo>
                  <a:pt x="0" y="0"/>
                </a:moveTo>
                <a:lnTo>
                  <a:pt x="1926999" y="0"/>
                </a:lnTo>
                <a:lnTo>
                  <a:pt x="1926999" y="481749"/>
                </a:lnTo>
                <a:lnTo>
                  <a:pt x="0" y="481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6841" y="2443869"/>
            <a:ext cx="12190812" cy="1264797"/>
          </a:xfrm>
          <a:custGeom>
            <a:avLst/>
            <a:gdLst/>
            <a:ahLst/>
            <a:cxnLst/>
            <a:rect r="r" b="b" t="t" l="l"/>
            <a:pathLst>
              <a:path h="1264797" w="12190812">
                <a:moveTo>
                  <a:pt x="0" y="0"/>
                </a:moveTo>
                <a:lnTo>
                  <a:pt x="12190812" y="0"/>
                </a:lnTo>
                <a:lnTo>
                  <a:pt x="12190812" y="1264797"/>
                </a:lnTo>
                <a:lnTo>
                  <a:pt x="0" y="1264797"/>
                </a:lnTo>
                <a:lnTo>
                  <a:pt x="0" y="0"/>
                </a:lnTo>
                <a:close/>
              </a:path>
            </a:pathLst>
          </a:custGeom>
          <a:blipFill>
            <a:blip r:embed="rId4"/>
            <a:stretch>
              <a:fillRect l="0" t="0" r="0" b="0"/>
            </a:stretch>
          </a:blipFill>
        </p:spPr>
      </p:sp>
      <p:sp>
        <p:nvSpPr>
          <p:cNvPr name="Freeform 9" id="9"/>
          <p:cNvSpPr/>
          <p:nvPr/>
        </p:nvSpPr>
        <p:spPr>
          <a:xfrm flipH="false" flipV="false" rot="0">
            <a:off x="336841" y="3927741"/>
            <a:ext cx="12190812" cy="1340989"/>
          </a:xfrm>
          <a:custGeom>
            <a:avLst/>
            <a:gdLst/>
            <a:ahLst/>
            <a:cxnLst/>
            <a:rect r="r" b="b" t="t" l="l"/>
            <a:pathLst>
              <a:path h="1340989" w="12190812">
                <a:moveTo>
                  <a:pt x="0" y="0"/>
                </a:moveTo>
                <a:lnTo>
                  <a:pt x="12190812" y="0"/>
                </a:lnTo>
                <a:lnTo>
                  <a:pt x="12190812" y="1340989"/>
                </a:lnTo>
                <a:lnTo>
                  <a:pt x="0" y="1340989"/>
                </a:lnTo>
                <a:lnTo>
                  <a:pt x="0" y="0"/>
                </a:lnTo>
                <a:close/>
              </a:path>
            </a:pathLst>
          </a:custGeom>
          <a:blipFill>
            <a:blip r:embed="rId5"/>
            <a:stretch>
              <a:fillRect l="0" t="0" r="0" b="0"/>
            </a:stretch>
          </a:blipFill>
        </p:spPr>
      </p:sp>
      <p:sp>
        <p:nvSpPr>
          <p:cNvPr name="Freeform 10" id="10"/>
          <p:cNvSpPr/>
          <p:nvPr/>
        </p:nvSpPr>
        <p:spPr>
          <a:xfrm flipH="false" flipV="false" rot="0">
            <a:off x="336841" y="5487805"/>
            <a:ext cx="12190812" cy="1965768"/>
          </a:xfrm>
          <a:custGeom>
            <a:avLst/>
            <a:gdLst/>
            <a:ahLst/>
            <a:cxnLst/>
            <a:rect r="r" b="b" t="t" l="l"/>
            <a:pathLst>
              <a:path h="1965768" w="12190812">
                <a:moveTo>
                  <a:pt x="0" y="0"/>
                </a:moveTo>
                <a:lnTo>
                  <a:pt x="12190812" y="0"/>
                </a:lnTo>
                <a:lnTo>
                  <a:pt x="12190812" y="1965768"/>
                </a:lnTo>
                <a:lnTo>
                  <a:pt x="0" y="1965768"/>
                </a:lnTo>
                <a:lnTo>
                  <a:pt x="0" y="0"/>
                </a:lnTo>
                <a:close/>
              </a:path>
            </a:pathLst>
          </a:custGeom>
          <a:blipFill>
            <a:blip r:embed="rId6"/>
            <a:stretch>
              <a:fillRect l="0" t="0" r="0" b="0"/>
            </a:stretch>
          </a:blipFill>
        </p:spPr>
      </p:sp>
      <p:sp>
        <p:nvSpPr>
          <p:cNvPr name="Freeform 11" id="11"/>
          <p:cNvSpPr/>
          <p:nvPr/>
        </p:nvSpPr>
        <p:spPr>
          <a:xfrm flipH="false" flipV="false" rot="0">
            <a:off x="781618" y="7672648"/>
            <a:ext cx="11301259" cy="1963594"/>
          </a:xfrm>
          <a:custGeom>
            <a:avLst/>
            <a:gdLst/>
            <a:ahLst/>
            <a:cxnLst/>
            <a:rect r="r" b="b" t="t" l="l"/>
            <a:pathLst>
              <a:path h="1963594" w="11301259">
                <a:moveTo>
                  <a:pt x="0" y="0"/>
                </a:moveTo>
                <a:lnTo>
                  <a:pt x="11301259" y="0"/>
                </a:lnTo>
                <a:lnTo>
                  <a:pt x="11301259" y="1963594"/>
                </a:lnTo>
                <a:lnTo>
                  <a:pt x="0" y="1963594"/>
                </a:lnTo>
                <a:lnTo>
                  <a:pt x="0" y="0"/>
                </a:lnTo>
                <a:close/>
              </a:path>
            </a:pathLst>
          </a:custGeom>
          <a:blipFill>
            <a:blip r:embed="rId7"/>
            <a:stretch>
              <a:fillRect l="0" t="0" r="0" b="0"/>
            </a:stretch>
          </a:blipFill>
        </p:spPr>
      </p:sp>
      <p:sp>
        <p:nvSpPr>
          <p:cNvPr name="Freeform 12" id="12"/>
          <p:cNvSpPr/>
          <p:nvPr/>
        </p:nvSpPr>
        <p:spPr>
          <a:xfrm flipH="false" flipV="false" rot="0">
            <a:off x="12768836" y="2443869"/>
            <a:ext cx="5180101" cy="7192373"/>
          </a:xfrm>
          <a:custGeom>
            <a:avLst/>
            <a:gdLst/>
            <a:ahLst/>
            <a:cxnLst/>
            <a:rect r="r" b="b" t="t" l="l"/>
            <a:pathLst>
              <a:path h="7192373" w="5180101">
                <a:moveTo>
                  <a:pt x="0" y="0"/>
                </a:moveTo>
                <a:lnTo>
                  <a:pt x="5180100" y="0"/>
                </a:lnTo>
                <a:lnTo>
                  <a:pt x="5180100" y="7192373"/>
                </a:lnTo>
                <a:lnTo>
                  <a:pt x="0" y="7192373"/>
                </a:lnTo>
                <a:lnTo>
                  <a:pt x="0" y="0"/>
                </a:lnTo>
                <a:close/>
              </a:path>
            </a:pathLst>
          </a:custGeom>
          <a:blipFill>
            <a:blip r:embed="rId8"/>
            <a:stretch>
              <a:fillRect l="-2178" t="0" r="-4841" b="0"/>
            </a:stretch>
          </a:blipFill>
        </p:spPr>
      </p:sp>
      <p:sp>
        <p:nvSpPr>
          <p:cNvPr name="TextBox 13" id="13"/>
          <p:cNvSpPr txBox="true"/>
          <p:nvPr/>
        </p:nvSpPr>
        <p:spPr>
          <a:xfrm rot="0">
            <a:off x="2266063" y="586809"/>
            <a:ext cx="13755875" cy="1132300"/>
          </a:xfrm>
          <a:prstGeom prst="rect">
            <a:avLst/>
          </a:prstGeom>
        </p:spPr>
        <p:txBody>
          <a:bodyPr anchor="t" rtlCol="false" tIns="0" lIns="0" bIns="0" rIns="0">
            <a:spAutoFit/>
          </a:bodyPr>
          <a:lstStyle/>
          <a:p>
            <a:pPr algn="l">
              <a:lnSpc>
                <a:spcPts val="7774"/>
              </a:lnSpc>
            </a:pPr>
            <a:r>
              <a:rPr lang="en-US" sz="8450" b="true">
                <a:solidFill>
                  <a:srgbClr val="3D42BE"/>
                </a:solidFill>
                <a:latin typeface="Poppins Ultra-Bold"/>
                <a:ea typeface="Poppins Ultra-Bold"/>
                <a:cs typeface="Poppins Ultra-Bold"/>
                <a:sym typeface="Poppins Ultra-Bold"/>
              </a:rPr>
              <a:t>Features of Power Query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1B5D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139566"/>
            <a:chOff x="0" y="0"/>
            <a:chExt cx="4816593" cy="2670503"/>
          </a:xfrm>
        </p:grpSpPr>
        <p:sp>
          <p:nvSpPr>
            <p:cNvPr name="Freeform 3" id="3"/>
            <p:cNvSpPr/>
            <p:nvPr/>
          </p:nvSpPr>
          <p:spPr>
            <a:xfrm flipH="false" flipV="false" rot="0">
              <a:off x="0" y="0"/>
              <a:ext cx="4816592" cy="2670503"/>
            </a:xfrm>
            <a:custGeom>
              <a:avLst/>
              <a:gdLst/>
              <a:ahLst/>
              <a:cxnLst/>
              <a:rect r="r" b="b" t="t" l="l"/>
              <a:pathLst>
                <a:path h="2670503" w="4816592">
                  <a:moveTo>
                    <a:pt x="0" y="0"/>
                  </a:moveTo>
                  <a:lnTo>
                    <a:pt x="4816592" y="0"/>
                  </a:lnTo>
                  <a:lnTo>
                    <a:pt x="4816592" y="2670503"/>
                  </a:lnTo>
                  <a:lnTo>
                    <a:pt x="0" y="2670503"/>
                  </a:lnTo>
                  <a:close/>
                </a:path>
              </a:pathLst>
            </a:custGeom>
            <a:solidFill>
              <a:srgbClr val="233DFF"/>
            </a:solidFill>
          </p:spPr>
        </p:sp>
        <p:sp>
          <p:nvSpPr>
            <p:cNvPr name="TextBox 4" id="4"/>
            <p:cNvSpPr txBox="true"/>
            <p:nvPr/>
          </p:nvSpPr>
          <p:spPr>
            <a:xfrm>
              <a:off x="0" y="-66675"/>
              <a:ext cx="4816593" cy="2737178"/>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11384268" y="-6999872"/>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63708" y="-274681"/>
            <a:ext cx="19015417" cy="5049190"/>
            <a:chOff x="0" y="0"/>
            <a:chExt cx="25353889" cy="6732253"/>
          </a:xfrm>
        </p:grpSpPr>
        <p:pic>
          <p:nvPicPr>
            <p:cNvPr name="Picture 7" id="7"/>
            <p:cNvPicPr>
              <a:picLocks noChangeAspect="true"/>
            </p:cNvPicPr>
            <p:nvPr/>
          </p:nvPicPr>
          <p:blipFill>
            <a:blip r:embed="rId4">
              <a:alphaModFix amt="53000"/>
            </a:blip>
            <a:srcRect l="0" t="26346" r="0" b="26346"/>
            <a:stretch>
              <a:fillRect/>
            </a:stretch>
          </p:blipFill>
          <p:spPr>
            <a:xfrm flipH="false" flipV="false">
              <a:off x="0" y="0"/>
              <a:ext cx="25353889" cy="6732253"/>
            </a:xfrm>
            <a:prstGeom prst="rect">
              <a:avLst/>
            </a:prstGeom>
          </p:spPr>
        </p:pic>
      </p:grpSp>
      <p:grpSp>
        <p:nvGrpSpPr>
          <p:cNvPr name="Group 8" id="8"/>
          <p:cNvGrpSpPr/>
          <p:nvPr/>
        </p:nvGrpSpPr>
        <p:grpSpPr>
          <a:xfrm rot="0">
            <a:off x="10389626" y="5143500"/>
            <a:ext cx="4404162" cy="1133139"/>
            <a:chOff x="0" y="0"/>
            <a:chExt cx="1159944" cy="298440"/>
          </a:xfrm>
        </p:grpSpPr>
        <p:sp>
          <p:nvSpPr>
            <p:cNvPr name="Freeform 9" id="9"/>
            <p:cNvSpPr/>
            <p:nvPr/>
          </p:nvSpPr>
          <p:spPr>
            <a:xfrm flipH="false" flipV="false" rot="0">
              <a:off x="0" y="0"/>
              <a:ext cx="1159944" cy="298440"/>
            </a:xfrm>
            <a:custGeom>
              <a:avLst/>
              <a:gdLst/>
              <a:ahLst/>
              <a:cxnLst/>
              <a:rect r="r" b="b" t="t" l="l"/>
              <a:pathLst>
                <a:path h="298440" w="1159944">
                  <a:moveTo>
                    <a:pt x="89651" y="0"/>
                  </a:moveTo>
                  <a:lnTo>
                    <a:pt x="1070293" y="0"/>
                  </a:lnTo>
                  <a:cubicBezTo>
                    <a:pt x="1094070" y="0"/>
                    <a:pt x="1116873" y="9445"/>
                    <a:pt x="1133686" y="26258"/>
                  </a:cubicBezTo>
                  <a:cubicBezTo>
                    <a:pt x="1150499" y="43071"/>
                    <a:pt x="1159944" y="65874"/>
                    <a:pt x="1159944" y="89651"/>
                  </a:cubicBezTo>
                  <a:lnTo>
                    <a:pt x="1159944" y="208789"/>
                  </a:lnTo>
                  <a:cubicBezTo>
                    <a:pt x="1159944" y="232566"/>
                    <a:pt x="1150499" y="255369"/>
                    <a:pt x="1133686" y="272182"/>
                  </a:cubicBezTo>
                  <a:cubicBezTo>
                    <a:pt x="1116873" y="288995"/>
                    <a:pt x="1094070" y="298440"/>
                    <a:pt x="1070293" y="298440"/>
                  </a:cubicBezTo>
                  <a:lnTo>
                    <a:pt x="89651" y="298440"/>
                  </a:lnTo>
                  <a:cubicBezTo>
                    <a:pt x="65874" y="298440"/>
                    <a:pt x="43071" y="288995"/>
                    <a:pt x="26258" y="272182"/>
                  </a:cubicBezTo>
                  <a:cubicBezTo>
                    <a:pt x="9445" y="255369"/>
                    <a:pt x="0" y="232566"/>
                    <a:pt x="0" y="208789"/>
                  </a:cubicBezTo>
                  <a:lnTo>
                    <a:pt x="0" y="89651"/>
                  </a:lnTo>
                  <a:cubicBezTo>
                    <a:pt x="0" y="65874"/>
                    <a:pt x="9445" y="43071"/>
                    <a:pt x="26258" y="26258"/>
                  </a:cubicBezTo>
                  <a:cubicBezTo>
                    <a:pt x="43071" y="9445"/>
                    <a:pt x="65874" y="0"/>
                    <a:pt x="89651" y="0"/>
                  </a:cubicBezTo>
                  <a:close/>
                </a:path>
              </a:pathLst>
            </a:custGeom>
            <a:solidFill>
              <a:srgbClr val="FFBD59"/>
            </a:solidFill>
          </p:spPr>
        </p:sp>
        <p:sp>
          <p:nvSpPr>
            <p:cNvPr name="TextBox 10" id="10"/>
            <p:cNvSpPr txBox="true"/>
            <p:nvPr/>
          </p:nvSpPr>
          <p:spPr>
            <a:xfrm>
              <a:off x="0" y="-85725"/>
              <a:ext cx="1159944" cy="384165"/>
            </a:xfrm>
            <a:prstGeom prst="rect">
              <a:avLst/>
            </a:prstGeom>
          </p:spPr>
          <p:txBody>
            <a:bodyPr anchor="ctr" rtlCol="false" tIns="50800" lIns="50800" bIns="50800" rIns="50800"/>
            <a:lstStyle/>
            <a:p>
              <a:pPr algn="ctr">
                <a:lnSpc>
                  <a:spcPts val="4200"/>
                </a:lnSpc>
              </a:pPr>
              <a:r>
                <a:rPr lang="en-US" b="true" sz="3000">
                  <a:solidFill>
                    <a:srgbClr val="000000"/>
                  </a:solidFill>
                  <a:latin typeface="Poppins Bold"/>
                  <a:ea typeface="Poppins Bold"/>
                  <a:cs typeface="Poppins Bold"/>
                  <a:sym typeface="Poppins Bold"/>
                </a:rPr>
                <a:t>SNOWFLAKE SCHEMA</a:t>
              </a:r>
            </a:p>
          </p:txBody>
        </p:sp>
      </p:grpSp>
      <p:grpSp>
        <p:nvGrpSpPr>
          <p:cNvPr name="Group 11" id="11"/>
          <p:cNvGrpSpPr/>
          <p:nvPr/>
        </p:nvGrpSpPr>
        <p:grpSpPr>
          <a:xfrm rot="0">
            <a:off x="1028700" y="5143500"/>
            <a:ext cx="3199644" cy="1133139"/>
            <a:chOff x="0" y="0"/>
            <a:chExt cx="842705" cy="298440"/>
          </a:xfrm>
        </p:grpSpPr>
        <p:sp>
          <p:nvSpPr>
            <p:cNvPr name="Freeform 12" id="12"/>
            <p:cNvSpPr/>
            <p:nvPr/>
          </p:nvSpPr>
          <p:spPr>
            <a:xfrm flipH="false" flipV="false" rot="0">
              <a:off x="0" y="0"/>
              <a:ext cx="842705" cy="298440"/>
            </a:xfrm>
            <a:custGeom>
              <a:avLst/>
              <a:gdLst/>
              <a:ahLst/>
              <a:cxnLst/>
              <a:rect r="r" b="b" t="t" l="l"/>
              <a:pathLst>
                <a:path h="298440" w="842705">
                  <a:moveTo>
                    <a:pt x="123401" y="0"/>
                  </a:moveTo>
                  <a:lnTo>
                    <a:pt x="719304" y="0"/>
                  </a:lnTo>
                  <a:cubicBezTo>
                    <a:pt x="752032" y="0"/>
                    <a:pt x="783419" y="13001"/>
                    <a:pt x="806561" y="36143"/>
                  </a:cubicBezTo>
                  <a:cubicBezTo>
                    <a:pt x="829704" y="59285"/>
                    <a:pt x="842705" y="90673"/>
                    <a:pt x="842705" y="123401"/>
                  </a:cubicBezTo>
                  <a:lnTo>
                    <a:pt x="842705" y="175039"/>
                  </a:lnTo>
                  <a:cubicBezTo>
                    <a:pt x="842705" y="207767"/>
                    <a:pt x="829704" y="239155"/>
                    <a:pt x="806561" y="262297"/>
                  </a:cubicBezTo>
                  <a:cubicBezTo>
                    <a:pt x="783419" y="285439"/>
                    <a:pt x="752032" y="298440"/>
                    <a:pt x="719304" y="298440"/>
                  </a:cubicBezTo>
                  <a:lnTo>
                    <a:pt x="123401" y="298440"/>
                  </a:lnTo>
                  <a:cubicBezTo>
                    <a:pt x="90673" y="298440"/>
                    <a:pt x="59285" y="285439"/>
                    <a:pt x="36143" y="262297"/>
                  </a:cubicBezTo>
                  <a:cubicBezTo>
                    <a:pt x="13001" y="239155"/>
                    <a:pt x="0" y="207767"/>
                    <a:pt x="0" y="175039"/>
                  </a:cubicBezTo>
                  <a:lnTo>
                    <a:pt x="0" y="123401"/>
                  </a:lnTo>
                  <a:cubicBezTo>
                    <a:pt x="0" y="90673"/>
                    <a:pt x="13001" y="59285"/>
                    <a:pt x="36143" y="36143"/>
                  </a:cubicBezTo>
                  <a:cubicBezTo>
                    <a:pt x="59285" y="13001"/>
                    <a:pt x="90673" y="0"/>
                    <a:pt x="123401" y="0"/>
                  </a:cubicBezTo>
                  <a:close/>
                </a:path>
              </a:pathLst>
            </a:custGeom>
            <a:solidFill>
              <a:srgbClr val="FFBD59"/>
            </a:solidFill>
          </p:spPr>
        </p:sp>
        <p:sp>
          <p:nvSpPr>
            <p:cNvPr name="TextBox 13" id="13"/>
            <p:cNvSpPr txBox="true"/>
            <p:nvPr/>
          </p:nvSpPr>
          <p:spPr>
            <a:xfrm>
              <a:off x="0" y="-85725"/>
              <a:ext cx="842705" cy="384165"/>
            </a:xfrm>
            <a:prstGeom prst="rect">
              <a:avLst/>
            </a:prstGeom>
          </p:spPr>
          <p:txBody>
            <a:bodyPr anchor="ctr" rtlCol="false" tIns="50800" lIns="50800" bIns="50800" rIns="50800"/>
            <a:lstStyle/>
            <a:p>
              <a:pPr algn="ctr">
                <a:lnSpc>
                  <a:spcPts val="4200"/>
                </a:lnSpc>
              </a:pPr>
              <a:r>
                <a:rPr lang="en-US" b="true" sz="3000">
                  <a:solidFill>
                    <a:srgbClr val="000000"/>
                  </a:solidFill>
                  <a:latin typeface="Poppins Bold"/>
                  <a:ea typeface="Poppins Bold"/>
                  <a:cs typeface="Poppins Bold"/>
                  <a:sym typeface="Poppins Bold"/>
                </a:rPr>
                <a:t>STAR SCHEMA</a:t>
              </a:r>
            </a:p>
          </p:txBody>
        </p:sp>
      </p:grpSp>
      <p:grpSp>
        <p:nvGrpSpPr>
          <p:cNvPr name="Group 14" id="14"/>
          <p:cNvGrpSpPr/>
          <p:nvPr/>
        </p:nvGrpSpPr>
        <p:grpSpPr>
          <a:xfrm rot="0">
            <a:off x="8894599" y="5069783"/>
            <a:ext cx="70831" cy="4796173"/>
            <a:chOff x="0" y="0"/>
            <a:chExt cx="18655" cy="1263190"/>
          </a:xfrm>
        </p:grpSpPr>
        <p:sp>
          <p:nvSpPr>
            <p:cNvPr name="Freeform 15" id="15"/>
            <p:cNvSpPr/>
            <p:nvPr/>
          </p:nvSpPr>
          <p:spPr>
            <a:xfrm flipH="false" flipV="false" rot="0">
              <a:off x="0" y="0"/>
              <a:ext cx="18655" cy="1263190"/>
            </a:xfrm>
            <a:custGeom>
              <a:avLst/>
              <a:gdLst/>
              <a:ahLst/>
              <a:cxnLst/>
              <a:rect r="r" b="b" t="t" l="l"/>
              <a:pathLst>
                <a:path h="1263190" w="18655">
                  <a:moveTo>
                    <a:pt x="9328" y="0"/>
                  </a:moveTo>
                  <a:lnTo>
                    <a:pt x="9328" y="0"/>
                  </a:lnTo>
                  <a:cubicBezTo>
                    <a:pt x="14479" y="0"/>
                    <a:pt x="18655" y="4176"/>
                    <a:pt x="18655" y="9328"/>
                  </a:cubicBezTo>
                  <a:lnTo>
                    <a:pt x="18655" y="1253862"/>
                  </a:lnTo>
                  <a:cubicBezTo>
                    <a:pt x="18655" y="1256336"/>
                    <a:pt x="17672" y="1258709"/>
                    <a:pt x="15923" y="1260458"/>
                  </a:cubicBezTo>
                  <a:cubicBezTo>
                    <a:pt x="14174" y="1262207"/>
                    <a:pt x="11801" y="1263190"/>
                    <a:pt x="9328" y="1263190"/>
                  </a:cubicBezTo>
                  <a:lnTo>
                    <a:pt x="9328" y="1263190"/>
                  </a:lnTo>
                  <a:cubicBezTo>
                    <a:pt x="6854" y="1263190"/>
                    <a:pt x="4481" y="1262207"/>
                    <a:pt x="2732" y="1260458"/>
                  </a:cubicBezTo>
                  <a:cubicBezTo>
                    <a:pt x="983" y="1258709"/>
                    <a:pt x="0" y="1256336"/>
                    <a:pt x="0" y="1253862"/>
                  </a:cubicBezTo>
                  <a:lnTo>
                    <a:pt x="0" y="9328"/>
                  </a:lnTo>
                  <a:cubicBezTo>
                    <a:pt x="0" y="6854"/>
                    <a:pt x="983" y="4481"/>
                    <a:pt x="2732" y="2732"/>
                  </a:cubicBezTo>
                  <a:cubicBezTo>
                    <a:pt x="4481" y="983"/>
                    <a:pt x="6854" y="0"/>
                    <a:pt x="9328" y="0"/>
                  </a:cubicBezTo>
                  <a:close/>
                </a:path>
              </a:pathLst>
            </a:custGeom>
            <a:solidFill>
              <a:srgbClr val="F2C744"/>
            </a:solidFill>
          </p:spPr>
        </p:sp>
        <p:sp>
          <p:nvSpPr>
            <p:cNvPr name="TextBox 16" id="16"/>
            <p:cNvSpPr txBox="true"/>
            <p:nvPr/>
          </p:nvSpPr>
          <p:spPr>
            <a:xfrm>
              <a:off x="0" y="-66675"/>
              <a:ext cx="18655" cy="1329865"/>
            </a:xfrm>
            <a:prstGeom prst="rect">
              <a:avLst/>
            </a:prstGeom>
          </p:spPr>
          <p:txBody>
            <a:bodyPr anchor="ctr" rtlCol="false" tIns="50800" lIns="50800" bIns="50800" rIns="50800"/>
            <a:lstStyle/>
            <a:p>
              <a:pPr algn="ctr">
                <a:lnSpc>
                  <a:spcPts val="3499"/>
                </a:lnSpc>
              </a:pPr>
            </a:p>
          </p:txBody>
        </p:sp>
      </p:grpSp>
      <p:sp>
        <p:nvSpPr>
          <p:cNvPr name="TextBox 17" id="17"/>
          <p:cNvSpPr txBox="true"/>
          <p:nvPr/>
        </p:nvSpPr>
        <p:spPr>
          <a:xfrm rot="0">
            <a:off x="1028700" y="799482"/>
            <a:ext cx="18288000" cy="1981200"/>
          </a:xfrm>
          <a:prstGeom prst="rect">
            <a:avLst/>
          </a:prstGeom>
        </p:spPr>
        <p:txBody>
          <a:bodyPr anchor="t" rtlCol="false" tIns="0" lIns="0" bIns="0" rIns="0">
            <a:spAutoFit/>
          </a:bodyPr>
          <a:lstStyle/>
          <a:p>
            <a:pPr algn="l">
              <a:lnSpc>
                <a:spcPts val="6299"/>
              </a:lnSpc>
            </a:pPr>
            <a:r>
              <a:rPr lang="en-US" sz="6999" b="true">
                <a:solidFill>
                  <a:srgbClr val="FFFFFF"/>
                </a:solidFill>
                <a:latin typeface="Poppins Ultra-Bold"/>
                <a:ea typeface="Poppins Ultra-Bold"/>
                <a:cs typeface="Poppins Ultra-Bold"/>
                <a:sym typeface="Poppins Ultra-Bold"/>
              </a:rPr>
              <a:t>The Second Step:</a:t>
            </a:r>
          </a:p>
          <a:p>
            <a:pPr algn="l">
              <a:lnSpc>
                <a:spcPts val="8100"/>
              </a:lnSpc>
            </a:pPr>
            <a:r>
              <a:rPr lang="en-US" sz="9000" b="true">
                <a:solidFill>
                  <a:srgbClr val="FFFFFF"/>
                </a:solidFill>
                <a:latin typeface="Poppins Ultra-Bold"/>
                <a:ea typeface="Poppins Ultra-Bold"/>
                <a:cs typeface="Poppins Ultra-Bold"/>
                <a:sym typeface="Poppins Ultra-Bold"/>
              </a:rPr>
              <a:t>Data Modelling</a:t>
            </a:r>
          </a:p>
        </p:txBody>
      </p:sp>
      <p:sp>
        <p:nvSpPr>
          <p:cNvPr name="TextBox 18" id="18"/>
          <p:cNvSpPr txBox="true"/>
          <p:nvPr/>
        </p:nvSpPr>
        <p:spPr>
          <a:xfrm rot="0">
            <a:off x="688067" y="3114057"/>
            <a:ext cx="17297916" cy="1545590"/>
          </a:xfrm>
          <a:prstGeom prst="rect">
            <a:avLst/>
          </a:prstGeom>
        </p:spPr>
        <p:txBody>
          <a:bodyPr anchor="t" rtlCol="false" tIns="0" lIns="0" bIns="0" rIns="0">
            <a:spAutoFit/>
          </a:bodyPr>
          <a:lstStyle/>
          <a:p>
            <a:pPr algn="ctr">
              <a:lnSpc>
                <a:spcPts val="4060"/>
              </a:lnSpc>
              <a:spcBef>
                <a:spcPct val="0"/>
              </a:spcBef>
            </a:pPr>
            <a:r>
              <a:rPr lang="en-US" sz="2900">
                <a:solidFill>
                  <a:srgbClr val="FFFFFF"/>
                </a:solidFill>
                <a:latin typeface="Poppins"/>
                <a:ea typeface="Poppins"/>
                <a:cs typeface="Poppins"/>
                <a:sym typeface="Poppins"/>
              </a:rPr>
              <a:t>Data modeling in Power BI involves structuring data relationships and organizing tables to optimize analysis and reporting. It defines how data tables connect through relationships, enabling accurate insights.</a:t>
            </a:r>
          </a:p>
        </p:txBody>
      </p:sp>
      <p:sp>
        <p:nvSpPr>
          <p:cNvPr name="TextBox 19" id="19"/>
          <p:cNvSpPr txBox="true"/>
          <p:nvPr/>
        </p:nvSpPr>
        <p:spPr>
          <a:xfrm rot="0">
            <a:off x="10389626" y="6421998"/>
            <a:ext cx="7166496" cy="3088640"/>
          </a:xfrm>
          <a:prstGeom prst="rect">
            <a:avLst/>
          </a:prstGeom>
        </p:spPr>
        <p:txBody>
          <a:bodyPr anchor="t" rtlCol="false" tIns="0" lIns="0" bIns="0" rIns="0">
            <a:spAutoFit/>
          </a:bodyPr>
          <a:lstStyle/>
          <a:p>
            <a:pPr algn="l">
              <a:lnSpc>
                <a:spcPts val="4060"/>
              </a:lnSpc>
              <a:spcBef>
                <a:spcPct val="0"/>
              </a:spcBef>
            </a:pPr>
            <a:r>
              <a:rPr lang="en-US" sz="2900">
                <a:solidFill>
                  <a:srgbClr val="FFFFFF"/>
                </a:solidFill>
                <a:latin typeface="Poppins"/>
                <a:ea typeface="Poppins"/>
                <a:cs typeface="Poppins"/>
                <a:sym typeface="Poppins"/>
              </a:rPr>
              <a:t>A snowflake schema is a normalized data model where dimension tables are split into related sub-tables, reducing redundancy. It optimizes storage but makes queries more complex than a star schema.</a:t>
            </a:r>
          </a:p>
        </p:txBody>
      </p:sp>
      <p:sp>
        <p:nvSpPr>
          <p:cNvPr name="TextBox 20" id="20"/>
          <p:cNvSpPr txBox="true"/>
          <p:nvPr/>
        </p:nvSpPr>
        <p:spPr>
          <a:xfrm rot="0">
            <a:off x="1028700" y="6421998"/>
            <a:ext cx="6441703" cy="3088640"/>
          </a:xfrm>
          <a:prstGeom prst="rect">
            <a:avLst/>
          </a:prstGeom>
        </p:spPr>
        <p:txBody>
          <a:bodyPr anchor="t" rtlCol="false" tIns="0" lIns="0" bIns="0" rIns="0">
            <a:spAutoFit/>
          </a:bodyPr>
          <a:lstStyle/>
          <a:p>
            <a:pPr algn="l">
              <a:lnSpc>
                <a:spcPts val="4060"/>
              </a:lnSpc>
              <a:spcBef>
                <a:spcPct val="0"/>
              </a:spcBef>
            </a:pPr>
            <a:r>
              <a:rPr lang="en-US" sz="2900">
                <a:solidFill>
                  <a:srgbClr val="FFFFFF"/>
                </a:solidFill>
                <a:latin typeface="Poppins"/>
                <a:ea typeface="Poppins"/>
                <a:cs typeface="Poppins"/>
                <a:sym typeface="Poppins"/>
              </a:rPr>
              <a:t>A star schema is a database design where a central fact table links to multiple dimension tables, forming a star-like structure. It's efficient for simplifying queries and improving performance.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D42BE"/>
        </a:solidFill>
      </p:bgPr>
    </p:bg>
    <p:spTree>
      <p:nvGrpSpPr>
        <p:cNvPr id="1" name=""/>
        <p:cNvGrpSpPr/>
        <p:nvPr/>
      </p:nvGrpSpPr>
      <p:grpSpPr>
        <a:xfrm>
          <a:off x="0" y="0"/>
          <a:ext cx="0" cy="0"/>
          <a:chOff x="0" y="0"/>
          <a:chExt cx="0" cy="0"/>
        </a:xfrm>
      </p:grpSpPr>
      <p:sp>
        <p:nvSpPr>
          <p:cNvPr name="Freeform 2" id="2"/>
          <p:cNvSpPr/>
          <p:nvPr/>
        </p:nvSpPr>
        <p:spPr>
          <a:xfrm flipH="false" flipV="false" rot="0">
            <a:off x="-5402174" y="-6222578"/>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18667" y="1972635"/>
            <a:ext cx="17250666" cy="77524"/>
            <a:chOff x="0" y="0"/>
            <a:chExt cx="4543385" cy="20418"/>
          </a:xfrm>
        </p:grpSpPr>
        <p:sp>
          <p:nvSpPr>
            <p:cNvPr name="Freeform 4" id="4"/>
            <p:cNvSpPr/>
            <p:nvPr/>
          </p:nvSpPr>
          <p:spPr>
            <a:xfrm flipH="false" flipV="false" rot="0">
              <a:off x="0" y="0"/>
              <a:ext cx="4543385" cy="20418"/>
            </a:xfrm>
            <a:custGeom>
              <a:avLst/>
              <a:gdLst/>
              <a:ahLst/>
              <a:cxnLst/>
              <a:rect r="r" b="b" t="t" l="l"/>
              <a:pathLst>
                <a:path h="20418" w="4543385">
                  <a:moveTo>
                    <a:pt x="10209" y="0"/>
                  </a:moveTo>
                  <a:lnTo>
                    <a:pt x="4533176" y="0"/>
                  </a:lnTo>
                  <a:cubicBezTo>
                    <a:pt x="4535884" y="0"/>
                    <a:pt x="4538481" y="1076"/>
                    <a:pt x="4540395" y="2990"/>
                  </a:cubicBezTo>
                  <a:cubicBezTo>
                    <a:pt x="4542310" y="4905"/>
                    <a:pt x="4543385" y="7501"/>
                    <a:pt x="4543385" y="10209"/>
                  </a:cubicBezTo>
                  <a:lnTo>
                    <a:pt x="4543385" y="10209"/>
                  </a:lnTo>
                  <a:cubicBezTo>
                    <a:pt x="4543385" y="12917"/>
                    <a:pt x="4542310" y="15513"/>
                    <a:pt x="4540395" y="17428"/>
                  </a:cubicBezTo>
                  <a:cubicBezTo>
                    <a:pt x="4538481" y="19342"/>
                    <a:pt x="4535884" y="20418"/>
                    <a:pt x="4533176" y="20418"/>
                  </a:cubicBezTo>
                  <a:lnTo>
                    <a:pt x="10209" y="20418"/>
                  </a:lnTo>
                  <a:cubicBezTo>
                    <a:pt x="7501" y="20418"/>
                    <a:pt x="4905" y="19342"/>
                    <a:pt x="2990" y="17428"/>
                  </a:cubicBezTo>
                  <a:cubicBezTo>
                    <a:pt x="1076" y="15513"/>
                    <a:pt x="0" y="12917"/>
                    <a:pt x="0" y="10209"/>
                  </a:cubicBezTo>
                  <a:lnTo>
                    <a:pt x="0" y="10209"/>
                  </a:lnTo>
                  <a:cubicBezTo>
                    <a:pt x="0" y="7501"/>
                    <a:pt x="1076" y="4905"/>
                    <a:pt x="2990" y="2990"/>
                  </a:cubicBezTo>
                  <a:cubicBezTo>
                    <a:pt x="4905" y="1076"/>
                    <a:pt x="7501" y="0"/>
                    <a:pt x="10209" y="0"/>
                  </a:cubicBezTo>
                  <a:close/>
                </a:path>
              </a:pathLst>
            </a:custGeom>
            <a:solidFill>
              <a:srgbClr val="F4F6FC"/>
            </a:solidFill>
          </p:spPr>
        </p:sp>
        <p:sp>
          <p:nvSpPr>
            <p:cNvPr name="TextBox 5" id="5"/>
            <p:cNvSpPr txBox="true"/>
            <p:nvPr/>
          </p:nvSpPr>
          <p:spPr>
            <a:xfrm>
              <a:off x="0" y="-66675"/>
              <a:ext cx="4543385" cy="87093"/>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9607436" y="6678057"/>
            <a:ext cx="5924705" cy="3010135"/>
            <a:chOff x="0" y="0"/>
            <a:chExt cx="1560416" cy="792793"/>
          </a:xfrm>
        </p:grpSpPr>
        <p:sp>
          <p:nvSpPr>
            <p:cNvPr name="Freeform 7" id="7"/>
            <p:cNvSpPr/>
            <p:nvPr/>
          </p:nvSpPr>
          <p:spPr>
            <a:xfrm flipH="false" flipV="false" rot="0">
              <a:off x="0" y="0"/>
              <a:ext cx="1560416" cy="792793"/>
            </a:xfrm>
            <a:custGeom>
              <a:avLst/>
              <a:gdLst/>
              <a:ahLst/>
              <a:cxnLst/>
              <a:rect r="r" b="b" t="t" l="l"/>
              <a:pathLst>
                <a:path h="792793" w="1560416">
                  <a:moveTo>
                    <a:pt x="66643" y="0"/>
                  </a:moveTo>
                  <a:lnTo>
                    <a:pt x="1493774" y="0"/>
                  </a:lnTo>
                  <a:cubicBezTo>
                    <a:pt x="1530579" y="0"/>
                    <a:pt x="1560416" y="29837"/>
                    <a:pt x="1560416" y="66643"/>
                  </a:cubicBezTo>
                  <a:lnTo>
                    <a:pt x="1560416" y="726150"/>
                  </a:lnTo>
                  <a:cubicBezTo>
                    <a:pt x="1560416" y="762956"/>
                    <a:pt x="1530579" y="792793"/>
                    <a:pt x="1493774" y="792793"/>
                  </a:cubicBezTo>
                  <a:lnTo>
                    <a:pt x="66643" y="792793"/>
                  </a:lnTo>
                  <a:cubicBezTo>
                    <a:pt x="29837" y="792793"/>
                    <a:pt x="0" y="762956"/>
                    <a:pt x="0" y="726150"/>
                  </a:cubicBezTo>
                  <a:lnTo>
                    <a:pt x="0" y="66643"/>
                  </a:lnTo>
                  <a:cubicBezTo>
                    <a:pt x="0" y="29837"/>
                    <a:pt x="29837" y="0"/>
                    <a:pt x="66643" y="0"/>
                  </a:cubicBezTo>
                  <a:close/>
                </a:path>
              </a:pathLst>
            </a:custGeom>
            <a:solidFill>
              <a:srgbClr val="F2C744"/>
            </a:solidFill>
          </p:spPr>
        </p:sp>
        <p:sp>
          <p:nvSpPr>
            <p:cNvPr name="TextBox 8" id="8"/>
            <p:cNvSpPr txBox="true"/>
            <p:nvPr/>
          </p:nvSpPr>
          <p:spPr>
            <a:xfrm>
              <a:off x="0" y="-66675"/>
              <a:ext cx="1560416" cy="859468"/>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9607436" y="4476820"/>
            <a:ext cx="5924705" cy="3086100"/>
            <a:chOff x="0" y="0"/>
            <a:chExt cx="1560416" cy="812800"/>
          </a:xfrm>
        </p:grpSpPr>
        <p:sp>
          <p:nvSpPr>
            <p:cNvPr name="Freeform 10" id="10"/>
            <p:cNvSpPr/>
            <p:nvPr/>
          </p:nvSpPr>
          <p:spPr>
            <a:xfrm flipH="false" flipV="false" rot="0">
              <a:off x="0" y="0"/>
              <a:ext cx="1560416" cy="812800"/>
            </a:xfrm>
            <a:custGeom>
              <a:avLst/>
              <a:gdLst/>
              <a:ahLst/>
              <a:cxnLst/>
              <a:rect r="r" b="b" t="t" l="l"/>
              <a:pathLst>
                <a:path h="812800" w="1560416">
                  <a:moveTo>
                    <a:pt x="66643" y="0"/>
                  </a:moveTo>
                  <a:lnTo>
                    <a:pt x="1493774" y="0"/>
                  </a:lnTo>
                  <a:cubicBezTo>
                    <a:pt x="1530579" y="0"/>
                    <a:pt x="1560416" y="29837"/>
                    <a:pt x="1560416" y="66643"/>
                  </a:cubicBezTo>
                  <a:lnTo>
                    <a:pt x="1560416" y="746157"/>
                  </a:lnTo>
                  <a:cubicBezTo>
                    <a:pt x="1560416" y="782963"/>
                    <a:pt x="1530579" y="812800"/>
                    <a:pt x="1493774" y="812800"/>
                  </a:cubicBezTo>
                  <a:lnTo>
                    <a:pt x="66643" y="812800"/>
                  </a:lnTo>
                  <a:cubicBezTo>
                    <a:pt x="29837" y="812800"/>
                    <a:pt x="0" y="782963"/>
                    <a:pt x="0" y="746157"/>
                  </a:cubicBezTo>
                  <a:lnTo>
                    <a:pt x="0" y="66643"/>
                  </a:lnTo>
                  <a:cubicBezTo>
                    <a:pt x="0" y="29837"/>
                    <a:pt x="29837" y="0"/>
                    <a:pt x="66643" y="0"/>
                  </a:cubicBezTo>
                  <a:close/>
                </a:path>
              </a:pathLst>
            </a:custGeom>
            <a:solidFill>
              <a:srgbClr val="F2C744"/>
            </a:solidFill>
          </p:spPr>
        </p:sp>
        <p:sp>
          <p:nvSpPr>
            <p:cNvPr name="TextBox 11" id="11"/>
            <p:cNvSpPr txBox="true"/>
            <p:nvPr/>
          </p:nvSpPr>
          <p:spPr>
            <a:xfrm>
              <a:off x="0" y="-66675"/>
              <a:ext cx="1560416" cy="879475"/>
            </a:xfrm>
            <a:prstGeom prst="rect">
              <a:avLst/>
            </a:prstGeom>
          </p:spPr>
          <p:txBody>
            <a:bodyPr anchor="ctr" rtlCol="false" tIns="50800" lIns="50800" bIns="50800" rIns="50800"/>
            <a:lstStyle/>
            <a:p>
              <a:pPr algn="ctr">
                <a:lnSpc>
                  <a:spcPts val="3499"/>
                </a:lnSpc>
              </a:pPr>
            </a:p>
          </p:txBody>
        </p:sp>
      </p:grpSp>
      <p:grpSp>
        <p:nvGrpSpPr>
          <p:cNvPr name="Group 12" id="12"/>
          <p:cNvGrpSpPr/>
          <p:nvPr/>
        </p:nvGrpSpPr>
        <p:grpSpPr>
          <a:xfrm rot="0">
            <a:off x="9607436" y="2708369"/>
            <a:ext cx="5924705" cy="2767486"/>
            <a:chOff x="0" y="0"/>
            <a:chExt cx="1560416" cy="728885"/>
          </a:xfrm>
        </p:grpSpPr>
        <p:sp>
          <p:nvSpPr>
            <p:cNvPr name="Freeform 13" id="13"/>
            <p:cNvSpPr/>
            <p:nvPr/>
          </p:nvSpPr>
          <p:spPr>
            <a:xfrm flipH="false" flipV="false" rot="0">
              <a:off x="0" y="0"/>
              <a:ext cx="1560416" cy="728885"/>
            </a:xfrm>
            <a:custGeom>
              <a:avLst/>
              <a:gdLst/>
              <a:ahLst/>
              <a:cxnLst/>
              <a:rect r="r" b="b" t="t" l="l"/>
              <a:pathLst>
                <a:path h="728885" w="1560416">
                  <a:moveTo>
                    <a:pt x="66643" y="0"/>
                  </a:moveTo>
                  <a:lnTo>
                    <a:pt x="1493774" y="0"/>
                  </a:lnTo>
                  <a:cubicBezTo>
                    <a:pt x="1530579" y="0"/>
                    <a:pt x="1560416" y="29837"/>
                    <a:pt x="1560416" y="66643"/>
                  </a:cubicBezTo>
                  <a:lnTo>
                    <a:pt x="1560416" y="662243"/>
                  </a:lnTo>
                  <a:cubicBezTo>
                    <a:pt x="1560416" y="699048"/>
                    <a:pt x="1530579" y="728885"/>
                    <a:pt x="1493774" y="728885"/>
                  </a:cubicBezTo>
                  <a:lnTo>
                    <a:pt x="66643" y="728885"/>
                  </a:lnTo>
                  <a:cubicBezTo>
                    <a:pt x="29837" y="728885"/>
                    <a:pt x="0" y="699048"/>
                    <a:pt x="0" y="662243"/>
                  </a:cubicBezTo>
                  <a:lnTo>
                    <a:pt x="0" y="66643"/>
                  </a:lnTo>
                  <a:cubicBezTo>
                    <a:pt x="0" y="29837"/>
                    <a:pt x="29837" y="0"/>
                    <a:pt x="66643" y="0"/>
                  </a:cubicBezTo>
                  <a:close/>
                </a:path>
              </a:pathLst>
            </a:custGeom>
            <a:solidFill>
              <a:srgbClr val="F2C744"/>
            </a:solidFill>
          </p:spPr>
        </p:sp>
        <p:sp>
          <p:nvSpPr>
            <p:cNvPr name="TextBox 14" id="14"/>
            <p:cNvSpPr txBox="true"/>
            <p:nvPr/>
          </p:nvSpPr>
          <p:spPr>
            <a:xfrm>
              <a:off x="0" y="-66675"/>
              <a:ext cx="1560416" cy="795560"/>
            </a:xfrm>
            <a:prstGeom prst="rect">
              <a:avLst/>
            </a:prstGeom>
          </p:spPr>
          <p:txBody>
            <a:bodyPr anchor="ctr" rtlCol="false" tIns="50800" lIns="50800" bIns="50800" rIns="50800"/>
            <a:lstStyle/>
            <a:p>
              <a:pPr algn="ctr">
                <a:lnSpc>
                  <a:spcPts val="3499"/>
                </a:lnSpc>
              </a:pPr>
            </a:p>
          </p:txBody>
        </p:sp>
      </p:grpSp>
      <p:sp>
        <p:nvSpPr>
          <p:cNvPr name="TextBox 15" id="15"/>
          <p:cNvSpPr txBox="true"/>
          <p:nvPr/>
        </p:nvSpPr>
        <p:spPr>
          <a:xfrm rot="0">
            <a:off x="0" y="95250"/>
            <a:ext cx="18288000" cy="1619250"/>
          </a:xfrm>
          <a:prstGeom prst="rect">
            <a:avLst/>
          </a:prstGeom>
        </p:spPr>
        <p:txBody>
          <a:bodyPr anchor="t" rtlCol="false" tIns="0" lIns="0" bIns="0" rIns="0">
            <a:spAutoFit/>
          </a:bodyPr>
          <a:lstStyle/>
          <a:p>
            <a:pPr algn="ctr">
              <a:lnSpc>
                <a:spcPts val="12599"/>
              </a:lnSpc>
            </a:pPr>
            <a:r>
              <a:rPr lang="en-US" b="true" sz="9000">
                <a:solidFill>
                  <a:srgbClr val="FFFFFF"/>
                </a:solidFill>
                <a:latin typeface="Poppins Ultra-Bold"/>
                <a:ea typeface="Poppins Ultra-Bold"/>
                <a:cs typeface="Poppins Ultra-Bold"/>
                <a:sym typeface="Poppins Ultra-Bold"/>
              </a:rPr>
              <a:t>Dataset Transformation</a:t>
            </a:r>
          </a:p>
        </p:txBody>
      </p:sp>
      <p:sp>
        <p:nvSpPr>
          <p:cNvPr name="TextBox 16" id="16"/>
          <p:cNvSpPr txBox="true"/>
          <p:nvPr/>
        </p:nvSpPr>
        <p:spPr>
          <a:xfrm rot="0">
            <a:off x="1028700" y="2232095"/>
            <a:ext cx="4792122" cy="523875"/>
          </a:xfrm>
          <a:prstGeom prst="rect">
            <a:avLst/>
          </a:prstGeom>
        </p:spPr>
        <p:txBody>
          <a:bodyPr anchor="t" rtlCol="false" tIns="0" lIns="0" bIns="0" rIns="0">
            <a:spAutoFit/>
          </a:bodyPr>
          <a:lstStyle/>
          <a:p>
            <a:pPr algn="l">
              <a:lnSpc>
                <a:spcPts val="4199"/>
              </a:lnSpc>
            </a:pPr>
            <a:r>
              <a:rPr lang="en-US" sz="2999" b="true">
                <a:solidFill>
                  <a:srgbClr val="FFBD59"/>
                </a:solidFill>
                <a:latin typeface="Poppins Bold"/>
                <a:ea typeface="Poppins Bold"/>
                <a:cs typeface="Poppins Bold"/>
                <a:sym typeface="Poppins Bold"/>
              </a:rPr>
              <a:t>#1</a:t>
            </a:r>
          </a:p>
        </p:txBody>
      </p:sp>
      <p:sp>
        <p:nvSpPr>
          <p:cNvPr name="TextBox 17" id="17"/>
          <p:cNvSpPr txBox="true"/>
          <p:nvPr/>
        </p:nvSpPr>
        <p:spPr>
          <a:xfrm rot="0">
            <a:off x="1028700" y="2689295"/>
            <a:ext cx="7109481" cy="350837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Vendor ID in the Purchase Order Header was changed to Business Entity ID. This was done because both had the same number formats and were relevant to each other. Vendor ID had duplicates, and we wanted to establish a many-to-one (*:1) relationship. By doing this, the original data and the drawn insights were not affected.</a:t>
            </a:r>
          </a:p>
        </p:txBody>
      </p:sp>
      <p:sp>
        <p:nvSpPr>
          <p:cNvPr name="TextBox 18" id="18"/>
          <p:cNvSpPr txBox="true"/>
          <p:nvPr/>
        </p:nvSpPr>
        <p:spPr>
          <a:xfrm rot="0">
            <a:off x="1028700" y="6959670"/>
            <a:ext cx="7761671" cy="264160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Poppins"/>
                <a:ea typeface="Poppins"/>
                <a:cs typeface="Poppins"/>
                <a:sym typeface="Poppins"/>
              </a:rPr>
              <a:t>The 'Purchase Order Detail ID' was added to create a common key between the Purchase Order Header and Details tables. Unique values were filled repetitively, nulls replaced with zero, maintaining data integrity and justifying many-to-one relationship.</a:t>
            </a:r>
          </a:p>
        </p:txBody>
      </p:sp>
      <p:sp>
        <p:nvSpPr>
          <p:cNvPr name="TextBox 19" id="19"/>
          <p:cNvSpPr txBox="true"/>
          <p:nvPr/>
        </p:nvSpPr>
        <p:spPr>
          <a:xfrm rot="0">
            <a:off x="1028700" y="6538557"/>
            <a:ext cx="4792122" cy="523875"/>
          </a:xfrm>
          <a:prstGeom prst="rect">
            <a:avLst/>
          </a:prstGeom>
        </p:spPr>
        <p:txBody>
          <a:bodyPr anchor="t" rtlCol="false" tIns="0" lIns="0" bIns="0" rIns="0">
            <a:spAutoFit/>
          </a:bodyPr>
          <a:lstStyle/>
          <a:p>
            <a:pPr algn="l">
              <a:lnSpc>
                <a:spcPts val="4199"/>
              </a:lnSpc>
            </a:pPr>
            <a:r>
              <a:rPr lang="en-US" sz="2999" b="true">
                <a:solidFill>
                  <a:srgbClr val="FFBD59"/>
                </a:solidFill>
                <a:latin typeface="Poppins Bold"/>
                <a:ea typeface="Poppins Bold"/>
                <a:cs typeface="Poppins Bold"/>
                <a:sym typeface="Poppins Bold"/>
              </a:rPr>
              <a:t>#2</a:t>
            </a:r>
          </a:p>
        </p:txBody>
      </p:sp>
      <p:sp>
        <p:nvSpPr>
          <p:cNvPr name="TextBox 20" id="20"/>
          <p:cNvSpPr txBox="true"/>
          <p:nvPr/>
        </p:nvSpPr>
        <p:spPr>
          <a:xfrm rot="0">
            <a:off x="10009010" y="2936114"/>
            <a:ext cx="3895281" cy="2831013"/>
          </a:xfrm>
          <a:prstGeom prst="rect">
            <a:avLst/>
          </a:prstGeom>
        </p:spPr>
        <p:txBody>
          <a:bodyPr anchor="t" rtlCol="false" tIns="0" lIns="0" bIns="0" rIns="0">
            <a:spAutoFit/>
          </a:bodyPr>
          <a:lstStyle/>
          <a:p>
            <a:pPr algn="l">
              <a:lnSpc>
                <a:spcPts val="3214"/>
              </a:lnSpc>
              <a:spcBef>
                <a:spcPct val="0"/>
              </a:spcBef>
            </a:pPr>
            <a:r>
              <a:rPr lang="en-US" b="true" sz="2296">
                <a:solidFill>
                  <a:srgbClr val="000000"/>
                </a:solidFill>
                <a:latin typeface="Poppins Bold"/>
                <a:ea typeface="Poppins Bold"/>
                <a:cs typeface="Poppins Bold"/>
                <a:sym typeface="Poppins Bold"/>
              </a:rPr>
              <a:t>HOME TAB</a:t>
            </a:r>
          </a:p>
          <a:p>
            <a:pPr algn="l">
              <a:lnSpc>
                <a:spcPts val="3214"/>
              </a:lnSpc>
              <a:spcBef>
                <a:spcPct val="0"/>
              </a:spcBef>
            </a:pPr>
            <a:r>
              <a:rPr lang="en-US" sz="2296">
                <a:solidFill>
                  <a:srgbClr val="000000"/>
                </a:solidFill>
                <a:latin typeface="Poppins"/>
                <a:ea typeface="Poppins"/>
                <a:cs typeface="Poppins"/>
                <a:sym typeface="Poppins"/>
              </a:rPr>
              <a:t>Close and Apply</a:t>
            </a:r>
          </a:p>
          <a:p>
            <a:pPr algn="l">
              <a:lnSpc>
                <a:spcPts val="3214"/>
              </a:lnSpc>
              <a:spcBef>
                <a:spcPct val="0"/>
              </a:spcBef>
            </a:pPr>
            <a:r>
              <a:rPr lang="en-US" sz="2296">
                <a:solidFill>
                  <a:srgbClr val="000000"/>
                </a:solidFill>
                <a:latin typeface="Poppins"/>
                <a:ea typeface="Poppins"/>
                <a:cs typeface="Poppins"/>
                <a:sym typeface="Poppins"/>
              </a:rPr>
              <a:t>Data Source Settings: Path</a:t>
            </a:r>
          </a:p>
          <a:p>
            <a:pPr algn="l">
              <a:lnSpc>
                <a:spcPts val="3214"/>
              </a:lnSpc>
              <a:spcBef>
                <a:spcPct val="0"/>
              </a:spcBef>
            </a:pPr>
            <a:r>
              <a:rPr lang="en-US" sz="2296">
                <a:solidFill>
                  <a:srgbClr val="000000"/>
                </a:solidFill>
                <a:latin typeface="Poppins"/>
                <a:ea typeface="Poppins"/>
                <a:cs typeface="Poppins"/>
                <a:sym typeface="Poppins"/>
              </a:rPr>
              <a:t>Refresh Preview</a:t>
            </a:r>
          </a:p>
          <a:p>
            <a:pPr algn="l">
              <a:lnSpc>
                <a:spcPts val="3214"/>
              </a:lnSpc>
              <a:spcBef>
                <a:spcPct val="0"/>
              </a:spcBef>
            </a:pPr>
            <a:r>
              <a:rPr lang="en-US" sz="2296">
                <a:solidFill>
                  <a:srgbClr val="000000"/>
                </a:solidFill>
                <a:latin typeface="Poppins"/>
                <a:ea typeface="Poppins"/>
                <a:cs typeface="Poppins"/>
                <a:sym typeface="Poppins"/>
              </a:rPr>
              <a:t>Remove Columns</a:t>
            </a:r>
          </a:p>
          <a:p>
            <a:pPr algn="l">
              <a:lnSpc>
                <a:spcPts val="3214"/>
              </a:lnSpc>
              <a:spcBef>
                <a:spcPct val="0"/>
              </a:spcBef>
            </a:pPr>
            <a:r>
              <a:rPr lang="en-US" sz="2296">
                <a:solidFill>
                  <a:srgbClr val="000000"/>
                </a:solidFill>
                <a:latin typeface="Poppins"/>
                <a:ea typeface="Poppins"/>
                <a:cs typeface="Poppins"/>
                <a:sym typeface="Poppins"/>
              </a:rPr>
              <a:t>Replace Values</a:t>
            </a:r>
          </a:p>
          <a:p>
            <a:pPr algn="l">
              <a:lnSpc>
                <a:spcPts val="3214"/>
              </a:lnSpc>
              <a:spcBef>
                <a:spcPct val="0"/>
              </a:spcBef>
            </a:pPr>
            <a:r>
              <a:rPr lang="en-US" sz="2296">
                <a:solidFill>
                  <a:srgbClr val="000000"/>
                </a:solidFill>
                <a:latin typeface="Poppins"/>
                <a:ea typeface="Poppins"/>
                <a:cs typeface="Poppins"/>
                <a:sym typeface="Poppins"/>
              </a:rPr>
              <a:t>Remove Duplicates</a:t>
            </a:r>
          </a:p>
        </p:txBody>
      </p:sp>
      <p:sp>
        <p:nvSpPr>
          <p:cNvPr name="TextBox 21" id="21"/>
          <p:cNvSpPr txBox="true"/>
          <p:nvPr/>
        </p:nvSpPr>
        <p:spPr>
          <a:xfrm rot="0">
            <a:off x="10009010" y="6205277"/>
            <a:ext cx="2739985" cy="798830"/>
          </a:xfrm>
          <a:prstGeom prst="rect">
            <a:avLst/>
          </a:prstGeom>
        </p:spPr>
        <p:txBody>
          <a:bodyPr anchor="t" rtlCol="false" tIns="0" lIns="0" bIns="0" rIns="0">
            <a:spAutoFit/>
          </a:bodyPr>
          <a:lstStyle/>
          <a:p>
            <a:pPr algn="l">
              <a:lnSpc>
                <a:spcPts val="3220"/>
              </a:lnSpc>
              <a:spcBef>
                <a:spcPct val="0"/>
              </a:spcBef>
            </a:pPr>
            <a:r>
              <a:rPr lang="en-US" b="true" sz="2300">
                <a:solidFill>
                  <a:srgbClr val="000000"/>
                </a:solidFill>
                <a:latin typeface="Poppins Bold"/>
                <a:ea typeface="Poppins Bold"/>
                <a:cs typeface="Poppins Bold"/>
                <a:sym typeface="Poppins Bold"/>
              </a:rPr>
              <a:t>TRANSFORM TAB</a:t>
            </a:r>
          </a:p>
          <a:p>
            <a:pPr algn="l">
              <a:lnSpc>
                <a:spcPts val="3220"/>
              </a:lnSpc>
              <a:spcBef>
                <a:spcPct val="0"/>
              </a:spcBef>
            </a:pPr>
            <a:r>
              <a:rPr lang="en-US" sz="2300">
                <a:solidFill>
                  <a:srgbClr val="000000"/>
                </a:solidFill>
                <a:latin typeface="Poppins"/>
                <a:ea typeface="Poppins"/>
                <a:cs typeface="Poppins"/>
                <a:sym typeface="Poppins"/>
              </a:rPr>
              <a:t>Change Data Type</a:t>
            </a:r>
          </a:p>
        </p:txBody>
      </p:sp>
      <p:sp>
        <p:nvSpPr>
          <p:cNvPr name="TextBox 22" id="22"/>
          <p:cNvSpPr txBox="true"/>
          <p:nvPr/>
        </p:nvSpPr>
        <p:spPr>
          <a:xfrm rot="0">
            <a:off x="10009010" y="7710210"/>
            <a:ext cx="2891314" cy="1598930"/>
          </a:xfrm>
          <a:prstGeom prst="rect">
            <a:avLst/>
          </a:prstGeom>
        </p:spPr>
        <p:txBody>
          <a:bodyPr anchor="t" rtlCol="false" tIns="0" lIns="0" bIns="0" rIns="0">
            <a:spAutoFit/>
          </a:bodyPr>
          <a:lstStyle/>
          <a:p>
            <a:pPr algn="l">
              <a:lnSpc>
                <a:spcPts val="3220"/>
              </a:lnSpc>
              <a:spcBef>
                <a:spcPct val="0"/>
              </a:spcBef>
            </a:pPr>
            <a:r>
              <a:rPr lang="en-US" b="true" sz="2300">
                <a:solidFill>
                  <a:srgbClr val="000000"/>
                </a:solidFill>
                <a:latin typeface="Poppins Bold"/>
                <a:ea typeface="Poppins Bold"/>
                <a:cs typeface="Poppins Bold"/>
                <a:sym typeface="Poppins Bold"/>
              </a:rPr>
              <a:t>VIEW TAB</a:t>
            </a:r>
          </a:p>
          <a:p>
            <a:pPr algn="l">
              <a:lnSpc>
                <a:spcPts val="3220"/>
              </a:lnSpc>
              <a:spcBef>
                <a:spcPct val="0"/>
              </a:spcBef>
            </a:pPr>
            <a:r>
              <a:rPr lang="en-US" sz="2300">
                <a:solidFill>
                  <a:srgbClr val="000000"/>
                </a:solidFill>
                <a:latin typeface="Poppins"/>
                <a:ea typeface="Poppins"/>
                <a:cs typeface="Poppins"/>
                <a:sym typeface="Poppins"/>
              </a:rPr>
              <a:t>Column Quality</a:t>
            </a:r>
          </a:p>
          <a:p>
            <a:pPr algn="l">
              <a:lnSpc>
                <a:spcPts val="3220"/>
              </a:lnSpc>
              <a:spcBef>
                <a:spcPct val="0"/>
              </a:spcBef>
            </a:pPr>
            <a:r>
              <a:rPr lang="en-US" sz="2300">
                <a:solidFill>
                  <a:srgbClr val="000000"/>
                </a:solidFill>
                <a:latin typeface="Poppins"/>
                <a:ea typeface="Poppins"/>
                <a:cs typeface="Poppins"/>
                <a:sym typeface="Poppins"/>
              </a:rPr>
              <a:t>Colum Profile</a:t>
            </a:r>
          </a:p>
          <a:p>
            <a:pPr algn="l">
              <a:lnSpc>
                <a:spcPts val="3220"/>
              </a:lnSpc>
              <a:spcBef>
                <a:spcPct val="0"/>
              </a:spcBef>
            </a:pPr>
            <a:r>
              <a:rPr lang="en-US" sz="2300">
                <a:solidFill>
                  <a:srgbClr val="000000"/>
                </a:solidFill>
                <a:latin typeface="Poppins"/>
                <a:ea typeface="Poppins"/>
                <a:cs typeface="Poppins"/>
                <a:sym typeface="Poppins"/>
              </a:rPr>
              <a:t>Column Distribution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D42BE"/>
        </a:solidFill>
      </p:bgPr>
    </p:bg>
    <p:spTree>
      <p:nvGrpSpPr>
        <p:cNvPr id="1" name=""/>
        <p:cNvGrpSpPr/>
        <p:nvPr/>
      </p:nvGrpSpPr>
      <p:grpSpPr>
        <a:xfrm>
          <a:off x="0" y="0"/>
          <a:ext cx="0" cy="0"/>
          <a:chOff x="0" y="0"/>
          <a:chExt cx="0" cy="0"/>
        </a:xfrm>
      </p:grpSpPr>
      <p:sp>
        <p:nvSpPr>
          <p:cNvPr name="Freeform 2" id="2"/>
          <p:cNvSpPr/>
          <p:nvPr/>
        </p:nvSpPr>
        <p:spPr>
          <a:xfrm flipH="false" flipV="false" rot="0">
            <a:off x="236503" y="1941624"/>
            <a:ext cx="17814994" cy="7316676"/>
          </a:xfrm>
          <a:custGeom>
            <a:avLst/>
            <a:gdLst/>
            <a:ahLst/>
            <a:cxnLst/>
            <a:rect r="r" b="b" t="t" l="l"/>
            <a:pathLst>
              <a:path h="7316676" w="17814994">
                <a:moveTo>
                  <a:pt x="0" y="0"/>
                </a:moveTo>
                <a:lnTo>
                  <a:pt x="17814994" y="0"/>
                </a:lnTo>
                <a:lnTo>
                  <a:pt x="17814994" y="7316676"/>
                </a:lnTo>
                <a:lnTo>
                  <a:pt x="0" y="7316676"/>
                </a:lnTo>
                <a:lnTo>
                  <a:pt x="0" y="0"/>
                </a:lnTo>
                <a:close/>
              </a:path>
            </a:pathLst>
          </a:custGeom>
          <a:blipFill>
            <a:blip r:embed="rId2"/>
            <a:stretch>
              <a:fillRect l="-4989" t="0" r="-2384" b="0"/>
            </a:stretch>
          </a:blipFill>
        </p:spPr>
      </p:sp>
      <p:sp>
        <p:nvSpPr>
          <p:cNvPr name="TextBox 3" id="3"/>
          <p:cNvSpPr txBox="true"/>
          <p:nvPr/>
        </p:nvSpPr>
        <p:spPr>
          <a:xfrm rot="0">
            <a:off x="3702486" y="73978"/>
            <a:ext cx="11473458" cy="1652269"/>
          </a:xfrm>
          <a:prstGeom prst="rect">
            <a:avLst/>
          </a:prstGeom>
        </p:spPr>
        <p:txBody>
          <a:bodyPr anchor="t" rtlCol="false" tIns="0" lIns="0" bIns="0" rIns="0">
            <a:spAutoFit/>
          </a:bodyPr>
          <a:lstStyle/>
          <a:p>
            <a:pPr algn="ctr">
              <a:lnSpc>
                <a:spcPts val="12880"/>
              </a:lnSpc>
            </a:pPr>
            <a:r>
              <a:rPr lang="en-US" sz="9200" b="true">
                <a:solidFill>
                  <a:srgbClr val="FFFFFF"/>
                </a:solidFill>
                <a:latin typeface="Poppins Bold"/>
                <a:ea typeface="Poppins Bold"/>
                <a:cs typeface="Poppins Bold"/>
                <a:sym typeface="Poppins Bold"/>
              </a:rPr>
              <a:t>Snowflake Schema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08142" y="-5911394"/>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33080" y="1726506"/>
            <a:ext cx="14621840" cy="8188230"/>
          </a:xfrm>
          <a:custGeom>
            <a:avLst/>
            <a:gdLst/>
            <a:ahLst/>
            <a:cxnLst/>
            <a:rect r="r" b="b" t="t" l="l"/>
            <a:pathLst>
              <a:path h="8188230" w="14621840">
                <a:moveTo>
                  <a:pt x="0" y="0"/>
                </a:moveTo>
                <a:lnTo>
                  <a:pt x="14621840" y="0"/>
                </a:lnTo>
                <a:lnTo>
                  <a:pt x="14621840" y="8188230"/>
                </a:lnTo>
                <a:lnTo>
                  <a:pt x="0" y="8188230"/>
                </a:lnTo>
                <a:lnTo>
                  <a:pt x="0" y="0"/>
                </a:lnTo>
                <a:close/>
              </a:path>
            </a:pathLst>
          </a:custGeom>
          <a:blipFill>
            <a:blip r:embed="rId4"/>
            <a:stretch>
              <a:fillRect l="0" t="0" r="0" b="0"/>
            </a:stretch>
          </a:blipFill>
        </p:spPr>
      </p:sp>
      <p:sp>
        <p:nvSpPr>
          <p:cNvPr name="TextBox 4" id="4"/>
          <p:cNvSpPr txBox="true"/>
          <p:nvPr/>
        </p:nvSpPr>
        <p:spPr>
          <a:xfrm rot="0">
            <a:off x="-140176" y="-200334"/>
            <a:ext cx="18574563" cy="1745140"/>
          </a:xfrm>
          <a:prstGeom prst="rect">
            <a:avLst/>
          </a:prstGeom>
        </p:spPr>
        <p:txBody>
          <a:bodyPr anchor="t" rtlCol="false" tIns="0" lIns="0" bIns="0" rIns="0">
            <a:spAutoFit/>
          </a:bodyPr>
          <a:lstStyle/>
          <a:p>
            <a:pPr algn="ctr">
              <a:lnSpc>
                <a:spcPts val="13536"/>
              </a:lnSpc>
            </a:pPr>
            <a:r>
              <a:rPr lang="en-US" b="true" sz="9668">
                <a:solidFill>
                  <a:srgbClr val="000000"/>
                </a:solidFill>
                <a:latin typeface="Poppins Ultra-Bold"/>
                <a:ea typeface="Poppins Ultra-Bold"/>
                <a:cs typeface="Poppins Ultra-Bold"/>
                <a:sym typeface="Poppins Ultra-Bold"/>
              </a:rPr>
              <a:t>Report View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08142" y="-5911394"/>
            <a:ext cx="11750064" cy="11732015"/>
          </a:xfrm>
          <a:custGeom>
            <a:avLst/>
            <a:gdLst/>
            <a:ahLst/>
            <a:cxnLst/>
            <a:rect r="r" b="b" t="t" l="l"/>
            <a:pathLst>
              <a:path h="11732015" w="11750064">
                <a:moveTo>
                  <a:pt x="0" y="0"/>
                </a:moveTo>
                <a:lnTo>
                  <a:pt x="11750064" y="0"/>
                </a:lnTo>
                <a:lnTo>
                  <a:pt x="11750064" y="11732015"/>
                </a:lnTo>
                <a:lnTo>
                  <a:pt x="0" y="1173201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4807" y="1611887"/>
            <a:ext cx="16344598" cy="8417468"/>
          </a:xfrm>
          <a:custGeom>
            <a:avLst/>
            <a:gdLst/>
            <a:ahLst/>
            <a:cxnLst/>
            <a:rect r="r" b="b" t="t" l="l"/>
            <a:pathLst>
              <a:path h="8417468" w="16344598">
                <a:moveTo>
                  <a:pt x="0" y="0"/>
                </a:moveTo>
                <a:lnTo>
                  <a:pt x="16344597" y="0"/>
                </a:lnTo>
                <a:lnTo>
                  <a:pt x="16344597" y="8417468"/>
                </a:lnTo>
                <a:lnTo>
                  <a:pt x="0" y="8417468"/>
                </a:lnTo>
                <a:lnTo>
                  <a:pt x="0" y="0"/>
                </a:lnTo>
                <a:close/>
              </a:path>
            </a:pathLst>
          </a:custGeom>
          <a:blipFill>
            <a:blip r:embed="rId4"/>
            <a:stretch>
              <a:fillRect l="0" t="0" r="0" b="0"/>
            </a:stretch>
          </a:blipFill>
        </p:spPr>
      </p:sp>
      <p:sp>
        <p:nvSpPr>
          <p:cNvPr name="TextBox 4" id="4"/>
          <p:cNvSpPr txBox="true"/>
          <p:nvPr/>
        </p:nvSpPr>
        <p:spPr>
          <a:xfrm rot="0">
            <a:off x="-140176" y="-200334"/>
            <a:ext cx="18574563" cy="1745140"/>
          </a:xfrm>
          <a:prstGeom prst="rect">
            <a:avLst/>
          </a:prstGeom>
        </p:spPr>
        <p:txBody>
          <a:bodyPr anchor="t" rtlCol="false" tIns="0" lIns="0" bIns="0" rIns="0">
            <a:spAutoFit/>
          </a:bodyPr>
          <a:lstStyle/>
          <a:p>
            <a:pPr algn="ctr">
              <a:lnSpc>
                <a:spcPts val="13536"/>
              </a:lnSpc>
            </a:pPr>
            <a:r>
              <a:rPr lang="en-US" b="true" sz="9668">
                <a:solidFill>
                  <a:srgbClr val="000000"/>
                </a:solidFill>
                <a:latin typeface="Poppins Ultra-Bold"/>
                <a:ea typeface="Poppins Ultra-Bold"/>
                <a:cs typeface="Poppins Ultra-Bold"/>
                <a:sym typeface="Poppins Ultra-Bold"/>
              </a:rPr>
              <a:t>Report 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DAGR2Ok0pcQ</dc:identifier>
  <dcterms:modified xsi:type="dcterms:W3CDTF">2011-08-01T06:04:30Z</dcterms:modified>
  <cp:revision>1</cp:revision>
  <dc:title>Power BI presentation</dc:title>
</cp:coreProperties>
</file>