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6" r:id="rId2"/>
    <p:sldId id="267" r:id="rId3"/>
    <p:sldId id="265" r:id="rId4"/>
    <p:sldId id="280" r:id="rId5"/>
    <p:sldId id="257" r:id="rId6"/>
    <p:sldId id="258" r:id="rId7"/>
    <p:sldId id="259" r:id="rId8"/>
    <p:sldId id="261" r:id="rId9"/>
    <p:sldId id="262" r:id="rId10"/>
    <p:sldId id="264" r:id="rId11"/>
    <p:sldId id="268" r:id="rId12"/>
    <p:sldId id="270" r:id="rId13"/>
    <p:sldId id="271" r:id="rId14"/>
    <p:sldId id="273" r:id="rId15"/>
    <p:sldId id="277" r:id="rId16"/>
    <p:sldId id="279" r:id="rId17"/>
    <p:sldId id="281" r:id="rId18"/>
    <p:sldId id="275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AA1DD3-5702-4BB8-A90F-1E97A25C336B}">
          <p14:sldIdLst>
            <p14:sldId id="266"/>
          </p14:sldIdLst>
        </p14:section>
        <p14:section name="Untitled Section" id="{F7A75A86-4687-4C3B-82BB-C525DA5FE439}">
          <p14:sldIdLst>
            <p14:sldId id="267"/>
            <p14:sldId id="265"/>
            <p14:sldId id="280"/>
            <p14:sldId id="257"/>
            <p14:sldId id="258"/>
            <p14:sldId id="259"/>
            <p14:sldId id="261"/>
            <p14:sldId id="262"/>
            <p14:sldId id="264"/>
            <p14:sldId id="268"/>
            <p14:sldId id="270"/>
            <p14:sldId id="271"/>
            <p14:sldId id="273"/>
            <p14:sldId id="277"/>
            <p14:sldId id="279"/>
            <p14:sldId id="281"/>
            <p14:sldId id="275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6" autoAdjust="0"/>
    <p:restoredTop sz="94660"/>
  </p:normalViewPr>
  <p:slideViewPr>
    <p:cSldViewPr snapToGrid="0">
      <p:cViewPr varScale="1">
        <p:scale>
          <a:sx n="84" d="100"/>
          <a:sy n="84" d="100"/>
        </p:scale>
        <p:origin x="47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63FC-C0AE-4424-9EDD-B855FF1E23F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AB2D-B49C-4B5A-A820-F02B8AC77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26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2000">
        <p:checker/>
        <p:sndAc>
          <p:stSnd>
            <p:snd r:embed="rId1" name="type.wav"/>
          </p:stSnd>
        </p:sndAc>
      </p:transition>
    </mc:Choice>
    <mc:Fallback>
      <p:transition spd="slow" advTm="2000">
        <p:checker/>
        <p:sndAc>
          <p:stSnd>
            <p:snd r:embed="rId1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63FC-C0AE-4424-9EDD-B855FF1E23F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AB2D-B49C-4B5A-A820-F02B8AC77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67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2000">
        <p:checker/>
        <p:sndAc>
          <p:stSnd>
            <p:snd r:embed="rId1" name="type.wav"/>
          </p:stSnd>
        </p:sndAc>
      </p:transition>
    </mc:Choice>
    <mc:Fallback>
      <p:transition spd="slow" advTm="2000">
        <p:checker/>
        <p:sndAc>
          <p:stSnd>
            <p:snd r:embed="rId1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63FC-C0AE-4424-9EDD-B855FF1E23F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AB2D-B49C-4B5A-A820-F02B8AC77D8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4902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2000">
        <p:checker/>
        <p:sndAc>
          <p:stSnd>
            <p:snd r:embed="rId1" name="type.wav"/>
          </p:stSnd>
        </p:sndAc>
      </p:transition>
    </mc:Choice>
    <mc:Fallback>
      <p:transition spd="slow" advTm="2000">
        <p:checker/>
        <p:sndAc>
          <p:stSnd>
            <p:snd r:embed="rId1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63FC-C0AE-4424-9EDD-B855FF1E23F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AB2D-B49C-4B5A-A820-F02B8AC77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74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2000">
        <p:checker/>
        <p:sndAc>
          <p:stSnd>
            <p:snd r:embed="rId1" name="type.wav"/>
          </p:stSnd>
        </p:sndAc>
      </p:transition>
    </mc:Choice>
    <mc:Fallback>
      <p:transition spd="slow" advTm="2000">
        <p:checker/>
        <p:sndAc>
          <p:stSnd>
            <p:snd r:embed="rId1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63FC-C0AE-4424-9EDD-B855FF1E23F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AB2D-B49C-4B5A-A820-F02B8AC77D8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6977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2000">
        <p:checker/>
        <p:sndAc>
          <p:stSnd>
            <p:snd r:embed="rId1" name="type.wav"/>
          </p:stSnd>
        </p:sndAc>
      </p:transition>
    </mc:Choice>
    <mc:Fallback>
      <p:transition spd="slow" advTm="2000">
        <p:checker/>
        <p:sndAc>
          <p:stSnd>
            <p:snd r:embed="rId1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63FC-C0AE-4424-9EDD-B855FF1E23F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AB2D-B49C-4B5A-A820-F02B8AC77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81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2000">
        <p:checker/>
        <p:sndAc>
          <p:stSnd>
            <p:snd r:embed="rId1" name="type.wav"/>
          </p:stSnd>
        </p:sndAc>
      </p:transition>
    </mc:Choice>
    <mc:Fallback>
      <p:transition spd="slow" advTm="2000">
        <p:checker/>
        <p:sndAc>
          <p:stSnd>
            <p:snd r:embed="rId1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63FC-C0AE-4424-9EDD-B855FF1E23F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AB2D-B49C-4B5A-A820-F02B8AC77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63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2000">
        <p:checker/>
        <p:sndAc>
          <p:stSnd>
            <p:snd r:embed="rId1" name="type.wav"/>
          </p:stSnd>
        </p:sndAc>
      </p:transition>
    </mc:Choice>
    <mc:Fallback>
      <p:transition spd="slow" advTm="2000">
        <p:checker/>
        <p:sndAc>
          <p:stSnd>
            <p:snd r:embed="rId1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63FC-C0AE-4424-9EDD-B855FF1E23F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AB2D-B49C-4B5A-A820-F02B8AC77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34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2000">
        <p:checker/>
        <p:sndAc>
          <p:stSnd>
            <p:snd r:embed="rId1" name="type.wav"/>
          </p:stSnd>
        </p:sndAc>
      </p:transition>
    </mc:Choice>
    <mc:Fallback>
      <p:transition spd="slow" advTm="2000">
        <p:checker/>
        <p:sndAc>
          <p:stSnd>
            <p:snd r:embed="rId1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63FC-C0AE-4424-9EDD-B855FF1E23F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AB2D-B49C-4B5A-A820-F02B8AC77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96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2000">
        <p:checker/>
        <p:sndAc>
          <p:stSnd>
            <p:snd r:embed="rId1" name="type.wav"/>
          </p:stSnd>
        </p:sndAc>
      </p:transition>
    </mc:Choice>
    <mc:Fallback>
      <p:transition spd="slow" advTm="2000">
        <p:checker/>
        <p:sndAc>
          <p:stSnd>
            <p:snd r:embed="rId1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63FC-C0AE-4424-9EDD-B855FF1E23F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AB2D-B49C-4B5A-A820-F02B8AC77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84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2000">
        <p:checker/>
        <p:sndAc>
          <p:stSnd>
            <p:snd r:embed="rId1" name="type.wav"/>
          </p:stSnd>
        </p:sndAc>
      </p:transition>
    </mc:Choice>
    <mc:Fallback>
      <p:transition spd="slow" advTm="2000">
        <p:checker/>
        <p:sndAc>
          <p:stSnd>
            <p:snd r:embed="rId1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63FC-C0AE-4424-9EDD-B855FF1E23F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AB2D-B49C-4B5A-A820-F02B8AC77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2000">
        <p:checker/>
        <p:sndAc>
          <p:stSnd>
            <p:snd r:embed="rId1" name="type.wav"/>
          </p:stSnd>
        </p:sndAc>
      </p:transition>
    </mc:Choice>
    <mc:Fallback>
      <p:transition spd="slow" advTm="2000">
        <p:checker/>
        <p:sndAc>
          <p:stSnd>
            <p:snd r:embed="rId1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63FC-C0AE-4424-9EDD-B855FF1E23F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AB2D-B49C-4B5A-A820-F02B8AC77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64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2000">
        <p:checker/>
        <p:sndAc>
          <p:stSnd>
            <p:snd r:embed="rId1" name="type.wav"/>
          </p:stSnd>
        </p:sndAc>
      </p:transition>
    </mc:Choice>
    <mc:Fallback>
      <p:transition spd="slow" advTm="2000">
        <p:checker/>
        <p:sndAc>
          <p:stSnd>
            <p:snd r:embed="rId1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63FC-C0AE-4424-9EDD-B855FF1E23F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AB2D-B49C-4B5A-A820-F02B8AC77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76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2000">
        <p:checker/>
        <p:sndAc>
          <p:stSnd>
            <p:snd r:embed="rId1" name="type.wav"/>
          </p:stSnd>
        </p:sndAc>
      </p:transition>
    </mc:Choice>
    <mc:Fallback>
      <p:transition spd="slow" advTm="2000">
        <p:checker/>
        <p:sndAc>
          <p:stSnd>
            <p:snd r:embed="rId1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63FC-C0AE-4424-9EDD-B855FF1E23F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AB2D-B49C-4B5A-A820-F02B8AC77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89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2000">
        <p:checker/>
        <p:sndAc>
          <p:stSnd>
            <p:snd r:embed="rId1" name="type.wav"/>
          </p:stSnd>
        </p:sndAc>
      </p:transition>
    </mc:Choice>
    <mc:Fallback>
      <p:transition spd="slow" advTm="2000">
        <p:checker/>
        <p:sndAc>
          <p:stSnd>
            <p:snd r:embed="rId1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63FC-C0AE-4424-9EDD-B855FF1E23F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AB2D-B49C-4B5A-A820-F02B8AC77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42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2000">
        <p:checker/>
        <p:sndAc>
          <p:stSnd>
            <p:snd r:embed="rId1" name="type.wav"/>
          </p:stSnd>
        </p:sndAc>
      </p:transition>
    </mc:Choice>
    <mc:Fallback>
      <p:transition spd="slow" advTm="2000">
        <p:checker/>
        <p:sndAc>
          <p:stSnd>
            <p:snd r:embed="rId1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63FC-C0AE-4424-9EDD-B855FF1E23F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0AB2D-B49C-4B5A-A820-F02B8AC77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79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2000">
        <p:checker/>
        <p:sndAc>
          <p:stSnd>
            <p:snd r:embed="rId1" name="type.wav"/>
          </p:stSnd>
        </p:sndAc>
      </p:transition>
    </mc:Choice>
    <mc:Fallback>
      <p:transition spd="slow" advTm="2000">
        <p:checker/>
        <p:sndAc>
          <p:stSnd>
            <p:snd r:embed="rId1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A63FC-C0AE-4424-9EDD-B855FF1E23F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9B0AB2D-B49C-4B5A-A820-F02B8AC77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4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mc:AlternateContent xmlns:mc="http://schemas.openxmlformats.org/markup-compatibility/2006">
    <mc:Choice xmlns:p14="http://schemas.microsoft.com/office/powerpoint/2010/main" Requires="p14">
      <p:transition spd="slow" p14:dur="2500" advTm="2000">
        <p:checker/>
        <p:sndAc>
          <p:stSnd>
            <p:snd r:embed="rId18" name="type.wav"/>
          </p:stSnd>
        </p:sndAc>
      </p:transition>
    </mc:Choice>
    <mc:Fallback>
      <p:transition spd="slow" advTm="2000">
        <p:checker/>
        <p:sndAc>
          <p:stSnd>
            <p:snd r:embed="rId18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indu.sehgal/viz/ChurningProject3Final_17244949126200/Dashboard1?publish=yes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public.tableau.com/app/profile/indu.sehgal/viz/ChurningProject3Final_17244949126200/Dashboard3?publish=yes" TargetMode="External"/><Relationship Id="rId4" Type="http://schemas.openxmlformats.org/officeDocument/2006/relationships/hyperlink" Target="https://public.tableau.com/app/profile/indu.sehgal/viz/ChurningProject3Final_17244949126200/Dashboard2?publish=ye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264" y="-713232"/>
            <a:ext cx="10384536" cy="4379976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>
                <a:solidFill>
                  <a:schemeClr val="tx1"/>
                </a:solidFill>
              </a:rPr>
              <a:t/>
            </a:r>
            <a:br>
              <a:rPr lang="en-US" sz="8000" dirty="0" smtClean="0">
                <a:solidFill>
                  <a:schemeClr val="tx1"/>
                </a:solidFill>
              </a:rPr>
            </a:br>
            <a:r>
              <a:rPr lang="en-US" sz="8000" dirty="0" smtClean="0">
                <a:solidFill>
                  <a:schemeClr val="tx1"/>
                </a:solidFill>
              </a:rPr>
              <a:t>   Customer Churn         Analysis </a:t>
            </a:r>
            <a:r>
              <a:rPr lang="en-US" sz="8000" dirty="0">
                <a:solidFill>
                  <a:schemeClr val="tx1"/>
                </a:solidFill>
              </a:rPr>
              <a:t>Case Study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12096" y="5408023"/>
            <a:ext cx="1874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Indu Sehgal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9976104" y="5931243"/>
            <a:ext cx="19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Priyanka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9619488" y="4864608"/>
            <a:ext cx="2462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Presented By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28416" y="3401568"/>
            <a:ext cx="5303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DATA ANALYTICS USING TABLEAU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5560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2000">
        <p:checker/>
        <p:sndAc>
          <p:stSnd>
            <p:snd r:embed="rId2" name="type.wav"/>
          </p:stSnd>
        </p:sndAc>
      </p:transition>
    </mc:Choice>
    <mc:Fallback>
      <p:transition spd="slow" advTm="2000">
        <p:checker/>
        <p:sndAc>
          <p:stSnd>
            <p:snd r:embed="rId2" name="typ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365126"/>
            <a:ext cx="10677143" cy="743828"/>
          </a:xfrm>
        </p:spPr>
        <p:txBody>
          <a:bodyPr>
            <a:noAutofit/>
          </a:bodyPr>
          <a:lstStyle/>
          <a:p>
            <a:r>
              <a:rPr lang="en-US" sz="4400" b="1" u="sng" dirty="0" smtClean="0"/>
              <a:t>Overall Composition of Contract Type</a:t>
            </a:r>
            <a:endParaRPr lang="en-US" sz="44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63950" y="1854926"/>
            <a:ext cx="48430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It Shows </a:t>
            </a:r>
            <a:r>
              <a:rPr lang="en-US" sz="2400" dirty="0"/>
              <a:t>the composition of contract types used by the customers</a:t>
            </a:r>
            <a:r>
              <a:rPr lang="en-US" sz="2400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‘Month-to-Month’ type leads with 51.01</a:t>
            </a:r>
            <a:r>
              <a:rPr lang="en-US" sz="2400" dirty="0" smtClean="0"/>
              <a:t>%.</a:t>
            </a:r>
          </a:p>
          <a:p>
            <a:pPr fontAlgn="base"/>
            <a:endParaRPr lang="en-US" sz="2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People prefer short-term commitment with the company services</a:t>
            </a:r>
            <a:r>
              <a:rPr lang="en-US" sz="2400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Type of Chart : Donut Chart.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021" y="1854927"/>
            <a:ext cx="6743604" cy="469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10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2000">
        <p:checker/>
        <p:sndAc>
          <p:stSnd>
            <p:snd r:embed="rId2" name="type.wav"/>
          </p:stSnd>
        </p:sndAc>
      </p:transition>
    </mc:Choice>
    <mc:Fallback>
      <p:transition spd="slow" advTm="2000">
        <p:checker/>
        <p:sndAc>
          <p:stSnd>
            <p:snd r:embed="rId2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2" y="365125"/>
            <a:ext cx="10960607" cy="1325563"/>
          </a:xfrm>
        </p:spPr>
        <p:txBody>
          <a:bodyPr>
            <a:noAutofit/>
          </a:bodyPr>
          <a:lstStyle/>
          <a:p>
            <a:r>
              <a:rPr lang="en-US" sz="4400" b="1" u="sng" dirty="0" smtClean="0"/>
              <a:t>Payment Method VS Count of Customers</a:t>
            </a:r>
            <a:endParaRPr lang="en-US" sz="44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04503" y="1812931"/>
            <a:ext cx="3962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It Shows </a:t>
            </a:r>
            <a:r>
              <a:rPr lang="en-US" sz="2400" dirty="0"/>
              <a:t>the various payment modes used</a:t>
            </a:r>
            <a:r>
              <a:rPr lang="en-US" sz="2400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3,702 customers from all age groups prefer ‘Direct Debit’ </a:t>
            </a:r>
            <a:endParaRPr lang="en-US" sz="2400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Type of Chart : Bar Chart.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Respective filters are applied for better analysis.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902" y="1690689"/>
            <a:ext cx="7664849" cy="481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83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2000">
        <p:checker/>
        <p:sndAc>
          <p:stSnd>
            <p:snd r:embed="rId2" name="type.wav"/>
          </p:stSnd>
        </p:sndAc>
      </p:transition>
    </mc:Choice>
    <mc:Fallback>
      <p:transition spd="slow" advTm="2000">
        <p:checker/>
        <p:sndAc>
          <p:stSnd>
            <p:snd r:embed="rId2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6326"/>
          </a:xfrm>
        </p:spPr>
        <p:txBody>
          <a:bodyPr>
            <a:noAutofit/>
          </a:bodyPr>
          <a:lstStyle/>
          <a:p>
            <a:pPr algn="ctr"/>
            <a:r>
              <a:rPr lang="en-US" sz="4800" b="1" u="sng" dirty="0" smtClean="0"/>
              <a:t>Tenure VS Count Of Customers</a:t>
            </a:r>
            <a:endParaRPr lang="en-US" sz="48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04504" y="1767841"/>
            <a:ext cx="450232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It Shows </a:t>
            </a:r>
            <a:r>
              <a:rPr lang="en-US" sz="2800" dirty="0"/>
              <a:t>the count of customers w.r.t. their time of commitment</a:t>
            </a:r>
            <a:r>
              <a:rPr lang="en-US" sz="2800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dirty="0"/>
              <a:t>Maximum customers have been with the company for ‘2-5’ years</a:t>
            </a:r>
            <a:r>
              <a:rPr lang="en-US" sz="2800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800" dirty="0"/>
              <a:t>Type of Chart : Bar Graph.</a:t>
            </a:r>
            <a:endParaRPr lang="en-US" sz="2800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833" y="1767841"/>
            <a:ext cx="7243791" cy="473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00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2000">
        <p:checker/>
        <p:sndAc>
          <p:stSnd>
            <p:snd r:embed="rId2" name="type.wav"/>
          </p:stSnd>
        </p:sndAc>
      </p:transition>
    </mc:Choice>
    <mc:Fallback>
      <p:transition spd="slow" advTm="2000">
        <p:checker/>
        <p:sndAc>
          <p:stSnd>
            <p:snd r:embed="rId2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328" y="365125"/>
            <a:ext cx="11015471" cy="898067"/>
          </a:xfrm>
        </p:spPr>
        <p:txBody>
          <a:bodyPr>
            <a:noAutofit/>
          </a:bodyPr>
          <a:lstStyle/>
          <a:p>
            <a:r>
              <a:rPr lang="en-US" sz="4400" b="1" u="sng" dirty="0" smtClean="0"/>
              <a:t>D2D Trends of Local|Intl. Mints (In Calls)</a:t>
            </a:r>
            <a:endParaRPr lang="en-US" sz="44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82881" y="1627632"/>
            <a:ext cx="43159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It Shows </a:t>
            </a:r>
            <a:r>
              <a:rPr lang="en-US" sz="2400" dirty="0"/>
              <a:t>the day to day trend of local and international calls made by the customers </a:t>
            </a:r>
            <a:r>
              <a:rPr lang="en-US" sz="2400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The trend gets affected by churning.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Type of Chart : Line </a:t>
            </a:r>
            <a:r>
              <a:rPr lang="en-US" sz="2400" dirty="0" smtClean="0"/>
              <a:t>Chart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Respective filter is added for deeper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848" y="1627632"/>
            <a:ext cx="7379208" cy="495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90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2000">
        <p:checker/>
        <p:sndAc>
          <p:stSnd>
            <p:snd r:embed="rId2" name="type.wav"/>
          </p:stSnd>
        </p:sndAc>
      </p:transition>
    </mc:Choice>
    <mc:Fallback>
      <p:transition spd="slow" advTm="2000">
        <p:checker/>
        <p:sndAc>
          <p:stSnd>
            <p:snd r:embed="rId2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0512" y="274320"/>
            <a:ext cx="7463490" cy="961093"/>
          </a:xfrm>
        </p:spPr>
        <p:txBody>
          <a:bodyPr>
            <a:noAutofit/>
          </a:bodyPr>
          <a:lstStyle/>
          <a:p>
            <a:pPr algn="ctr"/>
            <a:r>
              <a:rPr lang="en-US" sz="4800" b="1" u="sng" dirty="0" smtClean="0"/>
              <a:t>Age</a:t>
            </a:r>
            <a:r>
              <a:rPr lang="en-US" sz="6000" b="1" u="sng" dirty="0"/>
              <a:t> </a:t>
            </a:r>
            <a:r>
              <a:rPr lang="en-US" sz="4800" b="1" u="sng" dirty="0" smtClean="0"/>
              <a:t>Distribution</a:t>
            </a:r>
            <a:endParaRPr lang="en-US" sz="48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219" y="1426464"/>
            <a:ext cx="6938693" cy="510235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2634" y="1426464"/>
            <a:ext cx="46375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It Shows the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distribution of age of all the customers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Maximum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customers lie 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between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the range of 45 - 50 years of age, followed by customers between 25 - 30 years of age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400" dirty="0"/>
              <a:t> Type of Chart : Histogram.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774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2000">
        <p:checker/>
        <p:sndAc>
          <p:stSnd>
            <p:snd r:embed="rId2" name="type.wav"/>
          </p:stSnd>
        </p:sndAc>
      </p:transition>
    </mc:Choice>
    <mc:Fallback>
      <p:transition spd="slow" advTm="2000">
        <p:checker/>
        <p:sndAc>
          <p:stSnd>
            <p:snd r:embed="rId2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81328"/>
            <a:ext cx="10515600" cy="186771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hlinkClick r:id="rId3"/>
              </a:rPr>
              <a:t>Dashboard 1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hlinkClick r:id="rId4"/>
              </a:rPr>
              <a:t>Dashboard 2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>
                <a:hlinkClick r:id="rId5"/>
              </a:rPr>
              <a:t>Dashboard 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5707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2000">
        <p:checker/>
        <p:sndAc>
          <p:stSnd>
            <p:snd r:embed="rId2" name="type.wav"/>
          </p:stSnd>
        </p:sndAc>
      </p:transition>
    </mc:Choice>
    <mc:Fallback>
      <p:transition spd="slow" advTm="2000">
        <p:checker/>
        <p:sndAc>
          <p:stSnd>
            <p:snd r:embed="rId2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9744"/>
          </a:xfrm>
        </p:spPr>
        <p:txBody>
          <a:bodyPr>
            <a:noAutofit/>
          </a:bodyPr>
          <a:lstStyle/>
          <a:p>
            <a:r>
              <a:rPr lang="en-US" sz="5400" b="1" u="sng" dirty="0" smtClean="0"/>
              <a:t>Findings</a:t>
            </a:r>
            <a:br>
              <a:rPr lang="en-US" sz="5400" b="1" u="sng" dirty="0" smtClean="0"/>
            </a:br>
            <a:r>
              <a:rPr lang="en-US" sz="5400" b="1" u="sng" dirty="0" smtClean="0"/>
              <a:t/>
            </a:r>
            <a:br>
              <a:rPr lang="en-US" sz="5400" b="1" u="sng" dirty="0" smtClean="0"/>
            </a:br>
            <a:endParaRPr lang="en-US" sz="5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77334" y="1994170"/>
            <a:ext cx="107892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Overall Churn Rate is 26.86%.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The highest category responsible for churning is ‘Competitors’ by 44.82%.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California has the highest churn rate.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Senior age group alone has the churn rate of 38.22%.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Mostly customers churned by competitors generate high revenue.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Despite high or low interaction rate, customers are still getting churned.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Customers prefer short-term contracts with the company.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Maximum no. of customers have been with the company for about 2-5 years.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Trend of local/intl. calls made, gets highly affected by the churn categories.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Churning also affects the customers based on their data consumption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8330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2000">
        <p:checker/>
        <p:sndAc>
          <p:stSnd>
            <p:snd r:embed="rId2" name="type.wav"/>
          </p:stSnd>
        </p:sndAc>
      </p:transition>
    </mc:Choice>
    <mc:Fallback>
      <p:transition spd="slow" advTm="2000">
        <p:checker/>
        <p:sndAc>
          <p:stSnd>
            <p:snd r:embed="rId2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7" y="609600"/>
            <a:ext cx="8505905" cy="1320800"/>
          </a:xfrm>
        </p:spPr>
        <p:txBody>
          <a:bodyPr>
            <a:normAutofit/>
          </a:bodyPr>
          <a:lstStyle/>
          <a:p>
            <a:r>
              <a:rPr lang="en-US" sz="5400" u="sng" dirty="0" smtClean="0"/>
              <a:t>Insights</a:t>
            </a:r>
            <a:endParaRPr lang="en-US" sz="54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768097" y="2359152"/>
            <a:ext cx="105613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The Churn Rate indicates that the telecom industry is losing significant customers, certainly more than it is bringing in</a:t>
            </a:r>
            <a:r>
              <a:rPr lang="en-US" sz="2400" dirty="0" smtClean="0"/>
              <a:t>.</a:t>
            </a:r>
            <a:endParaRPr lang="en-US" sz="2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The most affected state needs the maximum attention.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Age of the customers is directly proportional to the churning rate.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Customers with high interaction tend to simmer because of dissatisfaction.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Customers with low interaction tend to get churned due to poor helpline services.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Users opt for monthly based plans and prefer debit mode of payment.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Customers with the highest tenure should be preserved at all costs.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7565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2000">
        <p:checker/>
        <p:sndAc>
          <p:stSnd>
            <p:snd r:embed="rId2" name="type.wav"/>
          </p:stSnd>
        </p:sndAc>
      </p:transition>
    </mc:Choice>
    <mc:Fallback>
      <p:transition spd="slow" advTm="2000">
        <p:checker/>
        <p:sndAc>
          <p:stSnd>
            <p:snd r:embed="rId2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609600"/>
            <a:ext cx="8670498" cy="1320800"/>
          </a:xfrm>
        </p:spPr>
        <p:txBody>
          <a:bodyPr>
            <a:normAutofit/>
          </a:bodyPr>
          <a:lstStyle/>
          <a:p>
            <a:r>
              <a:rPr lang="en-US" sz="5400" b="1" u="sng" dirty="0" smtClean="0"/>
              <a:t>RECOMMENDATIONS </a:t>
            </a:r>
            <a:endParaRPr lang="en-US" sz="5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527901" y="1989056"/>
            <a:ext cx="911562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Strategize and create targeted marketing campaigns against its contenders.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Monitor customer behavior and accordingly upskill its staff.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Should focus on customer retention and especially engage with at-risk customers.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Improve overall customer service, upgrade helpline assistance for users from all groups.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Provide better data and network plans that are reasonable, enabling long-term customer relationships.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Provide plans that acknowledge the trends of local calls, international calls, and data consumption done by the customers.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Keep a regular interaction with the customers and detailed record of their data.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63204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2000">
        <p:checker/>
        <p:sndAc>
          <p:stSnd>
            <p:snd r:embed="rId2" name="type.wav"/>
          </p:stSnd>
        </p:sndAc>
      </p:transition>
    </mc:Choice>
    <mc:Fallback>
      <p:transition spd="slow" advTm="2000">
        <p:checker/>
        <p:sndAc>
          <p:stSnd>
            <p:snd r:embed="rId2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760" y="2596896"/>
            <a:ext cx="6885432" cy="1883664"/>
          </a:xfrm>
        </p:spPr>
        <p:txBody>
          <a:bodyPr>
            <a:noAutofit/>
          </a:bodyPr>
          <a:lstStyle/>
          <a:p>
            <a:r>
              <a:rPr lang="en-US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777452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2000">
        <p:checker/>
        <p:sndAc>
          <p:stSnd>
            <p:snd r:embed="rId2" name="type.wav"/>
          </p:stSnd>
        </p:sndAc>
      </p:transition>
    </mc:Choice>
    <mc:Fallback>
      <p:transition spd="slow" advTm="2000">
        <p:checker/>
        <p:sndAc>
          <p:stSnd>
            <p:snd r:embed="rId2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65125"/>
            <a:ext cx="5212080" cy="942467"/>
          </a:xfrm>
        </p:spPr>
        <p:txBody>
          <a:bodyPr>
            <a:noAutofit/>
          </a:bodyPr>
          <a:lstStyle/>
          <a:p>
            <a:r>
              <a:rPr lang="en-US" sz="5400" b="1" u="sng" dirty="0" smtClean="0"/>
              <a:t>Contents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/>
            </a:r>
            <a:br>
              <a:rPr lang="en-US" sz="5400" b="1" dirty="0" smtClean="0"/>
            </a:br>
            <a:endParaRPr lang="en-US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16583" y="1517904"/>
            <a:ext cx="91486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/>
              <a:t>What </a:t>
            </a:r>
            <a:r>
              <a:rPr lang="en-US" sz="3000" dirty="0" smtClean="0"/>
              <a:t>is Customer Churning?</a:t>
            </a:r>
            <a:endParaRPr lang="en-US" sz="3000" dirty="0"/>
          </a:p>
          <a:p>
            <a:endParaRPr lang="en-US" sz="3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/>
              <a:t>Data </a:t>
            </a:r>
            <a:r>
              <a:rPr lang="en-US" sz="3000" dirty="0" smtClean="0"/>
              <a:t>Visualization </a:t>
            </a:r>
          </a:p>
          <a:p>
            <a:endParaRPr lang="en-US" sz="3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 smtClean="0"/>
              <a:t>Dashboards</a:t>
            </a:r>
            <a:endParaRPr lang="en-US" sz="3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/>
              <a:t>Findings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/>
              <a:t>Insights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/>
              <a:t>Recommendations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30640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2000">
        <p:checker/>
        <p:sndAc>
          <p:stSnd>
            <p:snd r:embed="rId2" name="type.wav"/>
          </p:stSnd>
        </p:sndAc>
      </p:transition>
    </mc:Choice>
    <mc:Fallback>
      <p:transition spd="slow" advTm="2000">
        <p:checker/>
        <p:sndAc>
          <p:stSnd>
            <p:snd r:embed="rId2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784" y="795528"/>
            <a:ext cx="9994392" cy="1124712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What is Customer Churning?</a:t>
            </a:r>
            <a:endParaRPr lang="en-US" sz="5400" b="1" dirty="0"/>
          </a:p>
        </p:txBody>
      </p:sp>
      <p:sp>
        <p:nvSpPr>
          <p:cNvPr id="3" name="TextBox 2"/>
          <p:cNvSpPr txBox="1"/>
          <p:nvPr/>
        </p:nvSpPr>
        <p:spPr>
          <a:xfrm flipH="1" flipV="1">
            <a:off x="557784" y="2057231"/>
            <a:ext cx="8933688" cy="3886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0800000" flipH="1" flipV="1">
            <a:off x="557784" y="1949509"/>
            <a:ext cx="89336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Customer Churning </a:t>
            </a:r>
            <a:r>
              <a:rPr lang="en-US" sz="3200" dirty="0"/>
              <a:t>is the measure of how many customers stop using a product. This can be measured based on actual usage or failure to renew (when the product is sold using a subscription model). Often evaluated for a specific period of time, there can be a monthly, quarterly, or annual churn rate.</a:t>
            </a:r>
          </a:p>
        </p:txBody>
      </p:sp>
    </p:spTree>
    <p:extLst>
      <p:ext uri="{BB962C8B-B14F-4D97-AF65-F5344CB8AC3E}">
        <p14:creationId xmlns:p14="http://schemas.microsoft.com/office/powerpoint/2010/main" val="790329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2000">
        <p:checker/>
        <p:sndAc>
          <p:stSnd>
            <p:snd r:embed="rId2" name="type.wav"/>
          </p:stSnd>
        </p:sndAc>
      </p:transition>
    </mc:Choice>
    <mc:Fallback>
      <p:transition spd="slow" advTm="2000">
        <p:checker/>
        <p:sndAc>
          <p:stSnd>
            <p:snd r:embed="rId2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u="sng" dirty="0" smtClean="0"/>
              <a:t>Data Visualization</a:t>
            </a:r>
            <a:endParaRPr lang="en-US" sz="54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677335" y="1930400"/>
            <a:ext cx="72505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000" dirty="0"/>
              <a:t>Better understanding of the </a:t>
            </a:r>
            <a:r>
              <a:rPr lang="en-US" sz="3000" dirty="0" smtClean="0"/>
              <a:t>data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000" dirty="0"/>
              <a:t>Learn about Customer </a:t>
            </a:r>
            <a:r>
              <a:rPr lang="en-US" sz="3000" dirty="0" smtClean="0"/>
              <a:t>Churning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000" dirty="0"/>
              <a:t>Types of </a:t>
            </a:r>
            <a:r>
              <a:rPr lang="en-US" sz="3000" dirty="0" smtClean="0"/>
              <a:t>Charts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000" dirty="0" smtClean="0"/>
              <a:t>Telecom Industry Dataset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48361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2000">
        <p:checker/>
        <p:sndAc>
          <p:stSnd>
            <p:snd r:embed="rId2" name="type.wav"/>
          </p:stSnd>
        </p:sndAc>
      </p:transition>
    </mc:Choice>
    <mc:Fallback>
      <p:transition spd="slow" advTm="2000">
        <p:checker/>
        <p:sndAc>
          <p:stSnd>
            <p:snd r:embed="rId2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173537"/>
            <a:ext cx="10515600" cy="731135"/>
          </a:xfrm>
        </p:spPr>
        <p:txBody>
          <a:bodyPr>
            <a:noAutofit/>
          </a:bodyPr>
          <a:lstStyle/>
          <a:p>
            <a:pPr algn="ctr"/>
            <a:r>
              <a:rPr lang="en-US" sz="4800" b="1" u="sng" dirty="0" smtClean="0"/>
              <a:t>Churn Rate Across States</a:t>
            </a:r>
            <a:endParaRPr lang="en-US" sz="48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605" y="1115569"/>
            <a:ext cx="5579989" cy="54315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3594" y="1115569"/>
            <a:ext cx="1524900" cy="54315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115569"/>
            <a:ext cx="472875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It Shows </a:t>
            </a:r>
            <a:r>
              <a:rPr lang="en-US" sz="2000" dirty="0"/>
              <a:t>the churn rate across all the states</a:t>
            </a:r>
            <a:r>
              <a:rPr lang="en-US" sz="2000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California suffers the most  churning by the rate of 63.24</a:t>
            </a:r>
            <a:r>
              <a:rPr lang="en-US" sz="2000" dirty="0" smtClean="0"/>
              <a:t>%.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Type of Chart : Geo Maps.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Respective </a:t>
            </a:r>
            <a:r>
              <a:rPr lang="en-US" sz="2000" dirty="0"/>
              <a:t>calculated fields are </a:t>
            </a:r>
            <a:r>
              <a:rPr lang="en-US" sz="2000" dirty="0" smtClean="0"/>
              <a:t>created. </a:t>
            </a:r>
          </a:p>
          <a:p>
            <a:pPr fontAlgn="base"/>
            <a:r>
              <a:rPr lang="en-US" sz="2000" dirty="0" smtClean="0"/>
              <a:t>    Ex </a:t>
            </a:r>
            <a:r>
              <a:rPr lang="en-US" sz="2000" dirty="0"/>
              <a:t>: Churn Rate, Churned, etc.</a:t>
            </a:r>
            <a:endParaRPr lang="en-US" sz="2400" dirty="0"/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1542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2000">
        <p:checker/>
        <p:sndAc>
          <p:stSnd>
            <p:snd r:embed="rId2" name="type.wav"/>
          </p:stSnd>
        </p:sndAc>
      </p:transition>
    </mc:Choice>
    <mc:Fallback>
      <p:transition spd="slow" advTm="2000">
        <p:checker/>
        <p:sndAc>
          <p:stSnd>
            <p:snd r:embed="rId2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4592"/>
            <a:ext cx="10515600" cy="1060704"/>
          </a:xfrm>
        </p:spPr>
        <p:txBody>
          <a:bodyPr>
            <a:noAutofit/>
          </a:bodyPr>
          <a:lstStyle/>
          <a:p>
            <a:pPr algn="ctr"/>
            <a:r>
              <a:rPr lang="en-US" sz="4800" b="1" u="sng" dirty="0" smtClean="0"/>
              <a:t>Age Category VS Churn Rate</a:t>
            </a:r>
            <a:endParaRPr lang="en-US" sz="48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1" y="1536192"/>
            <a:ext cx="47823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It Shows </a:t>
            </a:r>
            <a:r>
              <a:rPr lang="en-US" sz="2400" dirty="0"/>
              <a:t>the churn rate among different age groups</a:t>
            </a:r>
            <a:r>
              <a:rPr lang="en-US" sz="2400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The senior age group affects 38.22% of churn</a:t>
            </a:r>
            <a:r>
              <a:rPr lang="en-US" sz="2400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Type of Chart : Bar Graph</a:t>
            </a:r>
            <a:r>
              <a:rPr lang="en-US" sz="2400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/>
              <a:t>Respective calculated fields are created.</a:t>
            </a:r>
          </a:p>
          <a:p>
            <a:r>
              <a:rPr lang="en-US" sz="2400" dirty="0" smtClean="0"/>
              <a:t>   Ex </a:t>
            </a:r>
            <a:r>
              <a:rPr lang="en-US" sz="2400" dirty="0"/>
              <a:t>: Demographics, Churn </a:t>
            </a:r>
            <a:r>
              <a:rPr lang="en-US" sz="2400" dirty="0" smtClean="0"/>
              <a:t>     Rate</a:t>
            </a:r>
            <a:r>
              <a:rPr lang="en-US" sz="2400" dirty="0"/>
              <a:t>, etc</a:t>
            </a:r>
            <a:r>
              <a:rPr lang="en-US" sz="2400" dirty="0" smtClean="0"/>
              <a:t>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312" y="1536192"/>
            <a:ext cx="7004304" cy="496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89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2000">
        <p:checker/>
        <p:sndAc>
          <p:stSnd>
            <p:snd r:embed="rId2" name="type.wav"/>
          </p:stSnd>
        </p:sndAc>
      </p:transition>
    </mc:Choice>
    <mc:Fallback>
      <p:transition spd="slow" advTm="2000">
        <p:checker/>
        <p:sndAc>
          <p:stSnd>
            <p:snd r:embed="rId2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01168"/>
            <a:ext cx="9335346" cy="969264"/>
          </a:xfrm>
        </p:spPr>
        <p:txBody>
          <a:bodyPr>
            <a:noAutofit/>
          </a:bodyPr>
          <a:lstStyle/>
          <a:p>
            <a:pPr algn="ctr"/>
            <a:r>
              <a:rPr lang="en-US" sz="4800" b="1" u="sng" dirty="0" smtClean="0"/>
              <a:t>Churn Rate VS GB Consumption</a:t>
            </a:r>
            <a:endParaRPr lang="en-US" sz="48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55449" y="1395114"/>
            <a:ext cx="4309538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It shows the churn rate according to the data consumption by the consumers.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Consumers used the data between 5GB and 10GB has the highest churn rate.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Type of Chart : Bar Graph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Respective calculated fields are </a:t>
            </a:r>
            <a:r>
              <a:rPr lang="en-US" sz="2000" dirty="0" smtClean="0"/>
              <a:t>created. </a:t>
            </a:r>
          </a:p>
          <a:p>
            <a:pPr fontAlgn="base"/>
            <a:r>
              <a:rPr lang="en-US" sz="2000" dirty="0" smtClean="0"/>
              <a:t>    Ex </a:t>
            </a:r>
            <a:r>
              <a:rPr lang="en-US" sz="2000" dirty="0"/>
              <a:t>: GB Consumption, Churn </a:t>
            </a:r>
            <a:r>
              <a:rPr lang="en-US" sz="2000" dirty="0" smtClean="0"/>
              <a:t>Rate       etc.</a:t>
            </a:r>
            <a:endParaRPr lang="en-US" sz="2000" dirty="0"/>
          </a:p>
          <a:p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987" y="1395113"/>
            <a:ext cx="7398140" cy="520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90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2000">
        <p:checker/>
        <p:sndAc>
          <p:stSnd>
            <p:snd r:embed="rId2" name="type.wav"/>
          </p:stSnd>
        </p:sndAc>
      </p:transition>
    </mc:Choice>
    <mc:Fallback>
      <p:transition spd="slow" advTm="2000">
        <p:checker/>
        <p:sndAc>
          <p:stSnd>
            <p:snd r:embed="rId2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6326"/>
          </a:xfrm>
        </p:spPr>
        <p:txBody>
          <a:bodyPr>
            <a:noAutofit/>
          </a:bodyPr>
          <a:lstStyle/>
          <a:p>
            <a:pPr algn="ctr"/>
            <a:r>
              <a:rPr lang="en-US" sz="4400" b="1" u="sng" dirty="0" smtClean="0"/>
              <a:t>Count of customers VS Churn Reason</a:t>
            </a:r>
            <a:endParaRPr lang="en-US" sz="44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477" y="1498862"/>
            <a:ext cx="7432564" cy="50299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1498863"/>
            <a:ext cx="43174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It shows how many people have been churned due to different reasons.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highest count is 303 reason being, ‘The contenders made better offers to the customers’.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Type of Chart : Bar Graph.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Respective filters are applied for better analysis.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2913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2000">
        <p:checker/>
        <p:sndAc>
          <p:stSnd>
            <p:snd r:embed="rId2" name="type.wav"/>
          </p:stSnd>
        </p:sndAc>
      </p:transition>
    </mc:Choice>
    <mc:Fallback>
      <p:transition spd="slow" advTm="2000">
        <p:checker/>
        <p:sndAc>
          <p:stSnd>
            <p:snd r:embed="rId2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909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 smtClean="0"/>
              <a:t>Interaction Rate VS Count of Customers</a:t>
            </a:r>
            <a:endParaRPr lang="en-US" sz="44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184" y="1690689"/>
            <a:ext cx="7559448" cy="49112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690689"/>
            <a:ext cx="43551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 smtClean="0"/>
              <a:t>It Shows </a:t>
            </a:r>
            <a:r>
              <a:rPr lang="en-US" sz="1600" dirty="0"/>
              <a:t>how the interaction rate of the customers affects the churning</a:t>
            </a:r>
            <a:r>
              <a:rPr lang="en-US" sz="1600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/>
              <a:t>The users having high interaction are not satisfied with the services</a:t>
            </a:r>
            <a:r>
              <a:rPr lang="en-US" sz="1600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/>
              <a:t>The users having low interaction are churned due to lack of interaction</a:t>
            </a:r>
            <a:r>
              <a:rPr lang="en-US" sz="1600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/>
              <a:t>Type of Chart : Stacked Bar Graph.</a:t>
            </a:r>
            <a:endParaRPr lang="en-US" sz="1600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/>
              <a:t>‘Customer Service Calls’ field is added for deeper </a:t>
            </a:r>
            <a:r>
              <a:rPr lang="en-US" sz="1600" dirty="0" smtClean="0"/>
              <a:t>analysis.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/>
              <a:t>Respective calculated fields are </a:t>
            </a:r>
            <a:r>
              <a:rPr lang="en-US" sz="1600" dirty="0" smtClean="0"/>
              <a:t>created. Ex </a:t>
            </a:r>
            <a:r>
              <a:rPr lang="en-US" sz="1600" dirty="0"/>
              <a:t>: Interaction Rate, etc</a:t>
            </a:r>
            <a:r>
              <a:rPr lang="en-US" sz="1600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1600" dirty="0" smtClean="0">
              <a:effectLst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600" dirty="0"/>
              <a:t>Respective color legend is also shown.</a:t>
            </a:r>
          </a:p>
        </p:txBody>
      </p:sp>
    </p:spTree>
    <p:extLst>
      <p:ext uri="{BB962C8B-B14F-4D97-AF65-F5344CB8AC3E}">
        <p14:creationId xmlns:p14="http://schemas.microsoft.com/office/powerpoint/2010/main" val="1488511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2000">
        <p:checker/>
        <p:sndAc>
          <p:stSnd>
            <p:snd r:embed="rId2" name="type.wav"/>
          </p:stSnd>
        </p:sndAc>
      </p:transition>
    </mc:Choice>
    <mc:Fallback>
      <p:transition spd="slow" advTm="2000">
        <p:checker/>
        <p:sndAc>
          <p:stSnd>
            <p:snd r:embed="rId2" name="typ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871</TotalTime>
  <Words>714</Words>
  <Application>Microsoft Office PowerPoint</Application>
  <PresentationFormat>Widescreen</PresentationFormat>
  <Paragraphs>149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    Customer Churn         Analysis Case Study</vt:lpstr>
      <vt:lpstr>Contents  </vt:lpstr>
      <vt:lpstr>What is Customer Churning?</vt:lpstr>
      <vt:lpstr>Data Visualization</vt:lpstr>
      <vt:lpstr>Churn Rate Across States</vt:lpstr>
      <vt:lpstr>Age Category VS Churn Rate</vt:lpstr>
      <vt:lpstr>Churn Rate VS GB Consumption</vt:lpstr>
      <vt:lpstr>Count of customers VS Churn Reason</vt:lpstr>
      <vt:lpstr>Interaction Rate VS Count of Customers</vt:lpstr>
      <vt:lpstr>Overall Composition of Contract Type</vt:lpstr>
      <vt:lpstr>Payment Method VS Count of Customers</vt:lpstr>
      <vt:lpstr>Tenure VS Count Of Customers</vt:lpstr>
      <vt:lpstr>D2D Trends of Local|Intl. Mints (In Calls)</vt:lpstr>
      <vt:lpstr>Age Distribution</vt:lpstr>
      <vt:lpstr>Dashboard 1  Dashboard 2  Dashboard 3</vt:lpstr>
      <vt:lpstr>Findings  </vt:lpstr>
      <vt:lpstr>Insights</vt:lpstr>
      <vt:lpstr>RECOMMENDATIONS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Indu</dc:creator>
  <cp:lastModifiedBy>Indu</cp:lastModifiedBy>
  <cp:revision>71</cp:revision>
  <dcterms:created xsi:type="dcterms:W3CDTF">2024-08-23T07:54:43Z</dcterms:created>
  <dcterms:modified xsi:type="dcterms:W3CDTF">2024-08-24T10:56:42Z</dcterms:modified>
</cp:coreProperties>
</file>