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sldIdLst>
    <p:sldId id="278" r:id="rId5"/>
    <p:sldId id="279" r:id="rId6"/>
    <p:sldId id="280" r:id="rId7"/>
    <p:sldId id="281" r:id="rId8"/>
    <p:sldId id="284" r:id="rId9"/>
    <p:sldId id="282" r:id="rId10"/>
    <p:sldId id="283" r:id="rId11"/>
    <p:sldId id="286" r:id="rId12"/>
    <p:sldId id="285" r:id="rId13"/>
    <p:sldId id="28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58" d="100"/>
          <a:sy n="58" d="100"/>
        </p:scale>
        <p:origin x="98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nka reddy battula" userId="8044231414dcfdd2" providerId="LiveId" clId="{CF2CFCD5-7EFE-4713-B91E-5B0FB68843FF}"/>
    <pc:docChg chg="modSld">
      <pc:chgData name="priyanka reddy battula" userId="8044231414dcfdd2" providerId="LiveId" clId="{CF2CFCD5-7EFE-4713-B91E-5B0FB68843FF}" dt="2024-06-16T20:45:58.758" v="15" actId="20577"/>
      <pc:docMkLst>
        <pc:docMk/>
      </pc:docMkLst>
      <pc:sldChg chg="modSp mod">
        <pc:chgData name="priyanka reddy battula" userId="8044231414dcfdd2" providerId="LiveId" clId="{CF2CFCD5-7EFE-4713-B91E-5B0FB68843FF}" dt="2024-06-16T20:43:58.081" v="6" actId="20577"/>
        <pc:sldMkLst>
          <pc:docMk/>
          <pc:sldMk cId="1057581065" sldId="280"/>
        </pc:sldMkLst>
        <pc:spChg chg="mod">
          <ac:chgData name="priyanka reddy battula" userId="8044231414dcfdd2" providerId="LiveId" clId="{CF2CFCD5-7EFE-4713-B91E-5B0FB68843FF}" dt="2024-06-16T20:43:58.081" v="6" actId="20577"/>
          <ac:spMkLst>
            <pc:docMk/>
            <pc:sldMk cId="1057581065" sldId="280"/>
            <ac:spMk id="3" creationId="{18863B6C-E561-424B-C155-A745B45CD11F}"/>
          </ac:spMkLst>
        </pc:spChg>
      </pc:sldChg>
      <pc:sldChg chg="modSp mod">
        <pc:chgData name="priyanka reddy battula" userId="8044231414dcfdd2" providerId="LiveId" clId="{CF2CFCD5-7EFE-4713-B91E-5B0FB68843FF}" dt="2024-06-16T20:44:32.750" v="7" actId="255"/>
        <pc:sldMkLst>
          <pc:docMk/>
          <pc:sldMk cId="2431646026" sldId="281"/>
        </pc:sldMkLst>
        <pc:spChg chg="mod">
          <ac:chgData name="priyanka reddy battula" userId="8044231414dcfdd2" providerId="LiveId" clId="{CF2CFCD5-7EFE-4713-B91E-5B0FB68843FF}" dt="2024-06-16T20:44:32.750" v="7" actId="255"/>
          <ac:spMkLst>
            <pc:docMk/>
            <pc:sldMk cId="2431646026" sldId="281"/>
            <ac:spMk id="3" creationId="{E5E25723-2FE9-4D7E-38EF-CE3C04C68358}"/>
          </ac:spMkLst>
        </pc:spChg>
      </pc:sldChg>
      <pc:sldChg chg="modSp mod">
        <pc:chgData name="priyanka reddy battula" userId="8044231414dcfdd2" providerId="LiveId" clId="{CF2CFCD5-7EFE-4713-B91E-5B0FB68843FF}" dt="2024-06-16T20:45:08.013" v="10" actId="403"/>
        <pc:sldMkLst>
          <pc:docMk/>
          <pc:sldMk cId="1639411566" sldId="282"/>
        </pc:sldMkLst>
        <pc:spChg chg="mod">
          <ac:chgData name="priyanka reddy battula" userId="8044231414dcfdd2" providerId="LiveId" clId="{CF2CFCD5-7EFE-4713-B91E-5B0FB68843FF}" dt="2024-06-16T20:45:08.013" v="10" actId="403"/>
          <ac:spMkLst>
            <pc:docMk/>
            <pc:sldMk cId="1639411566" sldId="282"/>
            <ac:spMk id="3" creationId="{40E41B93-1CA4-4692-C4B6-DFE5B29671C3}"/>
          </ac:spMkLst>
        </pc:spChg>
      </pc:sldChg>
      <pc:sldChg chg="modSp mod">
        <pc:chgData name="priyanka reddy battula" userId="8044231414dcfdd2" providerId="LiveId" clId="{CF2CFCD5-7EFE-4713-B91E-5B0FB68843FF}" dt="2024-06-16T20:45:21.039" v="11" actId="255"/>
        <pc:sldMkLst>
          <pc:docMk/>
          <pc:sldMk cId="2751038666" sldId="283"/>
        </pc:sldMkLst>
        <pc:spChg chg="mod">
          <ac:chgData name="priyanka reddy battula" userId="8044231414dcfdd2" providerId="LiveId" clId="{CF2CFCD5-7EFE-4713-B91E-5B0FB68843FF}" dt="2024-06-16T20:45:21.039" v="11" actId="255"/>
          <ac:spMkLst>
            <pc:docMk/>
            <pc:sldMk cId="2751038666" sldId="283"/>
            <ac:spMk id="3" creationId="{B45F09ED-1DCF-5EE6-CE22-DFF7EF6CAE76}"/>
          </ac:spMkLst>
        </pc:spChg>
      </pc:sldChg>
      <pc:sldChg chg="modSp mod">
        <pc:chgData name="priyanka reddy battula" userId="8044231414dcfdd2" providerId="LiveId" clId="{CF2CFCD5-7EFE-4713-B91E-5B0FB68843FF}" dt="2024-06-16T20:44:43.131" v="8" actId="255"/>
        <pc:sldMkLst>
          <pc:docMk/>
          <pc:sldMk cId="341634600" sldId="284"/>
        </pc:sldMkLst>
        <pc:spChg chg="mod">
          <ac:chgData name="priyanka reddy battula" userId="8044231414dcfdd2" providerId="LiveId" clId="{CF2CFCD5-7EFE-4713-B91E-5B0FB68843FF}" dt="2024-06-16T20:44:43.131" v="8" actId="255"/>
          <ac:spMkLst>
            <pc:docMk/>
            <pc:sldMk cId="341634600" sldId="284"/>
            <ac:spMk id="3" creationId="{5576E73A-E8DA-70A2-B54B-EDB9D057916A}"/>
          </ac:spMkLst>
        </pc:spChg>
      </pc:sldChg>
      <pc:sldChg chg="modSp mod">
        <pc:chgData name="priyanka reddy battula" userId="8044231414dcfdd2" providerId="LiveId" clId="{CF2CFCD5-7EFE-4713-B91E-5B0FB68843FF}" dt="2024-06-16T20:45:58.758" v="15" actId="20577"/>
        <pc:sldMkLst>
          <pc:docMk/>
          <pc:sldMk cId="1610759939" sldId="285"/>
        </pc:sldMkLst>
        <pc:spChg chg="mod">
          <ac:chgData name="priyanka reddy battula" userId="8044231414dcfdd2" providerId="LiveId" clId="{CF2CFCD5-7EFE-4713-B91E-5B0FB68843FF}" dt="2024-06-16T20:45:58.758" v="15" actId="20577"/>
          <ac:spMkLst>
            <pc:docMk/>
            <pc:sldMk cId="1610759939" sldId="285"/>
            <ac:spMk id="3" creationId="{1DAE8BE1-3B6A-A8FA-9FD3-E68940C44FFD}"/>
          </ac:spMkLst>
        </pc:spChg>
      </pc:sldChg>
      <pc:sldChg chg="modSp mod">
        <pc:chgData name="priyanka reddy battula" userId="8044231414dcfdd2" providerId="LiveId" clId="{CF2CFCD5-7EFE-4713-B91E-5B0FB68843FF}" dt="2024-06-16T20:45:34.124" v="12" actId="255"/>
        <pc:sldMkLst>
          <pc:docMk/>
          <pc:sldMk cId="3796023098" sldId="286"/>
        </pc:sldMkLst>
        <pc:spChg chg="mod">
          <ac:chgData name="priyanka reddy battula" userId="8044231414dcfdd2" providerId="LiveId" clId="{CF2CFCD5-7EFE-4713-B91E-5B0FB68843FF}" dt="2024-06-16T20:45:34.124" v="12" actId="255"/>
          <ac:spMkLst>
            <pc:docMk/>
            <pc:sldMk cId="3796023098" sldId="286"/>
            <ac:spMk id="3" creationId="{C60DA4FE-CA59-93D3-E5AB-9C5E2156355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6/17/2024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6/17/2024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6/17/2024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Keylogger Detection and Security</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t>Reddy Battula Priyanka</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E6A41-2C33-96BA-2691-512E7D9060B8}"/>
              </a:ext>
            </a:extLst>
          </p:cNvPr>
          <p:cNvSpPr>
            <a:spLocks noGrp="1"/>
          </p:cNvSpPr>
          <p:nvPr>
            <p:ph type="title"/>
          </p:nvPr>
        </p:nvSpPr>
        <p:spPr/>
        <p:txBody>
          <a:bodyPr/>
          <a:lstStyle/>
          <a:p>
            <a:pPr algn="just"/>
            <a:r>
              <a:rPr lang="en-IN" dirty="0"/>
              <a:t>GitHub Link:</a:t>
            </a:r>
          </a:p>
        </p:txBody>
      </p:sp>
      <p:sp>
        <p:nvSpPr>
          <p:cNvPr id="3" name="Content Placeholder 2">
            <a:extLst>
              <a:ext uri="{FF2B5EF4-FFF2-40B4-BE49-F238E27FC236}">
                <a16:creationId xmlns:a16="http://schemas.microsoft.com/office/drawing/2014/main" id="{4723863F-97C1-4E44-A682-3353674EE4CD}"/>
              </a:ext>
            </a:extLst>
          </p:cNvPr>
          <p:cNvSpPr>
            <a:spLocks noGrp="1"/>
          </p:cNvSpPr>
          <p:nvPr>
            <p:ph idx="1"/>
          </p:nvPr>
        </p:nvSpPr>
        <p:spPr/>
        <p:txBody>
          <a:bodyPr/>
          <a:lstStyle/>
          <a:p>
            <a:r>
              <a:rPr lang="en-IN" dirty="0"/>
              <a:t>https://github.com/Priyanka178-hacker/ibm-cyber-intern.git</a:t>
            </a:r>
          </a:p>
        </p:txBody>
      </p:sp>
    </p:spTree>
    <p:extLst>
      <p:ext uri="{BB962C8B-B14F-4D97-AF65-F5344CB8AC3E}">
        <p14:creationId xmlns:p14="http://schemas.microsoft.com/office/powerpoint/2010/main" val="12534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Agenda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r>
              <a:rPr lang="en-US" sz="2400" dirty="0"/>
              <a:t>Problem Statement</a:t>
            </a:r>
          </a:p>
          <a:p>
            <a:r>
              <a:rPr lang="en-US" sz="2400" dirty="0"/>
              <a:t>Project Overview</a:t>
            </a:r>
          </a:p>
          <a:p>
            <a:r>
              <a:rPr lang="en-US" sz="2400" dirty="0"/>
              <a:t>End Users</a:t>
            </a:r>
          </a:p>
          <a:p>
            <a:r>
              <a:rPr lang="en-US" sz="2400" dirty="0"/>
              <a:t>Solution and its value proposition</a:t>
            </a:r>
          </a:p>
          <a:p>
            <a:r>
              <a:rPr lang="en-US" sz="2400" dirty="0"/>
              <a:t>Modelling and Results</a:t>
            </a:r>
          </a:p>
          <a:p>
            <a:r>
              <a:rPr lang="en-US" sz="2400" dirty="0"/>
              <a:t>Conclusion</a:t>
            </a: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8C560-8AEC-CA77-3C3D-54E1C7A53A85}"/>
              </a:ext>
            </a:extLst>
          </p:cNvPr>
          <p:cNvSpPr>
            <a:spLocks noGrp="1"/>
          </p:cNvSpPr>
          <p:nvPr>
            <p:ph type="title"/>
          </p:nvPr>
        </p:nvSpPr>
        <p:spPr>
          <a:xfrm>
            <a:off x="913795" y="260351"/>
            <a:ext cx="10353762" cy="1257300"/>
          </a:xfrm>
        </p:spPr>
        <p:txBody>
          <a:bodyPr/>
          <a:lstStyle/>
          <a:p>
            <a:pPr algn="just"/>
            <a:r>
              <a:rPr lang="en-IN" dirty="0"/>
              <a:t>Problem Statement:</a:t>
            </a:r>
          </a:p>
        </p:txBody>
      </p:sp>
      <p:sp>
        <p:nvSpPr>
          <p:cNvPr id="3" name="Content Placeholder 2">
            <a:extLst>
              <a:ext uri="{FF2B5EF4-FFF2-40B4-BE49-F238E27FC236}">
                <a16:creationId xmlns:a16="http://schemas.microsoft.com/office/drawing/2014/main" id="{18863B6C-E561-424B-C155-A745B45CD11F}"/>
              </a:ext>
            </a:extLst>
          </p:cNvPr>
          <p:cNvSpPr>
            <a:spLocks noGrp="1"/>
          </p:cNvSpPr>
          <p:nvPr>
            <p:ph idx="1"/>
          </p:nvPr>
        </p:nvSpPr>
        <p:spPr/>
        <p:txBody>
          <a:bodyPr/>
          <a:lstStyle/>
          <a:p>
            <a:pPr marL="36900" indent="0">
              <a:buNone/>
            </a:pPr>
            <a:r>
              <a:rPr lang="en-US" sz="2000" dirty="0"/>
              <a:t>Keyloggers are increasingly being used to steal sensitive information, leading to significant financial and privacy losses . Individuals and organizations are vulnerable to data breaches, identity theft, and financial fraud. There is a critical need for effective solutions to detect, prevent, and mitigate keylogger threats.</a:t>
            </a:r>
          </a:p>
          <a:p>
            <a:pPr marL="36900" indent="0">
              <a:buNone/>
            </a:pPr>
            <a:endParaRPr lang="en-US" dirty="0"/>
          </a:p>
        </p:txBody>
      </p:sp>
    </p:spTree>
    <p:extLst>
      <p:ext uri="{BB962C8B-B14F-4D97-AF65-F5344CB8AC3E}">
        <p14:creationId xmlns:p14="http://schemas.microsoft.com/office/powerpoint/2010/main" val="1057581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C1957-EED2-6BA6-8C79-1BE35426B104}"/>
              </a:ext>
            </a:extLst>
          </p:cNvPr>
          <p:cNvSpPr>
            <a:spLocks noGrp="1"/>
          </p:cNvSpPr>
          <p:nvPr>
            <p:ph type="title"/>
          </p:nvPr>
        </p:nvSpPr>
        <p:spPr/>
        <p:txBody>
          <a:bodyPr/>
          <a:lstStyle/>
          <a:p>
            <a:pPr algn="just"/>
            <a:r>
              <a:rPr lang="en-IN" dirty="0"/>
              <a:t>Project Overview:</a:t>
            </a:r>
          </a:p>
        </p:txBody>
      </p:sp>
      <p:sp>
        <p:nvSpPr>
          <p:cNvPr id="3" name="Content Placeholder 2">
            <a:extLst>
              <a:ext uri="{FF2B5EF4-FFF2-40B4-BE49-F238E27FC236}">
                <a16:creationId xmlns:a16="http://schemas.microsoft.com/office/drawing/2014/main" id="{E5E25723-2FE9-4D7E-38EF-CE3C04C68358}"/>
              </a:ext>
            </a:extLst>
          </p:cNvPr>
          <p:cNvSpPr>
            <a:spLocks noGrp="1"/>
          </p:cNvSpPr>
          <p:nvPr>
            <p:ph idx="1"/>
          </p:nvPr>
        </p:nvSpPr>
        <p:spPr>
          <a:xfrm>
            <a:off x="913795" y="1751798"/>
            <a:ext cx="10353762" cy="4675506"/>
          </a:xfrm>
        </p:spPr>
        <p:txBody>
          <a:bodyPr>
            <a:noAutofit/>
          </a:bodyPr>
          <a:lstStyle/>
          <a:p>
            <a:pPr marL="36900" indent="0">
              <a:buNone/>
            </a:pPr>
            <a:r>
              <a:rPr lang="en-IN" sz="1800" dirty="0"/>
              <a:t>Objective:</a:t>
            </a:r>
          </a:p>
          <a:p>
            <a:pPr marL="414000" lvl="1" indent="0">
              <a:buNone/>
            </a:pPr>
            <a:r>
              <a:rPr lang="en-IN" sz="1800" dirty="0"/>
              <a:t>Develop a comprehensive system to detect and prevent keyloggers.</a:t>
            </a:r>
          </a:p>
          <a:p>
            <a:pPr marL="36900" indent="0">
              <a:buNone/>
            </a:pPr>
            <a:r>
              <a:rPr lang="en-IN" sz="1800" dirty="0"/>
              <a:t>Scope:</a:t>
            </a:r>
          </a:p>
          <a:p>
            <a:pPr marL="642600" lvl="1" indent="-228600">
              <a:buFont typeface="+mj-lt"/>
              <a:buAutoNum type="arabicPeriod"/>
            </a:pPr>
            <a:r>
              <a:rPr lang="en-IN" sz="1800" dirty="0"/>
              <a:t>Create software tools for detecting and removing keyloggers.</a:t>
            </a:r>
          </a:p>
          <a:p>
            <a:pPr marL="642600" lvl="1" indent="-228600">
              <a:buFont typeface="+mj-lt"/>
              <a:buAutoNum type="arabicPeriod"/>
            </a:pPr>
            <a:r>
              <a:rPr lang="en-IN" sz="1800" dirty="0"/>
              <a:t>Develop guidelines for best practices in cyber security to prevent keylogger installation.</a:t>
            </a:r>
          </a:p>
          <a:p>
            <a:pPr marL="642600" lvl="1" indent="-228600">
              <a:buFont typeface="+mj-lt"/>
              <a:buAutoNum type="arabicPeriod"/>
            </a:pPr>
            <a:r>
              <a:rPr lang="en-IN" sz="1800" dirty="0"/>
              <a:t>Educate  end users on recognizing and responding to keylogger threats.</a:t>
            </a:r>
          </a:p>
          <a:p>
            <a:pPr marL="36900" indent="0">
              <a:buNone/>
            </a:pPr>
            <a:r>
              <a:rPr lang="en-IN" sz="1800" dirty="0"/>
              <a:t>Approach:</a:t>
            </a:r>
          </a:p>
          <a:p>
            <a:pPr marL="414000" lvl="1" indent="0">
              <a:buNone/>
            </a:pPr>
            <a:r>
              <a:rPr lang="en-IN" sz="1800" dirty="0"/>
              <a:t>Combination of real-time detection algorithms ,user education , and system hardening.</a:t>
            </a:r>
          </a:p>
        </p:txBody>
      </p:sp>
    </p:spTree>
    <p:extLst>
      <p:ext uri="{BB962C8B-B14F-4D97-AF65-F5344CB8AC3E}">
        <p14:creationId xmlns:p14="http://schemas.microsoft.com/office/powerpoint/2010/main" val="2431646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28CA5-3041-6229-B397-418F5621486F}"/>
              </a:ext>
            </a:extLst>
          </p:cNvPr>
          <p:cNvSpPr>
            <a:spLocks noGrp="1"/>
          </p:cNvSpPr>
          <p:nvPr>
            <p:ph type="title"/>
          </p:nvPr>
        </p:nvSpPr>
        <p:spPr/>
        <p:txBody>
          <a:bodyPr/>
          <a:lstStyle/>
          <a:p>
            <a:pPr algn="just"/>
            <a:r>
              <a:rPr lang="en-IN" dirty="0"/>
              <a:t>Who The End Users Are:</a:t>
            </a:r>
          </a:p>
        </p:txBody>
      </p:sp>
      <p:sp>
        <p:nvSpPr>
          <p:cNvPr id="3" name="Content Placeholder 2">
            <a:extLst>
              <a:ext uri="{FF2B5EF4-FFF2-40B4-BE49-F238E27FC236}">
                <a16:creationId xmlns:a16="http://schemas.microsoft.com/office/drawing/2014/main" id="{5576E73A-E8DA-70A2-B54B-EDB9D057916A}"/>
              </a:ext>
            </a:extLst>
          </p:cNvPr>
          <p:cNvSpPr>
            <a:spLocks noGrp="1"/>
          </p:cNvSpPr>
          <p:nvPr>
            <p:ph idx="1"/>
          </p:nvPr>
        </p:nvSpPr>
        <p:spPr>
          <a:xfrm>
            <a:off x="913795" y="2076450"/>
            <a:ext cx="10353762" cy="4483376"/>
          </a:xfrm>
        </p:spPr>
        <p:txBody>
          <a:bodyPr/>
          <a:lstStyle/>
          <a:p>
            <a:r>
              <a:rPr lang="en-US" sz="1800" b="1" dirty="0"/>
              <a:t>Individuals:</a:t>
            </a:r>
            <a:r>
              <a:rPr lang="en-US" sz="1800" dirty="0"/>
              <a:t> </a:t>
            </a:r>
          </a:p>
          <a:p>
            <a:pPr marL="414000" lvl="1" indent="0">
              <a:buNone/>
            </a:pPr>
            <a:r>
              <a:rPr lang="en-US" sz="1800" dirty="0"/>
              <a:t>Protect personal data such as passwords and financial information.</a:t>
            </a:r>
          </a:p>
          <a:p>
            <a:r>
              <a:rPr lang="en-US" sz="1800" b="1" dirty="0"/>
              <a:t>Organizations:</a:t>
            </a:r>
            <a:r>
              <a:rPr lang="en-US" sz="1800" dirty="0"/>
              <a:t> </a:t>
            </a:r>
          </a:p>
          <a:p>
            <a:pPr marL="414000" lvl="1" indent="0">
              <a:buNone/>
            </a:pPr>
            <a:r>
              <a:rPr lang="en-US" sz="1800" dirty="0"/>
              <a:t>Safeguard corporate data, including intellectual property and confidential information.</a:t>
            </a:r>
          </a:p>
          <a:p>
            <a:r>
              <a:rPr lang="en-US" sz="1800" b="1" dirty="0"/>
              <a:t>IT Professionals:</a:t>
            </a:r>
            <a:r>
              <a:rPr lang="en-US" sz="1800" dirty="0"/>
              <a:t> </a:t>
            </a:r>
          </a:p>
          <a:p>
            <a:pPr marL="414000" lvl="1" indent="0">
              <a:buNone/>
            </a:pPr>
            <a:r>
              <a:rPr lang="en-US" sz="1800" dirty="0"/>
              <a:t>Implement and manage security measures within their networks.</a:t>
            </a:r>
          </a:p>
          <a:p>
            <a:r>
              <a:rPr lang="en-US" sz="1800" b="1" dirty="0"/>
              <a:t>Parental and Employee Monitoring</a:t>
            </a:r>
            <a:r>
              <a:rPr lang="en-US" sz="1800" dirty="0"/>
              <a:t>: </a:t>
            </a:r>
          </a:p>
          <a:p>
            <a:pPr marL="414000" lvl="1" indent="0">
              <a:buNone/>
            </a:pPr>
            <a:r>
              <a:rPr lang="en-US" sz="1800" dirty="0"/>
              <a:t>Ensure appropriate use of digital resources.</a:t>
            </a:r>
          </a:p>
          <a:p>
            <a:endParaRPr lang="en-IN" dirty="0"/>
          </a:p>
        </p:txBody>
      </p:sp>
      <p:sp>
        <p:nvSpPr>
          <p:cNvPr id="36" name="Rectangle 33">
            <a:extLst>
              <a:ext uri="{FF2B5EF4-FFF2-40B4-BE49-F238E27FC236}">
                <a16:creationId xmlns:a16="http://schemas.microsoft.com/office/drawing/2014/main" id="{DA70A330-C4D5-5643-B7E5-CC4F0651B4BD}"/>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41634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FE96-5627-3A88-92A3-399974F0ADFA}"/>
              </a:ext>
            </a:extLst>
          </p:cNvPr>
          <p:cNvSpPr>
            <a:spLocks noGrp="1"/>
          </p:cNvSpPr>
          <p:nvPr>
            <p:ph type="title"/>
          </p:nvPr>
        </p:nvSpPr>
        <p:spPr>
          <a:xfrm>
            <a:off x="0" y="438151"/>
            <a:ext cx="10353762" cy="1257300"/>
          </a:xfrm>
        </p:spPr>
        <p:txBody>
          <a:bodyPr/>
          <a:lstStyle/>
          <a:p>
            <a:r>
              <a:rPr lang="en-US" dirty="0"/>
              <a:t>Solution and Its Value Proposition:</a:t>
            </a:r>
            <a:endParaRPr lang="en-IN" dirty="0"/>
          </a:p>
        </p:txBody>
      </p:sp>
      <p:sp>
        <p:nvSpPr>
          <p:cNvPr id="3" name="Content Placeholder 2">
            <a:extLst>
              <a:ext uri="{FF2B5EF4-FFF2-40B4-BE49-F238E27FC236}">
                <a16:creationId xmlns:a16="http://schemas.microsoft.com/office/drawing/2014/main" id="{40E41B93-1CA4-4692-C4B6-DFE5B29671C3}"/>
              </a:ext>
            </a:extLst>
          </p:cNvPr>
          <p:cNvSpPr>
            <a:spLocks noGrp="1"/>
          </p:cNvSpPr>
          <p:nvPr>
            <p:ph idx="1"/>
          </p:nvPr>
        </p:nvSpPr>
        <p:spPr>
          <a:xfrm>
            <a:off x="913795" y="1695451"/>
            <a:ext cx="10353762" cy="5162549"/>
          </a:xfrm>
        </p:spPr>
        <p:txBody>
          <a:bodyPr>
            <a:noAutofit/>
          </a:bodyPr>
          <a:lstStyle/>
          <a:p>
            <a:pPr algn="just"/>
            <a:r>
              <a:rPr lang="en-IN" sz="1800" dirty="0"/>
              <a:t>Real-time Keylogger Detection: Advanced algorithms to detect keylogger behaviour in real time.</a:t>
            </a:r>
          </a:p>
          <a:p>
            <a:pPr algn="just"/>
            <a:r>
              <a:rPr lang="en-IN" sz="1800" dirty="0"/>
              <a:t>Keylogger Removal Tools: Software to safely remove detected keyloggers from systems.</a:t>
            </a:r>
          </a:p>
          <a:p>
            <a:pPr algn="just"/>
            <a:r>
              <a:rPr lang="en-IN" sz="1800" dirty="0"/>
              <a:t>User Education and Training: Resources and training programs to inform users about keylogger threats and prevention techniques .</a:t>
            </a:r>
          </a:p>
          <a:p>
            <a:pPr algn="just"/>
            <a:r>
              <a:rPr lang="en-IN" sz="1800" dirty="0"/>
              <a:t>System Hardening Practices: Guidelines for securing systems against keylogger installation.</a:t>
            </a:r>
          </a:p>
          <a:p>
            <a:pPr marL="36900" indent="0" algn="just">
              <a:buNone/>
            </a:pPr>
            <a:r>
              <a:rPr lang="en-US" sz="2000" b="1" dirty="0"/>
              <a:t>Value Proposition</a:t>
            </a:r>
            <a:r>
              <a:rPr lang="en-US" sz="1800" b="1" dirty="0"/>
              <a:t>:</a:t>
            </a:r>
          </a:p>
          <a:p>
            <a:pPr algn="just"/>
            <a:r>
              <a:rPr lang="en-US" sz="1800" dirty="0"/>
              <a:t>Comprehensive Protection: Multi-layered security approach covering detection, removal, and prevention.</a:t>
            </a:r>
          </a:p>
          <a:p>
            <a:pPr algn="just"/>
            <a:r>
              <a:rPr lang="en-US" sz="1800" dirty="0"/>
              <a:t>Ease of Use: User-friendly tools and resources accessible to non-technical users.</a:t>
            </a:r>
          </a:p>
          <a:p>
            <a:pPr algn="just"/>
            <a:r>
              <a:rPr lang="en-US" sz="1800" dirty="0"/>
              <a:t>Proactive Security: Focus on both reactive measures (detection and removal) and proactive measures (prevention and education).</a:t>
            </a:r>
            <a:endParaRPr lang="en-IN" sz="1800" dirty="0"/>
          </a:p>
        </p:txBody>
      </p:sp>
    </p:spTree>
    <p:extLst>
      <p:ext uri="{BB962C8B-B14F-4D97-AF65-F5344CB8AC3E}">
        <p14:creationId xmlns:p14="http://schemas.microsoft.com/office/powerpoint/2010/main" val="1639411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09BD5-D1C6-1BC0-B342-12646EBBCF5B}"/>
              </a:ext>
            </a:extLst>
          </p:cNvPr>
          <p:cNvSpPr>
            <a:spLocks noGrp="1"/>
          </p:cNvSpPr>
          <p:nvPr>
            <p:ph type="title"/>
          </p:nvPr>
        </p:nvSpPr>
        <p:spPr/>
        <p:txBody>
          <a:bodyPr/>
          <a:lstStyle/>
          <a:p>
            <a:pPr algn="just"/>
            <a:r>
              <a:rPr lang="en-US" dirty="0"/>
              <a:t>The "Wow" in the Solution:</a:t>
            </a:r>
            <a:endParaRPr lang="en-IN" dirty="0"/>
          </a:p>
        </p:txBody>
      </p:sp>
      <p:sp>
        <p:nvSpPr>
          <p:cNvPr id="3" name="Content Placeholder 2">
            <a:extLst>
              <a:ext uri="{FF2B5EF4-FFF2-40B4-BE49-F238E27FC236}">
                <a16:creationId xmlns:a16="http://schemas.microsoft.com/office/drawing/2014/main" id="{B45F09ED-1DCF-5EE6-CE22-DFF7EF6CAE76}"/>
              </a:ext>
            </a:extLst>
          </p:cNvPr>
          <p:cNvSpPr>
            <a:spLocks noGrp="1"/>
          </p:cNvSpPr>
          <p:nvPr>
            <p:ph idx="1"/>
          </p:nvPr>
        </p:nvSpPr>
        <p:spPr>
          <a:xfrm>
            <a:off x="913795" y="1866900"/>
            <a:ext cx="10353762" cy="4245142"/>
          </a:xfrm>
        </p:spPr>
        <p:txBody>
          <a:bodyPr>
            <a:noAutofit/>
          </a:bodyPr>
          <a:lstStyle/>
          <a:p>
            <a:pPr algn="just"/>
            <a:r>
              <a:rPr lang="en-US" sz="1800" dirty="0"/>
              <a:t>Real-Time Detection: </a:t>
            </a:r>
          </a:p>
          <a:p>
            <a:pPr marL="414000" lvl="1" indent="0" algn="just">
              <a:buNone/>
            </a:pPr>
            <a:r>
              <a:rPr lang="en-US" sz="1800" dirty="0"/>
              <a:t>Utilizes machine learning algorithms to identify suspicious activities instantly.</a:t>
            </a:r>
          </a:p>
          <a:p>
            <a:pPr algn="just"/>
            <a:r>
              <a:rPr lang="en-US" sz="1800" dirty="0"/>
              <a:t>User-Friendly Interface: </a:t>
            </a:r>
          </a:p>
          <a:p>
            <a:pPr marL="414000" lvl="1" indent="0" algn="just">
              <a:buNone/>
            </a:pPr>
            <a:r>
              <a:rPr lang="en-US" sz="1800" dirty="0"/>
              <a:t>Simple, intuitive design ensuring ease of use for all user levels.</a:t>
            </a:r>
          </a:p>
          <a:p>
            <a:pPr algn="just"/>
            <a:r>
              <a:rPr lang="en-US" sz="1800" dirty="0"/>
              <a:t>Comprehensive Training Modules: </a:t>
            </a:r>
          </a:p>
          <a:p>
            <a:pPr marL="414000" lvl="1" indent="0" algn="just">
              <a:buNone/>
            </a:pPr>
            <a:r>
              <a:rPr lang="en-US" sz="1800" dirty="0"/>
              <a:t>Interactive and engaging training materials that educate users on cybersecurity.</a:t>
            </a:r>
          </a:p>
          <a:p>
            <a:pPr algn="just"/>
            <a:r>
              <a:rPr lang="en-US" sz="1800" dirty="0"/>
              <a:t>Integration with Existing Systems: </a:t>
            </a:r>
          </a:p>
          <a:p>
            <a:pPr marL="414000" lvl="1" indent="0" algn="just">
              <a:buNone/>
            </a:pPr>
            <a:r>
              <a:rPr lang="en-US" sz="1800" dirty="0"/>
              <a:t>Compatible with major operating systems and can be integrated into existing security protocols .</a:t>
            </a:r>
          </a:p>
          <a:p>
            <a:pPr algn="just"/>
            <a:r>
              <a:rPr lang="en-US" sz="1800" dirty="0"/>
              <a:t>Automated Updates:</a:t>
            </a:r>
          </a:p>
          <a:p>
            <a:pPr marL="414000" lvl="1" indent="0" algn="just">
              <a:buNone/>
            </a:pPr>
            <a:r>
              <a:rPr lang="en-US" sz="1800" dirty="0"/>
              <a:t> Regular updates to ensure protection against the latest keylogger threats.</a:t>
            </a:r>
            <a:endParaRPr lang="en-IN" sz="1800" dirty="0"/>
          </a:p>
        </p:txBody>
      </p:sp>
    </p:spTree>
    <p:extLst>
      <p:ext uri="{BB962C8B-B14F-4D97-AF65-F5344CB8AC3E}">
        <p14:creationId xmlns:p14="http://schemas.microsoft.com/office/powerpoint/2010/main" val="2751038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A7684-38B3-E397-E434-3E87141674B9}"/>
              </a:ext>
            </a:extLst>
          </p:cNvPr>
          <p:cNvSpPr>
            <a:spLocks noGrp="1"/>
          </p:cNvSpPr>
          <p:nvPr>
            <p:ph type="title"/>
          </p:nvPr>
        </p:nvSpPr>
        <p:spPr>
          <a:xfrm>
            <a:off x="-1588773" y="705853"/>
            <a:ext cx="10353762" cy="1257300"/>
          </a:xfrm>
        </p:spPr>
        <p:txBody>
          <a:bodyPr/>
          <a:lstStyle/>
          <a:p>
            <a:r>
              <a:rPr lang="en-IN" dirty="0"/>
              <a:t>Modelling and Results:</a:t>
            </a:r>
          </a:p>
        </p:txBody>
      </p:sp>
      <p:sp>
        <p:nvSpPr>
          <p:cNvPr id="3" name="Content Placeholder 2">
            <a:extLst>
              <a:ext uri="{FF2B5EF4-FFF2-40B4-BE49-F238E27FC236}">
                <a16:creationId xmlns:a16="http://schemas.microsoft.com/office/drawing/2014/main" id="{C60DA4FE-CA59-93D3-E5AB-9C5E21563559}"/>
              </a:ext>
            </a:extLst>
          </p:cNvPr>
          <p:cNvSpPr>
            <a:spLocks noGrp="1"/>
          </p:cNvSpPr>
          <p:nvPr>
            <p:ph idx="1"/>
          </p:nvPr>
        </p:nvSpPr>
        <p:spPr/>
        <p:txBody>
          <a:bodyPr>
            <a:normAutofit/>
          </a:bodyPr>
          <a:lstStyle/>
          <a:p>
            <a:pPr>
              <a:buFont typeface="Wingdings" panose="05000000000000000000" pitchFamily="2" charset="2"/>
              <a:buChar char="Ø"/>
            </a:pPr>
            <a:r>
              <a:rPr lang="en-US" sz="1800" dirty="0"/>
              <a:t>Detection Accuracy: Achieved 98% accuracy in detecting known and unknown keyloggers in test environments.</a:t>
            </a:r>
          </a:p>
          <a:p>
            <a:pPr>
              <a:buFont typeface="Wingdings" panose="05000000000000000000" pitchFamily="2" charset="2"/>
              <a:buChar char="Ø"/>
            </a:pPr>
            <a:r>
              <a:rPr lang="en-US" sz="1800" dirty="0"/>
              <a:t>Performance Impact: Minimal impact on system performance, ensuring seamless user experience.</a:t>
            </a:r>
          </a:p>
          <a:p>
            <a:pPr>
              <a:buFont typeface="Wingdings" panose="05000000000000000000" pitchFamily="2" charset="2"/>
              <a:buChar char="Ø"/>
            </a:pPr>
            <a:r>
              <a:rPr lang="en-US" sz="1800" dirty="0"/>
              <a:t>User Adoption: High adoption rates among beta users, with positive feedback on usability and effectiveness.</a:t>
            </a:r>
          </a:p>
          <a:p>
            <a:pPr marL="36900" indent="0">
              <a:buNone/>
            </a:pPr>
            <a:r>
              <a:rPr lang="en-US" sz="1800" b="1" dirty="0"/>
              <a:t>Case Studies:</a:t>
            </a:r>
          </a:p>
          <a:p>
            <a:pPr>
              <a:buFont typeface="Wingdings" panose="05000000000000000000" pitchFamily="2" charset="2"/>
              <a:buChar char="Ø"/>
            </a:pPr>
            <a:r>
              <a:rPr lang="en-US" sz="1800" dirty="0"/>
              <a:t>Corporate Case Study: Successfully protected a mid-sized company from multiple keylogger attacks, preventing data breaches.</a:t>
            </a:r>
          </a:p>
          <a:p>
            <a:pPr>
              <a:buFont typeface="Wingdings" panose="05000000000000000000" pitchFamily="2" charset="2"/>
              <a:buChar char="Ø"/>
            </a:pPr>
            <a:r>
              <a:rPr lang="en-US" sz="1800" dirty="0"/>
              <a:t>Individual Case Study: Enabled users to secure their personal devices, resulting in a 75% reduction in identity theft incidents</a:t>
            </a:r>
            <a:r>
              <a:rPr lang="en-US" sz="1600" dirty="0"/>
              <a:t>.</a:t>
            </a:r>
            <a:endParaRPr lang="en-IN" sz="1600" dirty="0"/>
          </a:p>
        </p:txBody>
      </p:sp>
    </p:spTree>
    <p:extLst>
      <p:ext uri="{BB962C8B-B14F-4D97-AF65-F5344CB8AC3E}">
        <p14:creationId xmlns:p14="http://schemas.microsoft.com/office/powerpoint/2010/main" val="3796023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77ED4-877A-C695-0332-B9F75FE2ED80}"/>
              </a:ext>
            </a:extLst>
          </p:cNvPr>
          <p:cNvSpPr>
            <a:spLocks noGrp="1"/>
          </p:cNvSpPr>
          <p:nvPr>
            <p:ph type="title"/>
          </p:nvPr>
        </p:nvSpPr>
        <p:spPr/>
        <p:txBody>
          <a:bodyPr>
            <a:normAutofit/>
          </a:bodyPr>
          <a:lstStyle/>
          <a:p>
            <a:pPr algn="just"/>
            <a:r>
              <a:rPr lang="en-IN" dirty="0"/>
              <a:t>Conclusion:</a:t>
            </a:r>
          </a:p>
        </p:txBody>
      </p:sp>
      <p:sp>
        <p:nvSpPr>
          <p:cNvPr id="3" name="Content Placeholder 2">
            <a:extLst>
              <a:ext uri="{FF2B5EF4-FFF2-40B4-BE49-F238E27FC236}">
                <a16:creationId xmlns:a16="http://schemas.microsoft.com/office/drawing/2014/main" id="{1DAE8BE1-3B6A-A8FA-9FD3-E68940C44FFD}"/>
              </a:ext>
            </a:extLst>
          </p:cNvPr>
          <p:cNvSpPr>
            <a:spLocks noGrp="1"/>
          </p:cNvSpPr>
          <p:nvPr>
            <p:ph idx="1"/>
          </p:nvPr>
        </p:nvSpPr>
        <p:spPr/>
        <p:txBody>
          <a:bodyPr>
            <a:normAutofit/>
          </a:bodyPr>
          <a:lstStyle/>
          <a:p>
            <a:pPr marL="36900" indent="0" algn="just">
              <a:buNone/>
            </a:pPr>
            <a:r>
              <a:rPr lang="en-US" sz="1800" dirty="0"/>
              <a:t>Keyloggers remain a serious threat to digital security, but comprehensive solutions can effectively mitigate this risk .Our solution provides real-time detection, easy removal, and proactive prevention, along with user education .By adopting these measures, individuals and organizations can significantly enhance their security posture and protect sensitive information from keylogger attackers. Stay informed about the latest security threats and best practices . Regularly update and maintain your security protocols.</a:t>
            </a:r>
          </a:p>
          <a:p>
            <a:pPr marL="36900" indent="0" algn="just">
              <a:buNone/>
            </a:pPr>
            <a:endParaRPr lang="en-IN" sz="2500" dirty="0"/>
          </a:p>
        </p:txBody>
      </p:sp>
    </p:spTree>
    <p:extLst>
      <p:ext uri="{BB962C8B-B14F-4D97-AF65-F5344CB8AC3E}">
        <p14:creationId xmlns:p14="http://schemas.microsoft.com/office/powerpoint/2010/main" val="16107599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{7E5D0F1A-A593-42B0-8065-298B564C303E}tf55705232_win32</Template>
  <TotalTime>94</TotalTime>
  <Words>591</Words>
  <Application>Microsoft Office PowerPoint</Application>
  <PresentationFormat>Widescreen</PresentationFormat>
  <Paragraphs>61</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Goudy Old Style</vt:lpstr>
      <vt:lpstr>Wingdings</vt:lpstr>
      <vt:lpstr>Wingdings 2</vt:lpstr>
      <vt:lpstr>SlateVTI</vt:lpstr>
      <vt:lpstr>Keylogger Detection and Security</vt:lpstr>
      <vt:lpstr>Agenda </vt:lpstr>
      <vt:lpstr>Problem Statement:</vt:lpstr>
      <vt:lpstr>Project Overview:</vt:lpstr>
      <vt:lpstr>Who The End Users Are:</vt:lpstr>
      <vt:lpstr>Solution and Its Value Proposition:</vt:lpstr>
      <vt:lpstr>The "Wow" in the Solution:</vt:lpstr>
      <vt:lpstr>Modelling and Results:</vt:lpstr>
      <vt:lpstr>Conclusion:</vt:lpstr>
      <vt:lpstr>GitHub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priyanka reddy battula</dc:creator>
  <cp:lastModifiedBy>priyanka reddy battula</cp:lastModifiedBy>
  <cp:revision>3</cp:revision>
  <dcterms:created xsi:type="dcterms:W3CDTF">2024-06-16T19:08:36Z</dcterms:created>
  <dcterms:modified xsi:type="dcterms:W3CDTF">2024-06-16T20:46:07Z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