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60"/>
  </p:normalViewPr>
  <p:slideViewPr>
    <p:cSldViewPr snapToGrid="0">
      <p:cViewPr varScale="1">
        <p:scale>
          <a:sx n="81" d="100"/>
          <a:sy n="81"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FE6A5F-6B34-423E-90A2-5D1FD87D3D85}"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130646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6A5F-6B34-423E-90A2-5D1FD87D3D85}"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52031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6A5F-6B34-423E-90A2-5D1FD87D3D85}"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C9CE3D-8109-440E-A20D-D8BA2AB0CF8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6772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FE6A5F-6B34-423E-90A2-5D1FD87D3D85}"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2780458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FE6A5F-6B34-423E-90A2-5D1FD87D3D85}"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C9CE3D-8109-440E-A20D-D8BA2AB0CF8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8542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FE6A5F-6B34-423E-90A2-5D1FD87D3D85}"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3808418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E6A5F-6B34-423E-90A2-5D1FD87D3D85}"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3358399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E6A5F-6B34-423E-90A2-5D1FD87D3D85}"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345812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E6A5F-6B34-423E-90A2-5D1FD87D3D85}"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292715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6A5F-6B34-423E-90A2-5D1FD87D3D85}"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227062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FE6A5F-6B34-423E-90A2-5D1FD87D3D85}"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85847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FE6A5F-6B34-423E-90A2-5D1FD87D3D85}"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397842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6A5F-6B34-423E-90A2-5D1FD87D3D85}"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26617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6A5F-6B34-423E-90A2-5D1FD87D3D85}"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84641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6A5F-6B34-423E-90A2-5D1FD87D3D85}"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63142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6A5F-6B34-423E-90A2-5D1FD87D3D85}"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C9CE3D-8109-440E-A20D-D8BA2AB0CF85}" type="slidenum">
              <a:rPr lang="en-US" smtClean="0"/>
              <a:t>‹#›</a:t>
            </a:fld>
            <a:endParaRPr lang="en-US"/>
          </a:p>
        </p:txBody>
      </p:sp>
    </p:spTree>
    <p:extLst>
      <p:ext uri="{BB962C8B-B14F-4D97-AF65-F5344CB8AC3E}">
        <p14:creationId xmlns:p14="http://schemas.microsoft.com/office/powerpoint/2010/main" val="145094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FE6A5F-6B34-423E-90A2-5D1FD87D3D85}" type="datetimeFigureOut">
              <a:rPr lang="en-US" smtClean="0"/>
              <a:t>5/21/2024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C9CE3D-8109-440E-A20D-D8BA2AB0CF85}" type="slidenum">
              <a:rPr lang="en-US" smtClean="0"/>
              <a:t>‹#›</a:t>
            </a:fld>
            <a:endParaRPr lang="en-US"/>
          </a:p>
        </p:txBody>
      </p:sp>
    </p:spTree>
    <p:extLst>
      <p:ext uri="{BB962C8B-B14F-4D97-AF65-F5344CB8AC3E}">
        <p14:creationId xmlns:p14="http://schemas.microsoft.com/office/powerpoint/2010/main" val="2878096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ivescience.com/63065-acid-rain.html" TargetMode="External"/><Relationship Id="rId2" Type="http://schemas.openxmlformats.org/officeDocument/2006/relationships/hyperlink" Target="https://www.livescience.com/tag/air-pollu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857E-DECA-4BA3-FD76-39FAC4FEF93A}"/>
              </a:ext>
            </a:extLst>
          </p:cNvPr>
          <p:cNvSpPr>
            <a:spLocks noGrp="1"/>
          </p:cNvSpPr>
          <p:nvPr>
            <p:ph type="ctrTitle"/>
          </p:nvPr>
        </p:nvSpPr>
        <p:spPr>
          <a:xfrm>
            <a:off x="2755468" y="206193"/>
            <a:ext cx="5224751" cy="748145"/>
          </a:xfrm>
        </p:spPr>
        <p:txBody>
          <a:bodyPr>
            <a:normAutofit/>
          </a:bodyPr>
          <a:lstStyle/>
          <a:p>
            <a:r>
              <a:rPr lang="en-US" sz="3600" dirty="0">
                <a:latin typeface="Arial Black" panose="020B0A04020102020204" pitchFamily="34" charset="0"/>
              </a:rPr>
              <a:t>Pollution</a:t>
            </a:r>
          </a:p>
        </p:txBody>
      </p:sp>
      <p:sp>
        <p:nvSpPr>
          <p:cNvPr id="5" name="Subtitle 4">
            <a:extLst>
              <a:ext uri="{FF2B5EF4-FFF2-40B4-BE49-F238E27FC236}">
                <a16:creationId xmlns:a16="http://schemas.microsoft.com/office/drawing/2014/main" id="{C65515C2-79B0-802A-7B81-48D9F7BBD4B7}"/>
              </a:ext>
            </a:extLst>
          </p:cNvPr>
          <p:cNvSpPr>
            <a:spLocks noGrp="1"/>
          </p:cNvSpPr>
          <p:nvPr>
            <p:ph type="subTitle" idx="1"/>
          </p:nvPr>
        </p:nvSpPr>
        <p:spPr>
          <a:xfrm>
            <a:off x="1956953" y="1510561"/>
            <a:ext cx="8828811" cy="4260273"/>
          </a:xfrm>
        </p:spPr>
        <p:txBody>
          <a:bodyPr>
            <a:normAutofit/>
          </a:bodyPr>
          <a:lstStyle/>
          <a:p>
            <a:r>
              <a:rPr lang="en-US" b="0" i="0" dirty="0">
                <a:solidFill>
                  <a:srgbClr val="4D5156"/>
                </a:solidFill>
                <a:effectLst/>
                <a:highlight>
                  <a:srgbClr val="FFFFFF"/>
                </a:highlight>
                <a:latin typeface="Georgia" panose="02040502050405020303" pitchFamily="18" charset="0"/>
              </a:rPr>
              <a:t>Pollution is </a:t>
            </a:r>
            <a:r>
              <a:rPr lang="en-US" b="0" i="0" dirty="0">
                <a:solidFill>
                  <a:srgbClr val="040C28"/>
                </a:solidFill>
                <a:effectLst/>
                <a:highlight>
                  <a:srgbClr val="D3E3FD"/>
                </a:highlight>
                <a:latin typeface="Georgia" panose="02040502050405020303" pitchFamily="18" charset="0"/>
              </a:rPr>
              <a:t>the introduction of harmful materials into the environment</a:t>
            </a:r>
            <a:r>
              <a:rPr lang="en-US" b="0" i="0" dirty="0">
                <a:solidFill>
                  <a:srgbClr val="4D5156"/>
                </a:solidFill>
                <a:effectLst/>
                <a:highlight>
                  <a:srgbClr val="FFFFFF"/>
                </a:highlight>
                <a:latin typeface="Georgia" panose="02040502050405020303" pitchFamily="18" charset="0"/>
              </a:rPr>
              <a:t>. These harmful materials are called pollution. Pollutants can be natural, such as volcanic ash. </a:t>
            </a:r>
          </a:p>
          <a:p>
            <a:r>
              <a:rPr lang="en-US" b="0" i="0" dirty="0">
                <a:solidFill>
                  <a:srgbClr val="4D5156"/>
                </a:solidFill>
                <a:effectLst/>
                <a:highlight>
                  <a:srgbClr val="FFFFFF"/>
                </a:highlight>
                <a:latin typeface="Georgia" panose="02040502050405020303" pitchFamily="18" charset="0"/>
              </a:rPr>
              <a:t>They can also be created by human activity, such as trash or runoff produced by factories.</a:t>
            </a:r>
          </a:p>
          <a:p>
            <a:r>
              <a:rPr lang="en-US" b="0" i="0" dirty="0">
                <a:solidFill>
                  <a:srgbClr val="4D5156"/>
                </a:solidFill>
                <a:effectLst/>
                <a:highlight>
                  <a:srgbClr val="FFFFFF"/>
                </a:highlight>
                <a:latin typeface="Georgia" panose="02040502050405020303" pitchFamily="18" charset="0"/>
              </a:rPr>
              <a:t> </a:t>
            </a:r>
            <a:r>
              <a:rPr lang="en-US" b="0" i="0" dirty="0">
                <a:solidFill>
                  <a:srgbClr val="4D5156"/>
                </a:solidFill>
                <a:effectLst/>
                <a:highlight>
                  <a:srgbClr val="FFFFFF"/>
                </a:highlight>
                <a:latin typeface="Google Sans"/>
              </a:rPr>
              <a:t>Pollution is a significant and growing problem that affects our planet in various ways. It is </a:t>
            </a:r>
            <a:r>
              <a:rPr lang="en-US" b="0" i="0" dirty="0">
                <a:solidFill>
                  <a:srgbClr val="040C28"/>
                </a:solidFill>
                <a:effectLst/>
                <a:highlight>
                  <a:srgbClr val="D3E3FD"/>
                </a:highlight>
                <a:latin typeface="Google Sans"/>
              </a:rPr>
              <a:t>the introduction of harmful substances into the environment, which can cause harm to living organisms, disrupt ecosystems, and degrade the quality of life.</a:t>
            </a:r>
          </a:p>
          <a:p>
            <a:r>
              <a:rPr lang="en-US" dirty="0"/>
              <a:t>Essay on Pollution: Pollution is a big problem that happens when harmful things get into the air, water, and land around us. It can be from factories, cars, or even how we throw away our trash. Pollution is not good because it can make people and animals sick and can even change the weather.</a:t>
            </a:r>
            <a:endParaRPr lang="en-US" dirty="0">
              <a:latin typeface="Georgia" panose="02040502050405020303" pitchFamily="18" charset="0"/>
            </a:endParaRPr>
          </a:p>
        </p:txBody>
      </p:sp>
      <p:sp>
        <p:nvSpPr>
          <p:cNvPr id="6" name="Arrow: Right 5">
            <a:extLst>
              <a:ext uri="{FF2B5EF4-FFF2-40B4-BE49-F238E27FC236}">
                <a16:creationId xmlns:a16="http://schemas.microsoft.com/office/drawing/2014/main" id="{55364027-7C2A-F8E6-805C-3843719B62DA}"/>
              </a:ext>
            </a:extLst>
          </p:cNvPr>
          <p:cNvSpPr/>
          <p:nvPr/>
        </p:nvSpPr>
        <p:spPr>
          <a:xfrm>
            <a:off x="1776844" y="1672937"/>
            <a:ext cx="176646"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BD8D139-D7F8-8AA7-9D19-B31E9D433CC7}"/>
              </a:ext>
            </a:extLst>
          </p:cNvPr>
          <p:cNvSpPr/>
          <p:nvPr/>
        </p:nvSpPr>
        <p:spPr>
          <a:xfrm>
            <a:off x="1773380" y="2618510"/>
            <a:ext cx="176647"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6FB27AC6-D0A6-466B-0173-F7E240A08ED5}"/>
              </a:ext>
            </a:extLst>
          </p:cNvPr>
          <p:cNvSpPr/>
          <p:nvPr/>
        </p:nvSpPr>
        <p:spPr>
          <a:xfrm>
            <a:off x="1773381" y="3283527"/>
            <a:ext cx="176646"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1F2946A8-E916-4D78-0330-C679F1792BCC}"/>
              </a:ext>
            </a:extLst>
          </p:cNvPr>
          <p:cNvSpPr/>
          <p:nvPr/>
        </p:nvSpPr>
        <p:spPr>
          <a:xfrm>
            <a:off x="1751110" y="4178631"/>
            <a:ext cx="176646"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052683"/>
      </p:ext>
    </p:extLst>
  </p:cSld>
  <p:clrMapOvr>
    <a:masterClrMapping/>
  </p:clrMapOvr>
  <mc:AlternateContent xmlns:mc="http://schemas.openxmlformats.org/markup-compatibility/2006">
    <mc:Choice xmlns:p14="http://schemas.microsoft.com/office/powerpoint/2010/main" Requires="p14">
      <p:transition spd="slow" advTm="2000">
        <p14:flash/>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A25D-35EF-D5A1-ABBC-0B327078817F}"/>
              </a:ext>
            </a:extLst>
          </p:cNvPr>
          <p:cNvSpPr>
            <a:spLocks noGrp="1"/>
          </p:cNvSpPr>
          <p:nvPr>
            <p:ph type="title"/>
          </p:nvPr>
        </p:nvSpPr>
        <p:spPr>
          <a:xfrm>
            <a:off x="2589212" y="665067"/>
            <a:ext cx="4282887" cy="563422"/>
          </a:xfrm>
        </p:spPr>
        <p:txBody>
          <a:bodyPr>
            <a:normAutofit fontScale="90000"/>
          </a:bodyPr>
          <a:lstStyle/>
          <a:p>
            <a:r>
              <a:rPr lang="en-US" dirty="0">
                <a:latin typeface="Arial Rounded MT Bold" panose="020F0704030504030204" pitchFamily="34" charset="0"/>
              </a:rPr>
              <a:t>NOISE POLLUTION </a:t>
            </a:r>
          </a:p>
        </p:txBody>
      </p:sp>
      <p:sp>
        <p:nvSpPr>
          <p:cNvPr id="5" name="TextBox 4">
            <a:extLst>
              <a:ext uri="{FF2B5EF4-FFF2-40B4-BE49-F238E27FC236}">
                <a16:creationId xmlns:a16="http://schemas.microsoft.com/office/drawing/2014/main" id="{91840F6B-B53F-45E8-0850-F708870BE1B7}"/>
              </a:ext>
            </a:extLst>
          </p:cNvPr>
          <p:cNvSpPr txBox="1"/>
          <p:nvPr/>
        </p:nvSpPr>
        <p:spPr>
          <a:xfrm>
            <a:off x="2945081" y="2133599"/>
            <a:ext cx="5201392" cy="4524315"/>
          </a:xfrm>
          <a:prstGeom prst="rect">
            <a:avLst/>
          </a:prstGeom>
          <a:noFill/>
        </p:spPr>
        <p:txBody>
          <a:bodyPr wrap="square">
            <a:spAutoFit/>
          </a:bodyPr>
          <a:lstStyle/>
          <a:p>
            <a:r>
              <a:rPr lang="en-US" b="0" i="0" dirty="0">
                <a:solidFill>
                  <a:srgbClr val="4D5156"/>
                </a:solidFill>
                <a:effectLst/>
                <a:highlight>
                  <a:srgbClr val="FFFFFF"/>
                </a:highlight>
                <a:latin typeface="Google Sans"/>
              </a:rPr>
              <a:t>Noise pollution is </a:t>
            </a:r>
            <a:r>
              <a:rPr lang="en-US" b="0" i="0" dirty="0">
                <a:solidFill>
                  <a:srgbClr val="040C28"/>
                </a:solidFill>
                <a:effectLst/>
                <a:highlight>
                  <a:srgbClr val="D3E3FD"/>
                </a:highlight>
                <a:latin typeface="Google Sans"/>
              </a:rPr>
              <a:t>when the level of noise increases more than the normal level</a:t>
            </a:r>
            <a:r>
              <a:rPr lang="en-US" b="0" i="0" dirty="0">
                <a:solidFill>
                  <a:srgbClr val="4D5156"/>
                </a:solidFill>
                <a:effectLst/>
                <a:highlight>
                  <a:srgbClr val="FFFFFF"/>
                </a:highlight>
                <a:latin typeface="Google Sans"/>
              </a:rPr>
              <a:t>. When the amount of noise exceeds, it becomes dangerous for living beings. Moreover, these unpleasant sounds cause several disturbances and create an imbalance in the environment. In other words, high volume noises are normal. </a:t>
            </a:r>
            <a:r>
              <a:rPr lang="en-US" b="0" i="0" dirty="0">
                <a:solidFill>
                  <a:srgbClr val="040C28"/>
                </a:solidFill>
                <a:effectLst/>
                <a:highlight>
                  <a:srgbClr val="D3E3FD"/>
                </a:highlight>
                <a:latin typeface="Google Sans"/>
              </a:rPr>
              <a:t>Be sound, do not pollute</a:t>
            </a:r>
            <a:r>
              <a:rPr lang="en-US" b="0" i="0" dirty="0">
                <a:solidFill>
                  <a:srgbClr val="4D5156"/>
                </a:solidFill>
                <a:effectLst/>
                <a:highlight>
                  <a:srgbClr val="FFFFFF"/>
                </a:highlight>
                <a:latin typeface="Google Sans"/>
              </a:rPr>
              <a:t>. Keep the noise down or the noise will keep you down. Save Our Ears. Sometimes you say more by not saying anything at all. Noise can fill your ears, and put you in tears.</a:t>
            </a:r>
            <a:r>
              <a:rPr lang="en-US" b="0" i="0" dirty="0">
                <a:solidFill>
                  <a:srgbClr val="202124"/>
                </a:solidFill>
                <a:effectLst/>
                <a:highlight>
                  <a:srgbClr val="FFFFFF"/>
                </a:highlight>
                <a:latin typeface="Google Sans"/>
              </a:rPr>
              <a:t> What is noise pollution? Not all sound is considered noise pollution. The World Health Organization (WHO) defines </a:t>
            </a:r>
            <a:r>
              <a:rPr lang="en-US" b="0" i="0" dirty="0">
                <a:solidFill>
                  <a:srgbClr val="040C28"/>
                </a:solidFill>
                <a:effectLst/>
                <a:latin typeface="Google Sans"/>
              </a:rPr>
              <a:t>noise above 65 decibels (dB)</a:t>
            </a:r>
            <a:r>
              <a:rPr lang="en-US" b="0" i="0" dirty="0">
                <a:solidFill>
                  <a:srgbClr val="202124"/>
                </a:solidFill>
                <a:effectLst/>
                <a:highlight>
                  <a:srgbClr val="FFFFFF"/>
                </a:highlight>
                <a:latin typeface="Google Sans"/>
              </a:rPr>
              <a:t> as noise pollution. To be precise, noise becomes harmful when it exceeds 75 decibels (dB) and is painful above 120 </a:t>
            </a:r>
            <a:r>
              <a:rPr lang="en-US" b="0" i="0" dirty="0" err="1">
                <a:solidFill>
                  <a:srgbClr val="202124"/>
                </a:solidFill>
                <a:effectLst/>
                <a:highlight>
                  <a:srgbClr val="FFFFFF"/>
                </a:highlight>
                <a:latin typeface="Google Sans"/>
              </a:rPr>
              <a:t>dB.</a:t>
            </a:r>
            <a:endParaRPr lang="en-US" dirty="0"/>
          </a:p>
        </p:txBody>
      </p:sp>
      <p:sp>
        <p:nvSpPr>
          <p:cNvPr id="6" name="Arrow: Right 5">
            <a:extLst>
              <a:ext uri="{FF2B5EF4-FFF2-40B4-BE49-F238E27FC236}">
                <a16:creationId xmlns:a16="http://schemas.microsoft.com/office/drawing/2014/main" id="{756A8745-1630-86A7-97E3-A8C5A688C136}"/>
              </a:ext>
            </a:extLst>
          </p:cNvPr>
          <p:cNvSpPr/>
          <p:nvPr/>
        </p:nvSpPr>
        <p:spPr>
          <a:xfrm>
            <a:off x="2738570" y="2264227"/>
            <a:ext cx="206511" cy="1820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03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4E8F-46EB-0B5D-F32F-344F9FE0158A}"/>
              </a:ext>
            </a:extLst>
          </p:cNvPr>
          <p:cNvSpPr>
            <a:spLocks noGrp="1"/>
          </p:cNvSpPr>
          <p:nvPr>
            <p:ph type="title"/>
          </p:nvPr>
        </p:nvSpPr>
        <p:spPr>
          <a:xfrm>
            <a:off x="2592926" y="624110"/>
            <a:ext cx="4603522" cy="670300"/>
          </a:xfrm>
        </p:spPr>
        <p:txBody>
          <a:bodyPr/>
          <a:lstStyle/>
          <a:p>
            <a:r>
              <a:rPr lang="en-US" dirty="0">
                <a:latin typeface="Bahnschrift" panose="020B0502040204020203" pitchFamily="34" charset="0"/>
              </a:rPr>
              <a:t>PLASTIC POLLUTION </a:t>
            </a:r>
          </a:p>
        </p:txBody>
      </p:sp>
      <p:sp>
        <p:nvSpPr>
          <p:cNvPr id="3" name="Content Placeholder 2">
            <a:extLst>
              <a:ext uri="{FF2B5EF4-FFF2-40B4-BE49-F238E27FC236}">
                <a16:creationId xmlns:a16="http://schemas.microsoft.com/office/drawing/2014/main" id="{F0AF726D-63CD-792B-FE27-80C342F1A2F3}"/>
              </a:ext>
            </a:extLst>
          </p:cNvPr>
          <p:cNvSpPr>
            <a:spLocks noGrp="1"/>
          </p:cNvSpPr>
          <p:nvPr>
            <p:ph idx="1"/>
          </p:nvPr>
        </p:nvSpPr>
        <p:spPr>
          <a:xfrm>
            <a:off x="2197327" y="2145475"/>
            <a:ext cx="7184179" cy="3922815"/>
          </a:xfrm>
        </p:spPr>
        <p:txBody>
          <a:bodyPr/>
          <a:lstStyle/>
          <a:p>
            <a:r>
              <a:rPr lang="en-US" b="0" i="0" dirty="0">
                <a:solidFill>
                  <a:srgbClr val="1A1A1A"/>
                </a:solidFill>
                <a:effectLst/>
                <a:highlight>
                  <a:srgbClr val="FFFFFF"/>
                </a:highlight>
                <a:latin typeface="Georgia" panose="02040502050405020303" pitchFamily="18" charset="0"/>
              </a:rPr>
              <a:t>Plastic pollution is the addition of plastic waste to the landscape and waterways. It is caused by manufactured plastics that are not properly disposed of. It is a problem because plastic does not break down easily, the chemical additives in plastic may become endocrine disrupters, plastic waste flows downstream into rivers and oceans (sea life can ingest, choke on, or become trapped in plastic waste), and plastic is a source of polychlorinated biphenyls (PCBs), which are suspected carcinogens.</a:t>
            </a:r>
            <a:endParaRPr lang="en-US" dirty="0"/>
          </a:p>
        </p:txBody>
      </p:sp>
    </p:spTree>
    <p:extLst>
      <p:ext uri="{BB962C8B-B14F-4D97-AF65-F5344CB8AC3E}">
        <p14:creationId xmlns:p14="http://schemas.microsoft.com/office/powerpoint/2010/main" val="252813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AA91-0513-ADD2-8089-F2701D06021D}"/>
              </a:ext>
            </a:extLst>
          </p:cNvPr>
          <p:cNvSpPr>
            <a:spLocks noGrp="1"/>
          </p:cNvSpPr>
          <p:nvPr>
            <p:ph type="title"/>
          </p:nvPr>
        </p:nvSpPr>
        <p:spPr>
          <a:xfrm>
            <a:off x="2319793" y="422230"/>
            <a:ext cx="4520394" cy="812804"/>
          </a:xfrm>
        </p:spPr>
        <p:txBody>
          <a:bodyPr/>
          <a:lstStyle/>
          <a:p>
            <a:r>
              <a:rPr lang="en-US" dirty="0">
                <a:latin typeface="Arial" panose="020B0604020202020204" pitchFamily="34" charset="0"/>
                <a:cs typeface="Arial" panose="020B0604020202020204" pitchFamily="34" charset="0"/>
              </a:rPr>
              <a:t>WATER POLLUTION</a:t>
            </a:r>
          </a:p>
        </p:txBody>
      </p:sp>
      <p:sp>
        <p:nvSpPr>
          <p:cNvPr id="3" name="Content Placeholder 2">
            <a:extLst>
              <a:ext uri="{FF2B5EF4-FFF2-40B4-BE49-F238E27FC236}">
                <a16:creationId xmlns:a16="http://schemas.microsoft.com/office/drawing/2014/main" id="{F31EA420-D421-2E7D-FC71-DE89B014DAFB}"/>
              </a:ext>
            </a:extLst>
          </p:cNvPr>
          <p:cNvSpPr>
            <a:spLocks noGrp="1"/>
          </p:cNvSpPr>
          <p:nvPr>
            <p:ph idx="1"/>
          </p:nvPr>
        </p:nvSpPr>
        <p:spPr>
          <a:xfrm>
            <a:off x="2319793" y="1816925"/>
            <a:ext cx="7132965" cy="4025735"/>
          </a:xfrm>
        </p:spPr>
        <p:txBody>
          <a:bodyPr/>
          <a:lstStyle/>
          <a:p>
            <a:r>
              <a:rPr lang="en-US" b="0" i="0" dirty="0">
                <a:solidFill>
                  <a:srgbClr val="333333"/>
                </a:solidFill>
                <a:effectLst/>
                <a:highlight>
                  <a:srgbClr val="FFFFFF"/>
                </a:highlight>
                <a:latin typeface="Open Sans" panose="020B0606030504020204" pitchFamily="34" charset="0"/>
              </a:rPr>
              <a:t>Water pollution happens when chemicals or dangerous foreign substances are introduced to water, including toxic chemicals, sewage, pesticides and fertilizers from agricultural runoff, or metals like lead or mercury. According to the Environmental Protection Agency (EPA), 44% of assessed stream miles, 64% of lakes and 30% of bay and estuarine areas are not clean enough for fishing and swimming. The EPA also states that the United State's most common contaminants are bacteria, mercury, phosphorus and nitrogen. These come from the most common sources of contaminates, that include agricultural runoff, air deposition, water diversions and channelization of stream</a:t>
            </a:r>
            <a:endParaRPr lang="en-US" dirty="0"/>
          </a:p>
        </p:txBody>
      </p:sp>
    </p:spTree>
    <p:extLst>
      <p:ext uri="{BB962C8B-B14F-4D97-AF65-F5344CB8AC3E}">
        <p14:creationId xmlns:p14="http://schemas.microsoft.com/office/powerpoint/2010/main" val="232799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686D-C0D6-7DFF-8510-C7385A27770C}"/>
              </a:ext>
            </a:extLst>
          </p:cNvPr>
          <p:cNvSpPr>
            <a:spLocks noGrp="1"/>
          </p:cNvSpPr>
          <p:nvPr>
            <p:ph type="title"/>
          </p:nvPr>
        </p:nvSpPr>
        <p:spPr>
          <a:xfrm>
            <a:off x="1999159" y="350978"/>
            <a:ext cx="3700997" cy="836554"/>
          </a:xfrm>
        </p:spPr>
        <p:txBody>
          <a:bodyPr>
            <a:normAutofit/>
          </a:bodyPr>
          <a:lstStyle/>
          <a:p>
            <a:r>
              <a:rPr lang="en-US" dirty="0">
                <a:latin typeface="Arial" panose="020B0604020202020204" pitchFamily="34" charset="0"/>
                <a:cs typeface="Arial" panose="020B0604020202020204" pitchFamily="34" charset="0"/>
              </a:rPr>
              <a:t>AIR POLLUTION </a:t>
            </a:r>
          </a:p>
        </p:txBody>
      </p:sp>
      <p:sp>
        <p:nvSpPr>
          <p:cNvPr id="3" name="Content Placeholder 2">
            <a:extLst>
              <a:ext uri="{FF2B5EF4-FFF2-40B4-BE49-F238E27FC236}">
                <a16:creationId xmlns:a16="http://schemas.microsoft.com/office/drawing/2014/main" id="{E0B92463-9255-1F1D-6CC5-F658CE9CBF63}"/>
              </a:ext>
            </a:extLst>
          </p:cNvPr>
          <p:cNvSpPr>
            <a:spLocks noGrp="1"/>
          </p:cNvSpPr>
          <p:nvPr>
            <p:ph idx="1"/>
          </p:nvPr>
        </p:nvSpPr>
        <p:spPr>
          <a:xfrm>
            <a:off x="2589212" y="2133600"/>
            <a:ext cx="6804170" cy="4100290"/>
          </a:xfrm>
        </p:spPr>
        <p:txBody>
          <a:bodyPr>
            <a:normAutofit lnSpcReduction="10000"/>
          </a:bodyPr>
          <a:lstStyle/>
          <a:p>
            <a:pPr algn="l" fontAlgn="base"/>
            <a:r>
              <a:rPr lang="en-US" b="0" i="0" dirty="0">
                <a:solidFill>
                  <a:srgbClr val="333333"/>
                </a:solidFill>
                <a:effectLst/>
                <a:highlight>
                  <a:srgbClr val="FFFFFF"/>
                </a:highlight>
                <a:latin typeface="Open Sans" panose="020B0606030504020204" pitchFamily="34" charset="0"/>
              </a:rPr>
              <a:t>The air we breathe has a very exact chemical composition; 99% of it is made up of nitrogen, oxygen, water vapor and inert gases. </a:t>
            </a:r>
            <a:r>
              <a:rPr lang="en-US" b="0" i="0" u="none" strike="noStrike" dirty="0">
                <a:solidFill>
                  <a:srgbClr val="026CA2"/>
                </a:solidFill>
                <a:effectLst/>
                <a:highlight>
                  <a:srgbClr val="FFFFFF"/>
                </a:highlight>
                <a:latin typeface="inherit"/>
                <a:hlinkClick r:id="rId2"/>
              </a:rPr>
              <a:t>Air pollution</a:t>
            </a:r>
            <a:r>
              <a:rPr lang="en-US" b="0" i="0" dirty="0">
                <a:solidFill>
                  <a:srgbClr val="333333"/>
                </a:solidFill>
                <a:effectLst/>
                <a:highlight>
                  <a:srgbClr val="FFFFFF"/>
                </a:highlight>
                <a:latin typeface="Open Sans" panose="020B0606030504020204" pitchFamily="34" charset="0"/>
              </a:rPr>
              <a:t> occurs when things that aren't normally there are added to the air. A common type of air pollution happens when human activity releases particles into the air from burning fossil fuels. This pollution looks like soot, containing millions of tiny particles, floating in the air. </a:t>
            </a:r>
          </a:p>
          <a:p>
            <a:pPr algn="l" fontAlgn="base"/>
            <a:r>
              <a:rPr lang="en-US" b="0" i="0" dirty="0">
                <a:solidFill>
                  <a:srgbClr val="333333"/>
                </a:solidFill>
                <a:effectLst/>
                <a:highlight>
                  <a:srgbClr val="FFFFFF"/>
                </a:highlight>
                <a:latin typeface="Open Sans" panose="020B0606030504020204" pitchFamily="34" charset="0"/>
              </a:rPr>
              <a:t>Another common type of air pollution is dangerous gases, such as sulfur dioxide, nitrogen oxides, carbon monoxide and chemical vapors. These can take part in further chemical reactions once they are in the atmosphere, creating </a:t>
            </a:r>
            <a:r>
              <a:rPr lang="en-US" b="0" i="0" u="none" strike="noStrike" dirty="0">
                <a:solidFill>
                  <a:srgbClr val="026CA2"/>
                </a:solidFill>
                <a:effectLst/>
                <a:highlight>
                  <a:srgbClr val="FFFFFF"/>
                </a:highlight>
                <a:latin typeface="inherit"/>
                <a:hlinkClick r:id="rId3"/>
              </a:rPr>
              <a:t>acid rain</a:t>
            </a:r>
            <a:r>
              <a:rPr lang="en-US" b="0" i="0" dirty="0">
                <a:solidFill>
                  <a:srgbClr val="333333"/>
                </a:solidFill>
                <a:effectLst/>
                <a:highlight>
                  <a:srgbClr val="FFFFFF"/>
                </a:highlight>
                <a:latin typeface="Open Sans" panose="020B0606030504020204" pitchFamily="34" charset="0"/>
              </a:rPr>
              <a:t> and smog. Other sources of air pollution can come from within buildings, such as secondhand smoke. </a:t>
            </a:r>
          </a:p>
          <a:p>
            <a:endParaRPr lang="en-US" dirty="0"/>
          </a:p>
        </p:txBody>
      </p:sp>
    </p:spTree>
    <p:extLst>
      <p:ext uri="{BB962C8B-B14F-4D97-AF65-F5344CB8AC3E}">
        <p14:creationId xmlns:p14="http://schemas.microsoft.com/office/powerpoint/2010/main" val="27891756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TotalTime>
  <Words>663</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Arial</vt:lpstr>
      <vt:lpstr>Arial Black</vt:lpstr>
      <vt:lpstr>Arial Rounded MT Bold</vt:lpstr>
      <vt:lpstr>Bahnschrift</vt:lpstr>
      <vt:lpstr>Century Gothic</vt:lpstr>
      <vt:lpstr>Georgia</vt:lpstr>
      <vt:lpstr>Google Sans</vt:lpstr>
      <vt:lpstr>inherit</vt:lpstr>
      <vt:lpstr>Open Sans</vt:lpstr>
      <vt:lpstr>Wingdings 3</vt:lpstr>
      <vt:lpstr>Wisp</vt:lpstr>
      <vt:lpstr>Pollution</vt:lpstr>
      <vt:lpstr>NOISE POLLUTION </vt:lpstr>
      <vt:lpstr>PLASTIC POLLUTION </vt:lpstr>
      <vt:lpstr>WATER POLLUTION</vt:lpstr>
      <vt:lpstr>AIR POLLUTION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Windows User</dc:creator>
  <cp:lastModifiedBy>Windows User</cp:lastModifiedBy>
  <cp:revision>2</cp:revision>
  <dcterms:created xsi:type="dcterms:W3CDTF">2024-05-20T10:08:21Z</dcterms:created>
  <dcterms:modified xsi:type="dcterms:W3CDTF">2024-05-21T10:08:49Z</dcterms:modified>
</cp:coreProperties>
</file>