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priyanka%20naan%20mudhalvan%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priyanka%20naan%20mudhal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[priyanka naan mudhalvan excel.xlsx]Sheet2!PivotTable1</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5.5489209682123092E-2"/>
          <c:y val="0.10368524658101962"/>
          <c:w val="0.73574861475648945"/>
          <c:h val="0.66360201685315734"/>
        </c:manualLayout>
      </c:layout>
      <c:barChart>
        <c:barDir val="col"/>
        <c:grouping val="percentStacked"/>
        <c:ser>
          <c:idx val="0"/>
          <c:order val="0"/>
          <c:tx>
            <c:strRef>
              <c:f>Sheet2!$B$3</c:f>
              <c:strCache>
                <c:ptCount val="1"/>
                <c:pt idx="0">
                  <c:v>Sum of Employee Id </c:v>
                </c:pt>
              </c:strCache>
            </c:strRef>
          </c:tx>
          <c:spPr>
            <a:solidFill>
              <a:schemeClr val="accent1"/>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Sheet2!$B$4:$B$25</c:f>
              <c:numCache>
                <c:formatCode>General</c:formatCode>
                <c:ptCount val="21"/>
                <c:pt idx="0">
                  <c:v>1133</c:v>
                </c:pt>
                <c:pt idx="1">
                  <c:v>1138</c:v>
                </c:pt>
                <c:pt idx="2">
                  <c:v>1130</c:v>
                </c:pt>
                <c:pt idx="3">
                  <c:v>1126</c:v>
                </c:pt>
                <c:pt idx="4">
                  <c:v>1120</c:v>
                </c:pt>
                <c:pt idx="5">
                  <c:v>1125</c:v>
                </c:pt>
                <c:pt idx="6">
                  <c:v>1136</c:v>
                </c:pt>
                <c:pt idx="7">
                  <c:v>1140</c:v>
                </c:pt>
                <c:pt idx="8">
                  <c:v>1132</c:v>
                </c:pt>
                <c:pt idx="9">
                  <c:v>1121</c:v>
                </c:pt>
                <c:pt idx="10">
                  <c:v>1127</c:v>
                </c:pt>
                <c:pt idx="11">
                  <c:v>1134</c:v>
                </c:pt>
                <c:pt idx="12">
                  <c:v>1122</c:v>
                </c:pt>
                <c:pt idx="13">
                  <c:v>1139</c:v>
                </c:pt>
                <c:pt idx="14">
                  <c:v>1123</c:v>
                </c:pt>
                <c:pt idx="15">
                  <c:v>1129</c:v>
                </c:pt>
                <c:pt idx="16">
                  <c:v>1128</c:v>
                </c:pt>
                <c:pt idx="17">
                  <c:v>1124</c:v>
                </c:pt>
                <c:pt idx="18">
                  <c:v>1137</c:v>
                </c:pt>
                <c:pt idx="19">
                  <c:v>1131</c:v>
                </c:pt>
                <c:pt idx="20">
                  <c:v>1135</c:v>
                </c:pt>
              </c:numCache>
            </c:numRef>
          </c:val>
        </c:ser>
        <c:ser>
          <c:idx val="1"/>
          <c:order val="1"/>
          <c:tx>
            <c:strRef>
              <c:f>Sheet2!$C$3</c:f>
              <c:strCache>
                <c:ptCount val="1"/>
                <c:pt idx="0">
                  <c:v>Sum of Jun-24</c:v>
                </c:pt>
              </c:strCache>
            </c:strRef>
          </c:tx>
          <c:spPr>
            <a:solidFill>
              <a:schemeClr val="accent2"/>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Sheet2!$C$4:$C$25</c:f>
              <c:numCache>
                <c:formatCode>General</c:formatCode>
                <c:ptCount val="21"/>
                <c:pt idx="0">
                  <c:v>21</c:v>
                </c:pt>
                <c:pt idx="1">
                  <c:v>29</c:v>
                </c:pt>
                <c:pt idx="2">
                  <c:v>27</c:v>
                </c:pt>
                <c:pt idx="3">
                  <c:v>30</c:v>
                </c:pt>
                <c:pt idx="4">
                  <c:v>28</c:v>
                </c:pt>
                <c:pt idx="5">
                  <c:v>29</c:v>
                </c:pt>
                <c:pt idx="6">
                  <c:v>24</c:v>
                </c:pt>
                <c:pt idx="7">
                  <c:v>30</c:v>
                </c:pt>
                <c:pt idx="8">
                  <c:v>18</c:v>
                </c:pt>
                <c:pt idx="9">
                  <c:v>20</c:v>
                </c:pt>
                <c:pt idx="10">
                  <c:v>30</c:v>
                </c:pt>
                <c:pt idx="11">
                  <c:v>23</c:v>
                </c:pt>
                <c:pt idx="12">
                  <c:v>24</c:v>
                </c:pt>
                <c:pt idx="13">
                  <c:v>20</c:v>
                </c:pt>
                <c:pt idx="14">
                  <c:v>21</c:v>
                </c:pt>
                <c:pt idx="15">
                  <c:v>19</c:v>
                </c:pt>
                <c:pt idx="16">
                  <c:v>29</c:v>
                </c:pt>
                <c:pt idx="17">
                  <c:v>25</c:v>
                </c:pt>
                <c:pt idx="18">
                  <c:v>28</c:v>
                </c:pt>
                <c:pt idx="19">
                  <c:v>25</c:v>
                </c:pt>
                <c:pt idx="20">
                  <c:v>26</c:v>
                </c:pt>
              </c:numCache>
            </c:numRef>
          </c:val>
        </c:ser>
        <c:ser>
          <c:idx val="2"/>
          <c:order val="2"/>
          <c:tx>
            <c:strRef>
              <c:f>Sheet2!$D$3</c:f>
              <c:strCache>
                <c:ptCount val="1"/>
                <c:pt idx="0">
                  <c:v>Sum of Jul-24</c:v>
                </c:pt>
              </c:strCache>
            </c:strRef>
          </c:tx>
          <c:spPr>
            <a:solidFill>
              <a:schemeClr val="accent3"/>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Sheet2!$D$4:$D$25</c:f>
              <c:numCache>
                <c:formatCode>General</c:formatCode>
                <c:ptCount val="21"/>
                <c:pt idx="0">
                  <c:v>22</c:v>
                </c:pt>
                <c:pt idx="1">
                  <c:v>23</c:v>
                </c:pt>
                <c:pt idx="2">
                  <c:v>30</c:v>
                </c:pt>
                <c:pt idx="3">
                  <c:v>29</c:v>
                </c:pt>
                <c:pt idx="4">
                  <c:v>30</c:v>
                </c:pt>
                <c:pt idx="5">
                  <c:v>30</c:v>
                </c:pt>
                <c:pt idx="6">
                  <c:v>30</c:v>
                </c:pt>
                <c:pt idx="7">
                  <c:v>21</c:v>
                </c:pt>
                <c:pt idx="8">
                  <c:v>23</c:v>
                </c:pt>
                <c:pt idx="9">
                  <c:v>25</c:v>
                </c:pt>
                <c:pt idx="10">
                  <c:v>24</c:v>
                </c:pt>
                <c:pt idx="11">
                  <c:v>21</c:v>
                </c:pt>
                <c:pt idx="12">
                  <c:v>28</c:v>
                </c:pt>
                <c:pt idx="13">
                  <c:v>22</c:v>
                </c:pt>
                <c:pt idx="14">
                  <c:v>28</c:v>
                </c:pt>
                <c:pt idx="15">
                  <c:v>27</c:v>
                </c:pt>
                <c:pt idx="16">
                  <c:v>23</c:v>
                </c:pt>
                <c:pt idx="17">
                  <c:v>29</c:v>
                </c:pt>
                <c:pt idx="18">
                  <c:v>24</c:v>
                </c:pt>
                <c:pt idx="19">
                  <c:v>29</c:v>
                </c:pt>
                <c:pt idx="20">
                  <c:v>19</c:v>
                </c:pt>
              </c:numCache>
            </c:numRef>
          </c:val>
        </c:ser>
        <c:ser>
          <c:idx val="3"/>
          <c:order val="3"/>
          <c:tx>
            <c:strRef>
              <c:f>Sheet2!$E$3</c:f>
              <c:strCache>
                <c:ptCount val="1"/>
                <c:pt idx="0">
                  <c:v>Sum of Aug-24</c:v>
                </c:pt>
              </c:strCache>
            </c:strRef>
          </c:tx>
          <c:spPr>
            <a:solidFill>
              <a:schemeClr val="accent4"/>
            </a:solidFill>
            <a:ln>
              <a:noFill/>
            </a:ln>
            <a:effectLst/>
          </c:spPr>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Sheet2!$E$4:$E$25</c:f>
              <c:numCache>
                <c:formatCode>General</c:formatCode>
                <c:ptCount val="21"/>
                <c:pt idx="0">
                  <c:v>31</c:v>
                </c:pt>
                <c:pt idx="1">
                  <c:v>23</c:v>
                </c:pt>
                <c:pt idx="2">
                  <c:v>23</c:v>
                </c:pt>
                <c:pt idx="3">
                  <c:v>31</c:v>
                </c:pt>
                <c:pt idx="4">
                  <c:v>21</c:v>
                </c:pt>
                <c:pt idx="5">
                  <c:v>31</c:v>
                </c:pt>
                <c:pt idx="6">
                  <c:v>28</c:v>
                </c:pt>
                <c:pt idx="7">
                  <c:v>26</c:v>
                </c:pt>
                <c:pt idx="8">
                  <c:v>30</c:v>
                </c:pt>
                <c:pt idx="9">
                  <c:v>22</c:v>
                </c:pt>
                <c:pt idx="10">
                  <c:v>20</c:v>
                </c:pt>
                <c:pt idx="11">
                  <c:v>30</c:v>
                </c:pt>
                <c:pt idx="12">
                  <c:v>22</c:v>
                </c:pt>
                <c:pt idx="13">
                  <c:v>30</c:v>
                </c:pt>
                <c:pt idx="14">
                  <c:v>25</c:v>
                </c:pt>
                <c:pt idx="15">
                  <c:v>22</c:v>
                </c:pt>
                <c:pt idx="16">
                  <c:v>21</c:v>
                </c:pt>
                <c:pt idx="17">
                  <c:v>28</c:v>
                </c:pt>
                <c:pt idx="18">
                  <c:v>21</c:v>
                </c:pt>
                <c:pt idx="19">
                  <c:v>29</c:v>
                </c:pt>
                <c:pt idx="20">
                  <c:v>29</c:v>
                </c:pt>
              </c:numCache>
            </c:numRef>
          </c:val>
        </c:ser>
        <c:overlap val="100"/>
        <c:axId val="86334848"/>
        <c:axId val="86365312"/>
      </c:barChart>
      <c:catAx>
        <c:axId val="863348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65312"/>
        <c:crosses val="autoZero"/>
        <c:auto val="1"/>
        <c:lblAlgn val="ctr"/>
        <c:lblOffset val="100"/>
      </c:catAx>
      <c:valAx>
        <c:axId val="86365312"/>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34848"/>
        <c:crosses val="autoZero"/>
        <c:crossBetween val="between"/>
      </c:valAx>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[priyanka naan mudhalvan excel.xlsx]Sheet2!PivotTable1</c:name>
    <c:fmtId val="-1"/>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
        <c:idx val="132"/>
        <c:spPr>
          <a:solidFill>
            <a:schemeClr val="accent1"/>
          </a:solidFill>
          <a:ln w="25400">
            <a:solidFill>
              <a:schemeClr val="lt1"/>
            </a:solidFill>
          </a:ln>
          <a:effectLst/>
          <a:sp3d contourW="25400">
            <a:contourClr>
              <a:schemeClr val="lt1"/>
            </a:contourClr>
          </a:sp3d>
        </c:spPr>
      </c:pivotFmt>
      <c:pivotFmt>
        <c:idx val="133"/>
        <c:spPr>
          <a:solidFill>
            <a:schemeClr val="accent1"/>
          </a:solidFill>
          <a:ln w="25400">
            <a:solidFill>
              <a:schemeClr val="lt1"/>
            </a:solidFill>
          </a:ln>
          <a:effectLst/>
          <a:sp3d contourW="25400">
            <a:contourClr>
              <a:schemeClr val="lt1"/>
            </a:contourClr>
          </a:sp3d>
        </c:spPr>
      </c:pivotFmt>
      <c:pivotFmt>
        <c:idx val="134"/>
        <c:spPr>
          <a:solidFill>
            <a:schemeClr val="accent1"/>
          </a:solidFill>
          <a:ln w="25400">
            <a:solidFill>
              <a:schemeClr val="lt1"/>
            </a:solidFill>
          </a:ln>
          <a:effectLst/>
          <a:sp3d contourW="25400">
            <a:contourClr>
              <a:schemeClr val="lt1"/>
            </a:contourClr>
          </a:sp3d>
        </c:spPr>
      </c:pivotFmt>
      <c:pivotFmt>
        <c:idx val="135"/>
        <c:spPr>
          <a:solidFill>
            <a:schemeClr val="accent1"/>
          </a:solidFill>
          <a:ln w="25400">
            <a:solidFill>
              <a:schemeClr val="lt1"/>
            </a:solidFill>
          </a:ln>
          <a:effectLst/>
          <a:sp3d contourW="25400">
            <a:contourClr>
              <a:schemeClr val="lt1"/>
            </a:contourClr>
          </a:sp3d>
        </c:spPr>
      </c:pivotFmt>
      <c:pivotFmt>
        <c:idx val="13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37"/>
        <c:spPr>
          <a:solidFill>
            <a:schemeClr val="accent1"/>
          </a:solidFill>
          <a:ln w="25400">
            <a:solidFill>
              <a:schemeClr val="lt1"/>
            </a:solidFill>
          </a:ln>
          <a:effectLst/>
          <a:sp3d contourW="25400">
            <a:contourClr>
              <a:schemeClr val="lt1"/>
            </a:contourClr>
          </a:sp3d>
        </c:spPr>
      </c:pivotFmt>
      <c:pivotFmt>
        <c:idx val="138"/>
        <c:spPr>
          <a:solidFill>
            <a:schemeClr val="accent1"/>
          </a:solidFill>
          <a:ln w="25400">
            <a:solidFill>
              <a:schemeClr val="lt1"/>
            </a:solidFill>
          </a:ln>
          <a:effectLst/>
          <a:sp3d contourW="25400">
            <a:contourClr>
              <a:schemeClr val="lt1"/>
            </a:contourClr>
          </a:sp3d>
        </c:spPr>
      </c:pivotFmt>
      <c:pivotFmt>
        <c:idx val="139"/>
        <c:spPr>
          <a:solidFill>
            <a:schemeClr val="accent1"/>
          </a:solidFill>
          <a:ln w="25400">
            <a:solidFill>
              <a:schemeClr val="lt1"/>
            </a:solidFill>
          </a:ln>
          <a:effectLst/>
          <a:sp3d contourW="25400">
            <a:contourClr>
              <a:schemeClr val="lt1"/>
            </a:contourClr>
          </a:sp3d>
        </c:spPr>
      </c:pivotFmt>
      <c:pivotFmt>
        <c:idx val="140"/>
        <c:spPr>
          <a:solidFill>
            <a:schemeClr val="accent1"/>
          </a:solidFill>
          <a:ln w="25400">
            <a:solidFill>
              <a:schemeClr val="lt1"/>
            </a:solidFill>
          </a:ln>
          <a:effectLst/>
          <a:sp3d contourW="25400">
            <a:contourClr>
              <a:schemeClr val="lt1"/>
            </a:contourClr>
          </a:sp3d>
        </c:spPr>
      </c:pivotFmt>
      <c:pivotFmt>
        <c:idx val="141"/>
        <c:spPr>
          <a:solidFill>
            <a:schemeClr val="accent1"/>
          </a:solidFill>
          <a:ln w="25400">
            <a:solidFill>
              <a:schemeClr val="lt1"/>
            </a:solidFill>
          </a:ln>
          <a:effectLst/>
          <a:sp3d contourW="25400">
            <a:contourClr>
              <a:schemeClr val="lt1"/>
            </a:contourClr>
          </a:sp3d>
        </c:spPr>
      </c:pivotFmt>
      <c:pivotFmt>
        <c:idx val="142"/>
        <c:spPr>
          <a:solidFill>
            <a:schemeClr val="accent1"/>
          </a:solidFill>
          <a:ln w="25400">
            <a:solidFill>
              <a:schemeClr val="lt1"/>
            </a:solidFill>
          </a:ln>
          <a:effectLst/>
          <a:sp3d contourW="25400">
            <a:contourClr>
              <a:schemeClr val="lt1"/>
            </a:contourClr>
          </a:sp3d>
        </c:spPr>
      </c:pivotFmt>
      <c:pivotFmt>
        <c:idx val="143"/>
        <c:spPr>
          <a:solidFill>
            <a:schemeClr val="accent1"/>
          </a:solidFill>
          <a:ln w="25400">
            <a:solidFill>
              <a:schemeClr val="lt1"/>
            </a:solidFill>
          </a:ln>
          <a:effectLst/>
          <a:sp3d contourW="25400">
            <a:contourClr>
              <a:schemeClr val="lt1"/>
            </a:contourClr>
          </a:sp3d>
        </c:spPr>
      </c:pivotFmt>
      <c:pivotFmt>
        <c:idx val="144"/>
        <c:spPr>
          <a:solidFill>
            <a:schemeClr val="accent1"/>
          </a:solidFill>
          <a:ln w="25400">
            <a:solidFill>
              <a:schemeClr val="lt1"/>
            </a:solidFill>
          </a:ln>
          <a:effectLst/>
          <a:sp3d contourW="25400">
            <a:contourClr>
              <a:schemeClr val="lt1"/>
            </a:contourClr>
          </a:sp3d>
        </c:spPr>
      </c:pivotFmt>
      <c:pivotFmt>
        <c:idx val="145"/>
        <c:spPr>
          <a:solidFill>
            <a:schemeClr val="accent1"/>
          </a:solidFill>
          <a:ln w="25400">
            <a:solidFill>
              <a:schemeClr val="lt1"/>
            </a:solidFill>
          </a:ln>
          <a:effectLst/>
          <a:sp3d contourW="25400">
            <a:contourClr>
              <a:schemeClr val="lt1"/>
            </a:contourClr>
          </a:sp3d>
        </c:spPr>
      </c:pivotFmt>
      <c:pivotFmt>
        <c:idx val="146"/>
        <c:spPr>
          <a:solidFill>
            <a:schemeClr val="accent1"/>
          </a:solidFill>
          <a:ln w="25400">
            <a:solidFill>
              <a:schemeClr val="lt1"/>
            </a:solidFill>
          </a:ln>
          <a:effectLst/>
          <a:sp3d contourW="25400">
            <a:contourClr>
              <a:schemeClr val="lt1"/>
            </a:contourClr>
          </a:sp3d>
        </c:spPr>
      </c:pivotFmt>
      <c:pivotFmt>
        <c:idx val="147"/>
        <c:spPr>
          <a:solidFill>
            <a:schemeClr val="accent1"/>
          </a:solidFill>
          <a:ln w="25400">
            <a:solidFill>
              <a:schemeClr val="lt1"/>
            </a:solidFill>
          </a:ln>
          <a:effectLst/>
          <a:sp3d contourW="25400">
            <a:contourClr>
              <a:schemeClr val="lt1"/>
            </a:contourClr>
          </a:sp3d>
        </c:spPr>
      </c:pivotFmt>
      <c:pivotFmt>
        <c:idx val="148"/>
        <c:spPr>
          <a:solidFill>
            <a:schemeClr val="accent1"/>
          </a:solidFill>
          <a:ln w="25400">
            <a:solidFill>
              <a:schemeClr val="lt1"/>
            </a:solidFill>
          </a:ln>
          <a:effectLst/>
          <a:sp3d contourW="25400">
            <a:contourClr>
              <a:schemeClr val="lt1"/>
            </a:contourClr>
          </a:sp3d>
        </c:spPr>
      </c:pivotFmt>
      <c:pivotFmt>
        <c:idx val="149"/>
        <c:spPr>
          <a:solidFill>
            <a:schemeClr val="accent1"/>
          </a:solidFill>
          <a:ln w="25400">
            <a:solidFill>
              <a:schemeClr val="lt1"/>
            </a:solidFill>
          </a:ln>
          <a:effectLst/>
          <a:sp3d contourW="25400">
            <a:contourClr>
              <a:schemeClr val="lt1"/>
            </a:contourClr>
          </a:sp3d>
        </c:spPr>
      </c:pivotFmt>
      <c:pivotFmt>
        <c:idx val="150"/>
        <c:spPr>
          <a:solidFill>
            <a:schemeClr val="accent1"/>
          </a:solidFill>
          <a:ln w="25400">
            <a:solidFill>
              <a:schemeClr val="lt1"/>
            </a:solidFill>
          </a:ln>
          <a:effectLst/>
          <a:sp3d contourW="25400">
            <a:contourClr>
              <a:schemeClr val="lt1"/>
            </a:contourClr>
          </a:sp3d>
        </c:spPr>
      </c:pivotFmt>
      <c:pivotFmt>
        <c:idx val="151"/>
        <c:spPr>
          <a:solidFill>
            <a:schemeClr val="accent1"/>
          </a:solidFill>
          <a:ln w="25400">
            <a:solidFill>
              <a:schemeClr val="lt1"/>
            </a:solidFill>
          </a:ln>
          <a:effectLst/>
          <a:sp3d contourW="25400">
            <a:contourClr>
              <a:schemeClr val="lt1"/>
            </a:contourClr>
          </a:sp3d>
        </c:spPr>
      </c:pivotFmt>
      <c:pivotFmt>
        <c:idx val="152"/>
        <c:spPr>
          <a:solidFill>
            <a:schemeClr val="accent1"/>
          </a:solidFill>
          <a:ln w="25400">
            <a:solidFill>
              <a:schemeClr val="lt1"/>
            </a:solidFill>
          </a:ln>
          <a:effectLst/>
          <a:sp3d contourW="25400">
            <a:contourClr>
              <a:schemeClr val="lt1"/>
            </a:contourClr>
          </a:sp3d>
        </c:spPr>
      </c:pivotFmt>
      <c:pivotFmt>
        <c:idx val="153"/>
        <c:spPr>
          <a:solidFill>
            <a:schemeClr val="accent1"/>
          </a:solidFill>
          <a:ln w="25400">
            <a:solidFill>
              <a:schemeClr val="lt1"/>
            </a:solidFill>
          </a:ln>
          <a:effectLst/>
          <a:sp3d contourW="25400">
            <a:contourClr>
              <a:schemeClr val="lt1"/>
            </a:contourClr>
          </a:sp3d>
        </c:spPr>
      </c:pivotFmt>
      <c:pivotFmt>
        <c:idx val="154"/>
        <c:spPr>
          <a:solidFill>
            <a:schemeClr val="accent1"/>
          </a:solidFill>
          <a:ln w="25400">
            <a:solidFill>
              <a:schemeClr val="lt1"/>
            </a:solidFill>
          </a:ln>
          <a:effectLst/>
          <a:sp3d contourW="25400">
            <a:contourClr>
              <a:schemeClr val="lt1"/>
            </a:contourClr>
          </a:sp3d>
        </c:spPr>
      </c:pivotFmt>
      <c:pivotFmt>
        <c:idx val="155"/>
        <c:spPr>
          <a:solidFill>
            <a:schemeClr val="accent1"/>
          </a:solidFill>
          <a:ln w="25400">
            <a:solidFill>
              <a:schemeClr val="lt1"/>
            </a:solidFill>
          </a:ln>
          <a:effectLst/>
          <a:sp3d contourW="25400">
            <a:contourClr>
              <a:schemeClr val="lt1"/>
            </a:contourClr>
          </a:sp3d>
        </c:spPr>
      </c:pivotFmt>
      <c:pivotFmt>
        <c:idx val="156"/>
        <c:spPr>
          <a:solidFill>
            <a:schemeClr val="accent1"/>
          </a:solidFill>
          <a:ln w="25400">
            <a:solidFill>
              <a:schemeClr val="lt1"/>
            </a:solidFill>
          </a:ln>
          <a:effectLst/>
          <a:sp3d contourW="25400">
            <a:contourClr>
              <a:schemeClr val="lt1"/>
            </a:contourClr>
          </a:sp3d>
        </c:spPr>
      </c:pivotFmt>
      <c:pivotFmt>
        <c:idx val="157"/>
        <c:spPr>
          <a:solidFill>
            <a:schemeClr val="accent1"/>
          </a:solidFill>
          <a:ln w="25400">
            <a:solidFill>
              <a:schemeClr val="lt1"/>
            </a:solidFill>
          </a:ln>
          <a:effectLst/>
          <a:sp3d contourW="25400">
            <a:contourClr>
              <a:schemeClr val="lt1"/>
            </a:contourClr>
          </a:sp3d>
        </c:spPr>
      </c:pivotFmt>
      <c:pivotFmt>
        <c:idx val="15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59"/>
        <c:spPr>
          <a:solidFill>
            <a:schemeClr val="accent1"/>
          </a:solidFill>
          <a:ln w="25400">
            <a:solidFill>
              <a:schemeClr val="lt1"/>
            </a:solidFill>
          </a:ln>
          <a:effectLst/>
          <a:sp3d contourW="25400">
            <a:contourClr>
              <a:schemeClr val="lt1"/>
            </a:contourClr>
          </a:sp3d>
        </c:spPr>
      </c:pivotFmt>
      <c:pivotFmt>
        <c:idx val="160"/>
        <c:spPr>
          <a:solidFill>
            <a:schemeClr val="accent1"/>
          </a:solidFill>
          <a:ln w="25400">
            <a:solidFill>
              <a:schemeClr val="lt1"/>
            </a:solidFill>
          </a:ln>
          <a:effectLst/>
          <a:sp3d contourW="25400">
            <a:contourClr>
              <a:schemeClr val="lt1"/>
            </a:contourClr>
          </a:sp3d>
        </c:spPr>
      </c:pivotFmt>
      <c:pivotFmt>
        <c:idx val="161"/>
        <c:spPr>
          <a:solidFill>
            <a:schemeClr val="accent1"/>
          </a:solidFill>
          <a:ln w="25400">
            <a:solidFill>
              <a:schemeClr val="lt1"/>
            </a:solidFill>
          </a:ln>
          <a:effectLst/>
          <a:sp3d contourW="25400">
            <a:contourClr>
              <a:schemeClr val="lt1"/>
            </a:contourClr>
          </a:sp3d>
        </c:spPr>
      </c:pivotFmt>
      <c:pivotFmt>
        <c:idx val="162"/>
        <c:spPr>
          <a:solidFill>
            <a:schemeClr val="accent1"/>
          </a:solidFill>
          <a:ln w="25400">
            <a:solidFill>
              <a:schemeClr val="lt1"/>
            </a:solidFill>
          </a:ln>
          <a:effectLst/>
          <a:sp3d contourW="25400">
            <a:contourClr>
              <a:schemeClr val="lt1"/>
            </a:contourClr>
          </a:sp3d>
        </c:spPr>
      </c:pivotFmt>
      <c:pivotFmt>
        <c:idx val="163"/>
        <c:spPr>
          <a:solidFill>
            <a:schemeClr val="accent1"/>
          </a:solidFill>
          <a:ln w="25400">
            <a:solidFill>
              <a:schemeClr val="lt1"/>
            </a:solidFill>
          </a:ln>
          <a:effectLst/>
          <a:sp3d contourW="25400">
            <a:contourClr>
              <a:schemeClr val="lt1"/>
            </a:contourClr>
          </a:sp3d>
        </c:spPr>
      </c:pivotFmt>
      <c:pivotFmt>
        <c:idx val="164"/>
        <c:spPr>
          <a:solidFill>
            <a:schemeClr val="accent1"/>
          </a:solidFill>
          <a:ln w="25400">
            <a:solidFill>
              <a:schemeClr val="lt1"/>
            </a:solidFill>
          </a:ln>
          <a:effectLst/>
          <a:sp3d contourW="25400">
            <a:contourClr>
              <a:schemeClr val="lt1"/>
            </a:contourClr>
          </a:sp3d>
        </c:spPr>
      </c:pivotFmt>
      <c:pivotFmt>
        <c:idx val="165"/>
        <c:spPr>
          <a:solidFill>
            <a:schemeClr val="accent1"/>
          </a:solidFill>
          <a:ln w="25400">
            <a:solidFill>
              <a:schemeClr val="lt1"/>
            </a:solidFill>
          </a:ln>
          <a:effectLst/>
          <a:sp3d contourW="25400">
            <a:contourClr>
              <a:schemeClr val="lt1"/>
            </a:contourClr>
          </a:sp3d>
        </c:spPr>
      </c:pivotFmt>
      <c:pivotFmt>
        <c:idx val="166"/>
        <c:spPr>
          <a:solidFill>
            <a:schemeClr val="accent1"/>
          </a:solidFill>
          <a:ln w="25400">
            <a:solidFill>
              <a:schemeClr val="lt1"/>
            </a:solidFill>
          </a:ln>
          <a:effectLst/>
          <a:sp3d contourW="25400">
            <a:contourClr>
              <a:schemeClr val="lt1"/>
            </a:contourClr>
          </a:sp3d>
        </c:spPr>
      </c:pivotFmt>
      <c:pivotFmt>
        <c:idx val="167"/>
        <c:spPr>
          <a:solidFill>
            <a:schemeClr val="accent1"/>
          </a:solidFill>
          <a:ln w="25400">
            <a:solidFill>
              <a:schemeClr val="lt1"/>
            </a:solidFill>
          </a:ln>
          <a:effectLst/>
          <a:sp3d contourW="25400">
            <a:contourClr>
              <a:schemeClr val="lt1"/>
            </a:contourClr>
          </a:sp3d>
        </c:spPr>
      </c:pivotFmt>
      <c:pivotFmt>
        <c:idx val="168"/>
        <c:spPr>
          <a:solidFill>
            <a:schemeClr val="accent1"/>
          </a:solidFill>
          <a:ln w="25400">
            <a:solidFill>
              <a:schemeClr val="lt1"/>
            </a:solidFill>
          </a:ln>
          <a:effectLst/>
          <a:sp3d contourW="25400">
            <a:contourClr>
              <a:schemeClr val="lt1"/>
            </a:contourClr>
          </a:sp3d>
        </c:spPr>
      </c:pivotFmt>
      <c:pivotFmt>
        <c:idx val="169"/>
        <c:spPr>
          <a:solidFill>
            <a:schemeClr val="accent1"/>
          </a:solidFill>
          <a:ln w="25400">
            <a:solidFill>
              <a:schemeClr val="lt1"/>
            </a:solidFill>
          </a:ln>
          <a:effectLst/>
          <a:sp3d contourW="25400">
            <a:contourClr>
              <a:schemeClr val="lt1"/>
            </a:contourClr>
          </a:sp3d>
        </c:spPr>
      </c:pivotFmt>
      <c:pivotFmt>
        <c:idx val="170"/>
        <c:spPr>
          <a:solidFill>
            <a:schemeClr val="accent1"/>
          </a:solidFill>
          <a:ln w="25400">
            <a:solidFill>
              <a:schemeClr val="lt1"/>
            </a:solidFill>
          </a:ln>
          <a:effectLst/>
          <a:sp3d contourW="25400">
            <a:contourClr>
              <a:schemeClr val="lt1"/>
            </a:contourClr>
          </a:sp3d>
        </c:spPr>
      </c:pivotFmt>
      <c:pivotFmt>
        <c:idx val="171"/>
        <c:spPr>
          <a:solidFill>
            <a:schemeClr val="accent1"/>
          </a:solidFill>
          <a:ln w="25400">
            <a:solidFill>
              <a:schemeClr val="lt1"/>
            </a:solidFill>
          </a:ln>
          <a:effectLst/>
          <a:sp3d contourW="25400">
            <a:contourClr>
              <a:schemeClr val="lt1"/>
            </a:contourClr>
          </a:sp3d>
        </c:spPr>
      </c:pivotFmt>
      <c:pivotFmt>
        <c:idx val="172"/>
        <c:spPr>
          <a:solidFill>
            <a:schemeClr val="accent1"/>
          </a:solidFill>
          <a:ln w="25400">
            <a:solidFill>
              <a:schemeClr val="lt1"/>
            </a:solidFill>
          </a:ln>
          <a:effectLst/>
          <a:sp3d contourW="25400">
            <a:contourClr>
              <a:schemeClr val="lt1"/>
            </a:contourClr>
          </a:sp3d>
        </c:spPr>
      </c:pivotFmt>
      <c:pivotFmt>
        <c:idx val="173"/>
        <c:spPr>
          <a:solidFill>
            <a:schemeClr val="accent1"/>
          </a:solidFill>
          <a:ln w="25400">
            <a:solidFill>
              <a:schemeClr val="lt1"/>
            </a:solidFill>
          </a:ln>
          <a:effectLst/>
          <a:sp3d contourW="25400">
            <a:contourClr>
              <a:schemeClr val="lt1"/>
            </a:contourClr>
          </a:sp3d>
        </c:spPr>
      </c:pivotFmt>
      <c:pivotFmt>
        <c:idx val="174"/>
        <c:spPr>
          <a:solidFill>
            <a:schemeClr val="accent1"/>
          </a:solidFill>
          <a:ln w="25400">
            <a:solidFill>
              <a:schemeClr val="lt1"/>
            </a:solidFill>
          </a:ln>
          <a:effectLst/>
          <a:sp3d contourW="25400">
            <a:contourClr>
              <a:schemeClr val="lt1"/>
            </a:contourClr>
          </a:sp3d>
        </c:spPr>
      </c:pivotFmt>
      <c:pivotFmt>
        <c:idx val="175"/>
        <c:spPr>
          <a:solidFill>
            <a:schemeClr val="accent1"/>
          </a:solidFill>
          <a:ln w="25400">
            <a:solidFill>
              <a:schemeClr val="lt1"/>
            </a:solidFill>
          </a:ln>
          <a:effectLst/>
          <a:sp3d contourW="25400">
            <a:contourClr>
              <a:schemeClr val="lt1"/>
            </a:contourClr>
          </a:sp3d>
        </c:spPr>
      </c:pivotFmt>
      <c:pivotFmt>
        <c:idx val="176"/>
        <c:spPr>
          <a:solidFill>
            <a:schemeClr val="accent1"/>
          </a:solidFill>
          <a:ln w="25400">
            <a:solidFill>
              <a:schemeClr val="lt1"/>
            </a:solidFill>
          </a:ln>
          <a:effectLst/>
          <a:sp3d contourW="25400">
            <a:contourClr>
              <a:schemeClr val="lt1"/>
            </a:contourClr>
          </a:sp3d>
        </c:spPr>
      </c:pivotFmt>
      <c:pivotFmt>
        <c:idx val="177"/>
        <c:spPr>
          <a:solidFill>
            <a:schemeClr val="accent1"/>
          </a:solidFill>
          <a:ln w="25400">
            <a:solidFill>
              <a:schemeClr val="lt1"/>
            </a:solidFill>
          </a:ln>
          <a:effectLst/>
          <a:sp3d contourW="25400">
            <a:contourClr>
              <a:schemeClr val="lt1"/>
            </a:contourClr>
          </a:sp3d>
        </c:spPr>
      </c:pivotFmt>
      <c:pivotFmt>
        <c:idx val="178"/>
        <c:spPr>
          <a:solidFill>
            <a:schemeClr val="accent1"/>
          </a:solidFill>
          <a:ln w="25400">
            <a:solidFill>
              <a:schemeClr val="lt1"/>
            </a:solidFill>
          </a:ln>
          <a:effectLst/>
          <a:sp3d contourW="25400">
            <a:contourClr>
              <a:schemeClr val="lt1"/>
            </a:contourClr>
          </a:sp3d>
        </c:spPr>
      </c:pivotFmt>
      <c:pivotFmt>
        <c:idx val="179"/>
        <c:spPr>
          <a:solidFill>
            <a:schemeClr val="accent1"/>
          </a:solidFill>
          <a:ln w="25400">
            <a:solidFill>
              <a:schemeClr val="lt1"/>
            </a:solidFill>
          </a:ln>
          <a:effectLst/>
          <a:sp3d contourW="25400">
            <a:contourClr>
              <a:schemeClr val="lt1"/>
            </a:contourClr>
          </a:sp3d>
        </c:spPr>
      </c:pivotFmt>
      <c:pivotFmt>
        <c:idx val="18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81"/>
        <c:spPr>
          <a:solidFill>
            <a:schemeClr val="accent1"/>
          </a:solidFill>
          <a:ln w="25400">
            <a:solidFill>
              <a:schemeClr val="lt1"/>
            </a:solidFill>
          </a:ln>
          <a:effectLst/>
          <a:sp3d contourW="25400">
            <a:contourClr>
              <a:schemeClr val="lt1"/>
            </a:contourClr>
          </a:sp3d>
        </c:spPr>
      </c:pivotFmt>
      <c:pivotFmt>
        <c:idx val="182"/>
        <c:spPr>
          <a:solidFill>
            <a:schemeClr val="accent1"/>
          </a:solidFill>
          <a:ln w="25400">
            <a:solidFill>
              <a:schemeClr val="lt1"/>
            </a:solidFill>
          </a:ln>
          <a:effectLst/>
          <a:sp3d contourW="25400">
            <a:contourClr>
              <a:schemeClr val="lt1"/>
            </a:contourClr>
          </a:sp3d>
        </c:spPr>
      </c:pivotFmt>
      <c:pivotFmt>
        <c:idx val="183"/>
        <c:spPr>
          <a:solidFill>
            <a:schemeClr val="accent1"/>
          </a:solidFill>
          <a:ln w="25400">
            <a:solidFill>
              <a:schemeClr val="lt1"/>
            </a:solidFill>
          </a:ln>
          <a:effectLst/>
          <a:sp3d contourW="25400">
            <a:contourClr>
              <a:schemeClr val="lt1"/>
            </a:contourClr>
          </a:sp3d>
        </c:spPr>
      </c:pivotFmt>
      <c:pivotFmt>
        <c:idx val="184"/>
        <c:spPr>
          <a:solidFill>
            <a:schemeClr val="accent1"/>
          </a:solidFill>
          <a:ln w="25400">
            <a:solidFill>
              <a:schemeClr val="lt1"/>
            </a:solidFill>
          </a:ln>
          <a:effectLst/>
          <a:sp3d contourW="25400">
            <a:contourClr>
              <a:schemeClr val="lt1"/>
            </a:contourClr>
          </a:sp3d>
        </c:spPr>
      </c:pivotFmt>
      <c:pivotFmt>
        <c:idx val="185"/>
        <c:spPr>
          <a:solidFill>
            <a:schemeClr val="accent1"/>
          </a:solidFill>
          <a:ln w="25400">
            <a:solidFill>
              <a:schemeClr val="lt1"/>
            </a:solidFill>
          </a:ln>
          <a:effectLst/>
          <a:sp3d contourW="25400">
            <a:contourClr>
              <a:schemeClr val="lt1"/>
            </a:contourClr>
          </a:sp3d>
        </c:spPr>
      </c:pivotFmt>
      <c:pivotFmt>
        <c:idx val="186"/>
        <c:spPr>
          <a:solidFill>
            <a:schemeClr val="accent1"/>
          </a:solidFill>
          <a:ln w="25400">
            <a:solidFill>
              <a:schemeClr val="lt1"/>
            </a:solidFill>
          </a:ln>
          <a:effectLst/>
          <a:sp3d contourW="25400">
            <a:contourClr>
              <a:schemeClr val="lt1"/>
            </a:contourClr>
          </a:sp3d>
        </c:spPr>
      </c:pivotFmt>
      <c:pivotFmt>
        <c:idx val="187"/>
        <c:spPr>
          <a:solidFill>
            <a:schemeClr val="accent1"/>
          </a:solidFill>
          <a:ln w="25400">
            <a:solidFill>
              <a:schemeClr val="lt1"/>
            </a:solidFill>
          </a:ln>
          <a:effectLst/>
          <a:sp3d contourW="25400">
            <a:contourClr>
              <a:schemeClr val="lt1"/>
            </a:contourClr>
          </a:sp3d>
        </c:spPr>
      </c:pivotFmt>
      <c:pivotFmt>
        <c:idx val="188"/>
        <c:spPr>
          <a:solidFill>
            <a:schemeClr val="accent1"/>
          </a:solidFill>
          <a:ln w="25400">
            <a:solidFill>
              <a:schemeClr val="lt1"/>
            </a:solidFill>
          </a:ln>
          <a:effectLst/>
          <a:sp3d contourW="25400">
            <a:contourClr>
              <a:schemeClr val="lt1"/>
            </a:contourClr>
          </a:sp3d>
        </c:spPr>
      </c:pivotFmt>
      <c:pivotFmt>
        <c:idx val="189"/>
        <c:spPr>
          <a:solidFill>
            <a:schemeClr val="accent1"/>
          </a:solidFill>
          <a:ln w="25400">
            <a:solidFill>
              <a:schemeClr val="lt1"/>
            </a:solidFill>
          </a:ln>
          <a:effectLst/>
          <a:sp3d contourW="25400">
            <a:contourClr>
              <a:schemeClr val="lt1"/>
            </a:contourClr>
          </a:sp3d>
        </c:spPr>
      </c:pivotFmt>
      <c:pivotFmt>
        <c:idx val="190"/>
        <c:spPr>
          <a:solidFill>
            <a:schemeClr val="accent1"/>
          </a:solidFill>
          <a:ln w="25400">
            <a:solidFill>
              <a:schemeClr val="lt1"/>
            </a:solidFill>
          </a:ln>
          <a:effectLst/>
          <a:sp3d contourW="25400">
            <a:contourClr>
              <a:schemeClr val="lt1"/>
            </a:contourClr>
          </a:sp3d>
        </c:spPr>
      </c:pivotFmt>
      <c:pivotFmt>
        <c:idx val="191"/>
        <c:spPr>
          <a:solidFill>
            <a:schemeClr val="accent1"/>
          </a:solidFill>
          <a:ln w="25400">
            <a:solidFill>
              <a:schemeClr val="lt1"/>
            </a:solidFill>
          </a:ln>
          <a:effectLst/>
          <a:sp3d contourW="25400">
            <a:contourClr>
              <a:schemeClr val="lt1"/>
            </a:contourClr>
          </a:sp3d>
        </c:spPr>
      </c:pivotFmt>
      <c:pivotFmt>
        <c:idx val="192"/>
        <c:spPr>
          <a:solidFill>
            <a:schemeClr val="accent1"/>
          </a:solidFill>
          <a:ln w="25400">
            <a:solidFill>
              <a:schemeClr val="lt1"/>
            </a:solidFill>
          </a:ln>
          <a:effectLst/>
          <a:sp3d contourW="25400">
            <a:contourClr>
              <a:schemeClr val="lt1"/>
            </a:contourClr>
          </a:sp3d>
        </c:spPr>
      </c:pivotFmt>
      <c:pivotFmt>
        <c:idx val="193"/>
        <c:spPr>
          <a:solidFill>
            <a:schemeClr val="accent1"/>
          </a:solidFill>
          <a:ln w="25400">
            <a:solidFill>
              <a:schemeClr val="lt1"/>
            </a:solidFill>
          </a:ln>
          <a:effectLst/>
          <a:sp3d contourW="25400">
            <a:contourClr>
              <a:schemeClr val="lt1"/>
            </a:contourClr>
          </a:sp3d>
        </c:spPr>
      </c:pivotFmt>
      <c:pivotFmt>
        <c:idx val="194"/>
        <c:spPr>
          <a:solidFill>
            <a:schemeClr val="accent1"/>
          </a:solidFill>
          <a:ln w="25400">
            <a:solidFill>
              <a:schemeClr val="lt1"/>
            </a:solidFill>
          </a:ln>
          <a:effectLst/>
          <a:sp3d contourW="25400">
            <a:contourClr>
              <a:schemeClr val="lt1"/>
            </a:contourClr>
          </a:sp3d>
        </c:spPr>
      </c:pivotFmt>
      <c:pivotFmt>
        <c:idx val="195"/>
        <c:spPr>
          <a:solidFill>
            <a:schemeClr val="accent1"/>
          </a:solidFill>
          <a:ln w="25400">
            <a:solidFill>
              <a:schemeClr val="lt1"/>
            </a:solidFill>
          </a:ln>
          <a:effectLst/>
          <a:sp3d contourW="25400">
            <a:contourClr>
              <a:schemeClr val="lt1"/>
            </a:contourClr>
          </a:sp3d>
        </c:spPr>
      </c:pivotFmt>
      <c:pivotFmt>
        <c:idx val="196"/>
        <c:spPr>
          <a:solidFill>
            <a:schemeClr val="accent1"/>
          </a:solidFill>
          <a:ln w="25400">
            <a:solidFill>
              <a:schemeClr val="lt1"/>
            </a:solidFill>
          </a:ln>
          <a:effectLst/>
          <a:sp3d contourW="25400">
            <a:contourClr>
              <a:schemeClr val="lt1"/>
            </a:contourClr>
          </a:sp3d>
        </c:spPr>
      </c:pivotFmt>
      <c:pivotFmt>
        <c:idx val="197"/>
        <c:spPr>
          <a:solidFill>
            <a:schemeClr val="accent1"/>
          </a:solidFill>
          <a:ln w="25400">
            <a:solidFill>
              <a:schemeClr val="lt1"/>
            </a:solidFill>
          </a:ln>
          <a:effectLst/>
          <a:sp3d contourW="25400">
            <a:contourClr>
              <a:schemeClr val="lt1"/>
            </a:contourClr>
          </a:sp3d>
        </c:spPr>
      </c:pivotFmt>
      <c:pivotFmt>
        <c:idx val="198"/>
        <c:spPr>
          <a:solidFill>
            <a:schemeClr val="accent1"/>
          </a:solidFill>
          <a:ln w="25400">
            <a:solidFill>
              <a:schemeClr val="lt1"/>
            </a:solidFill>
          </a:ln>
          <a:effectLst/>
          <a:sp3d contourW="25400">
            <a:contourClr>
              <a:schemeClr val="lt1"/>
            </a:contourClr>
          </a:sp3d>
        </c:spPr>
      </c:pivotFmt>
      <c:pivotFmt>
        <c:idx val="199"/>
        <c:spPr>
          <a:solidFill>
            <a:schemeClr val="accent1"/>
          </a:solidFill>
          <a:ln w="25400">
            <a:solidFill>
              <a:schemeClr val="lt1"/>
            </a:solidFill>
          </a:ln>
          <a:effectLst/>
          <a:sp3d contourW="25400">
            <a:contourClr>
              <a:schemeClr val="lt1"/>
            </a:contourClr>
          </a:sp3d>
        </c:spPr>
      </c:pivotFmt>
      <c:pivotFmt>
        <c:idx val="200"/>
        <c:spPr>
          <a:solidFill>
            <a:schemeClr val="accent1"/>
          </a:solidFill>
          <a:ln w="25400">
            <a:solidFill>
              <a:schemeClr val="lt1"/>
            </a:solidFill>
          </a:ln>
          <a:effectLst/>
          <a:sp3d contourW="25400">
            <a:contourClr>
              <a:schemeClr val="lt1"/>
            </a:contourClr>
          </a:sp3d>
        </c:spPr>
      </c:pivotFmt>
      <c:pivotFmt>
        <c:idx val="201"/>
        <c:spPr>
          <a:solidFill>
            <a:schemeClr val="accent1"/>
          </a:solidFill>
          <a:ln w="25400">
            <a:solidFill>
              <a:schemeClr val="lt1"/>
            </a:solidFill>
          </a:ln>
          <a:effectLst/>
          <a:sp3d contourW="25400">
            <a:contourClr>
              <a:schemeClr val="lt1"/>
            </a:contourClr>
          </a:sp3d>
        </c:spPr>
      </c:pivotFmt>
      <c:pivotFmt>
        <c:idx val="20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03"/>
        <c:spPr>
          <a:solidFill>
            <a:schemeClr val="accent1"/>
          </a:solidFill>
          <a:ln w="25400">
            <a:solidFill>
              <a:schemeClr val="lt1"/>
            </a:solidFill>
          </a:ln>
          <a:effectLst/>
          <a:sp3d contourW="25400">
            <a:contourClr>
              <a:schemeClr val="lt1"/>
            </a:contourClr>
          </a:sp3d>
        </c:spPr>
      </c:pivotFmt>
      <c:pivotFmt>
        <c:idx val="204"/>
        <c:spPr>
          <a:solidFill>
            <a:schemeClr val="accent1"/>
          </a:solidFill>
          <a:ln w="25400">
            <a:solidFill>
              <a:schemeClr val="lt1"/>
            </a:solidFill>
          </a:ln>
          <a:effectLst/>
          <a:sp3d contourW="25400">
            <a:contourClr>
              <a:schemeClr val="lt1"/>
            </a:contourClr>
          </a:sp3d>
        </c:spPr>
      </c:pivotFmt>
      <c:pivotFmt>
        <c:idx val="205"/>
        <c:spPr>
          <a:solidFill>
            <a:schemeClr val="accent1"/>
          </a:solidFill>
          <a:ln w="25400">
            <a:solidFill>
              <a:schemeClr val="lt1"/>
            </a:solidFill>
          </a:ln>
          <a:effectLst/>
          <a:sp3d contourW="25400">
            <a:contourClr>
              <a:schemeClr val="lt1"/>
            </a:contourClr>
          </a:sp3d>
        </c:spPr>
      </c:pivotFmt>
      <c:pivotFmt>
        <c:idx val="206"/>
        <c:spPr>
          <a:solidFill>
            <a:schemeClr val="accent1"/>
          </a:solidFill>
          <a:ln w="25400">
            <a:solidFill>
              <a:schemeClr val="lt1"/>
            </a:solidFill>
          </a:ln>
          <a:effectLst/>
          <a:sp3d contourW="25400">
            <a:contourClr>
              <a:schemeClr val="lt1"/>
            </a:contourClr>
          </a:sp3d>
        </c:spPr>
      </c:pivotFmt>
      <c:pivotFmt>
        <c:idx val="207"/>
        <c:spPr>
          <a:solidFill>
            <a:schemeClr val="accent1"/>
          </a:solidFill>
          <a:ln w="25400">
            <a:solidFill>
              <a:schemeClr val="lt1"/>
            </a:solidFill>
          </a:ln>
          <a:effectLst/>
          <a:sp3d contourW="25400">
            <a:contourClr>
              <a:schemeClr val="lt1"/>
            </a:contourClr>
          </a:sp3d>
        </c:spPr>
      </c:pivotFmt>
      <c:pivotFmt>
        <c:idx val="208"/>
        <c:spPr>
          <a:solidFill>
            <a:schemeClr val="accent1"/>
          </a:solidFill>
          <a:ln w="25400">
            <a:solidFill>
              <a:schemeClr val="lt1"/>
            </a:solidFill>
          </a:ln>
          <a:effectLst/>
          <a:sp3d contourW="25400">
            <a:contourClr>
              <a:schemeClr val="lt1"/>
            </a:contourClr>
          </a:sp3d>
        </c:spPr>
      </c:pivotFmt>
      <c:pivotFmt>
        <c:idx val="209"/>
        <c:spPr>
          <a:solidFill>
            <a:schemeClr val="accent1"/>
          </a:solidFill>
          <a:ln w="25400">
            <a:solidFill>
              <a:schemeClr val="lt1"/>
            </a:solidFill>
          </a:ln>
          <a:effectLst/>
          <a:sp3d contourW="25400">
            <a:contourClr>
              <a:schemeClr val="lt1"/>
            </a:contourClr>
          </a:sp3d>
        </c:spPr>
      </c:pivotFmt>
      <c:pivotFmt>
        <c:idx val="210"/>
        <c:spPr>
          <a:solidFill>
            <a:schemeClr val="accent1"/>
          </a:solidFill>
          <a:ln w="25400">
            <a:solidFill>
              <a:schemeClr val="lt1"/>
            </a:solidFill>
          </a:ln>
          <a:effectLst/>
          <a:sp3d contourW="25400">
            <a:contourClr>
              <a:schemeClr val="lt1"/>
            </a:contourClr>
          </a:sp3d>
        </c:spPr>
      </c:pivotFmt>
      <c:pivotFmt>
        <c:idx val="211"/>
        <c:spPr>
          <a:solidFill>
            <a:schemeClr val="accent1"/>
          </a:solidFill>
          <a:ln w="25400">
            <a:solidFill>
              <a:schemeClr val="lt1"/>
            </a:solidFill>
          </a:ln>
          <a:effectLst/>
          <a:sp3d contourW="25400">
            <a:contourClr>
              <a:schemeClr val="lt1"/>
            </a:contourClr>
          </a:sp3d>
        </c:spPr>
      </c:pivotFmt>
      <c:pivotFmt>
        <c:idx val="212"/>
        <c:spPr>
          <a:solidFill>
            <a:schemeClr val="accent1"/>
          </a:solidFill>
          <a:ln w="25400">
            <a:solidFill>
              <a:schemeClr val="lt1"/>
            </a:solidFill>
          </a:ln>
          <a:effectLst/>
          <a:sp3d contourW="25400">
            <a:contourClr>
              <a:schemeClr val="lt1"/>
            </a:contourClr>
          </a:sp3d>
        </c:spPr>
      </c:pivotFmt>
      <c:pivotFmt>
        <c:idx val="213"/>
        <c:spPr>
          <a:solidFill>
            <a:schemeClr val="accent1"/>
          </a:solidFill>
          <a:ln w="25400">
            <a:solidFill>
              <a:schemeClr val="lt1"/>
            </a:solidFill>
          </a:ln>
          <a:effectLst/>
          <a:sp3d contourW="25400">
            <a:contourClr>
              <a:schemeClr val="lt1"/>
            </a:contourClr>
          </a:sp3d>
        </c:spPr>
      </c:pivotFmt>
      <c:pivotFmt>
        <c:idx val="214"/>
        <c:spPr>
          <a:solidFill>
            <a:schemeClr val="accent1"/>
          </a:solidFill>
          <a:ln w="25400">
            <a:solidFill>
              <a:schemeClr val="lt1"/>
            </a:solidFill>
          </a:ln>
          <a:effectLst/>
          <a:sp3d contourW="25400">
            <a:contourClr>
              <a:schemeClr val="lt1"/>
            </a:contourClr>
          </a:sp3d>
        </c:spPr>
      </c:pivotFmt>
      <c:pivotFmt>
        <c:idx val="215"/>
        <c:spPr>
          <a:solidFill>
            <a:schemeClr val="accent1"/>
          </a:solidFill>
          <a:ln w="25400">
            <a:solidFill>
              <a:schemeClr val="lt1"/>
            </a:solidFill>
          </a:ln>
          <a:effectLst/>
          <a:sp3d contourW="25400">
            <a:contourClr>
              <a:schemeClr val="lt1"/>
            </a:contourClr>
          </a:sp3d>
        </c:spPr>
      </c:pivotFmt>
      <c:pivotFmt>
        <c:idx val="216"/>
        <c:spPr>
          <a:solidFill>
            <a:schemeClr val="accent1"/>
          </a:solidFill>
          <a:ln w="25400">
            <a:solidFill>
              <a:schemeClr val="lt1"/>
            </a:solidFill>
          </a:ln>
          <a:effectLst/>
          <a:sp3d contourW="25400">
            <a:contourClr>
              <a:schemeClr val="lt1"/>
            </a:contourClr>
          </a:sp3d>
        </c:spPr>
      </c:pivotFmt>
      <c:pivotFmt>
        <c:idx val="217"/>
        <c:spPr>
          <a:solidFill>
            <a:schemeClr val="accent1"/>
          </a:solidFill>
          <a:ln w="25400">
            <a:solidFill>
              <a:schemeClr val="lt1"/>
            </a:solidFill>
          </a:ln>
          <a:effectLst/>
          <a:sp3d contourW="25400">
            <a:contourClr>
              <a:schemeClr val="lt1"/>
            </a:contourClr>
          </a:sp3d>
        </c:spPr>
      </c:pivotFmt>
      <c:pivotFmt>
        <c:idx val="218"/>
        <c:spPr>
          <a:solidFill>
            <a:schemeClr val="accent1"/>
          </a:solidFill>
          <a:ln w="25400">
            <a:solidFill>
              <a:schemeClr val="lt1"/>
            </a:solidFill>
          </a:ln>
          <a:effectLst/>
          <a:sp3d contourW="25400">
            <a:contourClr>
              <a:schemeClr val="lt1"/>
            </a:contourClr>
          </a:sp3d>
        </c:spPr>
      </c:pivotFmt>
      <c:pivotFmt>
        <c:idx val="219"/>
        <c:spPr>
          <a:solidFill>
            <a:schemeClr val="accent1"/>
          </a:solidFill>
          <a:ln w="25400">
            <a:solidFill>
              <a:schemeClr val="lt1"/>
            </a:solidFill>
          </a:ln>
          <a:effectLst/>
          <a:sp3d contourW="25400">
            <a:contourClr>
              <a:schemeClr val="lt1"/>
            </a:contourClr>
          </a:sp3d>
        </c:spPr>
      </c:pivotFmt>
      <c:pivotFmt>
        <c:idx val="220"/>
        <c:spPr>
          <a:solidFill>
            <a:schemeClr val="accent1"/>
          </a:solidFill>
          <a:ln w="25400">
            <a:solidFill>
              <a:schemeClr val="lt1"/>
            </a:solidFill>
          </a:ln>
          <a:effectLst/>
          <a:sp3d contourW="25400">
            <a:contourClr>
              <a:schemeClr val="lt1"/>
            </a:contourClr>
          </a:sp3d>
        </c:spPr>
      </c:pivotFmt>
      <c:pivotFmt>
        <c:idx val="221"/>
        <c:spPr>
          <a:solidFill>
            <a:schemeClr val="accent1"/>
          </a:solidFill>
          <a:ln w="25400">
            <a:solidFill>
              <a:schemeClr val="lt1"/>
            </a:solidFill>
          </a:ln>
          <a:effectLst/>
          <a:sp3d contourW="25400">
            <a:contourClr>
              <a:schemeClr val="lt1"/>
            </a:contourClr>
          </a:sp3d>
        </c:spPr>
      </c:pivotFmt>
      <c:pivotFmt>
        <c:idx val="222"/>
        <c:spPr>
          <a:solidFill>
            <a:schemeClr val="accent1"/>
          </a:solidFill>
          <a:ln w="25400">
            <a:solidFill>
              <a:schemeClr val="lt1"/>
            </a:solidFill>
          </a:ln>
          <a:effectLst/>
          <a:sp3d contourW="25400">
            <a:contourClr>
              <a:schemeClr val="lt1"/>
            </a:contourClr>
          </a:sp3d>
        </c:spPr>
      </c:pivotFmt>
      <c:pivotFmt>
        <c:idx val="223"/>
        <c:spPr>
          <a:solidFill>
            <a:schemeClr val="accent1"/>
          </a:solidFill>
          <a:ln w="25400">
            <a:solidFill>
              <a:schemeClr val="lt1"/>
            </a:solidFill>
          </a:ln>
          <a:effectLst/>
          <a:sp3d contourW="25400">
            <a:contourClr>
              <a:schemeClr val="lt1"/>
            </a:contourClr>
          </a:sp3d>
        </c:spPr>
      </c:pivotFmt>
      <c:pivotFmt>
        <c:idx val="22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25"/>
        <c:spPr>
          <a:solidFill>
            <a:schemeClr val="accent1"/>
          </a:solidFill>
          <a:ln w="25400">
            <a:solidFill>
              <a:schemeClr val="lt1"/>
            </a:solidFill>
          </a:ln>
          <a:effectLst/>
          <a:sp3d contourW="25400">
            <a:contourClr>
              <a:schemeClr val="lt1"/>
            </a:contourClr>
          </a:sp3d>
        </c:spPr>
      </c:pivotFmt>
      <c:pivotFmt>
        <c:idx val="226"/>
        <c:spPr>
          <a:solidFill>
            <a:schemeClr val="accent1"/>
          </a:solidFill>
          <a:ln w="25400">
            <a:solidFill>
              <a:schemeClr val="lt1"/>
            </a:solidFill>
          </a:ln>
          <a:effectLst/>
          <a:sp3d contourW="25400">
            <a:contourClr>
              <a:schemeClr val="lt1"/>
            </a:contourClr>
          </a:sp3d>
        </c:spPr>
      </c:pivotFmt>
      <c:pivotFmt>
        <c:idx val="227"/>
        <c:spPr>
          <a:solidFill>
            <a:schemeClr val="accent1"/>
          </a:solidFill>
          <a:ln w="25400">
            <a:solidFill>
              <a:schemeClr val="lt1"/>
            </a:solidFill>
          </a:ln>
          <a:effectLst/>
          <a:sp3d contourW="25400">
            <a:contourClr>
              <a:schemeClr val="lt1"/>
            </a:contourClr>
          </a:sp3d>
        </c:spPr>
      </c:pivotFmt>
      <c:pivotFmt>
        <c:idx val="228"/>
        <c:spPr>
          <a:solidFill>
            <a:schemeClr val="accent1"/>
          </a:solidFill>
          <a:ln w="25400">
            <a:solidFill>
              <a:schemeClr val="lt1"/>
            </a:solidFill>
          </a:ln>
          <a:effectLst/>
          <a:sp3d contourW="25400">
            <a:contourClr>
              <a:schemeClr val="lt1"/>
            </a:contourClr>
          </a:sp3d>
        </c:spPr>
      </c:pivotFmt>
      <c:pivotFmt>
        <c:idx val="229"/>
        <c:spPr>
          <a:solidFill>
            <a:schemeClr val="accent1"/>
          </a:solidFill>
          <a:ln w="25400">
            <a:solidFill>
              <a:schemeClr val="lt1"/>
            </a:solidFill>
          </a:ln>
          <a:effectLst/>
          <a:sp3d contourW="25400">
            <a:contourClr>
              <a:schemeClr val="lt1"/>
            </a:contourClr>
          </a:sp3d>
        </c:spPr>
      </c:pivotFmt>
      <c:pivotFmt>
        <c:idx val="230"/>
        <c:spPr>
          <a:solidFill>
            <a:schemeClr val="accent1"/>
          </a:solidFill>
          <a:ln w="25400">
            <a:solidFill>
              <a:schemeClr val="lt1"/>
            </a:solidFill>
          </a:ln>
          <a:effectLst/>
          <a:sp3d contourW="25400">
            <a:contourClr>
              <a:schemeClr val="lt1"/>
            </a:contourClr>
          </a:sp3d>
        </c:spPr>
      </c:pivotFmt>
      <c:pivotFmt>
        <c:idx val="231"/>
        <c:spPr>
          <a:solidFill>
            <a:schemeClr val="accent1"/>
          </a:solidFill>
          <a:ln w="25400">
            <a:solidFill>
              <a:schemeClr val="lt1"/>
            </a:solidFill>
          </a:ln>
          <a:effectLst/>
          <a:sp3d contourW="25400">
            <a:contourClr>
              <a:schemeClr val="lt1"/>
            </a:contourClr>
          </a:sp3d>
        </c:spPr>
      </c:pivotFmt>
      <c:pivotFmt>
        <c:idx val="232"/>
        <c:spPr>
          <a:solidFill>
            <a:schemeClr val="accent1"/>
          </a:solidFill>
          <a:ln w="25400">
            <a:solidFill>
              <a:schemeClr val="lt1"/>
            </a:solidFill>
          </a:ln>
          <a:effectLst/>
          <a:sp3d contourW="25400">
            <a:contourClr>
              <a:schemeClr val="lt1"/>
            </a:contourClr>
          </a:sp3d>
        </c:spPr>
      </c:pivotFmt>
      <c:pivotFmt>
        <c:idx val="233"/>
        <c:spPr>
          <a:solidFill>
            <a:schemeClr val="accent1"/>
          </a:solidFill>
          <a:ln w="25400">
            <a:solidFill>
              <a:schemeClr val="lt1"/>
            </a:solidFill>
          </a:ln>
          <a:effectLst/>
          <a:sp3d contourW="25400">
            <a:contourClr>
              <a:schemeClr val="lt1"/>
            </a:contourClr>
          </a:sp3d>
        </c:spPr>
      </c:pivotFmt>
      <c:pivotFmt>
        <c:idx val="234"/>
        <c:spPr>
          <a:solidFill>
            <a:schemeClr val="accent1"/>
          </a:solidFill>
          <a:ln w="25400">
            <a:solidFill>
              <a:schemeClr val="lt1"/>
            </a:solidFill>
          </a:ln>
          <a:effectLst/>
          <a:sp3d contourW="25400">
            <a:contourClr>
              <a:schemeClr val="lt1"/>
            </a:contourClr>
          </a:sp3d>
        </c:spPr>
      </c:pivotFmt>
      <c:pivotFmt>
        <c:idx val="235"/>
        <c:spPr>
          <a:solidFill>
            <a:schemeClr val="accent1"/>
          </a:solidFill>
          <a:ln w="25400">
            <a:solidFill>
              <a:schemeClr val="lt1"/>
            </a:solidFill>
          </a:ln>
          <a:effectLst/>
          <a:sp3d contourW="25400">
            <a:contourClr>
              <a:schemeClr val="lt1"/>
            </a:contourClr>
          </a:sp3d>
        </c:spPr>
      </c:pivotFmt>
      <c:pivotFmt>
        <c:idx val="236"/>
        <c:spPr>
          <a:solidFill>
            <a:schemeClr val="accent1"/>
          </a:solidFill>
          <a:ln w="25400">
            <a:solidFill>
              <a:schemeClr val="lt1"/>
            </a:solidFill>
          </a:ln>
          <a:effectLst/>
          <a:sp3d contourW="25400">
            <a:contourClr>
              <a:schemeClr val="lt1"/>
            </a:contourClr>
          </a:sp3d>
        </c:spPr>
      </c:pivotFmt>
      <c:pivotFmt>
        <c:idx val="237"/>
        <c:spPr>
          <a:solidFill>
            <a:schemeClr val="accent1"/>
          </a:solidFill>
          <a:ln w="25400">
            <a:solidFill>
              <a:schemeClr val="lt1"/>
            </a:solidFill>
          </a:ln>
          <a:effectLst/>
          <a:sp3d contourW="25400">
            <a:contourClr>
              <a:schemeClr val="lt1"/>
            </a:contourClr>
          </a:sp3d>
        </c:spPr>
      </c:pivotFmt>
      <c:pivotFmt>
        <c:idx val="238"/>
        <c:spPr>
          <a:solidFill>
            <a:schemeClr val="accent1"/>
          </a:solidFill>
          <a:ln w="25400">
            <a:solidFill>
              <a:schemeClr val="lt1"/>
            </a:solidFill>
          </a:ln>
          <a:effectLst/>
          <a:sp3d contourW="25400">
            <a:contourClr>
              <a:schemeClr val="lt1"/>
            </a:contourClr>
          </a:sp3d>
        </c:spPr>
      </c:pivotFmt>
      <c:pivotFmt>
        <c:idx val="239"/>
        <c:spPr>
          <a:solidFill>
            <a:schemeClr val="accent1"/>
          </a:solidFill>
          <a:ln w="25400">
            <a:solidFill>
              <a:schemeClr val="lt1"/>
            </a:solidFill>
          </a:ln>
          <a:effectLst/>
          <a:sp3d contourW="25400">
            <a:contourClr>
              <a:schemeClr val="lt1"/>
            </a:contourClr>
          </a:sp3d>
        </c:spPr>
      </c:pivotFmt>
      <c:pivotFmt>
        <c:idx val="240"/>
        <c:spPr>
          <a:solidFill>
            <a:schemeClr val="accent1"/>
          </a:solidFill>
          <a:ln w="25400">
            <a:solidFill>
              <a:schemeClr val="lt1"/>
            </a:solidFill>
          </a:ln>
          <a:effectLst/>
          <a:sp3d contourW="25400">
            <a:contourClr>
              <a:schemeClr val="lt1"/>
            </a:contourClr>
          </a:sp3d>
        </c:spPr>
      </c:pivotFmt>
      <c:pivotFmt>
        <c:idx val="241"/>
        <c:spPr>
          <a:solidFill>
            <a:schemeClr val="accent1"/>
          </a:solidFill>
          <a:ln w="25400">
            <a:solidFill>
              <a:schemeClr val="lt1"/>
            </a:solidFill>
          </a:ln>
          <a:effectLst/>
          <a:sp3d contourW="25400">
            <a:contourClr>
              <a:schemeClr val="lt1"/>
            </a:contourClr>
          </a:sp3d>
        </c:spPr>
      </c:pivotFmt>
      <c:pivotFmt>
        <c:idx val="242"/>
        <c:spPr>
          <a:solidFill>
            <a:schemeClr val="accent1"/>
          </a:solidFill>
          <a:ln w="25400">
            <a:solidFill>
              <a:schemeClr val="lt1"/>
            </a:solidFill>
          </a:ln>
          <a:effectLst/>
          <a:sp3d contourW="25400">
            <a:contourClr>
              <a:schemeClr val="lt1"/>
            </a:contourClr>
          </a:sp3d>
        </c:spPr>
      </c:pivotFmt>
      <c:pivotFmt>
        <c:idx val="243"/>
        <c:spPr>
          <a:solidFill>
            <a:schemeClr val="accent1"/>
          </a:solidFill>
          <a:ln w="25400">
            <a:solidFill>
              <a:schemeClr val="lt1"/>
            </a:solidFill>
          </a:ln>
          <a:effectLst/>
          <a:sp3d contourW="25400">
            <a:contourClr>
              <a:schemeClr val="lt1"/>
            </a:contourClr>
          </a:sp3d>
        </c:spPr>
      </c:pivotFmt>
      <c:pivotFmt>
        <c:idx val="244"/>
        <c:spPr>
          <a:solidFill>
            <a:schemeClr val="accent1"/>
          </a:solidFill>
          <a:ln w="25400">
            <a:solidFill>
              <a:schemeClr val="lt1"/>
            </a:solidFill>
          </a:ln>
          <a:effectLst/>
          <a:sp3d contourW="25400">
            <a:contourClr>
              <a:schemeClr val="lt1"/>
            </a:contourClr>
          </a:sp3d>
        </c:spPr>
      </c:pivotFmt>
      <c:pivotFmt>
        <c:idx val="245"/>
        <c:spPr>
          <a:solidFill>
            <a:schemeClr val="accent1"/>
          </a:solidFill>
          <a:ln w="25400">
            <a:solidFill>
              <a:schemeClr val="lt1"/>
            </a:solidFill>
          </a:ln>
          <a:effectLst/>
          <a:sp3d contourW="25400">
            <a:contourClr>
              <a:schemeClr val="lt1"/>
            </a:contourClr>
          </a:sp3d>
        </c:spPr>
      </c:pivotFmt>
      <c:pivotFmt>
        <c:idx val="24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47"/>
        <c:spPr>
          <a:solidFill>
            <a:schemeClr val="accent1"/>
          </a:solidFill>
          <a:ln w="25400">
            <a:solidFill>
              <a:schemeClr val="lt1"/>
            </a:solidFill>
          </a:ln>
          <a:effectLst/>
          <a:sp3d contourW="25400">
            <a:contourClr>
              <a:schemeClr val="lt1"/>
            </a:contourClr>
          </a:sp3d>
        </c:spPr>
      </c:pivotFmt>
      <c:pivotFmt>
        <c:idx val="248"/>
        <c:spPr>
          <a:solidFill>
            <a:schemeClr val="accent1"/>
          </a:solidFill>
          <a:ln w="25400">
            <a:solidFill>
              <a:schemeClr val="lt1"/>
            </a:solidFill>
          </a:ln>
          <a:effectLst/>
          <a:sp3d contourW="25400">
            <a:contourClr>
              <a:schemeClr val="lt1"/>
            </a:contourClr>
          </a:sp3d>
        </c:spPr>
      </c:pivotFmt>
      <c:pivotFmt>
        <c:idx val="249"/>
        <c:spPr>
          <a:solidFill>
            <a:schemeClr val="accent1"/>
          </a:solidFill>
          <a:ln w="25400">
            <a:solidFill>
              <a:schemeClr val="lt1"/>
            </a:solidFill>
          </a:ln>
          <a:effectLst/>
          <a:sp3d contourW="25400">
            <a:contourClr>
              <a:schemeClr val="lt1"/>
            </a:contourClr>
          </a:sp3d>
        </c:spPr>
      </c:pivotFmt>
      <c:pivotFmt>
        <c:idx val="250"/>
        <c:spPr>
          <a:solidFill>
            <a:schemeClr val="accent1"/>
          </a:solidFill>
          <a:ln w="25400">
            <a:solidFill>
              <a:schemeClr val="lt1"/>
            </a:solidFill>
          </a:ln>
          <a:effectLst/>
          <a:sp3d contourW="25400">
            <a:contourClr>
              <a:schemeClr val="lt1"/>
            </a:contourClr>
          </a:sp3d>
        </c:spPr>
      </c:pivotFmt>
      <c:pivotFmt>
        <c:idx val="251"/>
        <c:spPr>
          <a:solidFill>
            <a:schemeClr val="accent1"/>
          </a:solidFill>
          <a:ln w="25400">
            <a:solidFill>
              <a:schemeClr val="lt1"/>
            </a:solidFill>
          </a:ln>
          <a:effectLst/>
          <a:sp3d contourW="25400">
            <a:contourClr>
              <a:schemeClr val="lt1"/>
            </a:contourClr>
          </a:sp3d>
        </c:spPr>
      </c:pivotFmt>
      <c:pivotFmt>
        <c:idx val="252"/>
        <c:spPr>
          <a:solidFill>
            <a:schemeClr val="accent1"/>
          </a:solidFill>
          <a:ln w="25400">
            <a:solidFill>
              <a:schemeClr val="lt1"/>
            </a:solidFill>
          </a:ln>
          <a:effectLst/>
          <a:sp3d contourW="25400">
            <a:contourClr>
              <a:schemeClr val="lt1"/>
            </a:contourClr>
          </a:sp3d>
        </c:spPr>
      </c:pivotFmt>
      <c:pivotFmt>
        <c:idx val="253"/>
        <c:spPr>
          <a:solidFill>
            <a:schemeClr val="accent1"/>
          </a:solidFill>
          <a:ln w="25400">
            <a:solidFill>
              <a:schemeClr val="lt1"/>
            </a:solidFill>
          </a:ln>
          <a:effectLst/>
          <a:sp3d contourW="25400">
            <a:contourClr>
              <a:schemeClr val="lt1"/>
            </a:contourClr>
          </a:sp3d>
        </c:spPr>
      </c:pivotFmt>
      <c:pivotFmt>
        <c:idx val="254"/>
        <c:spPr>
          <a:solidFill>
            <a:schemeClr val="accent1"/>
          </a:solidFill>
          <a:ln w="25400">
            <a:solidFill>
              <a:schemeClr val="lt1"/>
            </a:solidFill>
          </a:ln>
          <a:effectLst/>
          <a:sp3d contourW="25400">
            <a:contourClr>
              <a:schemeClr val="lt1"/>
            </a:contourClr>
          </a:sp3d>
        </c:spPr>
      </c:pivotFmt>
      <c:pivotFmt>
        <c:idx val="255"/>
        <c:spPr>
          <a:solidFill>
            <a:schemeClr val="accent1"/>
          </a:solidFill>
          <a:ln w="25400">
            <a:solidFill>
              <a:schemeClr val="lt1"/>
            </a:solidFill>
          </a:ln>
          <a:effectLst/>
          <a:sp3d contourW="25400">
            <a:contourClr>
              <a:schemeClr val="lt1"/>
            </a:contourClr>
          </a:sp3d>
        </c:spPr>
      </c:pivotFmt>
      <c:pivotFmt>
        <c:idx val="256"/>
        <c:spPr>
          <a:solidFill>
            <a:schemeClr val="accent1"/>
          </a:solidFill>
          <a:ln w="25400">
            <a:solidFill>
              <a:schemeClr val="lt1"/>
            </a:solidFill>
          </a:ln>
          <a:effectLst/>
          <a:sp3d contourW="25400">
            <a:contourClr>
              <a:schemeClr val="lt1"/>
            </a:contourClr>
          </a:sp3d>
        </c:spPr>
      </c:pivotFmt>
      <c:pivotFmt>
        <c:idx val="257"/>
        <c:spPr>
          <a:solidFill>
            <a:schemeClr val="accent1"/>
          </a:solidFill>
          <a:ln w="25400">
            <a:solidFill>
              <a:schemeClr val="lt1"/>
            </a:solidFill>
          </a:ln>
          <a:effectLst/>
          <a:sp3d contourW="25400">
            <a:contourClr>
              <a:schemeClr val="lt1"/>
            </a:contourClr>
          </a:sp3d>
        </c:spPr>
      </c:pivotFmt>
      <c:pivotFmt>
        <c:idx val="258"/>
        <c:spPr>
          <a:solidFill>
            <a:schemeClr val="accent1"/>
          </a:solidFill>
          <a:ln w="25400">
            <a:solidFill>
              <a:schemeClr val="lt1"/>
            </a:solidFill>
          </a:ln>
          <a:effectLst/>
          <a:sp3d contourW="25400">
            <a:contourClr>
              <a:schemeClr val="lt1"/>
            </a:contourClr>
          </a:sp3d>
        </c:spPr>
      </c:pivotFmt>
      <c:pivotFmt>
        <c:idx val="259"/>
        <c:spPr>
          <a:solidFill>
            <a:schemeClr val="accent1"/>
          </a:solidFill>
          <a:ln w="25400">
            <a:solidFill>
              <a:schemeClr val="lt1"/>
            </a:solidFill>
          </a:ln>
          <a:effectLst/>
          <a:sp3d contourW="25400">
            <a:contourClr>
              <a:schemeClr val="lt1"/>
            </a:contourClr>
          </a:sp3d>
        </c:spPr>
      </c:pivotFmt>
      <c:pivotFmt>
        <c:idx val="260"/>
        <c:spPr>
          <a:solidFill>
            <a:schemeClr val="accent1"/>
          </a:solidFill>
          <a:ln w="25400">
            <a:solidFill>
              <a:schemeClr val="lt1"/>
            </a:solidFill>
          </a:ln>
          <a:effectLst/>
          <a:sp3d contourW="25400">
            <a:contourClr>
              <a:schemeClr val="lt1"/>
            </a:contourClr>
          </a:sp3d>
        </c:spPr>
      </c:pivotFmt>
      <c:pivotFmt>
        <c:idx val="261"/>
        <c:spPr>
          <a:solidFill>
            <a:schemeClr val="accent1"/>
          </a:solidFill>
          <a:ln w="25400">
            <a:solidFill>
              <a:schemeClr val="lt1"/>
            </a:solidFill>
          </a:ln>
          <a:effectLst/>
          <a:sp3d contourW="25400">
            <a:contourClr>
              <a:schemeClr val="lt1"/>
            </a:contourClr>
          </a:sp3d>
        </c:spPr>
      </c:pivotFmt>
      <c:pivotFmt>
        <c:idx val="262"/>
        <c:spPr>
          <a:solidFill>
            <a:schemeClr val="accent1"/>
          </a:solidFill>
          <a:ln w="25400">
            <a:solidFill>
              <a:schemeClr val="lt1"/>
            </a:solidFill>
          </a:ln>
          <a:effectLst/>
          <a:sp3d contourW="25400">
            <a:contourClr>
              <a:schemeClr val="lt1"/>
            </a:contourClr>
          </a:sp3d>
        </c:spPr>
      </c:pivotFmt>
      <c:pivotFmt>
        <c:idx val="263"/>
        <c:spPr>
          <a:solidFill>
            <a:schemeClr val="accent1"/>
          </a:solidFill>
          <a:ln w="25400">
            <a:solidFill>
              <a:schemeClr val="lt1"/>
            </a:solidFill>
          </a:ln>
          <a:effectLst/>
          <a:sp3d contourW="25400">
            <a:contourClr>
              <a:schemeClr val="lt1"/>
            </a:contourClr>
          </a:sp3d>
        </c:spPr>
      </c:pivotFmt>
      <c:pivotFmt>
        <c:idx val="264"/>
        <c:spPr>
          <a:solidFill>
            <a:schemeClr val="accent1"/>
          </a:solidFill>
          <a:ln w="25400">
            <a:solidFill>
              <a:schemeClr val="lt1"/>
            </a:solidFill>
          </a:ln>
          <a:effectLst/>
          <a:sp3d contourW="25400">
            <a:contourClr>
              <a:schemeClr val="lt1"/>
            </a:contourClr>
          </a:sp3d>
        </c:spPr>
      </c:pivotFmt>
      <c:pivotFmt>
        <c:idx val="265"/>
        <c:spPr>
          <a:solidFill>
            <a:schemeClr val="accent1"/>
          </a:solidFill>
          <a:ln w="25400">
            <a:solidFill>
              <a:schemeClr val="lt1"/>
            </a:solidFill>
          </a:ln>
          <a:effectLst/>
          <a:sp3d contourW="25400">
            <a:contourClr>
              <a:schemeClr val="lt1"/>
            </a:contourClr>
          </a:sp3d>
        </c:spPr>
      </c:pivotFmt>
      <c:pivotFmt>
        <c:idx val="266"/>
        <c:spPr>
          <a:solidFill>
            <a:schemeClr val="accent1"/>
          </a:solidFill>
          <a:ln w="25400">
            <a:solidFill>
              <a:schemeClr val="lt1"/>
            </a:solidFill>
          </a:ln>
          <a:effectLst/>
          <a:sp3d contourW="25400">
            <a:contourClr>
              <a:schemeClr val="lt1"/>
            </a:contourClr>
          </a:sp3d>
        </c:spPr>
      </c:pivotFmt>
      <c:pivotFmt>
        <c:idx val="267"/>
        <c:spPr>
          <a:solidFill>
            <a:schemeClr val="accent1"/>
          </a:solidFill>
          <a:ln w="25400">
            <a:solidFill>
              <a:schemeClr val="lt1"/>
            </a:solidFill>
          </a:ln>
          <a:effectLst/>
          <a:sp3d contourW="25400">
            <a:contourClr>
              <a:schemeClr val="lt1"/>
            </a:contourClr>
          </a:sp3d>
        </c:spPr>
      </c:pivotFmt>
      <c:pivotFmt>
        <c:idx val="26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69"/>
        <c:spPr>
          <a:solidFill>
            <a:schemeClr val="accent1"/>
          </a:solidFill>
          <a:ln w="25400">
            <a:solidFill>
              <a:schemeClr val="lt1"/>
            </a:solidFill>
          </a:ln>
          <a:effectLst/>
          <a:sp3d contourW="25400">
            <a:contourClr>
              <a:schemeClr val="lt1"/>
            </a:contourClr>
          </a:sp3d>
        </c:spPr>
      </c:pivotFmt>
      <c:pivotFmt>
        <c:idx val="270"/>
        <c:spPr>
          <a:solidFill>
            <a:schemeClr val="accent1"/>
          </a:solidFill>
          <a:ln w="25400">
            <a:solidFill>
              <a:schemeClr val="lt1"/>
            </a:solidFill>
          </a:ln>
          <a:effectLst/>
          <a:sp3d contourW="25400">
            <a:contourClr>
              <a:schemeClr val="lt1"/>
            </a:contourClr>
          </a:sp3d>
        </c:spPr>
      </c:pivotFmt>
      <c:pivotFmt>
        <c:idx val="271"/>
        <c:spPr>
          <a:solidFill>
            <a:schemeClr val="accent1"/>
          </a:solidFill>
          <a:ln w="25400">
            <a:solidFill>
              <a:schemeClr val="lt1"/>
            </a:solidFill>
          </a:ln>
          <a:effectLst/>
          <a:sp3d contourW="25400">
            <a:contourClr>
              <a:schemeClr val="lt1"/>
            </a:contourClr>
          </a:sp3d>
        </c:spPr>
      </c:pivotFmt>
      <c:pivotFmt>
        <c:idx val="272"/>
        <c:spPr>
          <a:solidFill>
            <a:schemeClr val="accent1"/>
          </a:solidFill>
          <a:ln w="25400">
            <a:solidFill>
              <a:schemeClr val="lt1"/>
            </a:solidFill>
          </a:ln>
          <a:effectLst/>
          <a:sp3d contourW="25400">
            <a:contourClr>
              <a:schemeClr val="lt1"/>
            </a:contourClr>
          </a:sp3d>
        </c:spPr>
      </c:pivotFmt>
      <c:pivotFmt>
        <c:idx val="273"/>
        <c:spPr>
          <a:solidFill>
            <a:schemeClr val="accent1"/>
          </a:solidFill>
          <a:ln w="25400">
            <a:solidFill>
              <a:schemeClr val="lt1"/>
            </a:solidFill>
          </a:ln>
          <a:effectLst/>
          <a:sp3d contourW="25400">
            <a:contourClr>
              <a:schemeClr val="lt1"/>
            </a:contourClr>
          </a:sp3d>
        </c:spPr>
      </c:pivotFmt>
      <c:pivotFmt>
        <c:idx val="274"/>
        <c:spPr>
          <a:solidFill>
            <a:schemeClr val="accent1"/>
          </a:solidFill>
          <a:ln w="25400">
            <a:solidFill>
              <a:schemeClr val="lt1"/>
            </a:solidFill>
          </a:ln>
          <a:effectLst/>
          <a:sp3d contourW="25400">
            <a:contourClr>
              <a:schemeClr val="lt1"/>
            </a:contourClr>
          </a:sp3d>
        </c:spPr>
      </c:pivotFmt>
      <c:pivotFmt>
        <c:idx val="275"/>
        <c:spPr>
          <a:solidFill>
            <a:schemeClr val="accent1"/>
          </a:solidFill>
          <a:ln w="25400">
            <a:solidFill>
              <a:schemeClr val="lt1"/>
            </a:solidFill>
          </a:ln>
          <a:effectLst/>
          <a:sp3d contourW="25400">
            <a:contourClr>
              <a:schemeClr val="lt1"/>
            </a:contourClr>
          </a:sp3d>
        </c:spPr>
      </c:pivotFmt>
      <c:pivotFmt>
        <c:idx val="276"/>
        <c:spPr>
          <a:solidFill>
            <a:schemeClr val="accent1"/>
          </a:solidFill>
          <a:ln w="25400">
            <a:solidFill>
              <a:schemeClr val="lt1"/>
            </a:solidFill>
          </a:ln>
          <a:effectLst/>
          <a:sp3d contourW="25400">
            <a:contourClr>
              <a:schemeClr val="lt1"/>
            </a:contourClr>
          </a:sp3d>
        </c:spPr>
      </c:pivotFmt>
      <c:pivotFmt>
        <c:idx val="277"/>
        <c:spPr>
          <a:solidFill>
            <a:schemeClr val="accent1"/>
          </a:solidFill>
          <a:ln w="25400">
            <a:solidFill>
              <a:schemeClr val="lt1"/>
            </a:solidFill>
          </a:ln>
          <a:effectLst/>
          <a:sp3d contourW="25400">
            <a:contourClr>
              <a:schemeClr val="lt1"/>
            </a:contourClr>
          </a:sp3d>
        </c:spPr>
      </c:pivotFmt>
      <c:pivotFmt>
        <c:idx val="278"/>
        <c:spPr>
          <a:solidFill>
            <a:schemeClr val="accent1"/>
          </a:solidFill>
          <a:ln w="25400">
            <a:solidFill>
              <a:schemeClr val="lt1"/>
            </a:solidFill>
          </a:ln>
          <a:effectLst/>
          <a:sp3d contourW="25400">
            <a:contourClr>
              <a:schemeClr val="lt1"/>
            </a:contourClr>
          </a:sp3d>
        </c:spPr>
      </c:pivotFmt>
      <c:pivotFmt>
        <c:idx val="279"/>
        <c:spPr>
          <a:solidFill>
            <a:schemeClr val="accent1"/>
          </a:solidFill>
          <a:ln w="25400">
            <a:solidFill>
              <a:schemeClr val="lt1"/>
            </a:solidFill>
          </a:ln>
          <a:effectLst/>
          <a:sp3d contourW="25400">
            <a:contourClr>
              <a:schemeClr val="lt1"/>
            </a:contourClr>
          </a:sp3d>
        </c:spPr>
      </c:pivotFmt>
      <c:pivotFmt>
        <c:idx val="280"/>
        <c:spPr>
          <a:solidFill>
            <a:schemeClr val="accent1"/>
          </a:solidFill>
          <a:ln w="25400">
            <a:solidFill>
              <a:schemeClr val="lt1"/>
            </a:solidFill>
          </a:ln>
          <a:effectLst/>
          <a:sp3d contourW="25400">
            <a:contourClr>
              <a:schemeClr val="lt1"/>
            </a:contourClr>
          </a:sp3d>
        </c:spPr>
      </c:pivotFmt>
      <c:pivotFmt>
        <c:idx val="281"/>
        <c:spPr>
          <a:solidFill>
            <a:schemeClr val="accent1"/>
          </a:solidFill>
          <a:ln w="25400">
            <a:solidFill>
              <a:schemeClr val="lt1"/>
            </a:solidFill>
          </a:ln>
          <a:effectLst/>
          <a:sp3d contourW="25400">
            <a:contourClr>
              <a:schemeClr val="lt1"/>
            </a:contourClr>
          </a:sp3d>
        </c:spPr>
      </c:pivotFmt>
      <c:pivotFmt>
        <c:idx val="282"/>
        <c:spPr>
          <a:solidFill>
            <a:schemeClr val="accent1"/>
          </a:solidFill>
          <a:ln w="25400">
            <a:solidFill>
              <a:schemeClr val="lt1"/>
            </a:solidFill>
          </a:ln>
          <a:effectLst/>
          <a:sp3d contourW="25400">
            <a:contourClr>
              <a:schemeClr val="lt1"/>
            </a:contourClr>
          </a:sp3d>
        </c:spPr>
      </c:pivotFmt>
      <c:pivotFmt>
        <c:idx val="283"/>
        <c:spPr>
          <a:solidFill>
            <a:schemeClr val="accent1"/>
          </a:solidFill>
          <a:ln w="25400">
            <a:solidFill>
              <a:schemeClr val="lt1"/>
            </a:solidFill>
          </a:ln>
          <a:effectLst/>
          <a:sp3d contourW="25400">
            <a:contourClr>
              <a:schemeClr val="lt1"/>
            </a:contourClr>
          </a:sp3d>
        </c:spPr>
      </c:pivotFmt>
      <c:pivotFmt>
        <c:idx val="284"/>
        <c:spPr>
          <a:solidFill>
            <a:schemeClr val="accent1"/>
          </a:solidFill>
          <a:ln w="25400">
            <a:solidFill>
              <a:schemeClr val="lt1"/>
            </a:solidFill>
          </a:ln>
          <a:effectLst/>
          <a:sp3d contourW="25400">
            <a:contourClr>
              <a:schemeClr val="lt1"/>
            </a:contourClr>
          </a:sp3d>
        </c:spPr>
      </c:pivotFmt>
      <c:pivotFmt>
        <c:idx val="285"/>
        <c:spPr>
          <a:solidFill>
            <a:schemeClr val="accent1"/>
          </a:solidFill>
          <a:ln w="25400">
            <a:solidFill>
              <a:schemeClr val="lt1"/>
            </a:solidFill>
          </a:ln>
          <a:effectLst/>
          <a:sp3d contourW="25400">
            <a:contourClr>
              <a:schemeClr val="lt1"/>
            </a:contourClr>
          </a:sp3d>
        </c:spPr>
      </c:pivotFmt>
      <c:pivotFmt>
        <c:idx val="286"/>
        <c:spPr>
          <a:solidFill>
            <a:schemeClr val="accent1"/>
          </a:solidFill>
          <a:ln w="25400">
            <a:solidFill>
              <a:schemeClr val="lt1"/>
            </a:solidFill>
          </a:ln>
          <a:effectLst/>
          <a:sp3d contourW="25400">
            <a:contourClr>
              <a:schemeClr val="lt1"/>
            </a:contourClr>
          </a:sp3d>
        </c:spPr>
      </c:pivotFmt>
      <c:pivotFmt>
        <c:idx val="287"/>
        <c:spPr>
          <a:solidFill>
            <a:schemeClr val="accent1"/>
          </a:solidFill>
          <a:ln w="25400">
            <a:solidFill>
              <a:schemeClr val="lt1"/>
            </a:solidFill>
          </a:ln>
          <a:effectLst/>
          <a:sp3d contourW="25400">
            <a:contourClr>
              <a:schemeClr val="lt1"/>
            </a:contourClr>
          </a:sp3d>
        </c:spPr>
      </c:pivotFmt>
      <c:pivotFmt>
        <c:idx val="288"/>
        <c:spPr>
          <a:solidFill>
            <a:schemeClr val="accent1"/>
          </a:solidFill>
          <a:ln w="25400">
            <a:solidFill>
              <a:schemeClr val="lt1"/>
            </a:solidFill>
          </a:ln>
          <a:effectLst/>
          <a:sp3d contourW="25400">
            <a:contourClr>
              <a:schemeClr val="lt1"/>
            </a:contourClr>
          </a:sp3d>
        </c:spPr>
      </c:pivotFmt>
      <c:pivotFmt>
        <c:idx val="289"/>
        <c:spPr>
          <a:solidFill>
            <a:schemeClr val="accent1"/>
          </a:solidFill>
          <a:ln w="25400">
            <a:solidFill>
              <a:schemeClr val="lt1"/>
            </a:solidFill>
          </a:ln>
          <a:effectLst/>
          <a:sp3d contourW="25400">
            <a:contourClr>
              <a:schemeClr val="lt1"/>
            </a:contourClr>
          </a:sp3d>
        </c:spPr>
      </c:pivotFmt>
      <c:pivotFmt>
        <c:idx val="29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91"/>
        <c:spPr>
          <a:solidFill>
            <a:schemeClr val="accent1"/>
          </a:solidFill>
          <a:ln w="25400">
            <a:solidFill>
              <a:schemeClr val="lt1"/>
            </a:solidFill>
          </a:ln>
          <a:effectLst/>
          <a:sp3d contourW="25400">
            <a:contourClr>
              <a:schemeClr val="lt1"/>
            </a:contourClr>
          </a:sp3d>
        </c:spPr>
      </c:pivotFmt>
      <c:pivotFmt>
        <c:idx val="292"/>
        <c:spPr>
          <a:solidFill>
            <a:schemeClr val="accent1"/>
          </a:solidFill>
          <a:ln w="25400">
            <a:solidFill>
              <a:schemeClr val="lt1"/>
            </a:solidFill>
          </a:ln>
          <a:effectLst/>
          <a:sp3d contourW="25400">
            <a:contourClr>
              <a:schemeClr val="lt1"/>
            </a:contourClr>
          </a:sp3d>
        </c:spPr>
      </c:pivotFmt>
      <c:pivotFmt>
        <c:idx val="293"/>
        <c:spPr>
          <a:solidFill>
            <a:schemeClr val="accent1"/>
          </a:solidFill>
          <a:ln w="25400">
            <a:solidFill>
              <a:schemeClr val="lt1"/>
            </a:solidFill>
          </a:ln>
          <a:effectLst/>
          <a:sp3d contourW="25400">
            <a:contourClr>
              <a:schemeClr val="lt1"/>
            </a:contourClr>
          </a:sp3d>
        </c:spPr>
      </c:pivotFmt>
      <c:pivotFmt>
        <c:idx val="294"/>
        <c:spPr>
          <a:solidFill>
            <a:schemeClr val="accent1"/>
          </a:solidFill>
          <a:ln w="25400">
            <a:solidFill>
              <a:schemeClr val="lt1"/>
            </a:solidFill>
          </a:ln>
          <a:effectLst/>
          <a:sp3d contourW="25400">
            <a:contourClr>
              <a:schemeClr val="lt1"/>
            </a:contourClr>
          </a:sp3d>
        </c:spPr>
      </c:pivotFmt>
      <c:pivotFmt>
        <c:idx val="295"/>
        <c:spPr>
          <a:solidFill>
            <a:schemeClr val="accent1"/>
          </a:solidFill>
          <a:ln w="25400">
            <a:solidFill>
              <a:schemeClr val="lt1"/>
            </a:solidFill>
          </a:ln>
          <a:effectLst/>
          <a:sp3d contourW="25400">
            <a:contourClr>
              <a:schemeClr val="lt1"/>
            </a:contourClr>
          </a:sp3d>
        </c:spPr>
      </c:pivotFmt>
      <c:pivotFmt>
        <c:idx val="296"/>
        <c:spPr>
          <a:solidFill>
            <a:schemeClr val="accent1"/>
          </a:solidFill>
          <a:ln w="25400">
            <a:solidFill>
              <a:schemeClr val="lt1"/>
            </a:solidFill>
          </a:ln>
          <a:effectLst/>
          <a:sp3d contourW="25400">
            <a:contourClr>
              <a:schemeClr val="lt1"/>
            </a:contourClr>
          </a:sp3d>
        </c:spPr>
      </c:pivotFmt>
      <c:pivotFmt>
        <c:idx val="297"/>
        <c:spPr>
          <a:solidFill>
            <a:schemeClr val="accent1"/>
          </a:solidFill>
          <a:ln w="25400">
            <a:solidFill>
              <a:schemeClr val="lt1"/>
            </a:solidFill>
          </a:ln>
          <a:effectLst/>
          <a:sp3d contourW="25400">
            <a:contourClr>
              <a:schemeClr val="lt1"/>
            </a:contourClr>
          </a:sp3d>
        </c:spPr>
      </c:pivotFmt>
      <c:pivotFmt>
        <c:idx val="298"/>
        <c:spPr>
          <a:solidFill>
            <a:schemeClr val="accent1"/>
          </a:solidFill>
          <a:ln w="25400">
            <a:solidFill>
              <a:schemeClr val="lt1"/>
            </a:solidFill>
          </a:ln>
          <a:effectLst/>
          <a:sp3d contourW="25400">
            <a:contourClr>
              <a:schemeClr val="lt1"/>
            </a:contourClr>
          </a:sp3d>
        </c:spPr>
      </c:pivotFmt>
      <c:pivotFmt>
        <c:idx val="299"/>
        <c:spPr>
          <a:solidFill>
            <a:schemeClr val="accent1"/>
          </a:solidFill>
          <a:ln w="25400">
            <a:solidFill>
              <a:schemeClr val="lt1"/>
            </a:solidFill>
          </a:ln>
          <a:effectLst/>
          <a:sp3d contourW="25400">
            <a:contourClr>
              <a:schemeClr val="lt1"/>
            </a:contourClr>
          </a:sp3d>
        </c:spPr>
      </c:pivotFmt>
      <c:pivotFmt>
        <c:idx val="300"/>
        <c:spPr>
          <a:solidFill>
            <a:schemeClr val="accent1"/>
          </a:solidFill>
          <a:ln w="25400">
            <a:solidFill>
              <a:schemeClr val="lt1"/>
            </a:solidFill>
          </a:ln>
          <a:effectLst/>
          <a:sp3d contourW="25400">
            <a:contourClr>
              <a:schemeClr val="lt1"/>
            </a:contourClr>
          </a:sp3d>
        </c:spPr>
      </c:pivotFmt>
      <c:pivotFmt>
        <c:idx val="301"/>
        <c:spPr>
          <a:solidFill>
            <a:schemeClr val="accent1"/>
          </a:solidFill>
          <a:ln w="25400">
            <a:solidFill>
              <a:schemeClr val="lt1"/>
            </a:solidFill>
          </a:ln>
          <a:effectLst/>
          <a:sp3d contourW="25400">
            <a:contourClr>
              <a:schemeClr val="lt1"/>
            </a:contourClr>
          </a:sp3d>
        </c:spPr>
      </c:pivotFmt>
      <c:pivotFmt>
        <c:idx val="302"/>
        <c:spPr>
          <a:solidFill>
            <a:schemeClr val="accent1"/>
          </a:solidFill>
          <a:ln w="25400">
            <a:solidFill>
              <a:schemeClr val="lt1"/>
            </a:solidFill>
          </a:ln>
          <a:effectLst/>
          <a:sp3d contourW="25400">
            <a:contourClr>
              <a:schemeClr val="lt1"/>
            </a:contourClr>
          </a:sp3d>
        </c:spPr>
      </c:pivotFmt>
      <c:pivotFmt>
        <c:idx val="303"/>
        <c:spPr>
          <a:solidFill>
            <a:schemeClr val="accent1"/>
          </a:solidFill>
          <a:ln w="25400">
            <a:solidFill>
              <a:schemeClr val="lt1"/>
            </a:solidFill>
          </a:ln>
          <a:effectLst/>
          <a:sp3d contourW="25400">
            <a:contourClr>
              <a:schemeClr val="lt1"/>
            </a:contourClr>
          </a:sp3d>
        </c:spPr>
      </c:pivotFmt>
      <c:pivotFmt>
        <c:idx val="304"/>
        <c:spPr>
          <a:solidFill>
            <a:schemeClr val="accent1"/>
          </a:solidFill>
          <a:ln w="25400">
            <a:solidFill>
              <a:schemeClr val="lt1"/>
            </a:solidFill>
          </a:ln>
          <a:effectLst/>
          <a:sp3d contourW="25400">
            <a:contourClr>
              <a:schemeClr val="lt1"/>
            </a:contourClr>
          </a:sp3d>
        </c:spPr>
      </c:pivotFmt>
      <c:pivotFmt>
        <c:idx val="305"/>
        <c:spPr>
          <a:solidFill>
            <a:schemeClr val="accent1"/>
          </a:solidFill>
          <a:ln w="25400">
            <a:solidFill>
              <a:schemeClr val="lt1"/>
            </a:solidFill>
          </a:ln>
          <a:effectLst/>
          <a:sp3d contourW="25400">
            <a:contourClr>
              <a:schemeClr val="lt1"/>
            </a:contourClr>
          </a:sp3d>
        </c:spPr>
      </c:pivotFmt>
      <c:pivotFmt>
        <c:idx val="306"/>
        <c:spPr>
          <a:solidFill>
            <a:schemeClr val="accent1"/>
          </a:solidFill>
          <a:ln w="25400">
            <a:solidFill>
              <a:schemeClr val="lt1"/>
            </a:solidFill>
          </a:ln>
          <a:effectLst/>
          <a:sp3d contourW="25400">
            <a:contourClr>
              <a:schemeClr val="lt1"/>
            </a:contourClr>
          </a:sp3d>
        </c:spPr>
      </c:pivotFmt>
      <c:pivotFmt>
        <c:idx val="307"/>
        <c:spPr>
          <a:solidFill>
            <a:schemeClr val="accent1"/>
          </a:solidFill>
          <a:ln w="25400">
            <a:solidFill>
              <a:schemeClr val="lt1"/>
            </a:solidFill>
          </a:ln>
          <a:effectLst/>
          <a:sp3d contourW="25400">
            <a:contourClr>
              <a:schemeClr val="lt1"/>
            </a:contourClr>
          </a:sp3d>
        </c:spPr>
      </c:pivotFmt>
      <c:pivotFmt>
        <c:idx val="308"/>
        <c:spPr>
          <a:solidFill>
            <a:schemeClr val="accent1"/>
          </a:solidFill>
          <a:ln w="25400">
            <a:solidFill>
              <a:schemeClr val="lt1"/>
            </a:solidFill>
          </a:ln>
          <a:effectLst/>
          <a:sp3d contourW="25400">
            <a:contourClr>
              <a:schemeClr val="lt1"/>
            </a:contourClr>
          </a:sp3d>
        </c:spPr>
      </c:pivotFmt>
      <c:pivotFmt>
        <c:idx val="309"/>
        <c:spPr>
          <a:solidFill>
            <a:schemeClr val="accent1"/>
          </a:solidFill>
          <a:ln w="25400">
            <a:solidFill>
              <a:schemeClr val="lt1"/>
            </a:solidFill>
          </a:ln>
          <a:effectLst/>
          <a:sp3d contourW="25400">
            <a:contourClr>
              <a:schemeClr val="lt1"/>
            </a:contourClr>
          </a:sp3d>
        </c:spPr>
      </c:pivotFmt>
      <c:pivotFmt>
        <c:idx val="310"/>
        <c:spPr>
          <a:solidFill>
            <a:schemeClr val="accent1"/>
          </a:solidFill>
          <a:ln w="25400">
            <a:solidFill>
              <a:schemeClr val="lt1"/>
            </a:solidFill>
          </a:ln>
          <a:effectLst/>
          <a:sp3d contourW="25400">
            <a:contourClr>
              <a:schemeClr val="lt1"/>
            </a:contourClr>
          </a:sp3d>
        </c:spPr>
      </c:pivotFmt>
      <c:pivotFmt>
        <c:idx val="311"/>
        <c:spPr>
          <a:solidFill>
            <a:schemeClr val="accent1"/>
          </a:solidFill>
          <a:ln w="25400">
            <a:solidFill>
              <a:schemeClr val="lt1"/>
            </a:solidFill>
          </a:ln>
          <a:effectLst/>
          <a:sp3d contourW="25400">
            <a:contourClr>
              <a:schemeClr val="lt1"/>
            </a:contourClr>
          </a:sp3d>
        </c:spPr>
      </c:pivotFmt>
      <c:pivotFmt>
        <c:idx val="31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13"/>
        <c:spPr>
          <a:solidFill>
            <a:schemeClr val="accent1"/>
          </a:solidFill>
          <a:ln w="25400">
            <a:solidFill>
              <a:schemeClr val="lt1"/>
            </a:solidFill>
          </a:ln>
          <a:effectLst/>
          <a:sp3d contourW="25400">
            <a:contourClr>
              <a:schemeClr val="lt1"/>
            </a:contourClr>
          </a:sp3d>
        </c:spPr>
      </c:pivotFmt>
      <c:pivotFmt>
        <c:idx val="314"/>
        <c:spPr>
          <a:solidFill>
            <a:schemeClr val="accent1"/>
          </a:solidFill>
          <a:ln w="25400">
            <a:solidFill>
              <a:schemeClr val="lt1"/>
            </a:solidFill>
          </a:ln>
          <a:effectLst/>
          <a:sp3d contourW="25400">
            <a:contourClr>
              <a:schemeClr val="lt1"/>
            </a:contourClr>
          </a:sp3d>
        </c:spPr>
      </c:pivotFmt>
      <c:pivotFmt>
        <c:idx val="315"/>
        <c:spPr>
          <a:solidFill>
            <a:schemeClr val="accent1"/>
          </a:solidFill>
          <a:ln w="25400">
            <a:solidFill>
              <a:schemeClr val="lt1"/>
            </a:solidFill>
          </a:ln>
          <a:effectLst/>
          <a:sp3d contourW="25400">
            <a:contourClr>
              <a:schemeClr val="lt1"/>
            </a:contourClr>
          </a:sp3d>
        </c:spPr>
      </c:pivotFmt>
      <c:pivotFmt>
        <c:idx val="316"/>
        <c:spPr>
          <a:solidFill>
            <a:schemeClr val="accent1"/>
          </a:solidFill>
          <a:ln w="25400">
            <a:solidFill>
              <a:schemeClr val="lt1"/>
            </a:solidFill>
          </a:ln>
          <a:effectLst/>
          <a:sp3d contourW="25400">
            <a:contourClr>
              <a:schemeClr val="lt1"/>
            </a:contourClr>
          </a:sp3d>
        </c:spPr>
      </c:pivotFmt>
      <c:pivotFmt>
        <c:idx val="317"/>
        <c:spPr>
          <a:solidFill>
            <a:schemeClr val="accent1"/>
          </a:solidFill>
          <a:ln w="25400">
            <a:solidFill>
              <a:schemeClr val="lt1"/>
            </a:solidFill>
          </a:ln>
          <a:effectLst/>
          <a:sp3d contourW="25400">
            <a:contourClr>
              <a:schemeClr val="lt1"/>
            </a:contourClr>
          </a:sp3d>
        </c:spPr>
      </c:pivotFmt>
      <c:pivotFmt>
        <c:idx val="318"/>
        <c:spPr>
          <a:solidFill>
            <a:schemeClr val="accent1"/>
          </a:solidFill>
          <a:ln w="25400">
            <a:solidFill>
              <a:schemeClr val="lt1"/>
            </a:solidFill>
          </a:ln>
          <a:effectLst/>
          <a:sp3d contourW="25400">
            <a:contourClr>
              <a:schemeClr val="lt1"/>
            </a:contourClr>
          </a:sp3d>
        </c:spPr>
      </c:pivotFmt>
      <c:pivotFmt>
        <c:idx val="319"/>
        <c:spPr>
          <a:solidFill>
            <a:schemeClr val="accent1"/>
          </a:solidFill>
          <a:ln w="25400">
            <a:solidFill>
              <a:schemeClr val="lt1"/>
            </a:solidFill>
          </a:ln>
          <a:effectLst/>
          <a:sp3d contourW="25400">
            <a:contourClr>
              <a:schemeClr val="lt1"/>
            </a:contourClr>
          </a:sp3d>
        </c:spPr>
      </c:pivotFmt>
      <c:pivotFmt>
        <c:idx val="320"/>
        <c:spPr>
          <a:solidFill>
            <a:schemeClr val="accent1"/>
          </a:solidFill>
          <a:ln w="25400">
            <a:solidFill>
              <a:schemeClr val="lt1"/>
            </a:solidFill>
          </a:ln>
          <a:effectLst/>
          <a:sp3d contourW="25400">
            <a:contourClr>
              <a:schemeClr val="lt1"/>
            </a:contourClr>
          </a:sp3d>
        </c:spPr>
      </c:pivotFmt>
      <c:pivotFmt>
        <c:idx val="321"/>
        <c:spPr>
          <a:solidFill>
            <a:schemeClr val="accent1"/>
          </a:solidFill>
          <a:ln w="25400">
            <a:solidFill>
              <a:schemeClr val="lt1"/>
            </a:solidFill>
          </a:ln>
          <a:effectLst/>
          <a:sp3d contourW="25400">
            <a:contourClr>
              <a:schemeClr val="lt1"/>
            </a:contourClr>
          </a:sp3d>
        </c:spPr>
      </c:pivotFmt>
      <c:pivotFmt>
        <c:idx val="322"/>
        <c:spPr>
          <a:solidFill>
            <a:schemeClr val="accent1"/>
          </a:solidFill>
          <a:ln w="25400">
            <a:solidFill>
              <a:schemeClr val="lt1"/>
            </a:solidFill>
          </a:ln>
          <a:effectLst/>
          <a:sp3d contourW="25400">
            <a:contourClr>
              <a:schemeClr val="lt1"/>
            </a:contourClr>
          </a:sp3d>
        </c:spPr>
      </c:pivotFmt>
      <c:pivotFmt>
        <c:idx val="323"/>
        <c:spPr>
          <a:solidFill>
            <a:schemeClr val="accent1"/>
          </a:solidFill>
          <a:ln w="25400">
            <a:solidFill>
              <a:schemeClr val="lt1"/>
            </a:solidFill>
          </a:ln>
          <a:effectLst/>
          <a:sp3d contourW="25400">
            <a:contourClr>
              <a:schemeClr val="lt1"/>
            </a:contourClr>
          </a:sp3d>
        </c:spPr>
      </c:pivotFmt>
      <c:pivotFmt>
        <c:idx val="324"/>
        <c:spPr>
          <a:solidFill>
            <a:schemeClr val="accent1"/>
          </a:solidFill>
          <a:ln w="25400">
            <a:solidFill>
              <a:schemeClr val="lt1"/>
            </a:solidFill>
          </a:ln>
          <a:effectLst/>
          <a:sp3d contourW="25400">
            <a:contourClr>
              <a:schemeClr val="lt1"/>
            </a:contourClr>
          </a:sp3d>
        </c:spPr>
      </c:pivotFmt>
      <c:pivotFmt>
        <c:idx val="325"/>
        <c:spPr>
          <a:solidFill>
            <a:schemeClr val="accent1"/>
          </a:solidFill>
          <a:ln w="25400">
            <a:solidFill>
              <a:schemeClr val="lt1"/>
            </a:solidFill>
          </a:ln>
          <a:effectLst/>
          <a:sp3d contourW="25400">
            <a:contourClr>
              <a:schemeClr val="lt1"/>
            </a:contourClr>
          </a:sp3d>
        </c:spPr>
      </c:pivotFmt>
      <c:pivotFmt>
        <c:idx val="326"/>
        <c:spPr>
          <a:solidFill>
            <a:schemeClr val="accent1"/>
          </a:solidFill>
          <a:ln w="25400">
            <a:solidFill>
              <a:schemeClr val="lt1"/>
            </a:solidFill>
          </a:ln>
          <a:effectLst/>
          <a:sp3d contourW="25400">
            <a:contourClr>
              <a:schemeClr val="lt1"/>
            </a:contourClr>
          </a:sp3d>
        </c:spPr>
      </c:pivotFmt>
      <c:pivotFmt>
        <c:idx val="327"/>
        <c:spPr>
          <a:solidFill>
            <a:schemeClr val="accent1"/>
          </a:solidFill>
          <a:ln w="25400">
            <a:solidFill>
              <a:schemeClr val="lt1"/>
            </a:solidFill>
          </a:ln>
          <a:effectLst/>
          <a:sp3d contourW="25400">
            <a:contourClr>
              <a:schemeClr val="lt1"/>
            </a:contourClr>
          </a:sp3d>
        </c:spPr>
      </c:pivotFmt>
      <c:pivotFmt>
        <c:idx val="328"/>
        <c:spPr>
          <a:solidFill>
            <a:schemeClr val="accent1"/>
          </a:solidFill>
          <a:ln w="25400">
            <a:solidFill>
              <a:schemeClr val="lt1"/>
            </a:solidFill>
          </a:ln>
          <a:effectLst/>
          <a:sp3d contourW="25400">
            <a:contourClr>
              <a:schemeClr val="lt1"/>
            </a:contourClr>
          </a:sp3d>
        </c:spPr>
      </c:pivotFmt>
      <c:pivotFmt>
        <c:idx val="329"/>
        <c:spPr>
          <a:solidFill>
            <a:schemeClr val="accent1"/>
          </a:solidFill>
          <a:ln w="25400">
            <a:solidFill>
              <a:schemeClr val="lt1"/>
            </a:solidFill>
          </a:ln>
          <a:effectLst/>
          <a:sp3d contourW="25400">
            <a:contourClr>
              <a:schemeClr val="lt1"/>
            </a:contourClr>
          </a:sp3d>
        </c:spPr>
      </c:pivotFmt>
      <c:pivotFmt>
        <c:idx val="330"/>
        <c:spPr>
          <a:solidFill>
            <a:schemeClr val="accent1"/>
          </a:solidFill>
          <a:ln w="25400">
            <a:solidFill>
              <a:schemeClr val="lt1"/>
            </a:solidFill>
          </a:ln>
          <a:effectLst/>
          <a:sp3d contourW="25400">
            <a:contourClr>
              <a:schemeClr val="lt1"/>
            </a:contourClr>
          </a:sp3d>
        </c:spPr>
      </c:pivotFmt>
      <c:pivotFmt>
        <c:idx val="331"/>
        <c:spPr>
          <a:solidFill>
            <a:schemeClr val="accent1"/>
          </a:solidFill>
          <a:ln w="25400">
            <a:solidFill>
              <a:schemeClr val="lt1"/>
            </a:solidFill>
          </a:ln>
          <a:effectLst/>
          <a:sp3d contourW="25400">
            <a:contourClr>
              <a:schemeClr val="lt1"/>
            </a:contourClr>
          </a:sp3d>
        </c:spPr>
      </c:pivotFmt>
      <c:pivotFmt>
        <c:idx val="332"/>
        <c:spPr>
          <a:solidFill>
            <a:schemeClr val="accent1"/>
          </a:solidFill>
          <a:ln w="25400">
            <a:solidFill>
              <a:schemeClr val="lt1"/>
            </a:solidFill>
          </a:ln>
          <a:effectLst/>
          <a:sp3d contourW="25400">
            <a:contourClr>
              <a:schemeClr val="lt1"/>
            </a:contourClr>
          </a:sp3d>
        </c:spPr>
      </c:pivotFmt>
      <c:pivotFmt>
        <c:idx val="333"/>
        <c:spPr>
          <a:solidFill>
            <a:schemeClr val="accent1"/>
          </a:solidFill>
          <a:ln w="25400">
            <a:solidFill>
              <a:schemeClr val="lt1"/>
            </a:solidFill>
          </a:ln>
          <a:effectLst/>
          <a:sp3d contourW="25400">
            <a:contourClr>
              <a:schemeClr val="lt1"/>
            </a:contourClr>
          </a:sp3d>
        </c:spPr>
      </c:pivotFmt>
      <c:pivotFmt>
        <c:idx val="33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35"/>
        <c:spPr>
          <a:solidFill>
            <a:schemeClr val="accent1"/>
          </a:solidFill>
          <a:ln w="25400">
            <a:solidFill>
              <a:schemeClr val="lt1"/>
            </a:solidFill>
          </a:ln>
          <a:effectLst/>
          <a:sp3d contourW="25400">
            <a:contourClr>
              <a:schemeClr val="lt1"/>
            </a:contourClr>
          </a:sp3d>
        </c:spPr>
      </c:pivotFmt>
      <c:pivotFmt>
        <c:idx val="336"/>
        <c:spPr>
          <a:solidFill>
            <a:schemeClr val="accent1"/>
          </a:solidFill>
          <a:ln w="25400">
            <a:solidFill>
              <a:schemeClr val="lt1"/>
            </a:solidFill>
          </a:ln>
          <a:effectLst/>
          <a:sp3d contourW="25400">
            <a:contourClr>
              <a:schemeClr val="lt1"/>
            </a:contourClr>
          </a:sp3d>
        </c:spPr>
      </c:pivotFmt>
      <c:pivotFmt>
        <c:idx val="337"/>
        <c:spPr>
          <a:solidFill>
            <a:schemeClr val="accent1"/>
          </a:solidFill>
          <a:ln w="25400">
            <a:solidFill>
              <a:schemeClr val="lt1"/>
            </a:solidFill>
          </a:ln>
          <a:effectLst/>
          <a:sp3d contourW="25400">
            <a:contourClr>
              <a:schemeClr val="lt1"/>
            </a:contourClr>
          </a:sp3d>
        </c:spPr>
      </c:pivotFmt>
      <c:pivotFmt>
        <c:idx val="338"/>
        <c:spPr>
          <a:solidFill>
            <a:schemeClr val="accent1"/>
          </a:solidFill>
          <a:ln w="25400">
            <a:solidFill>
              <a:schemeClr val="lt1"/>
            </a:solidFill>
          </a:ln>
          <a:effectLst/>
          <a:sp3d contourW="25400">
            <a:contourClr>
              <a:schemeClr val="lt1"/>
            </a:contourClr>
          </a:sp3d>
        </c:spPr>
      </c:pivotFmt>
      <c:pivotFmt>
        <c:idx val="339"/>
        <c:spPr>
          <a:solidFill>
            <a:schemeClr val="accent1"/>
          </a:solidFill>
          <a:ln w="25400">
            <a:solidFill>
              <a:schemeClr val="lt1"/>
            </a:solidFill>
          </a:ln>
          <a:effectLst/>
          <a:sp3d contourW="25400">
            <a:contourClr>
              <a:schemeClr val="lt1"/>
            </a:contourClr>
          </a:sp3d>
        </c:spPr>
      </c:pivotFmt>
      <c:pivotFmt>
        <c:idx val="340"/>
        <c:spPr>
          <a:solidFill>
            <a:schemeClr val="accent1"/>
          </a:solidFill>
          <a:ln w="25400">
            <a:solidFill>
              <a:schemeClr val="lt1"/>
            </a:solidFill>
          </a:ln>
          <a:effectLst/>
          <a:sp3d contourW="25400">
            <a:contourClr>
              <a:schemeClr val="lt1"/>
            </a:contourClr>
          </a:sp3d>
        </c:spPr>
      </c:pivotFmt>
      <c:pivotFmt>
        <c:idx val="341"/>
        <c:spPr>
          <a:solidFill>
            <a:schemeClr val="accent1"/>
          </a:solidFill>
          <a:ln w="25400">
            <a:solidFill>
              <a:schemeClr val="lt1"/>
            </a:solidFill>
          </a:ln>
          <a:effectLst/>
          <a:sp3d contourW="25400">
            <a:contourClr>
              <a:schemeClr val="lt1"/>
            </a:contourClr>
          </a:sp3d>
        </c:spPr>
      </c:pivotFmt>
      <c:pivotFmt>
        <c:idx val="342"/>
        <c:spPr>
          <a:solidFill>
            <a:schemeClr val="accent1"/>
          </a:solidFill>
          <a:ln w="25400">
            <a:solidFill>
              <a:schemeClr val="lt1"/>
            </a:solidFill>
          </a:ln>
          <a:effectLst/>
          <a:sp3d contourW="25400">
            <a:contourClr>
              <a:schemeClr val="lt1"/>
            </a:contourClr>
          </a:sp3d>
        </c:spPr>
      </c:pivotFmt>
      <c:pivotFmt>
        <c:idx val="343"/>
        <c:spPr>
          <a:solidFill>
            <a:schemeClr val="accent1"/>
          </a:solidFill>
          <a:ln w="25400">
            <a:solidFill>
              <a:schemeClr val="lt1"/>
            </a:solidFill>
          </a:ln>
          <a:effectLst/>
          <a:sp3d contourW="25400">
            <a:contourClr>
              <a:schemeClr val="lt1"/>
            </a:contourClr>
          </a:sp3d>
        </c:spPr>
      </c:pivotFmt>
      <c:pivotFmt>
        <c:idx val="344"/>
        <c:spPr>
          <a:solidFill>
            <a:schemeClr val="accent1"/>
          </a:solidFill>
          <a:ln w="25400">
            <a:solidFill>
              <a:schemeClr val="lt1"/>
            </a:solidFill>
          </a:ln>
          <a:effectLst/>
          <a:sp3d contourW="25400">
            <a:contourClr>
              <a:schemeClr val="lt1"/>
            </a:contourClr>
          </a:sp3d>
        </c:spPr>
      </c:pivotFmt>
      <c:pivotFmt>
        <c:idx val="345"/>
        <c:spPr>
          <a:solidFill>
            <a:schemeClr val="accent1"/>
          </a:solidFill>
          <a:ln w="25400">
            <a:solidFill>
              <a:schemeClr val="lt1"/>
            </a:solidFill>
          </a:ln>
          <a:effectLst/>
          <a:sp3d contourW="25400">
            <a:contourClr>
              <a:schemeClr val="lt1"/>
            </a:contourClr>
          </a:sp3d>
        </c:spPr>
      </c:pivotFmt>
      <c:pivotFmt>
        <c:idx val="346"/>
        <c:spPr>
          <a:solidFill>
            <a:schemeClr val="accent1"/>
          </a:solidFill>
          <a:ln w="25400">
            <a:solidFill>
              <a:schemeClr val="lt1"/>
            </a:solidFill>
          </a:ln>
          <a:effectLst/>
          <a:sp3d contourW="25400">
            <a:contourClr>
              <a:schemeClr val="lt1"/>
            </a:contourClr>
          </a:sp3d>
        </c:spPr>
      </c:pivotFmt>
      <c:pivotFmt>
        <c:idx val="347"/>
        <c:spPr>
          <a:solidFill>
            <a:schemeClr val="accent1"/>
          </a:solidFill>
          <a:ln w="25400">
            <a:solidFill>
              <a:schemeClr val="lt1"/>
            </a:solidFill>
          </a:ln>
          <a:effectLst/>
          <a:sp3d contourW="25400">
            <a:contourClr>
              <a:schemeClr val="lt1"/>
            </a:contourClr>
          </a:sp3d>
        </c:spPr>
      </c:pivotFmt>
      <c:pivotFmt>
        <c:idx val="348"/>
        <c:spPr>
          <a:solidFill>
            <a:schemeClr val="accent1"/>
          </a:solidFill>
          <a:ln w="25400">
            <a:solidFill>
              <a:schemeClr val="lt1"/>
            </a:solidFill>
          </a:ln>
          <a:effectLst/>
          <a:sp3d contourW="25400">
            <a:contourClr>
              <a:schemeClr val="lt1"/>
            </a:contourClr>
          </a:sp3d>
        </c:spPr>
      </c:pivotFmt>
      <c:pivotFmt>
        <c:idx val="349"/>
        <c:spPr>
          <a:solidFill>
            <a:schemeClr val="accent1"/>
          </a:solidFill>
          <a:ln w="25400">
            <a:solidFill>
              <a:schemeClr val="lt1"/>
            </a:solidFill>
          </a:ln>
          <a:effectLst/>
          <a:sp3d contourW="25400">
            <a:contourClr>
              <a:schemeClr val="lt1"/>
            </a:contourClr>
          </a:sp3d>
        </c:spPr>
      </c:pivotFmt>
      <c:pivotFmt>
        <c:idx val="350"/>
        <c:spPr>
          <a:solidFill>
            <a:schemeClr val="accent1"/>
          </a:solidFill>
          <a:ln w="25400">
            <a:solidFill>
              <a:schemeClr val="lt1"/>
            </a:solidFill>
          </a:ln>
          <a:effectLst/>
          <a:sp3d contourW="25400">
            <a:contourClr>
              <a:schemeClr val="lt1"/>
            </a:contourClr>
          </a:sp3d>
        </c:spPr>
      </c:pivotFmt>
      <c:pivotFmt>
        <c:idx val="351"/>
        <c:spPr>
          <a:solidFill>
            <a:schemeClr val="accent1"/>
          </a:solidFill>
          <a:ln w="25400">
            <a:solidFill>
              <a:schemeClr val="lt1"/>
            </a:solidFill>
          </a:ln>
          <a:effectLst/>
          <a:sp3d contourW="25400">
            <a:contourClr>
              <a:schemeClr val="lt1"/>
            </a:contourClr>
          </a:sp3d>
        </c:spPr>
      </c:pivotFmt>
      <c:pivotFmt>
        <c:idx val="352"/>
        <c:spPr>
          <a:solidFill>
            <a:schemeClr val="accent1"/>
          </a:solidFill>
          <a:ln w="25400">
            <a:solidFill>
              <a:schemeClr val="lt1"/>
            </a:solidFill>
          </a:ln>
          <a:effectLst/>
          <a:sp3d contourW="25400">
            <a:contourClr>
              <a:schemeClr val="lt1"/>
            </a:contourClr>
          </a:sp3d>
        </c:spPr>
      </c:pivotFmt>
      <c:pivotFmt>
        <c:idx val="353"/>
        <c:spPr>
          <a:solidFill>
            <a:schemeClr val="accent1"/>
          </a:solidFill>
          <a:ln w="25400">
            <a:solidFill>
              <a:schemeClr val="lt1"/>
            </a:solidFill>
          </a:ln>
          <a:effectLst/>
          <a:sp3d contourW="25400">
            <a:contourClr>
              <a:schemeClr val="lt1"/>
            </a:contourClr>
          </a:sp3d>
        </c:spPr>
      </c:pivotFmt>
      <c:pivotFmt>
        <c:idx val="354"/>
        <c:spPr>
          <a:solidFill>
            <a:schemeClr val="accent1"/>
          </a:solidFill>
          <a:ln w="25400">
            <a:solidFill>
              <a:schemeClr val="lt1"/>
            </a:solidFill>
          </a:ln>
          <a:effectLst/>
          <a:sp3d contourW="25400">
            <a:contourClr>
              <a:schemeClr val="lt1"/>
            </a:contourClr>
          </a:sp3d>
        </c:spPr>
      </c:pivotFmt>
      <c:pivotFmt>
        <c:idx val="355"/>
        <c:spPr>
          <a:solidFill>
            <a:schemeClr val="accent1"/>
          </a:solidFill>
          <a:ln w="25400">
            <a:solidFill>
              <a:schemeClr val="lt1"/>
            </a:solidFill>
          </a:ln>
          <a:effectLst/>
          <a:sp3d contourW="25400">
            <a:contourClr>
              <a:schemeClr val="lt1"/>
            </a:contourClr>
          </a:sp3d>
        </c:spPr>
      </c:pivotFmt>
    </c:pivotFmts>
    <c:view3D>
      <c:rotX val="75"/>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Sheet2!$B$3</c:f>
              <c:strCache>
                <c:ptCount val="1"/>
                <c:pt idx="0">
                  <c:v>Sum of Employee Id </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Sheet2!$B$4:$B$25</c:f>
              <c:numCache>
                <c:formatCode>General</c:formatCode>
                <c:ptCount val="21"/>
                <c:pt idx="0">
                  <c:v>1133</c:v>
                </c:pt>
                <c:pt idx="1">
                  <c:v>1138</c:v>
                </c:pt>
                <c:pt idx="2">
                  <c:v>1130</c:v>
                </c:pt>
                <c:pt idx="3">
                  <c:v>1126</c:v>
                </c:pt>
                <c:pt idx="4">
                  <c:v>1120</c:v>
                </c:pt>
                <c:pt idx="5">
                  <c:v>1125</c:v>
                </c:pt>
                <c:pt idx="6">
                  <c:v>1136</c:v>
                </c:pt>
                <c:pt idx="7">
                  <c:v>1140</c:v>
                </c:pt>
                <c:pt idx="8">
                  <c:v>1132</c:v>
                </c:pt>
                <c:pt idx="9">
                  <c:v>1121</c:v>
                </c:pt>
                <c:pt idx="10">
                  <c:v>1127</c:v>
                </c:pt>
                <c:pt idx="11">
                  <c:v>1134</c:v>
                </c:pt>
                <c:pt idx="12">
                  <c:v>1122</c:v>
                </c:pt>
                <c:pt idx="13">
                  <c:v>1139</c:v>
                </c:pt>
                <c:pt idx="14">
                  <c:v>1123</c:v>
                </c:pt>
                <c:pt idx="15">
                  <c:v>1129</c:v>
                </c:pt>
                <c:pt idx="16">
                  <c:v>1128</c:v>
                </c:pt>
                <c:pt idx="17">
                  <c:v>1124</c:v>
                </c:pt>
                <c:pt idx="18">
                  <c:v>1137</c:v>
                </c:pt>
                <c:pt idx="19">
                  <c:v>1131</c:v>
                </c:pt>
                <c:pt idx="20">
                  <c:v>1135</c:v>
                </c:pt>
              </c:numCache>
            </c:numRef>
          </c:val>
        </c:ser>
        <c:ser>
          <c:idx val="1"/>
          <c:order val="1"/>
          <c:tx>
            <c:strRef>
              <c:f>Sheet2!$C$3</c:f>
              <c:strCache>
                <c:ptCount val="1"/>
                <c:pt idx="0">
                  <c:v>Sum of Jun-24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Sheet2!$C$4:$C$25</c:f>
              <c:numCache>
                <c:formatCode>General</c:formatCode>
                <c:ptCount val="21"/>
                <c:pt idx="0">
                  <c:v>21</c:v>
                </c:pt>
                <c:pt idx="1">
                  <c:v>29</c:v>
                </c:pt>
                <c:pt idx="2">
                  <c:v>27</c:v>
                </c:pt>
                <c:pt idx="3">
                  <c:v>30</c:v>
                </c:pt>
                <c:pt idx="4">
                  <c:v>28</c:v>
                </c:pt>
                <c:pt idx="5">
                  <c:v>29</c:v>
                </c:pt>
                <c:pt idx="6">
                  <c:v>24</c:v>
                </c:pt>
                <c:pt idx="7">
                  <c:v>30</c:v>
                </c:pt>
                <c:pt idx="8">
                  <c:v>18</c:v>
                </c:pt>
                <c:pt idx="9">
                  <c:v>20</c:v>
                </c:pt>
                <c:pt idx="10">
                  <c:v>30</c:v>
                </c:pt>
                <c:pt idx="11">
                  <c:v>23</c:v>
                </c:pt>
                <c:pt idx="12">
                  <c:v>24</c:v>
                </c:pt>
                <c:pt idx="13">
                  <c:v>20</c:v>
                </c:pt>
                <c:pt idx="14">
                  <c:v>21</c:v>
                </c:pt>
                <c:pt idx="15">
                  <c:v>19</c:v>
                </c:pt>
                <c:pt idx="16">
                  <c:v>29</c:v>
                </c:pt>
                <c:pt idx="17">
                  <c:v>25</c:v>
                </c:pt>
                <c:pt idx="18">
                  <c:v>28</c:v>
                </c:pt>
                <c:pt idx="19">
                  <c:v>25</c:v>
                </c:pt>
                <c:pt idx="20">
                  <c:v>26</c:v>
                </c:pt>
              </c:numCache>
            </c:numRef>
          </c:val>
        </c:ser>
        <c:ser>
          <c:idx val="2"/>
          <c:order val="2"/>
          <c:tx>
            <c:strRef>
              <c:f>Sheet2!$D$3</c:f>
              <c:strCache>
                <c:ptCount val="1"/>
                <c:pt idx="0">
                  <c:v>Sum of Jul-24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Sheet2!$D$4:$D$25</c:f>
              <c:numCache>
                <c:formatCode>General</c:formatCode>
                <c:ptCount val="21"/>
                <c:pt idx="0">
                  <c:v>22</c:v>
                </c:pt>
                <c:pt idx="1">
                  <c:v>23</c:v>
                </c:pt>
                <c:pt idx="2">
                  <c:v>30</c:v>
                </c:pt>
                <c:pt idx="3">
                  <c:v>29</c:v>
                </c:pt>
                <c:pt idx="4">
                  <c:v>30</c:v>
                </c:pt>
                <c:pt idx="5">
                  <c:v>30</c:v>
                </c:pt>
                <c:pt idx="6">
                  <c:v>30</c:v>
                </c:pt>
                <c:pt idx="7">
                  <c:v>21</c:v>
                </c:pt>
                <c:pt idx="8">
                  <c:v>23</c:v>
                </c:pt>
                <c:pt idx="9">
                  <c:v>25</c:v>
                </c:pt>
                <c:pt idx="10">
                  <c:v>24</c:v>
                </c:pt>
                <c:pt idx="11">
                  <c:v>21</c:v>
                </c:pt>
                <c:pt idx="12">
                  <c:v>28</c:v>
                </c:pt>
                <c:pt idx="13">
                  <c:v>22</c:v>
                </c:pt>
                <c:pt idx="14">
                  <c:v>28</c:v>
                </c:pt>
                <c:pt idx="15">
                  <c:v>27</c:v>
                </c:pt>
                <c:pt idx="16">
                  <c:v>23</c:v>
                </c:pt>
                <c:pt idx="17">
                  <c:v>29</c:v>
                </c:pt>
                <c:pt idx="18">
                  <c:v>24</c:v>
                </c:pt>
                <c:pt idx="19">
                  <c:v>29</c:v>
                </c:pt>
                <c:pt idx="20">
                  <c:v>19</c:v>
                </c:pt>
              </c:numCache>
            </c:numRef>
          </c:val>
        </c:ser>
        <c:ser>
          <c:idx val="3"/>
          <c:order val="3"/>
          <c:tx>
            <c:strRef>
              <c:f>Sheet2!$E$3</c:f>
              <c:strCache>
                <c:ptCount val="1"/>
                <c:pt idx="0">
                  <c:v>Sum of Aug-24</c:v>
                </c:pt>
              </c:strCache>
            </c:strRef>
          </c:tx>
          <c:dPt>
            <c:idx val="0"/>
            <c:spPr>
              <a:solidFill>
                <a:schemeClr val="accent1"/>
              </a:solidFill>
              <a:ln w="25400">
                <a:solidFill>
                  <a:schemeClr val="lt1"/>
                </a:solidFill>
              </a:ln>
              <a:effectLst/>
              <a:sp3d contourW="25400">
                <a:contourClr>
                  <a:schemeClr val="lt1"/>
                </a:contourClr>
              </a:sp3d>
            </c:spPr>
          </c:dPt>
          <c:dPt>
            <c:idx val="1"/>
            <c:spPr>
              <a:solidFill>
                <a:schemeClr val="accent2"/>
              </a:solidFill>
              <a:ln w="25400">
                <a:solidFill>
                  <a:schemeClr val="lt1"/>
                </a:solidFill>
              </a:ln>
              <a:effectLst/>
              <a:sp3d contourW="25400">
                <a:contourClr>
                  <a:schemeClr val="lt1"/>
                </a:contourClr>
              </a:sp3d>
            </c:spPr>
          </c:dPt>
          <c:dPt>
            <c:idx val="2"/>
            <c:spPr>
              <a:solidFill>
                <a:schemeClr val="accent3"/>
              </a:solidFill>
              <a:ln w="25400">
                <a:solidFill>
                  <a:schemeClr val="lt1"/>
                </a:solidFill>
              </a:ln>
              <a:effectLst/>
              <a:sp3d contourW="25400">
                <a:contourClr>
                  <a:schemeClr val="lt1"/>
                </a:contourClr>
              </a:sp3d>
            </c:spPr>
          </c:dPt>
          <c:dPt>
            <c:idx val="3"/>
            <c:spPr>
              <a:solidFill>
                <a:schemeClr val="accent4"/>
              </a:solidFill>
              <a:ln w="25400">
                <a:solidFill>
                  <a:schemeClr val="lt1"/>
                </a:solidFill>
              </a:ln>
              <a:effectLst/>
              <a:sp3d contourW="25400">
                <a:contourClr>
                  <a:schemeClr val="lt1"/>
                </a:contourClr>
              </a:sp3d>
            </c:spPr>
          </c:dPt>
          <c:dPt>
            <c:idx val="4"/>
            <c:spPr>
              <a:solidFill>
                <a:schemeClr val="accent5"/>
              </a:solidFill>
              <a:ln w="25400">
                <a:solidFill>
                  <a:schemeClr val="lt1"/>
                </a:solidFill>
              </a:ln>
              <a:effectLst/>
              <a:sp3d contourW="25400">
                <a:contourClr>
                  <a:schemeClr val="lt1"/>
                </a:contourClr>
              </a:sp3d>
            </c:spPr>
          </c:dPt>
          <c:dPt>
            <c:idx val="5"/>
            <c:spPr>
              <a:solidFill>
                <a:schemeClr val="accent6"/>
              </a:solidFill>
              <a:ln w="25400">
                <a:solidFill>
                  <a:schemeClr val="lt1"/>
                </a:solidFill>
              </a:ln>
              <a:effectLst/>
              <a:sp3d contourW="25400">
                <a:contourClr>
                  <a:schemeClr val="lt1"/>
                </a:contourClr>
              </a:sp3d>
            </c:spPr>
          </c:dPt>
          <c:dPt>
            <c:idx val="6"/>
            <c:spPr>
              <a:solidFill>
                <a:schemeClr val="accent1">
                  <a:lumMod val="60000"/>
                </a:schemeClr>
              </a:solidFill>
              <a:ln w="25400">
                <a:solidFill>
                  <a:schemeClr val="lt1"/>
                </a:solidFill>
              </a:ln>
              <a:effectLst/>
              <a:sp3d contourW="25400">
                <a:contourClr>
                  <a:schemeClr val="lt1"/>
                </a:contourClr>
              </a:sp3d>
            </c:spPr>
          </c:dPt>
          <c:dPt>
            <c:idx val="7"/>
            <c:spPr>
              <a:solidFill>
                <a:schemeClr val="accent2">
                  <a:lumMod val="60000"/>
                </a:schemeClr>
              </a:solidFill>
              <a:ln w="25400">
                <a:solidFill>
                  <a:schemeClr val="lt1"/>
                </a:solidFill>
              </a:ln>
              <a:effectLst/>
              <a:sp3d contourW="25400">
                <a:contourClr>
                  <a:schemeClr val="lt1"/>
                </a:contourClr>
              </a:sp3d>
            </c:spPr>
          </c:dPt>
          <c:dPt>
            <c:idx val="8"/>
            <c:spPr>
              <a:solidFill>
                <a:schemeClr val="accent3">
                  <a:lumMod val="60000"/>
                </a:schemeClr>
              </a:solidFill>
              <a:ln w="25400">
                <a:solidFill>
                  <a:schemeClr val="lt1"/>
                </a:solidFill>
              </a:ln>
              <a:effectLst/>
              <a:sp3d contourW="25400">
                <a:contourClr>
                  <a:schemeClr val="lt1"/>
                </a:contourClr>
              </a:sp3d>
            </c:spPr>
          </c:dPt>
          <c:dPt>
            <c:idx val="9"/>
            <c:spPr>
              <a:solidFill>
                <a:schemeClr val="accent4">
                  <a:lumMod val="60000"/>
                </a:schemeClr>
              </a:solidFill>
              <a:ln w="25400">
                <a:solidFill>
                  <a:schemeClr val="lt1"/>
                </a:solidFill>
              </a:ln>
              <a:effectLst/>
              <a:sp3d contourW="25400">
                <a:contourClr>
                  <a:schemeClr val="lt1"/>
                </a:contourClr>
              </a:sp3d>
            </c:spPr>
          </c:dPt>
          <c:dPt>
            <c:idx val="10"/>
            <c:spPr>
              <a:solidFill>
                <a:schemeClr val="accent5">
                  <a:lumMod val="60000"/>
                </a:schemeClr>
              </a:solidFill>
              <a:ln w="25400">
                <a:solidFill>
                  <a:schemeClr val="lt1"/>
                </a:solidFill>
              </a:ln>
              <a:effectLst/>
              <a:sp3d contourW="25400">
                <a:contourClr>
                  <a:schemeClr val="lt1"/>
                </a:contourClr>
              </a:sp3d>
            </c:spPr>
          </c:dPt>
          <c:dPt>
            <c:idx val="11"/>
            <c:spPr>
              <a:solidFill>
                <a:schemeClr val="accent6">
                  <a:lumMod val="60000"/>
                </a:schemeClr>
              </a:solidFill>
              <a:ln w="25400">
                <a:solidFill>
                  <a:schemeClr val="lt1"/>
                </a:solidFill>
              </a:ln>
              <a:effectLst/>
              <a:sp3d contourW="25400">
                <a:contourClr>
                  <a:schemeClr val="lt1"/>
                </a:contourClr>
              </a:sp3d>
            </c:spPr>
          </c:dPt>
          <c:dPt>
            <c:idx val="12"/>
            <c:spPr>
              <a:solidFill>
                <a:schemeClr val="accent1">
                  <a:lumMod val="80000"/>
                  <a:lumOff val="20000"/>
                </a:schemeClr>
              </a:solidFill>
              <a:ln w="25400">
                <a:solidFill>
                  <a:schemeClr val="lt1"/>
                </a:solidFill>
              </a:ln>
              <a:effectLst/>
              <a:sp3d contourW="25400">
                <a:contourClr>
                  <a:schemeClr val="lt1"/>
                </a:contourClr>
              </a:sp3d>
            </c:spPr>
          </c:dPt>
          <c:dPt>
            <c:idx val="13"/>
            <c:spPr>
              <a:solidFill>
                <a:schemeClr val="accent2">
                  <a:lumMod val="80000"/>
                  <a:lumOff val="20000"/>
                </a:schemeClr>
              </a:solidFill>
              <a:ln w="25400">
                <a:solidFill>
                  <a:schemeClr val="lt1"/>
                </a:solidFill>
              </a:ln>
              <a:effectLst/>
              <a:sp3d contourW="25400">
                <a:contourClr>
                  <a:schemeClr val="lt1"/>
                </a:contourClr>
              </a:sp3d>
            </c:spPr>
          </c:dPt>
          <c:dPt>
            <c:idx val="14"/>
            <c:spPr>
              <a:solidFill>
                <a:schemeClr val="accent3">
                  <a:lumMod val="80000"/>
                  <a:lumOff val="20000"/>
                </a:schemeClr>
              </a:solidFill>
              <a:ln w="25400">
                <a:solidFill>
                  <a:schemeClr val="lt1"/>
                </a:solidFill>
              </a:ln>
              <a:effectLst/>
              <a:sp3d contourW="25400">
                <a:contourClr>
                  <a:schemeClr val="lt1"/>
                </a:contourClr>
              </a:sp3d>
            </c:spPr>
          </c:dPt>
          <c:dPt>
            <c:idx val="15"/>
            <c:spPr>
              <a:solidFill>
                <a:schemeClr val="accent4">
                  <a:lumMod val="80000"/>
                  <a:lumOff val="20000"/>
                </a:schemeClr>
              </a:solidFill>
              <a:ln w="25400">
                <a:solidFill>
                  <a:schemeClr val="lt1"/>
                </a:solidFill>
              </a:ln>
              <a:effectLst/>
              <a:sp3d contourW="25400">
                <a:contourClr>
                  <a:schemeClr val="lt1"/>
                </a:contourClr>
              </a:sp3d>
            </c:spPr>
          </c:dPt>
          <c:dPt>
            <c:idx val="16"/>
            <c:spPr>
              <a:solidFill>
                <a:schemeClr val="accent5">
                  <a:lumMod val="80000"/>
                  <a:lumOff val="20000"/>
                </a:schemeClr>
              </a:solidFill>
              <a:ln w="25400">
                <a:solidFill>
                  <a:schemeClr val="lt1"/>
                </a:solidFill>
              </a:ln>
              <a:effectLst/>
              <a:sp3d contourW="25400">
                <a:contourClr>
                  <a:schemeClr val="lt1"/>
                </a:contourClr>
              </a:sp3d>
            </c:spPr>
          </c:dPt>
          <c:dPt>
            <c:idx val="17"/>
            <c:spPr>
              <a:solidFill>
                <a:schemeClr val="accent6">
                  <a:lumMod val="80000"/>
                  <a:lumOff val="20000"/>
                </a:schemeClr>
              </a:solidFill>
              <a:ln w="25400">
                <a:solidFill>
                  <a:schemeClr val="lt1"/>
                </a:solidFill>
              </a:ln>
              <a:effectLst/>
              <a:sp3d contourW="25400">
                <a:contourClr>
                  <a:schemeClr val="lt1"/>
                </a:contourClr>
              </a:sp3d>
            </c:spPr>
          </c:dPt>
          <c:dPt>
            <c:idx val="18"/>
            <c:spPr>
              <a:solidFill>
                <a:schemeClr val="accent1">
                  <a:lumMod val="80000"/>
                </a:schemeClr>
              </a:solidFill>
              <a:ln w="25400">
                <a:solidFill>
                  <a:schemeClr val="lt1"/>
                </a:solidFill>
              </a:ln>
              <a:effectLst/>
              <a:sp3d contourW="25400">
                <a:contourClr>
                  <a:schemeClr val="lt1"/>
                </a:contourClr>
              </a:sp3d>
            </c:spPr>
          </c:dPt>
          <c:dPt>
            <c:idx val="19"/>
            <c:spPr>
              <a:solidFill>
                <a:schemeClr val="accent2">
                  <a:lumMod val="80000"/>
                </a:schemeClr>
              </a:solidFill>
              <a:ln w="25400">
                <a:solidFill>
                  <a:schemeClr val="lt1"/>
                </a:solidFill>
              </a:ln>
              <a:effectLst/>
              <a:sp3d contourW="25400">
                <a:contourClr>
                  <a:schemeClr val="lt1"/>
                </a:contourClr>
              </a:sp3d>
            </c:spPr>
          </c:dPt>
          <c:dPt>
            <c:idx val="20"/>
            <c:spPr>
              <a:solidFill>
                <a:schemeClr val="accent3">
                  <a:lumMod val="80000"/>
                </a:schemeClr>
              </a:solidFill>
              <a:ln w="25400">
                <a:solidFill>
                  <a:schemeClr val="lt1"/>
                </a:solidFill>
              </a:ln>
              <a:effectLst/>
              <a:sp3d contourW="25400">
                <a:contourClr>
                  <a:schemeClr val="lt1"/>
                </a:contourClr>
              </a:sp3d>
            </c:spPr>
          </c:dPt>
          <c:cat>
            <c:strRef>
              <c:f>Sheet2!$A$4:$A$25</c:f>
              <c:strCache>
                <c:ptCount val="21"/>
                <c:pt idx="0">
                  <c:v>Abigal Hall</c:v>
                </c:pt>
                <c:pt idx="1">
                  <c:v>Alex Johnson</c:v>
                </c:pt>
                <c:pt idx="2">
                  <c:v>Amelia Taylor</c:v>
                </c:pt>
                <c:pt idx="3">
                  <c:v>Ava Dias</c:v>
                </c:pt>
                <c:pt idx="4">
                  <c:v>Emily Rose</c:v>
                </c:pt>
                <c:pt idx="5">
                  <c:v>Emma Smith</c:v>
                </c:pt>
                <c:pt idx="6">
                  <c:v>Evelyn Lewis</c:v>
                </c:pt>
                <c:pt idx="7">
                  <c:v>Harper Harris</c:v>
                </c:pt>
                <c:pt idx="8">
                  <c:v>Harper Wilson</c:v>
                </c:pt>
                <c:pt idx="9">
                  <c:v>Jack Thomas</c:v>
                </c:pt>
                <c:pt idx="10">
                  <c:v>Jacob Wilson</c:v>
                </c:pt>
                <c:pt idx="11">
                  <c:v>James Bond</c:v>
                </c:pt>
                <c:pt idx="12">
                  <c:v>Jay Park</c:v>
                </c:pt>
                <c:pt idx="13">
                  <c:v>Liam Jones</c:v>
                </c:pt>
                <c:pt idx="14">
                  <c:v>Lisa Manola</c:v>
                </c:pt>
                <c:pt idx="15">
                  <c:v>Michael loe</c:v>
                </c:pt>
                <c:pt idx="16">
                  <c:v>Naoh Brown</c:v>
                </c:pt>
                <c:pt idx="17">
                  <c:v>Olivia Williams</c:v>
                </c:pt>
                <c:pt idx="18">
                  <c:v>Stephi</c:v>
                </c:pt>
                <c:pt idx="19">
                  <c:v>Taylor Smith</c:v>
                </c:pt>
                <c:pt idx="20">
                  <c:v>Victoria Campbell</c:v>
                </c:pt>
              </c:strCache>
            </c:strRef>
          </c:cat>
          <c:val>
            <c:numRef>
              <c:f>Sheet2!$E$4:$E$25</c:f>
              <c:numCache>
                <c:formatCode>General</c:formatCode>
                <c:ptCount val="21"/>
                <c:pt idx="0">
                  <c:v>31</c:v>
                </c:pt>
                <c:pt idx="1">
                  <c:v>23</c:v>
                </c:pt>
                <c:pt idx="2">
                  <c:v>23</c:v>
                </c:pt>
                <c:pt idx="3">
                  <c:v>31</c:v>
                </c:pt>
                <c:pt idx="4">
                  <c:v>21</c:v>
                </c:pt>
                <c:pt idx="5">
                  <c:v>31</c:v>
                </c:pt>
                <c:pt idx="6">
                  <c:v>28</c:v>
                </c:pt>
                <c:pt idx="7">
                  <c:v>26</c:v>
                </c:pt>
                <c:pt idx="8">
                  <c:v>30</c:v>
                </c:pt>
                <c:pt idx="9">
                  <c:v>22</c:v>
                </c:pt>
                <c:pt idx="10">
                  <c:v>20</c:v>
                </c:pt>
                <c:pt idx="11">
                  <c:v>30</c:v>
                </c:pt>
                <c:pt idx="12">
                  <c:v>22</c:v>
                </c:pt>
                <c:pt idx="13">
                  <c:v>30</c:v>
                </c:pt>
                <c:pt idx="14">
                  <c:v>25</c:v>
                </c:pt>
                <c:pt idx="15">
                  <c:v>22</c:v>
                </c:pt>
                <c:pt idx="16">
                  <c:v>21</c:v>
                </c:pt>
                <c:pt idx="17">
                  <c:v>28</c:v>
                </c:pt>
                <c:pt idx="18">
                  <c:v>21</c:v>
                </c:pt>
                <c:pt idx="19">
                  <c:v>29</c:v>
                </c:pt>
                <c:pt idx="20">
                  <c:v>29</c:v>
                </c:pt>
              </c:numCache>
            </c:numRef>
          </c:val>
        </c:ser>
      </c:pie3DChart>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extLst>
      <p:ext uri="{BB962C8B-B14F-4D97-AF65-F5344CB8AC3E}">
        <p14:creationId xmlns="" xmlns:p14="http://schemas.microsoft.com/office/powerpoint/2010/main" val="31996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211441"/>
            <a:ext cx="9982200" cy="2232662"/>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2677656"/>
          </a:xfrm>
          <a:prstGeom prst="rect">
            <a:avLst/>
          </a:prstGeom>
          <a:noFill/>
        </p:spPr>
        <p:txBody>
          <a:bodyPr wrap="square" rtlCol="0">
            <a:spAutoFit/>
          </a:bodyPr>
          <a:lstStyle/>
          <a:p>
            <a:r>
              <a:rPr lang="en-US" sz="2400" dirty="0"/>
              <a:t>STUDENT </a:t>
            </a:r>
            <a:r>
              <a:rPr lang="en-US" sz="2400" dirty="0" smtClean="0"/>
              <a:t>NAME</a:t>
            </a:r>
            <a:r>
              <a:rPr lang="en-US" sz="2400" smtClean="0"/>
              <a:t>: </a:t>
            </a:r>
            <a:r>
              <a:rPr lang="en-US" sz="2400" smtClean="0"/>
              <a:t>PRIYANKA.U</a:t>
            </a:r>
          </a:p>
          <a:p>
            <a:r>
              <a:rPr lang="en-US" sz="2400" smtClean="0"/>
              <a:t>REGISTER </a:t>
            </a:r>
            <a:r>
              <a:rPr lang="en-US" sz="2400" dirty="0" smtClean="0"/>
              <a:t>NO: 312217218,</a:t>
            </a:r>
          </a:p>
          <a:p>
            <a:r>
              <a:rPr lang="en-US" sz="2400" dirty="0" smtClean="0"/>
              <a:t> NM ID; D46598C11C5B8EC85FC4548E0BC18190</a:t>
            </a:r>
            <a:endParaRPr lang="en-US" sz="2400" dirty="0"/>
          </a:p>
          <a:p>
            <a:r>
              <a:rPr lang="en-US" sz="2400" dirty="0" smtClean="0"/>
              <a:t>DEPARTMENT: B.COM (GENERAL)</a:t>
            </a:r>
            <a:endParaRPr lang="en-US" sz="2400" dirty="0"/>
          </a:p>
          <a:p>
            <a:r>
              <a:rPr lang="en-US" sz="2400" dirty="0" smtClean="0"/>
              <a:t>COLLEGE: SHRI KRISHNASWAMY COLLEGE FOR WOMEN ANNA NAGAR ,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533400" y="1447800"/>
            <a:ext cx="9626353" cy="3139321"/>
          </a:xfrm>
          <a:prstGeom prst="rect">
            <a:avLst/>
          </a:prstGeom>
          <a:noFill/>
        </p:spPr>
        <p:txBody>
          <a:bodyPr wrap="none" rtlCol="0">
            <a:spAutoFit/>
          </a:bodyPr>
          <a:lstStyle/>
          <a:p>
            <a:r>
              <a:rPr lang="en-US" dirty="0" smtClean="0"/>
              <a:t>Effective modeling is essential for creating a robust and insightful Excel-based solution for visualizing </a:t>
            </a:r>
          </a:p>
          <a:p>
            <a:r>
              <a:rPr lang="en-US" dirty="0" smtClean="0"/>
              <a:t>employee attendance trends. Below, we outline the key components of this modeling</a:t>
            </a:r>
          </a:p>
          <a:p>
            <a:r>
              <a:rPr lang="en-US" dirty="0" smtClean="0"/>
              <a:t>process, including data structure, chart selection, and interactivity</a:t>
            </a:r>
          </a:p>
          <a:p>
            <a:endParaRPr lang="en-US" dirty="0" smtClean="0"/>
          </a:p>
          <a:p>
            <a:r>
              <a:rPr lang="en-US" b="1" dirty="0" smtClean="0"/>
              <a:t>Key Modeling factors :</a:t>
            </a:r>
          </a:p>
          <a:p>
            <a:r>
              <a:rPr lang="en-US" dirty="0" smtClean="0"/>
              <a:t>1. Data Structure and Preparation</a:t>
            </a:r>
          </a:p>
          <a:p>
            <a:r>
              <a:rPr lang="en-US" dirty="0" smtClean="0"/>
              <a:t>2. Chart Selection and Design</a:t>
            </a:r>
          </a:p>
          <a:p>
            <a:r>
              <a:rPr lang="en-US" dirty="0" smtClean="0"/>
              <a:t>3. Interactivity and User Experience</a:t>
            </a:r>
          </a:p>
          <a:p>
            <a:r>
              <a:rPr lang="en-US" dirty="0" smtClean="0"/>
              <a:t>4. Analysis and Reporting</a:t>
            </a:r>
          </a:p>
          <a:p>
            <a:r>
              <a:rPr lang="en-US" dirty="0" smtClean="0"/>
              <a:t>5. Documentation and Training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71600" y="1143000"/>
          <a:ext cx="6506279" cy="4400015"/>
        </p:xfrm>
        <a:graphic>
          <a:graphicData uri="http://schemas.openxmlformats.org/drawingml/2006/table">
            <a:tbl>
              <a:tblPr/>
              <a:tblGrid>
                <a:gridCol w="1363696"/>
                <a:gridCol w="1667531"/>
                <a:gridCol w="1169330"/>
                <a:gridCol w="1103453"/>
                <a:gridCol w="1202269"/>
              </a:tblGrid>
              <a:tr h="191305">
                <a:tc>
                  <a:txBody>
                    <a:bodyPr/>
                    <a:lstStyle/>
                    <a:p>
                      <a:pPr algn="l" fontAlgn="b"/>
                      <a:r>
                        <a:rPr lang="en-US" sz="1100" b="1" i="0" u="none" strike="noStrike">
                          <a:solidFill>
                            <a:srgbClr val="000000"/>
                          </a:solidFill>
                          <a:latin typeface="Calibri"/>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Employee Id </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Jun-24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Jul-24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latin typeface="Calibri"/>
                        </a:rPr>
                        <a:t>Sum of Aug-24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191305">
                <a:tc>
                  <a:txBody>
                    <a:bodyPr/>
                    <a:lstStyle/>
                    <a:p>
                      <a:pPr algn="l" fontAlgn="b"/>
                      <a:r>
                        <a:rPr lang="en-US" sz="1100" b="0" i="0" u="none" strike="noStrike">
                          <a:solidFill>
                            <a:srgbClr val="000000"/>
                          </a:solidFill>
                          <a:latin typeface="Calibri"/>
                        </a:rPr>
                        <a:t>Abigal Hall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1133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r>
              <a:tr h="191305">
                <a:tc>
                  <a:txBody>
                    <a:bodyPr/>
                    <a:lstStyle/>
                    <a:p>
                      <a:pPr algn="l" fontAlgn="b"/>
                      <a:r>
                        <a:rPr lang="en-US" sz="1100" b="0" i="0" u="none" strike="noStrike" dirty="0">
                          <a:solidFill>
                            <a:srgbClr val="000000"/>
                          </a:solidFill>
                          <a:latin typeface="Calibri"/>
                        </a:rPr>
                        <a:t>Alex Johnson</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Amelia Taylor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Ava Dias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Emily Rose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Emma Smith</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Evelyn Lewis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Harper Harris</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26</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Harper Wilson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Jack Thomas</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1121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Jacob Wilson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James Bond</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Jay Park</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Liam Jones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Lisa Manola</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Michael loe</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22</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Naoh Brown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Olivia Williams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Stephi</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21</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Taylor Smith</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a:noFill/>
                    </a:lnB>
                  </a:tcPr>
                </a:tc>
              </a:tr>
              <a:tr h="191305">
                <a:tc>
                  <a:txBody>
                    <a:bodyPr/>
                    <a:lstStyle/>
                    <a:p>
                      <a:pPr algn="l" fontAlgn="b"/>
                      <a:r>
                        <a:rPr lang="en-US" sz="1100" b="0" i="0" u="none" strike="noStrike">
                          <a:solidFill>
                            <a:srgbClr val="000000"/>
                          </a:solidFill>
                          <a:latin typeface="Calibri"/>
                        </a:rPr>
                        <a:t>Victoria Campbell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1135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r>
              <a:tr h="191305">
                <a:tc>
                  <a:txBody>
                    <a:bodyPr/>
                    <a:lstStyle/>
                    <a:p>
                      <a:pPr algn="l" fontAlgn="b"/>
                      <a:r>
                        <a:rPr lang="en-US" sz="1100" b="1" i="0" u="none" strike="noStrike">
                          <a:solidFill>
                            <a:srgbClr val="000000"/>
                          </a:solidFill>
                          <a:latin typeface="Calibri"/>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23730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526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latin typeface="Calibri"/>
                        </a:rPr>
                        <a:t>537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latin typeface="Calibri"/>
                        </a:rPr>
                        <a:t>543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r>
            </a:tbl>
          </a:graphicData>
        </a:graphic>
      </p:graphicFrame>
      <p:sp>
        <p:nvSpPr>
          <p:cNvPr id="3" name="TextBox 2"/>
          <p:cNvSpPr txBox="1"/>
          <p:nvPr/>
        </p:nvSpPr>
        <p:spPr>
          <a:xfrm>
            <a:off x="1066800" y="457200"/>
            <a:ext cx="1340623" cy="461665"/>
          </a:xfrm>
          <a:prstGeom prst="rect">
            <a:avLst/>
          </a:prstGeom>
          <a:noFill/>
        </p:spPr>
        <p:txBody>
          <a:bodyPr wrap="none" rtlCol="0">
            <a:spAutoFit/>
          </a:bodyPr>
          <a:lstStyle/>
          <a:p>
            <a:r>
              <a:rPr lang="en-US" sz="2400" b="1" dirty="0" smtClean="0"/>
              <a:t>RESULTS:</a:t>
            </a: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42339"/>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 xmlns:lc="http://schemas.openxmlformats.org/drawingml/2006/lockedCanvas" xmlns:a16="http://schemas.microsoft.com/office/drawing/2014/main" id="{7C5E1ACD-8810-2B95-8835-6840DAAC5C9E}"/>
              </a:ext>
            </a:extLst>
          </p:cNvPr>
          <p:cNvGraphicFramePr>
            <a:graphicFrameLocks/>
          </p:cNvGraphicFramePr>
          <p:nvPr/>
        </p:nvGraphicFramePr>
        <p:xfrm>
          <a:off x="1447800" y="1905000"/>
          <a:ext cx="3505200"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 xmlns:lc="http://schemas.openxmlformats.org/drawingml/2006/lockedCanvas" xmlns:a16="http://schemas.microsoft.com/office/drawing/2014/main" id="{E0083940-AED5-4031-9A68-55FCF2FEE797}"/>
              </a:ext>
            </a:extLst>
          </p:cNvPr>
          <p:cNvGraphicFramePr>
            <a:graphicFrameLocks/>
          </p:cNvGraphicFramePr>
          <p:nvPr/>
        </p:nvGraphicFramePr>
        <p:xfrm>
          <a:off x="5562600" y="20574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600200"/>
            <a:ext cx="11596223" cy="3970318"/>
          </a:xfrm>
          <a:prstGeom prst="rect">
            <a:avLst/>
          </a:prstGeom>
          <a:noFill/>
        </p:spPr>
        <p:txBody>
          <a:bodyPr wrap="square" rtlCol="0">
            <a:spAutoFit/>
          </a:bodyPr>
          <a:lstStyle/>
          <a:p>
            <a:r>
              <a:rPr lang="en-US" b="1" dirty="0" smtClean="0"/>
              <a:t>Visualizing employee attendance trends with Excel charts</a:t>
            </a:r>
            <a:r>
              <a:rPr lang="en-US" dirty="0" smtClean="0"/>
              <a:t> represents a transformative approach to managing and understanding workforce Attendance . By leveraging Excel’s robust charting capabilities, organizations gain a powerful</a:t>
            </a:r>
          </a:p>
          <a:p>
            <a:r>
              <a:rPr lang="en-US" dirty="0" smtClean="0"/>
              <a:t> tool for turning raw attendance data into actionable insights. The solution not only enhances data clarity but also</a:t>
            </a:r>
          </a:p>
          <a:p>
            <a:r>
              <a:rPr lang="en-US" dirty="0" smtClean="0"/>
              <a:t> supports strategic decision-making and operational efficiency.</a:t>
            </a:r>
          </a:p>
          <a:p>
            <a:r>
              <a:rPr lang="en-US"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p>
          <a:p>
            <a:endParaRPr lang="en-US" dirty="0" smtClean="0">
              <a:solidFill>
                <a:schemeClr val="tx1">
                  <a:lumMod val="75000"/>
                  <a:lumOff val="25000"/>
                </a:schemeClr>
              </a:solidFill>
            </a:endParaRPr>
          </a:p>
          <a:p>
            <a:r>
              <a:rPr lang="en-US" b="1" dirty="0" smtClean="0"/>
              <a:t>Overall Impact:</a:t>
            </a:r>
            <a:endParaRPr lang="en-US" dirty="0" smtClean="0"/>
          </a:p>
          <a:p>
            <a:r>
              <a:rPr lang="en-US" dirty="0" smtClean="0"/>
              <a:t>The enhanced attendance management system has led to improved operational efficiency, better data-driven decision-making, and a more transparent and compliant work environment.</a:t>
            </a:r>
          </a:p>
          <a:p>
            <a:r>
              <a:rPr lang="en-US" dirty="0" smtClean="0"/>
              <a:t>4o mini</a:t>
            </a:r>
          </a:p>
          <a:p>
            <a:endParaRPr lang="en-US" dirty="0" smtClean="0">
              <a:solidFill>
                <a:schemeClr val="tx1">
                  <a:lumMod val="75000"/>
                  <a:lumOff val="25000"/>
                </a:schemeClr>
              </a:solidFill>
            </a:endParaRPr>
          </a:p>
          <a:p>
            <a:endParaRPr lang="en-US" dirty="0" smtClean="0"/>
          </a:p>
          <a:p>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2283"/>
            <a:ext cx="2357120" cy="644407"/>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408304"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7"/>
            <a:ext cx="5715001"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1800" spc="-20" dirty="0" smtClean="0"/>
              <a:t>P</a:t>
            </a:r>
            <a:r>
              <a:rPr sz="1800" spc="15" dirty="0" smtClean="0"/>
              <a:t>ROB</a:t>
            </a:r>
            <a:r>
              <a:rPr sz="1800" spc="55" dirty="0" smtClean="0"/>
              <a:t>L</a:t>
            </a:r>
            <a:r>
              <a:rPr lang="en-US" sz="1800" spc="-20" dirty="0" smtClean="0"/>
              <a:t>EM </a:t>
            </a:r>
            <a:r>
              <a:rPr sz="1800" spc="10" dirty="0" smtClean="0"/>
              <a:t>S</a:t>
            </a:r>
            <a:r>
              <a:rPr sz="1800" spc="-370" dirty="0" smtClean="0"/>
              <a:t>T</a:t>
            </a:r>
            <a:r>
              <a:rPr sz="1800" spc="-375" dirty="0" smtClean="0"/>
              <a:t>A</a:t>
            </a:r>
            <a:r>
              <a:rPr sz="1800" spc="15" dirty="0" smtClean="0"/>
              <a:t>T</a:t>
            </a:r>
            <a:r>
              <a:rPr sz="1800" spc="-10" dirty="0" smtClean="0"/>
              <a:t>E</a:t>
            </a:r>
            <a:r>
              <a:rPr sz="1800" spc="-20" dirty="0" smtClean="0"/>
              <a:t>ME</a:t>
            </a:r>
            <a:r>
              <a:rPr sz="1800" spc="10" dirty="0" smtClean="0"/>
              <a:t>NT</a:t>
            </a:r>
            <a:r>
              <a:rPr lang="en-US" sz="1800" spc="10" dirty="0" smtClean="0"/>
              <a:t> FOR VISUALIZING EMPLOYEE ATTENDENCE TRENDS WITH EXCEL CHARTS </a:t>
            </a:r>
            <a:endParaRPr sz="1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9"/>
            <a:ext cx="2143125" cy="200025"/>
          </a:xfrm>
          <a:prstGeom prst="rect">
            <a:avLst/>
          </a:prstGeom>
        </p:spPr>
      </p:pic>
      <p:sp>
        <p:nvSpPr>
          <p:cNvPr id="11" name="TextBox 10"/>
          <p:cNvSpPr txBox="1"/>
          <p:nvPr/>
        </p:nvSpPr>
        <p:spPr>
          <a:xfrm>
            <a:off x="304800" y="1752600"/>
            <a:ext cx="9220200" cy="3693319"/>
          </a:xfrm>
          <a:prstGeom prst="rect">
            <a:avLst/>
          </a:prstGeom>
          <a:noFill/>
        </p:spPr>
        <p:txBody>
          <a:bodyPr wrap="square" rtlCol="0">
            <a:spAutoFit/>
          </a:bodyPr>
          <a:lstStyle/>
          <a:p>
            <a:pPr algn="just"/>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pPr algn="just"/>
            <a:r>
              <a:rPr lang="en-US" b="1" dirty="0" smtClean="0"/>
              <a:t> Data Collection and Preparation:</a:t>
            </a:r>
            <a:endParaRPr lang="en-US" dirty="0" smtClean="0"/>
          </a:p>
          <a:p>
            <a:pPr lvl="1"/>
            <a:r>
              <a:rPr lang="en-US" dirty="0" smtClean="0"/>
              <a:t>Collect attendance data for employees, including attributes such as dates, employee </a:t>
            </a:r>
          </a:p>
          <a:p>
            <a:pPr lvl="1"/>
            <a:r>
              <a:rPr lang="en-US" dirty="0" smtClean="0"/>
              <a:t>IDs, names, attendance status  </a:t>
            </a:r>
            <a:r>
              <a:rPr lang="en-US" b="1" dirty="0" smtClean="0"/>
              <a:t>Chart Types and Visualization:</a:t>
            </a:r>
            <a:endParaRPr lang="en-US" dirty="0" smtClean="0"/>
          </a:p>
          <a:p>
            <a:pPr lvl="1"/>
            <a:r>
              <a:rPr lang="en-US" dirty="0" smtClean="0"/>
              <a:t>Develop various types of charts to visualize attendance trends, including but</a:t>
            </a:r>
          </a:p>
          <a:p>
            <a:pPr lvl="1"/>
            <a:r>
              <a:rPr lang="en-US" dirty="0" smtClean="0"/>
              <a:t> not limited to:</a:t>
            </a:r>
          </a:p>
          <a:p>
            <a:pPr lvl="2" algn="just"/>
            <a:r>
              <a:rPr lang="en-US" b="1" dirty="0" smtClean="0"/>
              <a:t>1.Pie Charts : Pie Charts:</a:t>
            </a:r>
            <a:r>
              <a:rPr lang="en-US" dirty="0" smtClean="0"/>
              <a:t> To represent the proportion of different attendance statuses </a:t>
            </a:r>
            <a:r>
              <a:rPr lang="en-US" b="1" dirty="0" smtClean="0"/>
              <a:t>2.Bar Charts:</a:t>
            </a:r>
            <a:r>
              <a:rPr lang="en-US" dirty="0" smtClean="0"/>
              <a:t> To compare attendance rates across different departments or</a:t>
            </a:r>
          </a:p>
          <a:p>
            <a:pPr lvl="2" algn="just"/>
            <a:r>
              <a:rPr lang="en-US" dirty="0" smtClean="0"/>
              <a:t> time periods.</a:t>
            </a:r>
          </a:p>
          <a:p>
            <a:pPr lvl="2"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400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4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p:cNvSpPr txBox="1"/>
          <p:nvPr/>
        </p:nvSpPr>
        <p:spPr>
          <a:xfrm>
            <a:off x="533400" y="1219200"/>
            <a:ext cx="9448800" cy="4247317"/>
          </a:xfrm>
          <a:prstGeom prst="rect">
            <a:avLst/>
          </a:prstGeom>
          <a:noFill/>
        </p:spPr>
        <p:txBody>
          <a:bodyPr wrap="square" rtlCol="0">
            <a:spAutoFit/>
          </a:bodyPr>
          <a:lstStyle/>
          <a:p>
            <a:r>
              <a:rPr lang="en-US" dirty="0"/>
              <a:t>In many organizations, monitoring and managing employee attendance is crucial for operational efficiency and productivity. </a:t>
            </a:r>
            <a:r>
              <a:rPr lang="en-US" dirty="0" smtClean="0"/>
              <a:t>And the main goal of this project is to </a:t>
            </a:r>
            <a:r>
              <a:rPr lang="en-US" dirty="0" err="1" smtClean="0"/>
              <a:t>analyse</a:t>
            </a:r>
            <a:r>
              <a:rPr lang="en-US" dirty="0" smtClean="0"/>
              <a:t> and </a:t>
            </a:r>
            <a:r>
              <a:rPr lang="en-US" dirty="0" err="1" smtClean="0"/>
              <a:t>visuyalize</a:t>
            </a:r>
            <a:r>
              <a:rPr lang="en-US" dirty="0" smtClean="0"/>
              <a:t> employee attendance data to ascertain and identify trends and patterns </a:t>
            </a:r>
          </a:p>
          <a:p>
            <a:r>
              <a:rPr lang="en-US" dirty="0" smtClean="0"/>
              <a:t> </a:t>
            </a:r>
            <a:r>
              <a:rPr lang="en-US" b="1" dirty="0"/>
              <a:t>Scope:</a:t>
            </a:r>
            <a:endParaRPr lang="en-US" dirty="0"/>
          </a:p>
          <a:p>
            <a:r>
              <a:rPr lang="en-US" b="1" dirty="0"/>
              <a:t>Data </a:t>
            </a:r>
            <a:r>
              <a:rPr lang="en-US" b="1" dirty="0" smtClean="0"/>
              <a:t>Collection:</a:t>
            </a:r>
            <a:endParaRPr lang="en-US" dirty="0" smtClean="0"/>
          </a:p>
          <a:p>
            <a:r>
              <a:rPr lang="en-US" dirty="0"/>
              <a:t> </a:t>
            </a:r>
            <a:r>
              <a:rPr lang="en-US" dirty="0" smtClean="0"/>
              <a:t>        1. Collect </a:t>
            </a:r>
            <a:r>
              <a:rPr lang="en-US" dirty="0"/>
              <a:t>historical attendance data for employees. </a:t>
            </a:r>
            <a:r>
              <a:rPr lang="en-US" dirty="0" smtClean="0"/>
              <a:t>It includes ID, Name , </a:t>
            </a:r>
            <a:r>
              <a:rPr lang="en-US" dirty="0" err="1" smtClean="0"/>
              <a:t>Attendence</a:t>
            </a:r>
            <a:r>
              <a:rPr lang="en-US" dirty="0" smtClean="0"/>
              <a:t> </a:t>
            </a:r>
          </a:p>
          <a:p>
            <a:pPr lvl="1"/>
            <a:r>
              <a:rPr lang="en-US" dirty="0" smtClean="0"/>
              <a:t>status of the employee </a:t>
            </a:r>
          </a:p>
          <a:p>
            <a:r>
              <a:rPr lang="en-US" b="1" dirty="0"/>
              <a:t>Data Preparation:</a:t>
            </a:r>
            <a:endParaRPr lang="en-US" dirty="0"/>
          </a:p>
          <a:p>
            <a:r>
              <a:rPr lang="en-US" dirty="0"/>
              <a:t>Clean and organize the data within Excel. This includes:</a:t>
            </a:r>
          </a:p>
          <a:p>
            <a:pPr lvl="1"/>
            <a:r>
              <a:rPr lang="en-US" dirty="0" smtClean="0"/>
              <a:t>1. Formatting </a:t>
            </a:r>
            <a:r>
              <a:rPr lang="en-US" dirty="0"/>
              <a:t>dates consistently.</a:t>
            </a:r>
          </a:p>
          <a:p>
            <a:r>
              <a:rPr lang="en-US" b="1" dirty="0"/>
              <a:t>Chart Development:</a:t>
            </a:r>
            <a:endParaRPr lang="en-US" dirty="0"/>
          </a:p>
          <a:p>
            <a:r>
              <a:rPr lang="en-US" dirty="0"/>
              <a:t>Create a series of Excel charts to visualize different aspects of the attendance </a:t>
            </a:r>
            <a:r>
              <a:rPr lang="en-US" dirty="0" err="1" smtClean="0"/>
              <a:t>data:line</a:t>
            </a:r>
            <a:r>
              <a:rPr lang="en-US" dirty="0" smtClean="0"/>
              <a:t> charts, </a:t>
            </a:r>
          </a:p>
          <a:p>
            <a:r>
              <a:rPr lang="en-US" dirty="0" smtClean="0"/>
              <a:t> bar charts, pie charts</a:t>
            </a:r>
            <a:endParaRPr lang="en-US" dirty="0"/>
          </a:p>
          <a:p>
            <a:pPr lvl="1"/>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650096"/>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p:cNvSpPr txBox="1"/>
          <p:nvPr/>
        </p:nvSpPr>
        <p:spPr>
          <a:xfrm>
            <a:off x="533400" y="1828800"/>
            <a:ext cx="8972551" cy="3693319"/>
          </a:xfrm>
          <a:prstGeom prst="rect">
            <a:avLst/>
          </a:prstGeom>
          <a:noFill/>
        </p:spPr>
        <p:txBody>
          <a:bodyPr wrap="square" rtlCol="0">
            <a:spAutoFit/>
          </a:bodyPr>
          <a:lstStyle/>
          <a:p>
            <a:r>
              <a:rPr lang="en-US" sz="2400" dirty="0"/>
              <a:t>The end users of visualizing employee attendance trends with Excel charts can vary depending </a:t>
            </a:r>
            <a:endParaRPr lang="en-US" sz="2400" dirty="0" smtClean="0"/>
          </a:p>
          <a:p>
            <a:r>
              <a:rPr lang="en-US" sz="2400" dirty="0" smtClean="0"/>
              <a:t>on </a:t>
            </a:r>
            <a:r>
              <a:rPr lang="en-US" sz="2400" dirty="0"/>
              <a:t>the organization’s structure and needs. Generally, these users include</a:t>
            </a:r>
            <a:r>
              <a:rPr lang="en-US" sz="2400" dirty="0" smtClean="0"/>
              <a:t>:</a:t>
            </a:r>
          </a:p>
          <a:p>
            <a:pPr marL="342900" indent="-342900">
              <a:buAutoNum type="arabicPeriod"/>
            </a:pPr>
            <a:r>
              <a:rPr lang="en-US" sz="2400" dirty="0" smtClean="0"/>
              <a:t>Human Resource Managers</a:t>
            </a:r>
          </a:p>
          <a:p>
            <a:pPr marL="342900" indent="-342900">
              <a:buAutoNum type="arabicPeriod"/>
            </a:pPr>
            <a:r>
              <a:rPr lang="en-US" sz="2400" dirty="0" smtClean="0"/>
              <a:t>Department Heads </a:t>
            </a:r>
          </a:p>
          <a:p>
            <a:pPr marL="342900" indent="-342900">
              <a:buAutoNum type="arabicPeriod"/>
            </a:pPr>
            <a:r>
              <a:rPr lang="en-US" sz="2400" dirty="0" smtClean="0"/>
              <a:t>Senior Management </a:t>
            </a:r>
          </a:p>
          <a:p>
            <a:pPr marL="342900" indent="-342900">
              <a:buAutoNum type="arabicPeriod"/>
            </a:pPr>
            <a:r>
              <a:rPr lang="en-US" sz="2400" dirty="0" smtClean="0"/>
              <a:t>Finance Team</a:t>
            </a:r>
          </a:p>
          <a:p>
            <a:pPr marL="342900" indent="-342900">
              <a:buAutoNum type="arabicPeriod"/>
            </a:pPr>
            <a:r>
              <a:rPr lang="en-US" sz="2400" dirty="0" smtClean="0"/>
              <a:t>Compliance officers </a:t>
            </a:r>
          </a:p>
          <a:p>
            <a:pPr marL="342900" indent="-342900">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143001"/>
            <a:ext cx="1752600" cy="2514599"/>
          </a:xfrm>
          <a:prstGeom prst="rect">
            <a:avLst/>
          </a:prstGeom>
        </p:spPr>
      </p:pic>
      <p:sp>
        <p:nvSpPr>
          <p:cNvPr id="3" name="object 3"/>
          <p:cNvSpPr/>
          <p:nvPr/>
        </p:nvSpPr>
        <p:spPr>
          <a:xfrm>
            <a:off x="99060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6248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584813"/>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TextBox 9"/>
          <p:cNvSpPr txBox="1"/>
          <p:nvPr/>
        </p:nvSpPr>
        <p:spPr>
          <a:xfrm>
            <a:off x="1524000" y="1676400"/>
            <a:ext cx="9722710" cy="4524315"/>
          </a:xfrm>
          <a:prstGeom prst="rect">
            <a:avLst/>
          </a:prstGeom>
          <a:noFill/>
        </p:spPr>
        <p:txBody>
          <a:bodyPr wrap="square" rtlCol="0">
            <a:spAutoFit/>
          </a:bodyPr>
          <a:lstStyle/>
          <a:p>
            <a:r>
              <a:rPr lang="en-US" b="1" dirty="0" smtClean="0"/>
              <a:t>Our solution</a:t>
            </a:r>
            <a:r>
              <a:rPr lang="en-US" dirty="0" smtClean="0"/>
              <a:t> provides a comprehensive Excel-based system designed to visualize employee </a:t>
            </a:r>
          </a:p>
          <a:p>
            <a:r>
              <a:rPr lang="en-US" dirty="0" smtClean="0"/>
              <a:t>attendance trends through a variety </a:t>
            </a:r>
          </a:p>
          <a:p>
            <a:r>
              <a:rPr lang="en-US" dirty="0" smtClean="0"/>
              <a:t>of interactive charts and tools. This solution enables users to effectively monitor </a:t>
            </a:r>
            <a:r>
              <a:rPr lang="en-US" dirty="0" err="1" smtClean="0"/>
              <a:t>analyze,and</a:t>
            </a:r>
            <a:r>
              <a:rPr lang="en-US" dirty="0" smtClean="0"/>
              <a:t> report on attendance data, facilitating data-driven decision-making and improving overall workforce management.</a:t>
            </a:r>
          </a:p>
          <a:p>
            <a:r>
              <a:rPr lang="en-US" b="1" dirty="0" smtClean="0"/>
              <a:t>Conditional formatting : </a:t>
            </a:r>
            <a:r>
              <a:rPr lang="en-US" dirty="0" smtClean="0"/>
              <a:t>uses color gradients to represent different</a:t>
            </a:r>
          </a:p>
          <a:p>
            <a:r>
              <a:rPr lang="en-US" dirty="0" smtClean="0"/>
              <a:t> attendance levels, making it easy to spot patterns, such as consistent absenteeism. </a:t>
            </a:r>
          </a:p>
          <a:p>
            <a:r>
              <a:rPr lang="en-US" b="1" dirty="0" smtClean="0"/>
              <a:t>Pivot Table and Pivot Chart:</a:t>
            </a:r>
            <a:r>
              <a:rPr lang="en-US" dirty="0" smtClean="0"/>
              <a:t> Use Pivot Tables to summarize your attendance </a:t>
            </a:r>
            <a:r>
              <a:rPr lang="en-US" dirty="0" err="1" smtClean="0"/>
              <a:t>dat</a:t>
            </a:r>
            <a:endParaRPr lang="en-US" dirty="0" smtClean="0"/>
          </a:p>
          <a:p>
            <a:r>
              <a:rPr lang="en-US" dirty="0" smtClean="0"/>
              <a:t>a </a:t>
            </a:r>
            <a:r>
              <a:rPr lang="en-US" b="1" dirty="0" smtClean="0"/>
              <a:t>Value Proposition</a:t>
            </a:r>
          </a:p>
          <a:p>
            <a:r>
              <a:rPr lang="en-US" b="1" dirty="0" smtClean="0"/>
              <a:t>Enhanced Decision-Making:</a:t>
            </a:r>
            <a:endParaRPr lang="en-US" dirty="0" smtClean="0"/>
          </a:p>
          <a:p>
            <a:pPr lvl="1"/>
            <a:r>
              <a:rPr lang="en-US" b="1" dirty="0" smtClean="0"/>
              <a:t>Data-Driven Insights:</a:t>
            </a:r>
            <a:r>
              <a:rPr lang="en-US" dirty="0" smtClean="0"/>
              <a:t> Clear visualization of attendance trends helps managers and HR professionals make informed decisions based on real-time data.</a:t>
            </a:r>
          </a:p>
          <a:p>
            <a:pPr lvl="1"/>
            <a:r>
              <a:rPr lang="en-US" b="1" dirty="0" smtClean="0"/>
              <a:t>Identifying Patterns:</a:t>
            </a:r>
            <a:r>
              <a:rPr lang="en-US" dirty="0" smtClean="0"/>
              <a:t> Easily spot attendance patterns, peak absence periods, and potential issues, allowing for proactive management and interventions.</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676400"/>
            <a:ext cx="9871364" cy="3970318"/>
          </a:xfrm>
          <a:prstGeom prst="rect">
            <a:avLst/>
          </a:prstGeom>
          <a:noFill/>
        </p:spPr>
        <p:txBody>
          <a:bodyPr wrap="square" rtlCol="0">
            <a:spAutoFit/>
          </a:bodyPr>
          <a:lstStyle/>
          <a:p>
            <a:r>
              <a:rPr lang="en-US" b="1" dirty="0" smtClean="0"/>
              <a:t>Description:</a:t>
            </a:r>
            <a:r>
              <a:rPr lang="en-US" dirty="0" smtClean="0"/>
              <a:t> This dataset tracks employee attendance records, capturing key details for each </a:t>
            </a:r>
          </a:p>
          <a:p>
            <a:r>
              <a:rPr lang="en-US" dirty="0" smtClean="0"/>
              <a:t>employee's presence and absence. </a:t>
            </a:r>
          </a:p>
          <a:p>
            <a:endParaRPr lang="en-US" dirty="0" smtClean="0"/>
          </a:p>
          <a:p>
            <a:r>
              <a:rPr lang="en-US" b="1" dirty="0" smtClean="0"/>
              <a:t>FIELDS:</a:t>
            </a:r>
          </a:p>
          <a:p>
            <a:r>
              <a:rPr lang="en-US" dirty="0" smtClean="0"/>
              <a:t>Employee ID : Unique number </a:t>
            </a:r>
          </a:p>
          <a:p>
            <a:r>
              <a:rPr lang="en-US" dirty="0" smtClean="0"/>
              <a:t>Employee Name : First name </a:t>
            </a:r>
          </a:p>
          <a:p>
            <a:r>
              <a:rPr lang="en-US" dirty="0" smtClean="0"/>
              <a:t>Sum of months: employee presented and absent</a:t>
            </a:r>
          </a:p>
          <a:p>
            <a:r>
              <a:rPr lang="en-US" dirty="0" smtClean="0"/>
              <a:t>Attendance Status: Indicates presence, absence, late, or leave</a:t>
            </a:r>
          </a:p>
          <a:p>
            <a:r>
              <a:rPr lang="en-US" dirty="0" smtClean="0"/>
              <a:t>. </a:t>
            </a:r>
          </a:p>
          <a:p>
            <a:r>
              <a:rPr lang="en-US" b="1" dirty="0" smtClean="0"/>
              <a:t>Purpose:</a:t>
            </a:r>
            <a:r>
              <a:rPr lang="en-US" dirty="0" smtClean="0"/>
              <a:t> The dataset helps in monitoring attendance patterns, calculating payroll, managing employee schedules, and ensuring compliance with company policies.</a:t>
            </a:r>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524000" y="2133600"/>
            <a:ext cx="9158213" cy="1477328"/>
          </a:xfrm>
          <a:prstGeom prst="rect">
            <a:avLst/>
          </a:prstGeom>
          <a:noFill/>
        </p:spPr>
        <p:txBody>
          <a:bodyPr wrap="none" rtlCol="0">
            <a:spAutoFit/>
          </a:bodyPr>
          <a:lstStyle/>
          <a:p>
            <a:r>
              <a:rPr lang="en-US" dirty="0" smtClean="0"/>
              <a:t>Conditional formatting : to track the low attendance employee highlighted with light red </a:t>
            </a:r>
            <a:r>
              <a:rPr lang="en-US" dirty="0" err="1" smtClean="0"/>
              <a:t>colour</a:t>
            </a:r>
            <a:r>
              <a:rPr lang="en-US" dirty="0" smtClean="0"/>
              <a:t> </a:t>
            </a:r>
          </a:p>
          <a:p>
            <a:r>
              <a:rPr lang="en-US" b="1" dirty="0" smtClean="0"/>
              <a:t>Pivot table :</a:t>
            </a:r>
            <a:r>
              <a:rPr lang="en-US" dirty="0" smtClean="0"/>
              <a:t> Summarize attendance data by employee, date, and department.</a:t>
            </a:r>
          </a:p>
          <a:p>
            <a:r>
              <a:rPr lang="en-US" b="1" dirty="0" smtClean="0"/>
              <a:t>Pivot Chart: </a:t>
            </a:r>
            <a:r>
              <a:rPr lang="en-US" dirty="0" smtClean="0"/>
              <a:t>Visualize attendance patterns and summaries.</a:t>
            </a:r>
            <a:endParaRPr lang="en-US" b="1"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979</Words>
  <Application>Microsoft Office PowerPoint</Application>
  <PresentationFormat>Custom</PresentationFormat>
  <Paragraphs>228</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FOR VISUALIZING EMPLOYEE ATTENDENCE TRENDS WITH EXCEL CHARTS </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45</cp:revision>
  <dcterms:created xsi:type="dcterms:W3CDTF">2024-03-29T15:07:22Z</dcterms:created>
  <dcterms:modified xsi:type="dcterms:W3CDTF">2024-09-06T14:24:03Z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