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4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ownloads\priyanka%20naan%20mudhalvan%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ownloads\priyanka%20naan%20mudhal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[priyanka naan mudhalvan excel.xlsx]Sheet2!PivotTable1</c:name>
    <c:fmtId val="-1"/>
  </c:pivotSource>
  <c:chart>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5.5489209682123078E-2"/>
          <c:y val="0.10368524658101953"/>
          <c:w val="0.73574861475648901"/>
          <c:h val="0.6636020168531569"/>
        </c:manualLayout>
      </c:layout>
      <c:barChart>
        <c:barDir val="col"/>
        <c:grouping val="percentStacked"/>
        <c:ser>
          <c:idx val="0"/>
          <c:order val="0"/>
          <c:tx>
            <c:strRef>
              <c:f>Sheet2!$B$3</c:f>
              <c:strCache>
                <c:ptCount val="1"/>
                <c:pt idx="0">
                  <c:v>Sum of Employee Id </c:v>
                </c:pt>
              </c:strCache>
            </c:strRef>
          </c:tx>
          <c:spPr>
            <a:solidFill>
              <a:schemeClr val="accent1"/>
            </a:solidFill>
            <a:ln>
              <a:noFill/>
            </a:ln>
            <a:effectLst/>
          </c:spPr>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Sheet2!$B$4:$B$25</c:f>
              <c:numCache>
                <c:formatCode>General</c:formatCode>
                <c:ptCount val="21"/>
                <c:pt idx="0">
                  <c:v>1133</c:v>
                </c:pt>
                <c:pt idx="1">
                  <c:v>1138</c:v>
                </c:pt>
                <c:pt idx="2">
                  <c:v>1130</c:v>
                </c:pt>
                <c:pt idx="3">
                  <c:v>1126</c:v>
                </c:pt>
                <c:pt idx="4">
                  <c:v>1120</c:v>
                </c:pt>
                <c:pt idx="5">
                  <c:v>1125</c:v>
                </c:pt>
                <c:pt idx="6">
                  <c:v>1136</c:v>
                </c:pt>
                <c:pt idx="7">
                  <c:v>1140</c:v>
                </c:pt>
                <c:pt idx="8">
                  <c:v>1132</c:v>
                </c:pt>
                <c:pt idx="9">
                  <c:v>1121</c:v>
                </c:pt>
                <c:pt idx="10">
                  <c:v>1127</c:v>
                </c:pt>
                <c:pt idx="11">
                  <c:v>1134</c:v>
                </c:pt>
                <c:pt idx="12">
                  <c:v>1122</c:v>
                </c:pt>
                <c:pt idx="13">
                  <c:v>1139</c:v>
                </c:pt>
                <c:pt idx="14">
                  <c:v>1123</c:v>
                </c:pt>
                <c:pt idx="15">
                  <c:v>1129</c:v>
                </c:pt>
                <c:pt idx="16">
                  <c:v>1128</c:v>
                </c:pt>
                <c:pt idx="17">
                  <c:v>1124</c:v>
                </c:pt>
                <c:pt idx="18">
                  <c:v>1137</c:v>
                </c:pt>
                <c:pt idx="19">
                  <c:v>1131</c:v>
                </c:pt>
                <c:pt idx="20">
                  <c:v>1135</c:v>
                </c:pt>
              </c:numCache>
            </c:numRef>
          </c:val>
        </c:ser>
        <c:ser>
          <c:idx val="1"/>
          <c:order val="1"/>
          <c:tx>
            <c:strRef>
              <c:f>Sheet2!$C$3</c:f>
              <c:strCache>
                <c:ptCount val="1"/>
                <c:pt idx="0">
                  <c:v>Sum of Jun-24</c:v>
                </c:pt>
              </c:strCache>
            </c:strRef>
          </c:tx>
          <c:spPr>
            <a:solidFill>
              <a:schemeClr val="accent2"/>
            </a:solidFill>
            <a:ln>
              <a:noFill/>
            </a:ln>
            <a:effectLst/>
          </c:spPr>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Sheet2!$C$4:$C$25</c:f>
              <c:numCache>
                <c:formatCode>General</c:formatCode>
                <c:ptCount val="21"/>
                <c:pt idx="0">
                  <c:v>21</c:v>
                </c:pt>
                <c:pt idx="1">
                  <c:v>29</c:v>
                </c:pt>
                <c:pt idx="2">
                  <c:v>27</c:v>
                </c:pt>
                <c:pt idx="3">
                  <c:v>30</c:v>
                </c:pt>
                <c:pt idx="4">
                  <c:v>28</c:v>
                </c:pt>
                <c:pt idx="5">
                  <c:v>29</c:v>
                </c:pt>
                <c:pt idx="6">
                  <c:v>24</c:v>
                </c:pt>
                <c:pt idx="7">
                  <c:v>30</c:v>
                </c:pt>
                <c:pt idx="8">
                  <c:v>18</c:v>
                </c:pt>
                <c:pt idx="9">
                  <c:v>20</c:v>
                </c:pt>
                <c:pt idx="10">
                  <c:v>30</c:v>
                </c:pt>
                <c:pt idx="11">
                  <c:v>23</c:v>
                </c:pt>
                <c:pt idx="12">
                  <c:v>24</c:v>
                </c:pt>
                <c:pt idx="13">
                  <c:v>20</c:v>
                </c:pt>
                <c:pt idx="14">
                  <c:v>21</c:v>
                </c:pt>
                <c:pt idx="15">
                  <c:v>19</c:v>
                </c:pt>
                <c:pt idx="16">
                  <c:v>29</c:v>
                </c:pt>
                <c:pt idx="17">
                  <c:v>25</c:v>
                </c:pt>
                <c:pt idx="18">
                  <c:v>28</c:v>
                </c:pt>
                <c:pt idx="19">
                  <c:v>25</c:v>
                </c:pt>
                <c:pt idx="20">
                  <c:v>26</c:v>
                </c:pt>
              </c:numCache>
            </c:numRef>
          </c:val>
        </c:ser>
        <c:ser>
          <c:idx val="2"/>
          <c:order val="2"/>
          <c:tx>
            <c:strRef>
              <c:f>Sheet2!$D$3</c:f>
              <c:strCache>
                <c:ptCount val="1"/>
                <c:pt idx="0">
                  <c:v>Sum of Jul-24</c:v>
                </c:pt>
              </c:strCache>
            </c:strRef>
          </c:tx>
          <c:spPr>
            <a:solidFill>
              <a:schemeClr val="accent3"/>
            </a:solidFill>
            <a:ln>
              <a:noFill/>
            </a:ln>
            <a:effectLst/>
          </c:spPr>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Sheet2!$D$4:$D$25</c:f>
              <c:numCache>
                <c:formatCode>General</c:formatCode>
                <c:ptCount val="21"/>
                <c:pt idx="0">
                  <c:v>22</c:v>
                </c:pt>
                <c:pt idx="1">
                  <c:v>23</c:v>
                </c:pt>
                <c:pt idx="2">
                  <c:v>30</c:v>
                </c:pt>
                <c:pt idx="3">
                  <c:v>29</c:v>
                </c:pt>
                <c:pt idx="4">
                  <c:v>30</c:v>
                </c:pt>
                <c:pt idx="5">
                  <c:v>30</c:v>
                </c:pt>
                <c:pt idx="6">
                  <c:v>30</c:v>
                </c:pt>
                <c:pt idx="7">
                  <c:v>21</c:v>
                </c:pt>
                <c:pt idx="8">
                  <c:v>23</c:v>
                </c:pt>
                <c:pt idx="9">
                  <c:v>25</c:v>
                </c:pt>
                <c:pt idx="10">
                  <c:v>24</c:v>
                </c:pt>
                <c:pt idx="11">
                  <c:v>21</c:v>
                </c:pt>
                <c:pt idx="12">
                  <c:v>28</c:v>
                </c:pt>
                <c:pt idx="13">
                  <c:v>22</c:v>
                </c:pt>
                <c:pt idx="14">
                  <c:v>28</c:v>
                </c:pt>
                <c:pt idx="15">
                  <c:v>27</c:v>
                </c:pt>
                <c:pt idx="16">
                  <c:v>23</c:v>
                </c:pt>
                <c:pt idx="17">
                  <c:v>29</c:v>
                </c:pt>
                <c:pt idx="18">
                  <c:v>24</c:v>
                </c:pt>
                <c:pt idx="19">
                  <c:v>29</c:v>
                </c:pt>
                <c:pt idx="20">
                  <c:v>19</c:v>
                </c:pt>
              </c:numCache>
            </c:numRef>
          </c:val>
        </c:ser>
        <c:ser>
          <c:idx val="3"/>
          <c:order val="3"/>
          <c:tx>
            <c:strRef>
              <c:f>Sheet2!$E$3</c:f>
              <c:strCache>
                <c:ptCount val="1"/>
                <c:pt idx="0">
                  <c:v>Sum of Aug-24</c:v>
                </c:pt>
              </c:strCache>
            </c:strRef>
          </c:tx>
          <c:spPr>
            <a:solidFill>
              <a:schemeClr val="accent4"/>
            </a:solidFill>
            <a:ln>
              <a:noFill/>
            </a:ln>
            <a:effectLst/>
          </c:spPr>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Sheet2!$E$4:$E$25</c:f>
              <c:numCache>
                <c:formatCode>General</c:formatCode>
                <c:ptCount val="21"/>
                <c:pt idx="0">
                  <c:v>31</c:v>
                </c:pt>
                <c:pt idx="1">
                  <c:v>23</c:v>
                </c:pt>
                <c:pt idx="2">
                  <c:v>23</c:v>
                </c:pt>
                <c:pt idx="3">
                  <c:v>31</c:v>
                </c:pt>
                <c:pt idx="4">
                  <c:v>21</c:v>
                </c:pt>
                <c:pt idx="5">
                  <c:v>31</c:v>
                </c:pt>
                <c:pt idx="6">
                  <c:v>28</c:v>
                </c:pt>
                <c:pt idx="7">
                  <c:v>26</c:v>
                </c:pt>
                <c:pt idx="8">
                  <c:v>30</c:v>
                </c:pt>
                <c:pt idx="9">
                  <c:v>22</c:v>
                </c:pt>
                <c:pt idx="10">
                  <c:v>20</c:v>
                </c:pt>
                <c:pt idx="11">
                  <c:v>30</c:v>
                </c:pt>
                <c:pt idx="12">
                  <c:v>22</c:v>
                </c:pt>
                <c:pt idx="13">
                  <c:v>30</c:v>
                </c:pt>
                <c:pt idx="14">
                  <c:v>25</c:v>
                </c:pt>
                <c:pt idx="15">
                  <c:v>22</c:v>
                </c:pt>
                <c:pt idx="16">
                  <c:v>21</c:v>
                </c:pt>
                <c:pt idx="17">
                  <c:v>28</c:v>
                </c:pt>
                <c:pt idx="18">
                  <c:v>21</c:v>
                </c:pt>
                <c:pt idx="19">
                  <c:v>29</c:v>
                </c:pt>
                <c:pt idx="20">
                  <c:v>29</c:v>
                </c:pt>
              </c:numCache>
            </c:numRef>
          </c:val>
        </c:ser>
        <c:overlap val="100"/>
        <c:axId val="92546176"/>
        <c:axId val="92547712"/>
      </c:barChart>
      <c:catAx>
        <c:axId val="9254617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547712"/>
        <c:crosses val="autoZero"/>
        <c:auto val="1"/>
        <c:lblAlgn val="ctr"/>
        <c:lblOffset val="100"/>
      </c:catAx>
      <c:valAx>
        <c:axId val="92547712"/>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546176"/>
        <c:crosses val="autoZero"/>
        <c:crossBetween val="between"/>
      </c:valAx>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[priyanka naan mudhalvan excel.xlsx]Sheet2!PivotTable1</c:name>
    <c:fmtId val="-1"/>
  </c:pivotSource>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pivotFmt>
      <c:pivotFmt>
        <c:idx val="133"/>
        <c:spPr>
          <a:solidFill>
            <a:schemeClr val="accent1"/>
          </a:solidFill>
          <a:ln w="25400">
            <a:solidFill>
              <a:schemeClr val="lt1"/>
            </a:solidFill>
          </a:ln>
          <a:effectLst/>
          <a:sp3d contourW="25400">
            <a:contourClr>
              <a:schemeClr val="lt1"/>
            </a:contourClr>
          </a:sp3d>
        </c:spPr>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pivotFmt>
      <c:pivotFmt>
        <c:idx val="136"/>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pivotFmt>
      <c:pivotFmt>
        <c:idx val="148"/>
        <c:spPr>
          <a:solidFill>
            <a:schemeClr val="accent1"/>
          </a:solidFill>
          <a:ln w="25400">
            <a:solidFill>
              <a:schemeClr val="lt1"/>
            </a:solidFill>
          </a:ln>
          <a:effectLst/>
          <a:sp3d contourW="25400">
            <a:contourClr>
              <a:schemeClr val="lt1"/>
            </a:contourClr>
          </a:sp3d>
        </c:spPr>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pivotFmt>
      <c:pivotFmt>
        <c:idx val="153"/>
        <c:spPr>
          <a:solidFill>
            <a:schemeClr val="accent1"/>
          </a:solidFill>
          <a:ln w="25400">
            <a:solidFill>
              <a:schemeClr val="lt1"/>
            </a:solidFill>
          </a:ln>
          <a:effectLst/>
          <a:sp3d contourW="25400">
            <a:contourClr>
              <a:schemeClr val="lt1"/>
            </a:contourClr>
          </a:sp3d>
        </c:spPr>
      </c:pivotFmt>
      <c:pivotFmt>
        <c:idx val="154"/>
        <c:spPr>
          <a:solidFill>
            <a:schemeClr val="accent1"/>
          </a:solidFill>
          <a:ln w="25400">
            <a:solidFill>
              <a:schemeClr val="lt1"/>
            </a:solidFill>
          </a:ln>
          <a:effectLst/>
          <a:sp3d contourW="25400">
            <a:contourClr>
              <a:schemeClr val="lt1"/>
            </a:contourClr>
          </a:sp3d>
        </c:spPr>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pivotFmt>
      <c:pivotFmt>
        <c:idx val="157"/>
        <c:spPr>
          <a:solidFill>
            <a:schemeClr val="accent1"/>
          </a:solidFill>
          <a:ln w="25400">
            <a:solidFill>
              <a:schemeClr val="lt1"/>
            </a:solidFill>
          </a:ln>
          <a:effectLst/>
          <a:sp3d contourW="25400">
            <a:contourClr>
              <a:schemeClr val="lt1"/>
            </a:contourClr>
          </a:sp3d>
        </c:spPr>
      </c:pivotFmt>
      <c:pivotFmt>
        <c:idx val="158"/>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pivotFmt>
      <c:pivotFmt>
        <c:idx val="161"/>
        <c:spPr>
          <a:solidFill>
            <a:schemeClr val="accent1"/>
          </a:solidFill>
          <a:ln w="25400">
            <a:solidFill>
              <a:schemeClr val="lt1"/>
            </a:solidFill>
          </a:ln>
          <a:effectLst/>
          <a:sp3d contourW="25400">
            <a:contourClr>
              <a:schemeClr val="lt1"/>
            </a:contourClr>
          </a:sp3d>
        </c:spPr>
      </c:pivotFmt>
      <c:pivotFmt>
        <c:idx val="162"/>
        <c:spPr>
          <a:solidFill>
            <a:schemeClr val="accent1"/>
          </a:solidFill>
          <a:ln w="25400">
            <a:solidFill>
              <a:schemeClr val="lt1"/>
            </a:solidFill>
          </a:ln>
          <a:effectLst/>
          <a:sp3d contourW="25400">
            <a:contourClr>
              <a:schemeClr val="lt1"/>
            </a:contourClr>
          </a:sp3d>
        </c:spPr>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pivotFmt>
      <c:pivotFmt>
        <c:idx val="172"/>
        <c:spPr>
          <a:solidFill>
            <a:schemeClr val="accent1"/>
          </a:solidFill>
          <a:ln w="25400">
            <a:solidFill>
              <a:schemeClr val="lt1"/>
            </a:solidFill>
          </a:ln>
          <a:effectLst/>
          <a:sp3d contourW="25400">
            <a:contourClr>
              <a:schemeClr val="lt1"/>
            </a:contourClr>
          </a:sp3d>
        </c:spPr>
      </c:pivotFmt>
      <c:pivotFmt>
        <c:idx val="173"/>
        <c:spPr>
          <a:solidFill>
            <a:schemeClr val="accent1"/>
          </a:solidFill>
          <a:ln w="25400">
            <a:solidFill>
              <a:schemeClr val="lt1"/>
            </a:solidFill>
          </a:ln>
          <a:effectLst/>
          <a:sp3d contourW="25400">
            <a:contourClr>
              <a:schemeClr val="lt1"/>
            </a:contourClr>
          </a:sp3d>
        </c:spPr>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pivotFmt>
      <c:pivotFmt>
        <c:idx val="176"/>
        <c:spPr>
          <a:solidFill>
            <a:schemeClr val="accent1"/>
          </a:solidFill>
          <a:ln w="25400">
            <a:solidFill>
              <a:schemeClr val="lt1"/>
            </a:solidFill>
          </a:ln>
          <a:effectLst/>
          <a:sp3d contourW="25400">
            <a:contourClr>
              <a:schemeClr val="lt1"/>
            </a:contourClr>
          </a:sp3d>
        </c:spPr>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
        <c:idx val="18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81"/>
        <c:spPr>
          <a:solidFill>
            <a:schemeClr val="accent1"/>
          </a:solidFill>
          <a:ln w="25400">
            <a:solidFill>
              <a:schemeClr val="lt1"/>
            </a:solidFill>
          </a:ln>
          <a:effectLst/>
          <a:sp3d contourW="25400">
            <a:contourClr>
              <a:schemeClr val="lt1"/>
            </a:contourClr>
          </a:sp3d>
        </c:spPr>
      </c:pivotFmt>
      <c:pivotFmt>
        <c:idx val="182"/>
        <c:spPr>
          <a:solidFill>
            <a:schemeClr val="accent1"/>
          </a:solidFill>
          <a:ln w="25400">
            <a:solidFill>
              <a:schemeClr val="lt1"/>
            </a:solidFill>
          </a:ln>
          <a:effectLst/>
          <a:sp3d contourW="25400">
            <a:contourClr>
              <a:schemeClr val="lt1"/>
            </a:contourClr>
          </a:sp3d>
        </c:spPr>
      </c:pivotFmt>
      <c:pivotFmt>
        <c:idx val="183"/>
        <c:spPr>
          <a:solidFill>
            <a:schemeClr val="accent1"/>
          </a:solidFill>
          <a:ln w="25400">
            <a:solidFill>
              <a:schemeClr val="lt1"/>
            </a:solidFill>
          </a:ln>
          <a:effectLst/>
          <a:sp3d contourW="25400">
            <a:contourClr>
              <a:schemeClr val="lt1"/>
            </a:contourClr>
          </a:sp3d>
        </c:spPr>
      </c:pivotFmt>
      <c:pivotFmt>
        <c:idx val="184"/>
        <c:spPr>
          <a:solidFill>
            <a:schemeClr val="accent1"/>
          </a:solidFill>
          <a:ln w="25400">
            <a:solidFill>
              <a:schemeClr val="lt1"/>
            </a:solidFill>
          </a:ln>
          <a:effectLst/>
          <a:sp3d contourW="25400">
            <a:contourClr>
              <a:schemeClr val="lt1"/>
            </a:contourClr>
          </a:sp3d>
        </c:spPr>
      </c:pivotFmt>
      <c:pivotFmt>
        <c:idx val="185"/>
        <c:spPr>
          <a:solidFill>
            <a:schemeClr val="accent1"/>
          </a:solidFill>
          <a:ln w="25400">
            <a:solidFill>
              <a:schemeClr val="lt1"/>
            </a:solidFill>
          </a:ln>
          <a:effectLst/>
          <a:sp3d contourW="25400">
            <a:contourClr>
              <a:schemeClr val="lt1"/>
            </a:contourClr>
          </a:sp3d>
        </c:spPr>
      </c:pivotFmt>
      <c:pivotFmt>
        <c:idx val="186"/>
        <c:spPr>
          <a:solidFill>
            <a:schemeClr val="accent1"/>
          </a:solidFill>
          <a:ln w="25400">
            <a:solidFill>
              <a:schemeClr val="lt1"/>
            </a:solidFill>
          </a:ln>
          <a:effectLst/>
          <a:sp3d contourW="25400">
            <a:contourClr>
              <a:schemeClr val="lt1"/>
            </a:contourClr>
          </a:sp3d>
        </c:spPr>
      </c:pivotFmt>
      <c:pivotFmt>
        <c:idx val="187"/>
        <c:spPr>
          <a:solidFill>
            <a:schemeClr val="accent1"/>
          </a:solidFill>
          <a:ln w="25400">
            <a:solidFill>
              <a:schemeClr val="lt1"/>
            </a:solidFill>
          </a:ln>
          <a:effectLst/>
          <a:sp3d contourW="25400">
            <a:contourClr>
              <a:schemeClr val="lt1"/>
            </a:contourClr>
          </a:sp3d>
        </c:spPr>
      </c:pivotFmt>
      <c:pivotFmt>
        <c:idx val="188"/>
        <c:spPr>
          <a:solidFill>
            <a:schemeClr val="accent1"/>
          </a:solidFill>
          <a:ln w="25400">
            <a:solidFill>
              <a:schemeClr val="lt1"/>
            </a:solidFill>
          </a:ln>
          <a:effectLst/>
          <a:sp3d contourW="25400">
            <a:contourClr>
              <a:schemeClr val="lt1"/>
            </a:contourClr>
          </a:sp3d>
        </c:spPr>
      </c:pivotFmt>
      <c:pivotFmt>
        <c:idx val="189"/>
        <c:spPr>
          <a:solidFill>
            <a:schemeClr val="accent1"/>
          </a:solidFill>
          <a:ln w="25400">
            <a:solidFill>
              <a:schemeClr val="lt1"/>
            </a:solidFill>
          </a:ln>
          <a:effectLst/>
          <a:sp3d contourW="25400">
            <a:contourClr>
              <a:schemeClr val="lt1"/>
            </a:contourClr>
          </a:sp3d>
        </c:spPr>
      </c:pivotFmt>
      <c:pivotFmt>
        <c:idx val="190"/>
        <c:spPr>
          <a:solidFill>
            <a:schemeClr val="accent1"/>
          </a:solidFill>
          <a:ln w="25400">
            <a:solidFill>
              <a:schemeClr val="lt1"/>
            </a:solidFill>
          </a:ln>
          <a:effectLst/>
          <a:sp3d contourW="25400">
            <a:contourClr>
              <a:schemeClr val="lt1"/>
            </a:contourClr>
          </a:sp3d>
        </c:spPr>
      </c:pivotFmt>
      <c:pivotFmt>
        <c:idx val="191"/>
        <c:spPr>
          <a:solidFill>
            <a:schemeClr val="accent1"/>
          </a:solidFill>
          <a:ln w="25400">
            <a:solidFill>
              <a:schemeClr val="lt1"/>
            </a:solidFill>
          </a:ln>
          <a:effectLst/>
          <a:sp3d contourW="25400">
            <a:contourClr>
              <a:schemeClr val="lt1"/>
            </a:contourClr>
          </a:sp3d>
        </c:spPr>
      </c:pivotFmt>
      <c:pivotFmt>
        <c:idx val="192"/>
        <c:spPr>
          <a:solidFill>
            <a:schemeClr val="accent1"/>
          </a:solidFill>
          <a:ln w="25400">
            <a:solidFill>
              <a:schemeClr val="lt1"/>
            </a:solidFill>
          </a:ln>
          <a:effectLst/>
          <a:sp3d contourW="25400">
            <a:contourClr>
              <a:schemeClr val="lt1"/>
            </a:contourClr>
          </a:sp3d>
        </c:spPr>
      </c:pivotFmt>
      <c:pivotFmt>
        <c:idx val="193"/>
        <c:spPr>
          <a:solidFill>
            <a:schemeClr val="accent1"/>
          </a:solidFill>
          <a:ln w="25400">
            <a:solidFill>
              <a:schemeClr val="lt1"/>
            </a:solidFill>
          </a:ln>
          <a:effectLst/>
          <a:sp3d contourW="25400">
            <a:contourClr>
              <a:schemeClr val="lt1"/>
            </a:contourClr>
          </a:sp3d>
        </c:spPr>
      </c:pivotFmt>
      <c:pivotFmt>
        <c:idx val="194"/>
        <c:spPr>
          <a:solidFill>
            <a:schemeClr val="accent1"/>
          </a:solidFill>
          <a:ln w="25400">
            <a:solidFill>
              <a:schemeClr val="lt1"/>
            </a:solidFill>
          </a:ln>
          <a:effectLst/>
          <a:sp3d contourW="25400">
            <a:contourClr>
              <a:schemeClr val="lt1"/>
            </a:contourClr>
          </a:sp3d>
        </c:spPr>
      </c:pivotFmt>
      <c:pivotFmt>
        <c:idx val="195"/>
        <c:spPr>
          <a:solidFill>
            <a:schemeClr val="accent1"/>
          </a:solidFill>
          <a:ln w="25400">
            <a:solidFill>
              <a:schemeClr val="lt1"/>
            </a:solidFill>
          </a:ln>
          <a:effectLst/>
          <a:sp3d contourW="25400">
            <a:contourClr>
              <a:schemeClr val="lt1"/>
            </a:contourClr>
          </a:sp3d>
        </c:spPr>
      </c:pivotFmt>
      <c:pivotFmt>
        <c:idx val="196"/>
        <c:spPr>
          <a:solidFill>
            <a:schemeClr val="accent1"/>
          </a:solidFill>
          <a:ln w="25400">
            <a:solidFill>
              <a:schemeClr val="lt1"/>
            </a:solidFill>
          </a:ln>
          <a:effectLst/>
          <a:sp3d contourW="25400">
            <a:contourClr>
              <a:schemeClr val="lt1"/>
            </a:contourClr>
          </a:sp3d>
        </c:spPr>
      </c:pivotFmt>
      <c:pivotFmt>
        <c:idx val="197"/>
        <c:spPr>
          <a:solidFill>
            <a:schemeClr val="accent1"/>
          </a:solidFill>
          <a:ln w="25400">
            <a:solidFill>
              <a:schemeClr val="lt1"/>
            </a:solidFill>
          </a:ln>
          <a:effectLst/>
          <a:sp3d contourW="25400">
            <a:contourClr>
              <a:schemeClr val="lt1"/>
            </a:contourClr>
          </a:sp3d>
        </c:spPr>
      </c:pivotFmt>
      <c:pivotFmt>
        <c:idx val="198"/>
        <c:spPr>
          <a:solidFill>
            <a:schemeClr val="accent1"/>
          </a:solidFill>
          <a:ln w="25400">
            <a:solidFill>
              <a:schemeClr val="lt1"/>
            </a:solidFill>
          </a:ln>
          <a:effectLst/>
          <a:sp3d contourW="25400">
            <a:contourClr>
              <a:schemeClr val="lt1"/>
            </a:contourClr>
          </a:sp3d>
        </c:spPr>
      </c:pivotFmt>
      <c:pivotFmt>
        <c:idx val="199"/>
        <c:spPr>
          <a:solidFill>
            <a:schemeClr val="accent1"/>
          </a:solidFill>
          <a:ln w="25400">
            <a:solidFill>
              <a:schemeClr val="lt1"/>
            </a:solidFill>
          </a:ln>
          <a:effectLst/>
          <a:sp3d contourW="25400">
            <a:contourClr>
              <a:schemeClr val="lt1"/>
            </a:contourClr>
          </a:sp3d>
        </c:spPr>
      </c:pivotFmt>
      <c:pivotFmt>
        <c:idx val="200"/>
        <c:spPr>
          <a:solidFill>
            <a:schemeClr val="accent1"/>
          </a:solidFill>
          <a:ln w="25400">
            <a:solidFill>
              <a:schemeClr val="lt1"/>
            </a:solidFill>
          </a:ln>
          <a:effectLst/>
          <a:sp3d contourW="25400">
            <a:contourClr>
              <a:schemeClr val="lt1"/>
            </a:contourClr>
          </a:sp3d>
        </c:spPr>
      </c:pivotFmt>
      <c:pivotFmt>
        <c:idx val="201"/>
        <c:spPr>
          <a:solidFill>
            <a:schemeClr val="accent1"/>
          </a:solidFill>
          <a:ln w="25400">
            <a:solidFill>
              <a:schemeClr val="lt1"/>
            </a:solidFill>
          </a:ln>
          <a:effectLst/>
          <a:sp3d contourW="25400">
            <a:contourClr>
              <a:schemeClr val="lt1"/>
            </a:contourClr>
          </a:sp3d>
        </c:spPr>
      </c:pivotFmt>
      <c:pivotFmt>
        <c:idx val="20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03"/>
        <c:spPr>
          <a:solidFill>
            <a:schemeClr val="accent1"/>
          </a:solidFill>
          <a:ln w="25400">
            <a:solidFill>
              <a:schemeClr val="lt1"/>
            </a:solidFill>
          </a:ln>
          <a:effectLst/>
          <a:sp3d contourW="25400">
            <a:contourClr>
              <a:schemeClr val="lt1"/>
            </a:contourClr>
          </a:sp3d>
        </c:spPr>
      </c:pivotFmt>
      <c:pivotFmt>
        <c:idx val="204"/>
        <c:spPr>
          <a:solidFill>
            <a:schemeClr val="accent1"/>
          </a:solidFill>
          <a:ln w="25400">
            <a:solidFill>
              <a:schemeClr val="lt1"/>
            </a:solidFill>
          </a:ln>
          <a:effectLst/>
          <a:sp3d contourW="25400">
            <a:contourClr>
              <a:schemeClr val="lt1"/>
            </a:contourClr>
          </a:sp3d>
        </c:spPr>
      </c:pivotFmt>
      <c:pivotFmt>
        <c:idx val="205"/>
        <c:spPr>
          <a:solidFill>
            <a:schemeClr val="accent1"/>
          </a:solidFill>
          <a:ln w="25400">
            <a:solidFill>
              <a:schemeClr val="lt1"/>
            </a:solidFill>
          </a:ln>
          <a:effectLst/>
          <a:sp3d contourW="25400">
            <a:contourClr>
              <a:schemeClr val="lt1"/>
            </a:contourClr>
          </a:sp3d>
        </c:spPr>
      </c:pivotFmt>
      <c:pivotFmt>
        <c:idx val="206"/>
        <c:spPr>
          <a:solidFill>
            <a:schemeClr val="accent1"/>
          </a:solidFill>
          <a:ln w="25400">
            <a:solidFill>
              <a:schemeClr val="lt1"/>
            </a:solidFill>
          </a:ln>
          <a:effectLst/>
          <a:sp3d contourW="25400">
            <a:contourClr>
              <a:schemeClr val="lt1"/>
            </a:contourClr>
          </a:sp3d>
        </c:spPr>
      </c:pivotFmt>
      <c:pivotFmt>
        <c:idx val="207"/>
        <c:spPr>
          <a:solidFill>
            <a:schemeClr val="accent1"/>
          </a:solidFill>
          <a:ln w="25400">
            <a:solidFill>
              <a:schemeClr val="lt1"/>
            </a:solidFill>
          </a:ln>
          <a:effectLst/>
          <a:sp3d contourW="25400">
            <a:contourClr>
              <a:schemeClr val="lt1"/>
            </a:contourClr>
          </a:sp3d>
        </c:spPr>
      </c:pivotFmt>
      <c:pivotFmt>
        <c:idx val="208"/>
        <c:spPr>
          <a:solidFill>
            <a:schemeClr val="accent1"/>
          </a:solidFill>
          <a:ln w="25400">
            <a:solidFill>
              <a:schemeClr val="lt1"/>
            </a:solidFill>
          </a:ln>
          <a:effectLst/>
          <a:sp3d contourW="25400">
            <a:contourClr>
              <a:schemeClr val="lt1"/>
            </a:contourClr>
          </a:sp3d>
        </c:spPr>
      </c:pivotFmt>
      <c:pivotFmt>
        <c:idx val="209"/>
        <c:spPr>
          <a:solidFill>
            <a:schemeClr val="accent1"/>
          </a:solidFill>
          <a:ln w="25400">
            <a:solidFill>
              <a:schemeClr val="lt1"/>
            </a:solidFill>
          </a:ln>
          <a:effectLst/>
          <a:sp3d contourW="25400">
            <a:contourClr>
              <a:schemeClr val="lt1"/>
            </a:contourClr>
          </a:sp3d>
        </c:spPr>
      </c:pivotFmt>
      <c:pivotFmt>
        <c:idx val="210"/>
        <c:spPr>
          <a:solidFill>
            <a:schemeClr val="accent1"/>
          </a:solidFill>
          <a:ln w="25400">
            <a:solidFill>
              <a:schemeClr val="lt1"/>
            </a:solidFill>
          </a:ln>
          <a:effectLst/>
          <a:sp3d contourW="25400">
            <a:contourClr>
              <a:schemeClr val="lt1"/>
            </a:contourClr>
          </a:sp3d>
        </c:spPr>
      </c:pivotFmt>
      <c:pivotFmt>
        <c:idx val="211"/>
        <c:spPr>
          <a:solidFill>
            <a:schemeClr val="accent1"/>
          </a:solidFill>
          <a:ln w="25400">
            <a:solidFill>
              <a:schemeClr val="lt1"/>
            </a:solidFill>
          </a:ln>
          <a:effectLst/>
          <a:sp3d contourW="25400">
            <a:contourClr>
              <a:schemeClr val="lt1"/>
            </a:contourClr>
          </a:sp3d>
        </c:spPr>
      </c:pivotFmt>
      <c:pivotFmt>
        <c:idx val="212"/>
        <c:spPr>
          <a:solidFill>
            <a:schemeClr val="accent1"/>
          </a:solidFill>
          <a:ln w="25400">
            <a:solidFill>
              <a:schemeClr val="lt1"/>
            </a:solidFill>
          </a:ln>
          <a:effectLst/>
          <a:sp3d contourW="25400">
            <a:contourClr>
              <a:schemeClr val="lt1"/>
            </a:contourClr>
          </a:sp3d>
        </c:spPr>
      </c:pivotFmt>
      <c:pivotFmt>
        <c:idx val="213"/>
        <c:spPr>
          <a:solidFill>
            <a:schemeClr val="accent1"/>
          </a:solidFill>
          <a:ln w="25400">
            <a:solidFill>
              <a:schemeClr val="lt1"/>
            </a:solidFill>
          </a:ln>
          <a:effectLst/>
          <a:sp3d contourW="25400">
            <a:contourClr>
              <a:schemeClr val="lt1"/>
            </a:contourClr>
          </a:sp3d>
        </c:spPr>
      </c:pivotFmt>
      <c:pivotFmt>
        <c:idx val="214"/>
        <c:spPr>
          <a:solidFill>
            <a:schemeClr val="accent1"/>
          </a:solidFill>
          <a:ln w="25400">
            <a:solidFill>
              <a:schemeClr val="lt1"/>
            </a:solidFill>
          </a:ln>
          <a:effectLst/>
          <a:sp3d contourW="25400">
            <a:contourClr>
              <a:schemeClr val="lt1"/>
            </a:contourClr>
          </a:sp3d>
        </c:spPr>
      </c:pivotFmt>
      <c:pivotFmt>
        <c:idx val="215"/>
        <c:spPr>
          <a:solidFill>
            <a:schemeClr val="accent1"/>
          </a:solidFill>
          <a:ln w="25400">
            <a:solidFill>
              <a:schemeClr val="lt1"/>
            </a:solidFill>
          </a:ln>
          <a:effectLst/>
          <a:sp3d contourW="25400">
            <a:contourClr>
              <a:schemeClr val="lt1"/>
            </a:contourClr>
          </a:sp3d>
        </c:spPr>
      </c:pivotFmt>
      <c:pivotFmt>
        <c:idx val="216"/>
        <c:spPr>
          <a:solidFill>
            <a:schemeClr val="accent1"/>
          </a:solidFill>
          <a:ln w="25400">
            <a:solidFill>
              <a:schemeClr val="lt1"/>
            </a:solidFill>
          </a:ln>
          <a:effectLst/>
          <a:sp3d contourW="25400">
            <a:contourClr>
              <a:schemeClr val="lt1"/>
            </a:contourClr>
          </a:sp3d>
        </c:spPr>
      </c:pivotFmt>
      <c:pivotFmt>
        <c:idx val="217"/>
        <c:spPr>
          <a:solidFill>
            <a:schemeClr val="accent1"/>
          </a:solidFill>
          <a:ln w="25400">
            <a:solidFill>
              <a:schemeClr val="lt1"/>
            </a:solidFill>
          </a:ln>
          <a:effectLst/>
          <a:sp3d contourW="25400">
            <a:contourClr>
              <a:schemeClr val="lt1"/>
            </a:contourClr>
          </a:sp3d>
        </c:spPr>
      </c:pivotFmt>
      <c:pivotFmt>
        <c:idx val="218"/>
        <c:spPr>
          <a:solidFill>
            <a:schemeClr val="accent1"/>
          </a:solidFill>
          <a:ln w="25400">
            <a:solidFill>
              <a:schemeClr val="lt1"/>
            </a:solidFill>
          </a:ln>
          <a:effectLst/>
          <a:sp3d contourW="25400">
            <a:contourClr>
              <a:schemeClr val="lt1"/>
            </a:contourClr>
          </a:sp3d>
        </c:spPr>
      </c:pivotFmt>
      <c:pivotFmt>
        <c:idx val="219"/>
        <c:spPr>
          <a:solidFill>
            <a:schemeClr val="accent1"/>
          </a:solidFill>
          <a:ln w="25400">
            <a:solidFill>
              <a:schemeClr val="lt1"/>
            </a:solidFill>
          </a:ln>
          <a:effectLst/>
          <a:sp3d contourW="25400">
            <a:contourClr>
              <a:schemeClr val="lt1"/>
            </a:contourClr>
          </a:sp3d>
        </c:spPr>
      </c:pivotFmt>
      <c:pivotFmt>
        <c:idx val="220"/>
        <c:spPr>
          <a:solidFill>
            <a:schemeClr val="accent1"/>
          </a:solidFill>
          <a:ln w="25400">
            <a:solidFill>
              <a:schemeClr val="lt1"/>
            </a:solidFill>
          </a:ln>
          <a:effectLst/>
          <a:sp3d contourW="25400">
            <a:contourClr>
              <a:schemeClr val="lt1"/>
            </a:contourClr>
          </a:sp3d>
        </c:spPr>
      </c:pivotFmt>
      <c:pivotFmt>
        <c:idx val="221"/>
        <c:spPr>
          <a:solidFill>
            <a:schemeClr val="accent1"/>
          </a:solidFill>
          <a:ln w="25400">
            <a:solidFill>
              <a:schemeClr val="lt1"/>
            </a:solidFill>
          </a:ln>
          <a:effectLst/>
          <a:sp3d contourW="25400">
            <a:contourClr>
              <a:schemeClr val="lt1"/>
            </a:contourClr>
          </a:sp3d>
        </c:spPr>
      </c:pivotFmt>
      <c:pivotFmt>
        <c:idx val="222"/>
        <c:spPr>
          <a:solidFill>
            <a:schemeClr val="accent1"/>
          </a:solidFill>
          <a:ln w="25400">
            <a:solidFill>
              <a:schemeClr val="lt1"/>
            </a:solidFill>
          </a:ln>
          <a:effectLst/>
          <a:sp3d contourW="25400">
            <a:contourClr>
              <a:schemeClr val="lt1"/>
            </a:contourClr>
          </a:sp3d>
        </c:spPr>
      </c:pivotFmt>
      <c:pivotFmt>
        <c:idx val="223"/>
        <c:spPr>
          <a:solidFill>
            <a:schemeClr val="accent1"/>
          </a:solidFill>
          <a:ln w="25400">
            <a:solidFill>
              <a:schemeClr val="lt1"/>
            </a:solidFill>
          </a:ln>
          <a:effectLst/>
          <a:sp3d contourW="25400">
            <a:contourClr>
              <a:schemeClr val="lt1"/>
            </a:contourClr>
          </a:sp3d>
        </c:spPr>
      </c:pivotFmt>
      <c:pivotFmt>
        <c:idx val="22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25"/>
        <c:spPr>
          <a:solidFill>
            <a:schemeClr val="accent1"/>
          </a:solidFill>
          <a:ln w="25400">
            <a:solidFill>
              <a:schemeClr val="lt1"/>
            </a:solidFill>
          </a:ln>
          <a:effectLst/>
          <a:sp3d contourW="25400">
            <a:contourClr>
              <a:schemeClr val="lt1"/>
            </a:contourClr>
          </a:sp3d>
        </c:spPr>
      </c:pivotFmt>
      <c:pivotFmt>
        <c:idx val="226"/>
        <c:spPr>
          <a:solidFill>
            <a:schemeClr val="accent1"/>
          </a:solidFill>
          <a:ln w="25400">
            <a:solidFill>
              <a:schemeClr val="lt1"/>
            </a:solidFill>
          </a:ln>
          <a:effectLst/>
          <a:sp3d contourW="25400">
            <a:contourClr>
              <a:schemeClr val="lt1"/>
            </a:contourClr>
          </a:sp3d>
        </c:spPr>
      </c:pivotFmt>
      <c:pivotFmt>
        <c:idx val="227"/>
        <c:spPr>
          <a:solidFill>
            <a:schemeClr val="accent1"/>
          </a:solidFill>
          <a:ln w="25400">
            <a:solidFill>
              <a:schemeClr val="lt1"/>
            </a:solidFill>
          </a:ln>
          <a:effectLst/>
          <a:sp3d contourW="25400">
            <a:contourClr>
              <a:schemeClr val="lt1"/>
            </a:contourClr>
          </a:sp3d>
        </c:spPr>
      </c:pivotFmt>
      <c:pivotFmt>
        <c:idx val="228"/>
        <c:spPr>
          <a:solidFill>
            <a:schemeClr val="accent1"/>
          </a:solidFill>
          <a:ln w="25400">
            <a:solidFill>
              <a:schemeClr val="lt1"/>
            </a:solidFill>
          </a:ln>
          <a:effectLst/>
          <a:sp3d contourW="25400">
            <a:contourClr>
              <a:schemeClr val="lt1"/>
            </a:contourClr>
          </a:sp3d>
        </c:spPr>
      </c:pivotFmt>
      <c:pivotFmt>
        <c:idx val="229"/>
        <c:spPr>
          <a:solidFill>
            <a:schemeClr val="accent1"/>
          </a:solidFill>
          <a:ln w="25400">
            <a:solidFill>
              <a:schemeClr val="lt1"/>
            </a:solidFill>
          </a:ln>
          <a:effectLst/>
          <a:sp3d contourW="25400">
            <a:contourClr>
              <a:schemeClr val="lt1"/>
            </a:contourClr>
          </a:sp3d>
        </c:spPr>
      </c:pivotFmt>
      <c:pivotFmt>
        <c:idx val="230"/>
        <c:spPr>
          <a:solidFill>
            <a:schemeClr val="accent1"/>
          </a:solidFill>
          <a:ln w="25400">
            <a:solidFill>
              <a:schemeClr val="lt1"/>
            </a:solidFill>
          </a:ln>
          <a:effectLst/>
          <a:sp3d contourW="25400">
            <a:contourClr>
              <a:schemeClr val="lt1"/>
            </a:contourClr>
          </a:sp3d>
        </c:spPr>
      </c:pivotFmt>
      <c:pivotFmt>
        <c:idx val="231"/>
        <c:spPr>
          <a:solidFill>
            <a:schemeClr val="accent1"/>
          </a:solidFill>
          <a:ln w="25400">
            <a:solidFill>
              <a:schemeClr val="lt1"/>
            </a:solidFill>
          </a:ln>
          <a:effectLst/>
          <a:sp3d contourW="25400">
            <a:contourClr>
              <a:schemeClr val="lt1"/>
            </a:contourClr>
          </a:sp3d>
        </c:spPr>
      </c:pivotFmt>
      <c:pivotFmt>
        <c:idx val="232"/>
        <c:spPr>
          <a:solidFill>
            <a:schemeClr val="accent1"/>
          </a:solidFill>
          <a:ln w="25400">
            <a:solidFill>
              <a:schemeClr val="lt1"/>
            </a:solidFill>
          </a:ln>
          <a:effectLst/>
          <a:sp3d contourW="25400">
            <a:contourClr>
              <a:schemeClr val="lt1"/>
            </a:contourClr>
          </a:sp3d>
        </c:spPr>
      </c:pivotFmt>
      <c:pivotFmt>
        <c:idx val="233"/>
        <c:spPr>
          <a:solidFill>
            <a:schemeClr val="accent1"/>
          </a:solidFill>
          <a:ln w="25400">
            <a:solidFill>
              <a:schemeClr val="lt1"/>
            </a:solidFill>
          </a:ln>
          <a:effectLst/>
          <a:sp3d contourW="25400">
            <a:contourClr>
              <a:schemeClr val="lt1"/>
            </a:contourClr>
          </a:sp3d>
        </c:spPr>
      </c:pivotFmt>
      <c:pivotFmt>
        <c:idx val="234"/>
        <c:spPr>
          <a:solidFill>
            <a:schemeClr val="accent1"/>
          </a:solidFill>
          <a:ln w="25400">
            <a:solidFill>
              <a:schemeClr val="lt1"/>
            </a:solidFill>
          </a:ln>
          <a:effectLst/>
          <a:sp3d contourW="25400">
            <a:contourClr>
              <a:schemeClr val="lt1"/>
            </a:contourClr>
          </a:sp3d>
        </c:spPr>
      </c:pivotFmt>
      <c:pivotFmt>
        <c:idx val="235"/>
        <c:spPr>
          <a:solidFill>
            <a:schemeClr val="accent1"/>
          </a:solidFill>
          <a:ln w="25400">
            <a:solidFill>
              <a:schemeClr val="lt1"/>
            </a:solidFill>
          </a:ln>
          <a:effectLst/>
          <a:sp3d contourW="25400">
            <a:contourClr>
              <a:schemeClr val="lt1"/>
            </a:contourClr>
          </a:sp3d>
        </c:spPr>
      </c:pivotFmt>
      <c:pivotFmt>
        <c:idx val="236"/>
        <c:spPr>
          <a:solidFill>
            <a:schemeClr val="accent1"/>
          </a:solidFill>
          <a:ln w="25400">
            <a:solidFill>
              <a:schemeClr val="lt1"/>
            </a:solidFill>
          </a:ln>
          <a:effectLst/>
          <a:sp3d contourW="25400">
            <a:contourClr>
              <a:schemeClr val="lt1"/>
            </a:contourClr>
          </a:sp3d>
        </c:spPr>
      </c:pivotFmt>
      <c:pivotFmt>
        <c:idx val="237"/>
        <c:spPr>
          <a:solidFill>
            <a:schemeClr val="accent1"/>
          </a:solidFill>
          <a:ln w="25400">
            <a:solidFill>
              <a:schemeClr val="lt1"/>
            </a:solidFill>
          </a:ln>
          <a:effectLst/>
          <a:sp3d contourW="25400">
            <a:contourClr>
              <a:schemeClr val="lt1"/>
            </a:contourClr>
          </a:sp3d>
        </c:spPr>
      </c:pivotFmt>
      <c:pivotFmt>
        <c:idx val="238"/>
        <c:spPr>
          <a:solidFill>
            <a:schemeClr val="accent1"/>
          </a:solidFill>
          <a:ln w="25400">
            <a:solidFill>
              <a:schemeClr val="lt1"/>
            </a:solidFill>
          </a:ln>
          <a:effectLst/>
          <a:sp3d contourW="25400">
            <a:contourClr>
              <a:schemeClr val="lt1"/>
            </a:contourClr>
          </a:sp3d>
        </c:spPr>
      </c:pivotFmt>
      <c:pivotFmt>
        <c:idx val="239"/>
        <c:spPr>
          <a:solidFill>
            <a:schemeClr val="accent1"/>
          </a:solidFill>
          <a:ln w="25400">
            <a:solidFill>
              <a:schemeClr val="lt1"/>
            </a:solidFill>
          </a:ln>
          <a:effectLst/>
          <a:sp3d contourW="25400">
            <a:contourClr>
              <a:schemeClr val="lt1"/>
            </a:contourClr>
          </a:sp3d>
        </c:spPr>
      </c:pivotFmt>
      <c:pivotFmt>
        <c:idx val="240"/>
        <c:spPr>
          <a:solidFill>
            <a:schemeClr val="accent1"/>
          </a:solidFill>
          <a:ln w="25400">
            <a:solidFill>
              <a:schemeClr val="lt1"/>
            </a:solidFill>
          </a:ln>
          <a:effectLst/>
          <a:sp3d contourW="25400">
            <a:contourClr>
              <a:schemeClr val="lt1"/>
            </a:contourClr>
          </a:sp3d>
        </c:spPr>
      </c:pivotFmt>
      <c:pivotFmt>
        <c:idx val="241"/>
        <c:spPr>
          <a:solidFill>
            <a:schemeClr val="accent1"/>
          </a:solidFill>
          <a:ln w="25400">
            <a:solidFill>
              <a:schemeClr val="lt1"/>
            </a:solidFill>
          </a:ln>
          <a:effectLst/>
          <a:sp3d contourW="25400">
            <a:contourClr>
              <a:schemeClr val="lt1"/>
            </a:contourClr>
          </a:sp3d>
        </c:spPr>
      </c:pivotFmt>
      <c:pivotFmt>
        <c:idx val="242"/>
        <c:spPr>
          <a:solidFill>
            <a:schemeClr val="accent1"/>
          </a:solidFill>
          <a:ln w="25400">
            <a:solidFill>
              <a:schemeClr val="lt1"/>
            </a:solidFill>
          </a:ln>
          <a:effectLst/>
          <a:sp3d contourW="25400">
            <a:contourClr>
              <a:schemeClr val="lt1"/>
            </a:contourClr>
          </a:sp3d>
        </c:spPr>
      </c:pivotFmt>
      <c:pivotFmt>
        <c:idx val="243"/>
        <c:spPr>
          <a:solidFill>
            <a:schemeClr val="accent1"/>
          </a:solidFill>
          <a:ln w="25400">
            <a:solidFill>
              <a:schemeClr val="lt1"/>
            </a:solidFill>
          </a:ln>
          <a:effectLst/>
          <a:sp3d contourW="25400">
            <a:contourClr>
              <a:schemeClr val="lt1"/>
            </a:contourClr>
          </a:sp3d>
        </c:spPr>
      </c:pivotFmt>
      <c:pivotFmt>
        <c:idx val="244"/>
        <c:spPr>
          <a:solidFill>
            <a:schemeClr val="accent1"/>
          </a:solidFill>
          <a:ln w="25400">
            <a:solidFill>
              <a:schemeClr val="lt1"/>
            </a:solidFill>
          </a:ln>
          <a:effectLst/>
          <a:sp3d contourW="25400">
            <a:contourClr>
              <a:schemeClr val="lt1"/>
            </a:contourClr>
          </a:sp3d>
        </c:spPr>
      </c:pivotFmt>
      <c:pivotFmt>
        <c:idx val="245"/>
        <c:spPr>
          <a:solidFill>
            <a:schemeClr val="accent1"/>
          </a:solidFill>
          <a:ln w="25400">
            <a:solidFill>
              <a:schemeClr val="lt1"/>
            </a:solidFill>
          </a:ln>
          <a:effectLst/>
          <a:sp3d contourW="25400">
            <a:contourClr>
              <a:schemeClr val="lt1"/>
            </a:contourClr>
          </a:sp3d>
        </c:spPr>
      </c:pivotFmt>
      <c:pivotFmt>
        <c:idx val="246"/>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47"/>
        <c:spPr>
          <a:solidFill>
            <a:schemeClr val="accent1"/>
          </a:solidFill>
          <a:ln w="25400">
            <a:solidFill>
              <a:schemeClr val="lt1"/>
            </a:solidFill>
          </a:ln>
          <a:effectLst/>
          <a:sp3d contourW="25400">
            <a:contourClr>
              <a:schemeClr val="lt1"/>
            </a:contourClr>
          </a:sp3d>
        </c:spPr>
      </c:pivotFmt>
      <c:pivotFmt>
        <c:idx val="248"/>
        <c:spPr>
          <a:solidFill>
            <a:schemeClr val="accent1"/>
          </a:solidFill>
          <a:ln w="25400">
            <a:solidFill>
              <a:schemeClr val="lt1"/>
            </a:solidFill>
          </a:ln>
          <a:effectLst/>
          <a:sp3d contourW="25400">
            <a:contourClr>
              <a:schemeClr val="lt1"/>
            </a:contourClr>
          </a:sp3d>
        </c:spPr>
      </c:pivotFmt>
      <c:pivotFmt>
        <c:idx val="249"/>
        <c:spPr>
          <a:solidFill>
            <a:schemeClr val="accent1"/>
          </a:solidFill>
          <a:ln w="25400">
            <a:solidFill>
              <a:schemeClr val="lt1"/>
            </a:solidFill>
          </a:ln>
          <a:effectLst/>
          <a:sp3d contourW="25400">
            <a:contourClr>
              <a:schemeClr val="lt1"/>
            </a:contourClr>
          </a:sp3d>
        </c:spPr>
      </c:pivotFmt>
      <c:pivotFmt>
        <c:idx val="250"/>
        <c:spPr>
          <a:solidFill>
            <a:schemeClr val="accent1"/>
          </a:solidFill>
          <a:ln w="25400">
            <a:solidFill>
              <a:schemeClr val="lt1"/>
            </a:solidFill>
          </a:ln>
          <a:effectLst/>
          <a:sp3d contourW="25400">
            <a:contourClr>
              <a:schemeClr val="lt1"/>
            </a:contourClr>
          </a:sp3d>
        </c:spPr>
      </c:pivotFmt>
      <c:pivotFmt>
        <c:idx val="251"/>
        <c:spPr>
          <a:solidFill>
            <a:schemeClr val="accent1"/>
          </a:solidFill>
          <a:ln w="25400">
            <a:solidFill>
              <a:schemeClr val="lt1"/>
            </a:solidFill>
          </a:ln>
          <a:effectLst/>
          <a:sp3d contourW="25400">
            <a:contourClr>
              <a:schemeClr val="lt1"/>
            </a:contourClr>
          </a:sp3d>
        </c:spPr>
      </c:pivotFmt>
      <c:pivotFmt>
        <c:idx val="252"/>
        <c:spPr>
          <a:solidFill>
            <a:schemeClr val="accent1"/>
          </a:solidFill>
          <a:ln w="25400">
            <a:solidFill>
              <a:schemeClr val="lt1"/>
            </a:solidFill>
          </a:ln>
          <a:effectLst/>
          <a:sp3d contourW="25400">
            <a:contourClr>
              <a:schemeClr val="lt1"/>
            </a:contourClr>
          </a:sp3d>
        </c:spPr>
      </c:pivotFmt>
      <c:pivotFmt>
        <c:idx val="253"/>
        <c:spPr>
          <a:solidFill>
            <a:schemeClr val="accent1"/>
          </a:solidFill>
          <a:ln w="25400">
            <a:solidFill>
              <a:schemeClr val="lt1"/>
            </a:solidFill>
          </a:ln>
          <a:effectLst/>
          <a:sp3d contourW="25400">
            <a:contourClr>
              <a:schemeClr val="lt1"/>
            </a:contourClr>
          </a:sp3d>
        </c:spPr>
      </c:pivotFmt>
      <c:pivotFmt>
        <c:idx val="254"/>
        <c:spPr>
          <a:solidFill>
            <a:schemeClr val="accent1"/>
          </a:solidFill>
          <a:ln w="25400">
            <a:solidFill>
              <a:schemeClr val="lt1"/>
            </a:solidFill>
          </a:ln>
          <a:effectLst/>
          <a:sp3d contourW="25400">
            <a:contourClr>
              <a:schemeClr val="lt1"/>
            </a:contourClr>
          </a:sp3d>
        </c:spPr>
      </c:pivotFmt>
      <c:pivotFmt>
        <c:idx val="255"/>
        <c:spPr>
          <a:solidFill>
            <a:schemeClr val="accent1"/>
          </a:solidFill>
          <a:ln w="25400">
            <a:solidFill>
              <a:schemeClr val="lt1"/>
            </a:solidFill>
          </a:ln>
          <a:effectLst/>
          <a:sp3d contourW="25400">
            <a:contourClr>
              <a:schemeClr val="lt1"/>
            </a:contourClr>
          </a:sp3d>
        </c:spPr>
      </c:pivotFmt>
      <c:pivotFmt>
        <c:idx val="256"/>
        <c:spPr>
          <a:solidFill>
            <a:schemeClr val="accent1"/>
          </a:solidFill>
          <a:ln w="25400">
            <a:solidFill>
              <a:schemeClr val="lt1"/>
            </a:solidFill>
          </a:ln>
          <a:effectLst/>
          <a:sp3d contourW="25400">
            <a:contourClr>
              <a:schemeClr val="lt1"/>
            </a:contourClr>
          </a:sp3d>
        </c:spPr>
      </c:pivotFmt>
      <c:pivotFmt>
        <c:idx val="257"/>
        <c:spPr>
          <a:solidFill>
            <a:schemeClr val="accent1"/>
          </a:solidFill>
          <a:ln w="25400">
            <a:solidFill>
              <a:schemeClr val="lt1"/>
            </a:solidFill>
          </a:ln>
          <a:effectLst/>
          <a:sp3d contourW="25400">
            <a:contourClr>
              <a:schemeClr val="lt1"/>
            </a:contourClr>
          </a:sp3d>
        </c:spPr>
      </c:pivotFmt>
      <c:pivotFmt>
        <c:idx val="258"/>
        <c:spPr>
          <a:solidFill>
            <a:schemeClr val="accent1"/>
          </a:solidFill>
          <a:ln w="25400">
            <a:solidFill>
              <a:schemeClr val="lt1"/>
            </a:solidFill>
          </a:ln>
          <a:effectLst/>
          <a:sp3d contourW="25400">
            <a:contourClr>
              <a:schemeClr val="lt1"/>
            </a:contourClr>
          </a:sp3d>
        </c:spPr>
      </c:pivotFmt>
      <c:pivotFmt>
        <c:idx val="259"/>
        <c:spPr>
          <a:solidFill>
            <a:schemeClr val="accent1"/>
          </a:solidFill>
          <a:ln w="25400">
            <a:solidFill>
              <a:schemeClr val="lt1"/>
            </a:solidFill>
          </a:ln>
          <a:effectLst/>
          <a:sp3d contourW="25400">
            <a:contourClr>
              <a:schemeClr val="lt1"/>
            </a:contourClr>
          </a:sp3d>
        </c:spPr>
      </c:pivotFmt>
      <c:pivotFmt>
        <c:idx val="260"/>
        <c:spPr>
          <a:solidFill>
            <a:schemeClr val="accent1"/>
          </a:solidFill>
          <a:ln w="25400">
            <a:solidFill>
              <a:schemeClr val="lt1"/>
            </a:solidFill>
          </a:ln>
          <a:effectLst/>
          <a:sp3d contourW="25400">
            <a:contourClr>
              <a:schemeClr val="lt1"/>
            </a:contourClr>
          </a:sp3d>
        </c:spPr>
      </c:pivotFmt>
      <c:pivotFmt>
        <c:idx val="261"/>
        <c:spPr>
          <a:solidFill>
            <a:schemeClr val="accent1"/>
          </a:solidFill>
          <a:ln w="25400">
            <a:solidFill>
              <a:schemeClr val="lt1"/>
            </a:solidFill>
          </a:ln>
          <a:effectLst/>
          <a:sp3d contourW="25400">
            <a:contourClr>
              <a:schemeClr val="lt1"/>
            </a:contourClr>
          </a:sp3d>
        </c:spPr>
      </c:pivotFmt>
      <c:pivotFmt>
        <c:idx val="262"/>
        <c:spPr>
          <a:solidFill>
            <a:schemeClr val="accent1"/>
          </a:solidFill>
          <a:ln w="25400">
            <a:solidFill>
              <a:schemeClr val="lt1"/>
            </a:solidFill>
          </a:ln>
          <a:effectLst/>
          <a:sp3d contourW="25400">
            <a:contourClr>
              <a:schemeClr val="lt1"/>
            </a:contourClr>
          </a:sp3d>
        </c:spPr>
      </c:pivotFmt>
      <c:pivotFmt>
        <c:idx val="263"/>
        <c:spPr>
          <a:solidFill>
            <a:schemeClr val="accent1"/>
          </a:solidFill>
          <a:ln w="25400">
            <a:solidFill>
              <a:schemeClr val="lt1"/>
            </a:solidFill>
          </a:ln>
          <a:effectLst/>
          <a:sp3d contourW="25400">
            <a:contourClr>
              <a:schemeClr val="lt1"/>
            </a:contourClr>
          </a:sp3d>
        </c:spPr>
      </c:pivotFmt>
      <c:pivotFmt>
        <c:idx val="264"/>
        <c:spPr>
          <a:solidFill>
            <a:schemeClr val="accent1"/>
          </a:solidFill>
          <a:ln w="25400">
            <a:solidFill>
              <a:schemeClr val="lt1"/>
            </a:solidFill>
          </a:ln>
          <a:effectLst/>
          <a:sp3d contourW="25400">
            <a:contourClr>
              <a:schemeClr val="lt1"/>
            </a:contourClr>
          </a:sp3d>
        </c:spPr>
      </c:pivotFmt>
      <c:pivotFmt>
        <c:idx val="265"/>
        <c:spPr>
          <a:solidFill>
            <a:schemeClr val="accent1"/>
          </a:solidFill>
          <a:ln w="25400">
            <a:solidFill>
              <a:schemeClr val="lt1"/>
            </a:solidFill>
          </a:ln>
          <a:effectLst/>
          <a:sp3d contourW="25400">
            <a:contourClr>
              <a:schemeClr val="lt1"/>
            </a:contourClr>
          </a:sp3d>
        </c:spPr>
      </c:pivotFmt>
      <c:pivotFmt>
        <c:idx val="266"/>
        <c:spPr>
          <a:solidFill>
            <a:schemeClr val="accent1"/>
          </a:solidFill>
          <a:ln w="25400">
            <a:solidFill>
              <a:schemeClr val="lt1"/>
            </a:solidFill>
          </a:ln>
          <a:effectLst/>
          <a:sp3d contourW="25400">
            <a:contourClr>
              <a:schemeClr val="lt1"/>
            </a:contourClr>
          </a:sp3d>
        </c:spPr>
      </c:pivotFmt>
      <c:pivotFmt>
        <c:idx val="267"/>
        <c:spPr>
          <a:solidFill>
            <a:schemeClr val="accent1"/>
          </a:solidFill>
          <a:ln w="25400">
            <a:solidFill>
              <a:schemeClr val="lt1"/>
            </a:solidFill>
          </a:ln>
          <a:effectLst/>
          <a:sp3d contourW="25400">
            <a:contourClr>
              <a:schemeClr val="lt1"/>
            </a:contourClr>
          </a:sp3d>
        </c:spPr>
      </c:pivotFmt>
      <c:pivotFmt>
        <c:idx val="268"/>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69"/>
        <c:spPr>
          <a:solidFill>
            <a:schemeClr val="accent1"/>
          </a:solidFill>
          <a:ln w="25400">
            <a:solidFill>
              <a:schemeClr val="lt1"/>
            </a:solidFill>
          </a:ln>
          <a:effectLst/>
          <a:sp3d contourW="25400">
            <a:contourClr>
              <a:schemeClr val="lt1"/>
            </a:contourClr>
          </a:sp3d>
        </c:spPr>
      </c:pivotFmt>
      <c:pivotFmt>
        <c:idx val="270"/>
        <c:spPr>
          <a:solidFill>
            <a:schemeClr val="accent1"/>
          </a:solidFill>
          <a:ln w="25400">
            <a:solidFill>
              <a:schemeClr val="lt1"/>
            </a:solidFill>
          </a:ln>
          <a:effectLst/>
          <a:sp3d contourW="25400">
            <a:contourClr>
              <a:schemeClr val="lt1"/>
            </a:contourClr>
          </a:sp3d>
        </c:spPr>
      </c:pivotFmt>
      <c:pivotFmt>
        <c:idx val="271"/>
        <c:spPr>
          <a:solidFill>
            <a:schemeClr val="accent1"/>
          </a:solidFill>
          <a:ln w="25400">
            <a:solidFill>
              <a:schemeClr val="lt1"/>
            </a:solidFill>
          </a:ln>
          <a:effectLst/>
          <a:sp3d contourW="25400">
            <a:contourClr>
              <a:schemeClr val="lt1"/>
            </a:contourClr>
          </a:sp3d>
        </c:spPr>
      </c:pivotFmt>
      <c:pivotFmt>
        <c:idx val="272"/>
        <c:spPr>
          <a:solidFill>
            <a:schemeClr val="accent1"/>
          </a:solidFill>
          <a:ln w="25400">
            <a:solidFill>
              <a:schemeClr val="lt1"/>
            </a:solidFill>
          </a:ln>
          <a:effectLst/>
          <a:sp3d contourW="25400">
            <a:contourClr>
              <a:schemeClr val="lt1"/>
            </a:contourClr>
          </a:sp3d>
        </c:spPr>
      </c:pivotFmt>
      <c:pivotFmt>
        <c:idx val="273"/>
        <c:spPr>
          <a:solidFill>
            <a:schemeClr val="accent1"/>
          </a:solidFill>
          <a:ln w="25400">
            <a:solidFill>
              <a:schemeClr val="lt1"/>
            </a:solidFill>
          </a:ln>
          <a:effectLst/>
          <a:sp3d contourW="25400">
            <a:contourClr>
              <a:schemeClr val="lt1"/>
            </a:contourClr>
          </a:sp3d>
        </c:spPr>
      </c:pivotFmt>
      <c:pivotFmt>
        <c:idx val="274"/>
        <c:spPr>
          <a:solidFill>
            <a:schemeClr val="accent1"/>
          </a:solidFill>
          <a:ln w="25400">
            <a:solidFill>
              <a:schemeClr val="lt1"/>
            </a:solidFill>
          </a:ln>
          <a:effectLst/>
          <a:sp3d contourW="25400">
            <a:contourClr>
              <a:schemeClr val="lt1"/>
            </a:contourClr>
          </a:sp3d>
        </c:spPr>
      </c:pivotFmt>
      <c:pivotFmt>
        <c:idx val="275"/>
        <c:spPr>
          <a:solidFill>
            <a:schemeClr val="accent1"/>
          </a:solidFill>
          <a:ln w="25400">
            <a:solidFill>
              <a:schemeClr val="lt1"/>
            </a:solidFill>
          </a:ln>
          <a:effectLst/>
          <a:sp3d contourW="25400">
            <a:contourClr>
              <a:schemeClr val="lt1"/>
            </a:contourClr>
          </a:sp3d>
        </c:spPr>
      </c:pivotFmt>
      <c:pivotFmt>
        <c:idx val="276"/>
        <c:spPr>
          <a:solidFill>
            <a:schemeClr val="accent1"/>
          </a:solidFill>
          <a:ln w="25400">
            <a:solidFill>
              <a:schemeClr val="lt1"/>
            </a:solidFill>
          </a:ln>
          <a:effectLst/>
          <a:sp3d contourW="25400">
            <a:contourClr>
              <a:schemeClr val="lt1"/>
            </a:contourClr>
          </a:sp3d>
        </c:spPr>
      </c:pivotFmt>
      <c:pivotFmt>
        <c:idx val="277"/>
        <c:spPr>
          <a:solidFill>
            <a:schemeClr val="accent1"/>
          </a:solidFill>
          <a:ln w="25400">
            <a:solidFill>
              <a:schemeClr val="lt1"/>
            </a:solidFill>
          </a:ln>
          <a:effectLst/>
          <a:sp3d contourW="25400">
            <a:contourClr>
              <a:schemeClr val="lt1"/>
            </a:contourClr>
          </a:sp3d>
        </c:spPr>
      </c:pivotFmt>
      <c:pivotFmt>
        <c:idx val="278"/>
        <c:spPr>
          <a:solidFill>
            <a:schemeClr val="accent1"/>
          </a:solidFill>
          <a:ln w="25400">
            <a:solidFill>
              <a:schemeClr val="lt1"/>
            </a:solidFill>
          </a:ln>
          <a:effectLst/>
          <a:sp3d contourW="25400">
            <a:contourClr>
              <a:schemeClr val="lt1"/>
            </a:contourClr>
          </a:sp3d>
        </c:spPr>
      </c:pivotFmt>
      <c:pivotFmt>
        <c:idx val="279"/>
        <c:spPr>
          <a:solidFill>
            <a:schemeClr val="accent1"/>
          </a:solidFill>
          <a:ln w="25400">
            <a:solidFill>
              <a:schemeClr val="lt1"/>
            </a:solidFill>
          </a:ln>
          <a:effectLst/>
          <a:sp3d contourW="25400">
            <a:contourClr>
              <a:schemeClr val="lt1"/>
            </a:contourClr>
          </a:sp3d>
        </c:spPr>
      </c:pivotFmt>
      <c:pivotFmt>
        <c:idx val="280"/>
        <c:spPr>
          <a:solidFill>
            <a:schemeClr val="accent1"/>
          </a:solidFill>
          <a:ln w="25400">
            <a:solidFill>
              <a:schemeClr val="lt1"/>
            </a:solidFill>
          </a:ln>
          <a:effectLst/>
          <a:sp3d contourW="25400">
            <a:contourClr>
              <a:schemeClr val="lt1"/>
            </a:contourClr>
          </a:sp3d>
        </c:spPr>
      </c:pivotFmt>
      <c:pivotFmt>
        <c:idx val="281"/>
        <c:spPr>
          <a:solidFill>
            <a:schemeClr val="accent1"/>
          </a:solidFill>
          <a:ln w="25400">
            <a:solidFill>
              <a:schemeClr val="lt1"/>
            </a:solidFill>
          </a:ln>
          <a:effectLst/>
          <a:sp3d contourW="25400">
            <a:contourClr>
              <a:schemeClr val="lt1"/>
            </a:contourClr>
          </a:sp3d>
        </c:spPr>
      </c:pivotFmt>
      <c:pivotFmt>
        <c:idx val="282"/>
        <c:spPr>
          <a:solidFill>
            <a:schemeClr val="accent1"/>
          </a:solidFill>
          <a:ln w="25400">
            <a:solidFill>
              <a:schemeClr val="lt1"/>
            </a:solidFill>
          </a:ln>
          <a:effectLst/>
          <a:sp3d contourW="25400">
            <a:contourClr>
              <a:schemeClr val="lt1"/>
            </a:contourClr>
          </a:sp3d>
        </c:spPr>
      </c:pivotFmt>
      <c:pivotFmt>
        <c:idx val="283"/>
        <c:spPr>
          <a:solidFill>
            <a:schemeClr val="accent1"/>
          </a:solidFill>
          <a:ln w="25400">
            <a:solidFill>
              <a:schemeClr val="lt1"/>
            </a:solidFill>
          </a:ln>
          <a:effectLst/>
          <a:sp3d contourW="25400">
            <a:contourClr>
              <a:schemeClr val="lt1"/>
            </a:contourClr>
          </a:sp3d>
        </c:spPr>
      </c:pivotFmt>
      <c:pivotFmt>
        <c:idx val="284"/>
        <c:spPr>
          <a:solidFill>
            <a:schemeClr val="accent1"/>
          </a:solidFill>
          <a:ln w="25400">
            <a:solidFill>
              <a:schemeClr val="lt1"/>
            </a:solidFill>
          </a:ln>
          <a:effectLst/>
          <a:sp3d contourW="25400">
            <a:contourClr>
              <a:schemeClr val="lt1"/>
            </a:contourClr>
          </a:sp3d>
        </c:spPr>
      </c:pivotFmt>
      <c:pivotFmt>
        <c:idx val="285"/>
        <c:spPr>
          <a:solidFill>
            <a:schemeClr val="accent1"/>
          </a:solidFill>
          <a:ln w="25400">
            <a:solidFill>
              <a:schemeClr val="lt1"/>
            </a:solidFill>
          </a:ln>
          <a:effectLst/>
          <a:sp3d contourW="25400">
            <a:contourClr>
              <a:schemeClr val="lt1"/>
            </a:contourClr>
          </a:sp3d>
        </c:spPr>
      </c:pivotFmt>
      <c:pivotFmt>
        <c:idx val="286"/>
        <c:spPr>
          <a:solidFill>
            <a:schemeClr val="accent1"/>
          </a:solidFill>
          <a:ln w="25400">
            <a:solidFill>
              <a:schemeClr val="lt1"/>
            </a:solidFill>
          </a:ln>
          <a:effectLst/>
          <a:sp3d contourW="25400">
            <a:contourClr>
              <a:schemeClr val="lt1"/>
            </a:contourClr>
          </a:sp3d>
        </c:spPr>
      </c:pivotFmt>
      <c:pivotFmt>
        <c:idx val="287"/>
        <c:spPr>
          <a:solidFill>
            <a:schemeClr val="accent1"/>
          </a:solidFill>
          <a:ln w="25400">
            <a:solidFill>
              <a:schemeClr val="lt1"/>
            </a:solidFill>
          </a:ln>
          <a:effectLst/>
          <a:sp3d contourW="25400">
            <a:contourClr>
              <a:schemeClr val="lt1"/>
            </a:contourClr>
          </a:sp3d>
        </c:spPr>
      </c:pivotFmt>
      <c:pivotFmt>
        <c:idx val="288"/>
        <c:spPr>
          <a:solidFill>
            <a:schemeClr val="accent1"/>
          </a:solidFill>
          <a:ln w="25400">
            <a:solidFill>
              <a:schemeClr val="lt1"/>
            </a:solidFill>
          </a:ln>
          <a:effectLst/>
          <a:sp3d contourW="25400">
            <a:contourClr>
              <a:schemeClr val="lt1"/>
            </a:contourClr>
          </a:sp3d>
        </c:spPr>
      </c:pivotFmt>
      <c:pivotFmt>
        <c:idx val="289"/>
        <c:spPr>
          <a:solidFill>
            <a:schemeClr val="accent1"/>
          </a:solidFill>
          <a:ln w="25400">
            <a:solidFill>
              <a:schemeClr val="lt1"/>
            </a:solidFill>
          </a:ln>
          <a:effectLst/>
          <a:sp3d contourW="25400">
            <a:contourClr>
              <a:schemeClr val="lt1"/>
            </a:contourClr>
          </a:sp3d>
        </c:spPr>
      </c:pivotFmt>
      <c:pivotFmt>
        <c:idx val="29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91"/>
        <c:spPr>
          <a:solidFill>
            <a:schemeClr val="accent1"/>
          </a:solidFill>
          <a:ln w="25400">
            <a:solidFill>
              <a:schemeClr val="lt1"/>
            </a:solidFill>
          </a:ln>
          <a:effectLst/>
          <a:sp3d contourW="25400">
            <a:contourClr>
              <a:schemeClr val="lt1"/>
            </a:contourClr>
          </a:sp3d>
        </c:spPr>
      </c:pivotFmt>
      <c:pivotFmt>
        <c:idx val="292"/>
        <c:spPr>
          <a:solidFill>
            <a:schemeClr val="accent1"/>
          </a:solidFill>
          <a:ln w="25400">
            <a:solidFill>
              <a:schemeClr val="lt1"/>
            </a:solidFill>
          </a:ln>
          <a:effectLst/>
          <a:sp3d contourW="25400">
            <a:contourClr>
              <a:schemeClr val="lt1"/>
            </a:contourClr>
          </a:sp3d>
        </c:spPr>
      </c:pivotFmt>
      <c:pivotFmt>
        <c:idx val="293"/>
        <c:spPr>
          <a:solidFill>
            <a:schemeClr val="accent1"/>
          </a:solidFill>
          <a:ln w="25400">
            <a:solidFill>
              <a:schemeClr val="lt1"/>
            </a:solidFill>
          </a:ln>
          <a:effectLst/>
          <a:sp3d contourW="25400">
            <a:contourClr>
              <a:schemeClr val="lt1"/>
            </a:contourClr>
          </a:sp3d>
        </c:spPr>
      </c:pivotFmt>
      <c:pivotFmt>
        <c:idx val="294"/>
        <c:spPr>
          <a:solidFill>
            <a:schemeClr val="accent1"/>
          </a:solidFill>
          <a:ln w="25400">
            <a:solidFill>
              <a:schemeClr val="lt1"/>
            </a:solidFill>
          </a:ln>
          <a:effectLst/>
          <a:sp3d contourW="25400">
            <a:contourClr>
              <a:schemeClr val="lt1"/>
            </a:contourClr>
          </a:sp3d>
        </c:spPr>
      </c:pivotFmt>
      <c:pivotFmt>
        <c:idx val="295"/>
        <c:spPr>
          <a:solidFill>
            <a:schemeClr val="accent1"/>
          </a:solidFill>
          <a:ln w="25400">
            <a:solidFill>
              <a:schemeClr val="lt1"/>
            </a:solidFill>
          </a:ln>
          <a:effectLst/>
          <a:sp3d contourW="25400">
            <a:contourClr>
              <a:schemeClr val="lt1"/>
            </a:contourClr>
          </a:sp3d>
        </c:spPr>
      </c:pivotFmt>
      <c:pivotFmt>
        <c:idx val="296"/>
        <c:spPr>
          <a:solidFill>
            <a:schemeClr val="accent1"/>
          </a:solidFill>
          <a:ln w="25400">
            <a:solidFill>
              <a:schemeClr val="lt1"/>
            </a:solidFill>
          </a:ln>
          <a:effectLst/>
          <a:sp3d contourW="25400">
            <a:contourClr>
              <a:schemeClr val="lt1"/>
            </a:contourClr>
          </a:sp3d>
        </c:spPr>
      </c:pivotFmt>
      <c:pivotFmt>
        <c:idx val="297"/>
        <c:spPr>
          <a:solidFill>
            <a:schemeClr val="accent1"/>
          </a:solidFill>
          <a:ln w="25400">
            <a:solidFill>
              <a:schemeClr val="lt1"/>
            </a:solidFill>
          </a:ln>
          <a:effectLst/>
          <a:sp3d contourW="25400">
            <a:contourClr>
              <a:schemeClr val="lt1"/>
            </a:contourClr>
          </a:sp3d>
        </c:spPr>
      </c:pivotFmt>
      <c:pivotFmt>
        <c:idx val="298"/>
        <c:spPr>
          <a:solidFill>
            <a:schemeClr val="accent1"/>
          </a:solidFill>
          <a:ln w="25400">
            <a:solidFill>
              <a:schemeClr val="lt1"/>
            </a:solidFill>
          </a:ln>
          <a:effectLst/>
          <a:sp3d contourW="25400">
            <a:contourClr>
              <a:schemeClr val="lt1"/>
            </a:contourClr>
          </a:sp3d>
        </c:spPr>
      </c:pivotFmt>
      <c:pivotFmt>
        <c:idx val="299"/>
        <c:spPr>
          <a:solidFill>
            <a:schemeClr val="accent1"/>
          </a:solidFill>
          <a:ln w="25400">
            <a:solidFill>
              <a:schemeClr val="lt1"/>
            </a:solidFill>
          </a:ln>
          <a:effectLst/>
          <a:sp3d contourW="25400">
            <a:contourClr>
              <a:schemeClr val="lt1"/>
            </a:contourClr>
          </a:sp3d>
        </c:spPr>
      </c:pivotFmt>
      <c:pivotFmt>
        <c:idx val="300"/>
        <c:spPr>
          <a:solidFill>
            <a:schemeClr val="accent1"/>
          </a:solidFill>
          <a:ln w="25400">
            <a:solidFill>
              <a:schemeClr val="lt1"/>
            </a:solidFill>
          </a:ln>
          <a:effectLst/>
          <a:sp3d contourW="25400">
            <a:contourClr>
              <a:schemeClr val="lt1"/>
            </a:contourClr>
          </a:sp3d>
        </c:spPr>
      </c:pivotFmt>
      <c:pivotFmt>
        <c:idx val="301"/>
        <c:spPr>
          <a:solidFill>
            <a:schemeClr val="accent1"/>
          </a:solidFill>
          <a:ln w="25400">
            <a:solidFill>
              <a:schemeClr val="lt1"/>
            </a:solidFill>
          </a:ln>
          <a:effectLst/>
          <a:sp3d contourW="25400">
            <a:contourClr>
              <a:schemeClr val="lt1"/>
            </a:contourClr>
          </a:sp3d>
        </c:spPr>
      </c:pivotFmt>
      <c:pivotFmt>
        <c:idx val="302"/>
        <c:spPr>
          <a:solidFill>
            <a:schemeClr val="accent1"/>
          </a:solidFill>
          <a:ln w="25400">
            <a:solidFill>
              <a:schemeClr val="lt1"/>
            </a:solidFill>
          </a:ln>
          <a:effectLst/>
          <a:sp3d contourW="25400">
            <a:contourClr>
              <a:schemeClr val="lt1"/>
            </a:contourClr>
          </a:sp3d>
        </c:spPr>
      </c:pivotFmt>
      <c:pivotFmt>
        <c:idx val="303"/>
        <c:spPr>
          <a:solidFill>
            <a:schemeClr val="accent1"/>
          </a:solidFill>
          <a:ln w="25400">
            <a:solidFill>
              <a:schemeClr val="lt1"/>
            </a:solidFill>
          </a:ln>
          <a:effectLst/>
          <a:sp3d contourW="25400">
            <a:contourClr>
              <a:schemeClr val="lt1"/>
            </a:contourClr>
          </a:sp3d>
        </c:spPr>
      </c:pivotFmt>
      <c:pivotFmt>
        <c:idx val="304"/>
        <c:spPr>
          <a:solidFill>
            <a:schemeClr val="accent1"/>
          </a:solidFill>
          <a:ln w="25400">
            <a:solidFill>
              <a:schemeClr val="lt1"/>
            </a:solidFill>
          </a:ln>
          <a:effectLst/>
          <a:sp3d contourW="25400">
            <a:contourClr>
              <a:schemeClr val="lt1"/>
            </a:contourClr>
          </a:sp3d>
        </c:spPr>
      </c:pivotFmt>
      <c:pivotFmt>
        <c:idx val="305"/>
        <c:spPr>
          <a:solidFill>
            <a:schemeClr val="accent1"/>
          </a:solidFill>
          <a:ln w="25400">
            <a:solidFill>
              <a:schemeClr val="lt1"/>
            </a:solidFill>
          </a:ln>
          <a:effectLst/>
          <a:sp3d contourW="25400">
            <a:contourClr>
              <a:schemeClr val="lt1"/>
            </a:contourClr>
          </a:sp3d>
        </c:spPr>
      </c:pivotFmt>
      <c:pivotFmt>
        <c:idx val="306"/>
        <c:spPr>
          <a:solidFill>
            <a:schemeClr val="accent1"/>
          </a:solidFill>
          <a:ln w="25400">
            <a:solidFill>
              <a:schemeClr val="lt1"/>
            </a:solidFill>
          </a:ln>
          <a:effectLst/>
          <a:sp3d contourW="25400">
            <a:contourClr>
              <a:schemeClr val="lt1"/>
            </a:contourClr>
          </a:sp3d>
        </c:spPr>
      </c:pivotFmt>
      <c:pivotFmt>
        <c:idx val="307"/>
        <c:spPr>
          <a:solidFill>
            <a:schemeClr val="accent1"/>
          </a:solidFill>
          <a:ln w="25400">
            <a:solidFill>
              <a:schemeClr val="lt1"/>
            </a:solidFill>
          </a:ln>
          <a:effectLst/>
          <a:sp3d contourW="25400">
            <a:contourClr>
              <a:schemeClr val="lt1"/>
            </a:contourClr>
          </a:sp3d>
        </c:spPr>
      </c:pivotFmt>
      <c:pivotFmt>
        <c:idx val="308"/>
        <c:spPr>
          <a:solidFill>
            <a:schemeClr val="accent1"/>
          </a:solidFill>
          <a:ln w="25400">
            <a:solidFill>
              <a:schemeClr val="lt1"/>
            </a:solidFill>
          </a:ln>
          <a:effectLst/>
          <a:sp3d contourW="25400">
            <a:contourClr>
              <a:schemeClr val="lt1"/>
            </a:contourClr>
          </a:sp3d>
        </c:spPr>
      </c:pivotFmt>
      <c:pivotFmt>
        <c:idx val="309"/>
        <c:spPr>
          <a:solidFill>
            <a:schemeClr val="accent1"/>
          </a:solidFill>
          <a:ln w="25400">
            <a:solidFill>
              <a:schemeClr val="lt1"/>
            </a:solidFill>
          </a:ln>
          <a:effectLst/>
          <a:sp3d contourW="25400">
            <a:contourClr>
              <a:schemeClr val="lt1"/>
            </a:contourClr>
          </a:sp3d>
        </c:spPr>
      </c:pivotFmt>
      <c:pivotFmt>
        <c:idx val="310"/>
        <c:spPr>
          <a:solidFill>
            <a:schemeClr val="accent1"/>
          </a:solidFill>
          <a:ln w="25400">
            <a:solidFill>
              <a:schemeClr val="lt1"/>
            </a:solidFill>
          </a:ln>
          <a:effectLst/>
          <a:sp3d contourW="25400">
            <a:contourClr>
              <a:schemeClr val="lt1"/>
            </a:contourClr>
          </a:sp3d>
        </c:spPr>
      </c:pivotFmt>
      <c:pivotFmt>
        <c:idx val="311"/>
        <c:spPr>
          <a:solidFill>
            <a:schemeClr val="accent1"/>
          </a:solidFill>
          <a:ln w="25400">
            <a:solidFill>
              <a:schemeClr val="lt1"/>
            </a:solidFill>
          </a:ln>
          <a:effectLst/>
          <a:sp3d contourW="25400">
            <a:contourClr>
              <a:schemeClr val="lt1"/>
            </a:contourClr>
          </a:sp3d>
        </c:spPr>
      </c:pivotFmt>
      <c:pivotFmt>
        <c:idx val="31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13"/>
        <c:spPr>
          <a:solidFill>
            <a:schemeClr val="accent1"/>
          </a:solidFill>
          <a:ln w="25400">
            <a:solidFill>
              <a:schemeClr val="lt1"/>
            </a:solidFill>
          </a:ln>
          <a:effectLst/>
          <a:sp3d contourW="25400">
            <a:contourClr>
              <a:schemeClr val="lt1"/>
            </a:contourClr>
          </a:sp3d>
        </c:spPr>
      </c:pivotFmt>
      <c:pivotFmt>
        <c:idx val="314"/>
        <c:spPr>
          <a:solidFill>
            <a:schemeClr val="accent1"/>
          </a:solidFill>
          <a:ln w="25400">
            <a:solidFill>
              <a:schemeClr val="lt1"/>
            </a:solidFill>
          </a:ln>
          <a:effectLst/>
          <a:sp3d contourW="25400">
            <a:contourClr>
              <a:schemeClr val="lt1"/>
            </a:contourClr>
          </a:sp3d>
        </c:spPr>
      </c:pivotFmt>
      <c:pivotFmt>
        <c:idx val="315"/>
        <c:spPr>
          <a:solidFill>
            <a:schemeClr val="accent1"/>
          </a:solidFill>
          <a:ln w="25400">
            <a:solidFill>
              <a:schemeClr val="lt1"/>
            </a:solidFill>
          </a:ln>
          <a:effectLst/>
          <a:sp3d contourW="25400">
            <a:contourClr>
              <a:schemeClr val="lt1"/>
            </a:contourClr>
          </a:sp3d>
        </c:spPr>
      </c:pivotFmt>
      <c:pivotFmt>
        <c:idx val="316"/>
        <c:spPr>
          <a:solidFill>
            <a:schemeClr val="accent1"/>
          </a:solidFill>
          <a:ln w="25400">
            <a:solidFill>
              <a:schemeClr val="lt1"/>
            </a:solidFill>
          </a:ln>
          <a:effectLst/>
          <a:sp3d contourW="25400">
            <a:contourClr>
              <a:schemeClr val="lt1"/>
            </a:contourClr>
          </a:sp3d>
        </c:spPr>
      </c:pivotFmt>
      <c:pivotFmt>
        <c:idx val="317"/>
        <c:spPr>
          <a:solidFill>
            <a:schemeClr val="accent1"/>
          </a:solidFill>
          <a:ln w="25400">
            <a:solidFill>
              <a:schemeClr val="lt1"/>
            </a:solidFill>
          </a:ln>
          <a:effectLst/>
          <a:sp3d contourW="25400">
            <a:contourClr>
              <a:schemeClr val="lt1"/>
            </a:contourClr>
          </a:sp3d>
        </c:spPr>
      </c:pivotFmt>
      <c:pivotFmt>
        <c:idx val="318"/>
        <c:spPr>
          <a:solidFill>
            <a:schemeClr val="accent1"/>
          </a:solidFill>
          <a:ln w="25400">
            <a:solidFill>
              <a:schemeClr val="lt1"/>
            </a:solidFill>
          </a:ln>
          <a:effectLst/>
          <a:sp3d contourW="25400">
            <a:contourClr>
              <a:schemeClr val="lt1"/>
            </a:contourClr>
          </a:sp3d>
        </c:spPr>
      </c:pivotFmt>
      <c:pivotFmt>
        <c:idx val="319"/>
        <c:spPr>
          <a:solidFill>
            <a:schemeClr val="accent1"/>
          </a:solidFill>
          <a:ln w="25400">
            <a:solidFill>
              <a:schemeClr val="lt1"/>
            </a:solidFill>
          </a:ln>
          <a:effectLst/>
          <a:sp3d contourW="25400">
            <a:contourClr>
              <a:schemeClr val="lt1"/>
            </a:contourClr>
          </a:sp3d>
        </c:spPr>
      </c:pivotFmt>
      <c:pivotFmt>
        <c:idx val="320"/>
        <c:spPr>
          <a:solidFill>
            <a:schemeClr val="accent1"/>
          </a:solidFill>
          <a:ln w="25400">
            <a:solidFill>
              <a:schemeClr val="lt1"/>
            </a:solidFill>
          </a:ln>
          <a:effectLst/>
          <a:sp3d contourW="25400">
            <a:contourClr>
              <a:schemeClr val="lt1"/>
            </a:contourClr>
          </a:sp3d>
        </c:spPr>
      </c:pivotFmt>
      <c:pivotFmt>
        <c:idx val="321"/>
        <c:spPr>
          <a:solidFill>
            <a:schemeClr val="accent1"/>
          </a:solidFill>
          <a:ln w="25400">
            <a:solidFill>
              <a:schemeClr val="lt1"/>
            </a:solidFill>
          </a:ln>
          <a:effectLst/>
          <a:sp3d contourW="25400">
            <a:contourClr>
              <a:schemeClr val="lt1"/>
            </a:contourClr>
          </a:sp3d>
        </c:spPr>
      </c:pivotFmt>
      <c:pivotFmt>
        <c:idx val="322"/>
        <c:spPr>
          <a:solidFill>
            <a:schemeClr val="accent1"/>
          </a:solidFill>
          <a:ln w="25400">
            <a:solidFill>
              <a:schemeClr val="lt1"/>
            </a:solidFill>
          </a:ln>
          <a:effectLst/>
          <a:sp3d contourW="25400">
            <a:contourClr>
              <a:schemeClr val="lt1"/>
            </a:contourClr>
          </a:sp3d>
        </c:spPr>
      </c:pivotFmt>
      <c:pivotFmt>
        <c:idx val="323"/>
        <c:spPr>
          <a:solidFill>
            <a:schemeClr val="accent1"/>
          </a:solidFill>
          <a:ln w="25400">
            <a:solidFill>
              <a:schemeClr val="lt1"/>
            </a:solidFill>
          </a:ln>
          <a:effectLst/>
          <a:sp3d contourW="25400">
            <a:contourClr>
              <a:schemeClr val="lt1"/>
            </a:contourClr>
          </a:sp3d>
        </c:spPr>
      </c:pivotFmt>
      <c:pivotFmt>
        <c:idx val="324"/>
        <c:spPr>
          <a:solidFill>
            <a:schemeClr val="accent1"/>
          </a:solidFill>
          <a:ln w="25400">
            <a:solidFill>
              <a:schemeClr val="lt1"/>
            </a:solidFill>
          </a:ln>
          <a:effectLst/>
          <a:sp3d contourW="25400">
            <a:contourClr>
              <a:schemeClr val="lt1"/>
            </a:contourClr>
          </a:sp3d>
        </c:spPr>
      </c:pivotFmt>
      <c:pivotFmt>
        <c:idx val="325"/>
        <c:spPr>
          <a:solidFill>
            <a:schemeClr val="accent1"/>
          </a:solidFill>
          <a:ln w="25400">
            <a:solidFill>
              <a:schemeClr val="lt1"/>
            </a:solidFill>
          </a:ln>
          <a:effectLst/>
          <a:sp3d contourW="25400">
            <a:contourClr>
              <a:schemeClr val="lt1"/>
            </a:contourClr>
          </a:sp3d>
        </c:spPr>
      </c:pivotFmt>
      <c:pivotFmt>
        <c:idx val="326"/>
        <c:spPr>
          <a:solidFill>
            <a:schemeClr val="accent1"/>
          </a:solidFill>
          <a:ln w="25400">
            <a:solidFill>
              <a:schemeClr val="lt1"/>
            </a:solidFill>
          </a:ln>
          <a:effectLst/>
          <a:sp3d contourW="25400">
            <a:contourClr>
              <a:schemeClr val="lt1"/>
            </a:contourClr>
          </a:sp3d>
        </c:spPr>
      </c:pivotFmt>
      <c:pivotFmt>
        <c:idx val="327"/>
        <c:spPr>
          <a:solidFill>
            <a:schemeClr val="accent1"/>
          </a:solidFill>
          <a:ln w="25400">
            <a:solidFill>
              <a:schemeClr val="lt1"/>
            </a:solidFill>
          </a:ln>
          <a:effectLst/>
          <a:sp3d contourW="25400">
            <a:contourClr>
              <a:schemeClr val="lt1"/>
            </a:contourClr>
          </a:sp3d>
        </c:spPr>
      </c:pivotFmt>
      <c:pivotFmt>
        <c:idx val="328"/>
        <c:spPr>
          <a:solidFill>
            <a:schemeClr val="accent1"/>
          </a:solidFill>
          <a:ln w="25400">
            <a:solidFill>
              <a:schemeClr val="lt1"/>
            </a:solidFill>
          </a:ln>
          <a:effectLst/>
          <a:sp3d contourW="25400">
            <a:contourClr>
              <a:schemeClr val="lt1"/>
            </a:contourClr>
          </a:sp3d>
        </c:spPr>
      </c:pivotFmt>
      <c:pivotFmt>
        <c:idx val="329"/>
        <c:spPr>
          <a:solidFill>
            <a:schemeClr val="accent1"/>
          </a:solidFill>
          <a:ln w="25400">
            <a:solidFill>
              <a:schemeClr val="lt1"/>
            </a:solidFill>
          </a:ln>
          <a:effectLst/>
          <a:sp3d contourW="25400">
            <a:contourClr>
              <a:schemeClr val="lt1"/>
            </a:contourClr>
          </a:sp3d>
        </c:spPr>
      </c:pivotFmt>
      <c:pivotFmt>
        <c:idx val="330"/>
        <c:spPr>
          <a:solidFill>
            <a:schemeClr val="accent1"/>
          </a:solidFill>
          <a:ln w="25400">
            <a:solidFill>
              <a:schemeClr val="lt1"/>
            </a:solidFill>
          </a:ln>
          <a:effectLst/>
          <a:sp3d contourW="25400">
            <a:contourClr>
              <a:schemeClr val="lt1"/>
            </a:contourClr>
          </a:sp3d>
        </c:spPr>
      </c:pivotFmt>
      <c:pivotFmt>
        <c:idx val="331"/>
        <c:spPr>
          <a:solidFill>
            <a:schemeClr val="accent1"/>
          </a:solidFill>
          <a:ln w="25400">
            <a:solidFill>
              <a:schemeClr val="lt1"/>
            </a:solidFill>
          </a:ln>
          <a:effectLst/>
          <a:sp3d contourW="25400">
            <a:contourClr>
              <a:schemeClr val="lt1"/>
            </a:contourClr>
          </a:sp3d>
        </c:spPr>
      </c:pivotFmt>
      <c:pivotFmt>
        <c:idx val="332"/>
        <c:spPr>
          <a:solidFill>
            <a:schemeClr val="accent1"/>
          </a:solidFill>
          <a:ln w="25400">
            <a:solidFill>
              <a:schemeClr val="lt1"/>
            </a:solidFill>
          </a:ln>
          <a:effectLst/>
          <a:sp3d contourW="25400">
            <a:contourClr>
              <a:schemeClr val="lt1"/>
            </a:contourClr>
          </a:sp3d>
        </c:spPr>
      </c:pivotFmt>
      <c:pivotFmt>
        <c:idx val="333"/>
        <c:spPr>
          <a:solidFill>
            <a:schemeClr val="accent1"/>
          </a:solidFill>
          <a:ln w="25400">
            <a:solidFill>
              <a:schemeClr val="lt1"/>
            </a:solidFill>
          </a:ln>
          <a:effectLst/>
          <a:sp3d contourW="25400">
            <a:contourClr>
              <a:schemeClr val="lt1"/>
            </a:contourClr>
          </a:sp3d>
        </c:spPr>
      </c:pivotFmt>
      <c:pivotFmt>
        <c:idx val="33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35"/>
        <c:spPr>
          <a:solidFill>
            <a:schemeClr val="accent1"/>
          </a:solidFill>
          <a:ln w="25400">
            <a:solidFill>
              <a:schemeClr val="lt1"/>
            </a:solidFill>
          </a:ln>
          <a:effectLst/>
          <a:sp3d contourW="25400">
            <a:contourClr>
              <a:schemeClr val="lt1"/>
            </a:contourClr>
          </a:sp3d>
        </c:spPr>
      </c:pivotFmt>
      <c:pivotFmt>
        <c:idx val="336"/>
        <c:spPr>
          <a:solidFill>
            <a:schemeClr val="accent1"/>
          </a:solidFill>
          <a:ln w="25400">
            <a:solidFill>
              <a:schemeClr val="lt1"/>
            </a:solidFill>
          </a:ln>
          <a:effectLst/>
          <a:sp3d contourW="25400">
            <a:contourClr>
              <a:schemeClr val="lt1"/>
            </a:contourClr>
          </a:sp3d>
        </c:spPr>
      </c:pivotFmt>
      <c:pivotFmt>
        <c:idx val="337"/>
        <c:spPr>
          <a:solidFill>
            <a:schemeClr val="accent1"/>
          </a:solidFill>
          <a:ln w="25400">
            <a:solidFill>
              <a:schemeClr val="lt1"/>
            </a:solidFill>
          </a:ln>
          <a:effectLst/>
          <a:sp3d contourW="25400">
            <a:contourClr>
              <a:schemeClr val="lt1"/>
            </a:contourClr>
          </a:sp3d>
        </c:spPr>
      </c:pivotFmt>
      <c:pivotFmt>
        <c:idx val="338"/>
        <c:spPr>
          <a:solidFill>
            <a:schemeClr val="accent1"/>
          </a:solidFill>
          <a:ln w="25400">
            <a:solidFill>
              <a:schemeClr val="lt1"/>
            </a:solidFill>
          </a:ln>
          <a:effectLst/>
          <a:sp3d contourW="25400">
            <a:contourClr>
              <a:schemeClr val="lt1"/>
            </a:contourClr>
          </a:sp3d>
        </c:spPr>
      </c:pivotFmt>
      <c:pivotFmt>
        <c:idx val="339"/>
        <c:spPr>
          <a:solidFill>
            <a:schemeClr val="accent1"/>
          </a:solidFill>
          <a:ln w="25400">
            <a:solidFill>
              <a:schemeClr val="lt1"/>
            </a:solidFill>
          </a:ln>
          <a:effectLst/>
          <a:sp3d contourW="25400">
            <a:contourClr>
              <a:schemeClr val="lt1"/>
            </a:contourClr>
          </a:sp3d>
        </c:spPr>
      </c:pivotFmt>
      <c:pivotFmt>
        <c:idx val="340"/>
        <c:spPr>
          <a:solidFill>
            <a:schemeClr val="accent1"/>
          </a:solidFill>
          <a:ln w="25400">
            <a:solidFill>
              <a:schemeClr val="lt1"/>
            </a:solidFill>
          </a:ln>
          <a:effectLst/>
          <a:sp3d contourW="25400">
            <a:contourClr>
              <a:schemeClr val="lt1"/>
            </a:contourClr>
          </a:sp3d>
        </c:spPr>
      </c:pivotFmt>
      <c:pivotFmt>
        <c:idx val="341"/>
        <c:spPr>
          <a:solidFill>
            <a:schemeClr val="accent1"/>
          </a:solidFill>
          <a:ln w="25400">
            <a:solidFill>
              <a:schemeClr val="lt1"/>
            </a:solidFill>
          </a:ln>
          <a:effectLst/>
          <a:sp3d contourW="25400">
            <a:contourClr>
              <a:schemeClr val="lt1"/>
            </a:contourClr>
          </a:sp3d>
        </c:spPr>
      </c:pivotFmt>
      <c:pivotFmt>
        <c:idx val="342"/>
        <c:spPr>
          <a:solidFill>
            <a:schemeClr val="accent1"/>
          </a:solidFill>
          <a:ln w="25400">
            <a:solidFill>
              <a:schemeClr val="lt1"/>
            </a:solidFill>
          </a:ln>
          <a:effectLst/>
          <a:sp3d contourW="25400">
            <a:contourClr>
              <a:schemeClr val="lt1"/>
            </a:contourClr>
          </a:sp3d>
        </c:spPr>
      </c:pivotFmt>
      <c:pivotFmt>
        <c:idx val="343"/>
        <c:spPr>
          <a:solidFill>
            <a:schemeClr val="accent1"/>
          </a:solidFill>
          <a:ln w="25400">
            <a:solidFill>
              <a:schemeClr val="lt1"/>
            </a:solidFill>
          </a:ln>
          <a:effectLst/>
          <a:sp3d contourW="25400">
            <a:contourClr>
              <a:schemeClr val="lt1"/>
            </a:contourClr>
          </a:sp3d>
        </c:spPr>
      </c:pivotFmt>
      <c:pivotFmt>
        <c:idx val="344"/>
        <c:spPr>
          <a:solidFill>
            <a:schemeClr val="accent1"/>
          </a:solidFill>
          <a:ln w="25400">
            <a:solidFill>
              <a:schemeClr val="lt1"/>
            </a:solidFill>
          </a:ln>
          <a:effectLst/>
          <a:sp3d contourW="25400">
            <a:contourClr>
              <a:schemeClr val="lt1"/>
            </a:contourClr>
          </a:sp3d>
        </c:spPr>
      </c:pivotFmt>
      <c:pivotFmt>
        <c:idx val="345"/>
        <c:spPr>
          <a:solidFill>
            <a:schemeClr val="accent1"/>
          </a:solidFill>
          <a:ln w="25400">
            <a:solidFill>
              <a:schemeClr val="lt1"/>
            </a:solidFill>
          </a:ln>
          <a:effectLst/>
          <a:sp3d contourW="25400">
            <a:contourClr>
              <a:schemeClr val="lt1"/>
            </a:contourClr>
          </a:sp3d>
        </c:spPr>
      </c:pivotFmt>
      <c:pivotFmt>
        <c:idx val="346"/>
        <c:spPr>
          <a:solidFill>
            <a:schemeClr val="accent1"/>
          </a:solidFill>
          <a:ln w="25400">
            <a:solidFill>
              <a:schemeClr val="lt1"/>
            </a:solidFill>
          </a:ln>
          <a:effectLst/>
          <a:sp3d contourW="25400">
            <a:contourClr>
              <a:schemeClr val="lt1"/>
            </a:contourClr>
          </a:sp3d>
        </c:spPr>
      </c:pivotFmt>
      <c:pivotFmt>
        <c:idx val="347"/>
        <c:spPr>
          <a:solidFill>
            <a:schemeClr val="accent1"/>
          </a:solidFill>
          <a:ln w="25400">
            <a:solidFill>
              <a:schemeClr val="lt1"/>
            </a:solidFill>
          </a:ln>
          <a:effectLst/>
          <a:sp3d contourW="25400">
            <a:contourClr>
              <a:schemeClr val="lt1"/>
            </a:contourClr>
          </a:sp3d>
        </c:spPr>
      </c:pivotFmt>
      <c:pivotFmt>
        <c:idx val="348"/>
        <c:spPr>
          <a:solidFill>
            <a:schemeClr val="accent1"/>
          </a:solidFill>
          <a:ln w="25400">
            <a:solidFill>
              <a:schemeClr val="lt1"/>
            </a:solidFill>
          </a:ln>
          <a:effectLst/>
          <a:sp3d contourW="25400">
            <a:contourClr>
              <a:schemeClr val="lt1"/>
            </a:contourClr>
          </a:sp3d>
        </c:spPr>
      </c:pivotFmt>
      <c:pivotFmt>
        <c:idx val="349"/>
        <c:spPr>
          <a:solidFill>
            <a:schemeClr val="accent1"/>
          </a:solidFill>
          <a:ln w="25400">
            <a:solidFill>
              <a:schemeClr val="lt1"/>
            </a:solidFill>
          </a:ln>
          <a:effectLst/>
          <a:sp3d contourW="25400">
            <a:contourClr>
              <a:schemeClr val="lt1"/>
            </a:contourClr>
          </a:sp3d>
        </c:spPr>
      </c:pivotFmt>
      <c:pivotFmt>
        <c:idx val="350"/>
        <c:spPr>
          <a:solidFill>
            <a:schemeClr val="accent1"/>
          </a:solidFill>
          <a:ln w="25400">
            <a:solidFill>
              <a:schemeClr val="lt1"/>
            </a:solidFill>
          </a:ln>
          <a:effectLst/>
          <a:sp3d contourW="25400">
            <a:contourClr>
              <a:schemeClr val="lt1"/>
            </a:contourClr>
          </a:sp3d>
        </c:spPr>
      </c:pivotFmt>
      <c:pivotFmt>
        <c:idx val="351"/>
        <c:spPr>
          <a:solidFill>
            <a:schemeClr val="accent1"/>
          </a:solidFill>
          <a:ln w="25400">
            <a:solidFill>
              <a:schemeClr val="lt1"/>
            </a:solidFill>
          </a:ln>
          <a:effectLst/>
          <a:sp3d contourW="25400">
            <a:contourClr>
              <a:schemeClr val="lt1"/>
            </a:contourClr>
          </a:sp3d>
        </c:spPr>
      </c:pivotFmt>
      <c:pivotFmt>
        <c:idx val="352"/>
        <c:spPr>
          <a:solidFill>
            <a:schemeClr val="accent1"/>
          </a:solidFill>
          <a:ln w="25400">
            <a:solidFill>
              <a:schemeClr val="lt1"/>
            </a:solidFill>
          </a:ln>
          <a:effectLst/>
          <a:sp3d contourW="25400">
            <a:contourClr>
              <a:schemeClr val="lt1"/>
            </a:contourClr>
          </a:sp3d>
        </c:spPr>
      </c:pivotFmt>
      <c:pivotFmt>
        <c:idx val="353"/>
        <c:spPr>
          <a:solidFill>
            <a:schemeClr val="accent1"/>
          </a:solidFill>
          <a:ln w="25400">
            <a:solidFill>
              <a:schemeClr val="lt1"/>
            </a:solidFill>
          </a:ln>
          <a:effectLst/>
          <a:sp3d contourW="25400">
            <a:contourClr>
              <a:schemeClr val="lt1"/>
            </a:contourClr>
          </a:sp3d>
        </c:spPr>
      </c:pivotFmt>
      <c:pivotFmt>
        <c:idx val="354"/>
        <c:spPr>
          <a:solidFill>
            <a:schemeClr val="accent1"/>
          </a:solidFill>
          <a:ln w="25400">
            <a:solidFill>
              <a:schemeClr val="lt1"/>
            </a:solidFill>
          </a:ln>
          <a:effectLst/>
          <a:sp3d contourW="25400">
            <a:contourClr>
              <a:schemeClr val="lt1"/>
            </a:contourClr>
          </a:sp3d>
        </c:spPr>
      </c:pivotFmt>
      <c:pivotFmt>
        <c:idx val="355"/>
        <c:spPr>
          <a:solidFill>
            <a:schemeClr val="accent1"/>
          </a:solidFill>
          <a:ln w="25400">
            <a:solidFill>
              <a:schemeClr val="lt1"/>
            </a:solidFill>
          </a:ln>
          <a:effectLst/>
          <a:sp3d contourW="25400">
            <a:contourClr>
              <a:schemeClr val="lt1"/>
            </a:contourClr>
          </a:sp3d>
        </c:spPr>
      </c:pivotFmt>
    </c:pivotFmts>
    <c:view3D>
      <c:rotX val="75"/>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Sheet2!$B$3</c:f>
              <c:strCache>
                <c:ptCount val="1"/>
                <c:pt idx="0">
                  <c:v>Sum of Employee Id </c:v>
                </c:pt>
              </c:strCache>
            </c:strRef>
          </c:tx>
          <c:dPt>
            <c:idx val="0"/>
            <c:spPr>
              <a:solidFill>
                <a:schemeClr val="accent1"/>
              </a:solidFill>
              <a:ln w="25400">
                <a:solidFill>
                  <a:schemeClr val="lt1"/>
                </a:solidFill>
              </a:ln>
              <a:effectLst/>
              <a:sp3d contourW="25400">
                <a:contourClr>
                  <a:schemeClr val="lt1"/>
                </a:contourClr>
              </a:sp3d>
            </c:spPr>
          </c:dPt>
          <c:dPt>
            <c:idx val="1"/>
            <c:spPr>
              <a:solidFill>
                <a:schemeClr val="accent2"/>
              </a:solidFill>
              <a:ln w="25400">
                <a:solidFill>
                  <a:schemeClr val="lt1"/>
                </a:solidFill>
              </a:ln>
              <a:effectLst/>
              <a:sp3d contourW="25400">
                <a:contourClr>
                  <a:schemeClr val="lt1"/>
                </a:contourClr>
              </a:sp3d>
            </c:spPr>
          </c:dPt>
          <c:dPt>
            <c:idx val="2"/>
            <c:spPr>
              <a:solidFill>
                <a:schemeClr val="accent3"/>
              </a:solidFill>
              <a:ln w="25400">
                <a:solidFill>
                  <a:schemeClr val="lt1"/>
                </a:solidFill>
              </a:ln>
              <a:effectLst/>
              <a:sp3d contourW="25400">
                <a:contourClr>
                  <a:schemeClr val="lt1"/>
                </a:contourClr>
              </a:sp3d>
            </c:spPr>
          </c:dPt>
          <c:dPt>
            <c:idx val="3"/>
            <c:spPr>
              <a:solidFill>
                <a:schemeClr val="accent4"/>
              </a:solidFill>
              <a:ln w="25400">
                <a:solidFill>
                  <a:schemeClr val="lt1"/>
                </a:solidFill>
              </a:ln>
              <a:effectLst/>
              <a:sp3d contourW="25400">
                <a:contourClr>
                  <a:schemeClr val="lt1"/>
                </a:contourClr>
              </a:sp3d>
            </c:spPr>
          </c:dPt>
          <c:dPt>
            <c:idx val="4"/>
            <c:spPr>
              <a:solidFill>
                <a:schemeClr val="accent5"/>
              </a:solidFill>
              <a:ln w="25400">
                <a:solidFill>
                  <a:schemeClr val="lt1"/>
                </a:solidFill>
              </a:ln>
              <a:effectLst/>
              <a:sp3d contourW="25400">
                <a:contourClr>
                  <a:schemeClr val="lt1"/>
                </a:contourClr>
              </a:sp3d>
            </c:spPr>
          </c:dPt>
          <c:dPt>
            <c:idx val="5"/>
            <c:spPr>
              <a:solidFill>
                <a:schemeClr val="accent6"/>
              </a:solidFill>
              <a:ln w="25400">
                <a:solidFill>
                  <a:schemeClr val="lt1"/>
                </a:solidFill>
              </a:ln>
              <a:effectLst/>
              <a:sp3d contourW="25400">
                <a:contourClr>
                  <a:schemeClr val="lt1"/>
                </a:contourClr>
              </a:sp3d>
            </c:spPr>
          </c:dPt>
          <c:dPt>
            <c:idx val="6"/>
            <c:spPr>
              <a:solidFill>
                <a:schemeClr val="accent1">
                  <a:lumMod val="60000"/>
                </a:schemeClr>
              </a:solidFill>
              <a:ln w="25400">
                <a:solidFill>
                  <a:schemeClr val="lt1"/>
                </a:solidFill>
              </a:ln>
              <a:effectLst/>
              <a:sp3d contourW="25400">
                <a:contourClr>
                  <a:schemeClr val="lt1"/>
                </a:contourClr>
              </a:sp3d>
            </c:spPr>
          </c:dPt>
          <c:dPt>
            <c:idx val="7"/>
            <c:spPr>
              <a:solidFill>
                <a:schemeClr val="accent2">
                  <a:lumMod val="60000"/>
                </a:schemeClr>
              </a:solidFill>
              <a:ln w="25400">
                <a:solidFill>
                  <a:schemeClr val="lt1"/>
                </a:solidFill>
              </a:ln>
              <a:effectLst/>
              <a:sp3d contourW="25400">
                <a:contourClr>
                  <a:schemeClr val="lt1"/>
                </a:contourClr>
              </a:sp3d>
            </c:spPr>
          </c:dPt>
          <c:dPt>
            <c:idx val="8"/>
            <c:spPr>
              <a:solidFill>
                <a:schemeClr val="accent3">
                  <a:lumMod val="60000"/>
                </a:schemeClr>
              </a:solidFill>
              <a:ln w="25400">
                <a:solidFill>
                  <a:schemeClr val="lt1"/>
                </a:solidFill>
              </a:ln>
              <a:effectLst/>
              <a:sp3d contourW="25400">
                <a:contourClr>
                  <a:schemeClr val="lt1"/>
                </a:contourClr>
              </a:sp3d>
            </c:spPr>
          </c:dPt>
          <c:dPt>
            <c:idx val="9"/>
            <c:spPr>
              <a:solidFill>
                <a:schemeClr val="accent4">
                  <a:lumMod val="60000"/>
                </a:schemeClr>
              </a:solidFill>
              <a:ln w="25400">
                <a:solidFill>
                  <a:schemeClr val="lt1"/>
                </a:solidFill>
              </a:ln>
              <a:effectLst/>
              <a:sp3d contourW="25400">
                <a:contourClr>
                  <a:schemeClr val="lt1"/>
                </a:contourClr>
              </a:sp3d>
            </c:spPr>
          </c:dPt>
          <c:dPt>
            <c:idx val="10"/>
            <c:spPr>
              <a:solidFill>
                <a:schemeClr val="accent5">
                  <a:lumMod val="60000"/>
                </a:schemeClr>
              </a:solidFill>
              <a:ln w="25400">
                <a:solidFill>
                  <a:schemeClr val="lt1"/>
                </a:solidFill>
              </a:ln>
              <a:effectLst/>
              <a:sp3d contourW="25400">
                <a:contourClr>
                  <a:schemeClr val="lt1"/>
                </a:contourClr>
              </a:sp3d>
            </c:spPr>
          </c:dPt>
          <c:dPt>
            <c:idx val="11"/>
            <c:spPr>
              <a:solidFill>
                <a:schemeClr val="accent6">
                  <a:lumMod val="60000"/>
                </a:schemeClr>
              </a:solidFill>
              <a:ln w="25400">
                <a:solidFill>
                  <a:schemeClr val="lt1"/>
                </a:solidFill>
              </a:ln>
              <a:effectLst/>
              <a:sp3d contourW="25400">
                <a:contourClr>
                  <a:schemeClr val="lt1"/>
                </a:contourClr>
              </a:sp3d>
            </c:spPr>
          </c:dPt>
          <c:dPt>
            <c:idx val="12"/>
            <c:spPr>
              <a:solidFill>
                <a:schemeClr val="accent1">
                  <a:lumMod val="80000"/>
                  <a:lumOff val="20000"/>
                </a:schemeClr>
              </a:solidFill>
              <a:ln w="25400">
                <a:solidFill>
                  <a:schemeClr val="lt1"/>
                </a:solidFill>
              </a:ln>
              <a:effectLst/>
              <a:sp3d contourW="25400">
                <a:contourClr>
                  <a:schemeClr val="lt1"/>
                </a:contourClr>
              </a:sp3d>
            </c:spPr>
          </c:dPt>
          <c:dPt>
            <c:idx val="13"/>
            <c:spPr>
              <a:solidFill>
                <a:schemeClr val="accent2">
                  <a:lumMod val="80000"/>
                  <a:lumOff val="20000"/>
                </a:schemeClr>
              </a:solidFill>
              <a:ln w="25400">
                <a:solidFill>
                  <a:schemeClr val="lt1"/>
                </a:solidFill>
              </a:ln>
              <a:effectLst/>
              <a:sp3d contourW="25400">
                <a:contourClr>
                  <a:schemeClr val="lt1"/>
                </a:contourClr>
              </a:sp3d>
            </c:spPr>
          </c:dPt>
          <c:dPt>
            <c:idx val="14"/>
            <c:spPr>
              <a:solidFill>
                <a:schemeClr val="accent3">
                  <a:lumMod val="80000"/>
                  <a:lumOff val="20000"/>
                </a:schemeClr>
              </a:solidFill>
              <a:ln w="25400">
                <a:solidFill>
                  <a:schemeClr val="lt1"/>
                </a:solidFill>
              </a:ln>
              <a:effectLst/>
              <a:sp3d contourW="25400">
                <a:contourClr>
                  <a:schemeClr val="lt1"/>
                </a:contourClr>
              </a:sp3d>
            </c:spPr>
          </c:dPt>
          <c:dPt>
            <c:idx val="15"/>
            <c:spPr>
              <a:solidFill>
                <a:schemeClr val="accent4">
                  <a:lumMod val="80000"/>
                  <a:lumOff val="20000"/>
                </a:schemeClr>
              </a:solidFill>
              <a:ln w="25400">
                <a:solidFill>
                  <a:schemeClr val="lt1"/>
                </a:solidFill>
              </a:ln>
              <a:effectLst/>
              <a:sp3d contourW="25400">
                <a:contourClr>
                  <a:schemeClr val="lt1"/>
                </a:contourClr>
              </a:sp3d>
            </c:spPr>
          </c:dPt>
          <c:dPt>
            <c:idx val="16"/>
            <c:spPr>
              <a:solidFill>
                <a:schemeClr val="accent5">
                  <a:lumMod val="80000"/>
                  <a:lumOff val="20000"/>
                </a:schemeClr>
              </a:solidFill>
              <a:ln w="25400">
                <a:solidFill>
                  <a:schemeClr val="lt1"/>
                </a:solidFill>
              </a:ln>
              <a:effectLst/>
              <a:sp3d contourW="25400">
                <a:contourClr>
                  <a:schemeClr val="lt1"/>
                </a:contourClr>
              </a:sp3d>
            </c:spPr>
          </c:dPt>
          <c:dPt>
            <c:idx val="17"/>
            <c:spPr>
              <a:solidFill>
                <a:schemeClr val="accent6">
                  <a:lumMod val="80000"/>
                  <a:lumOff val="20000"/>
                </a:schemeClr>
              </a:solidFill>
              <a:ln w="25400">
                <a:solidFill>
                  <a:schemeClr val="lt1"/>
                </a:solidFill>
              </a:ln>
              <a:effectLst/>
              <a:sp3d contourW="25400">
                <a:contourClr>
                  <a:schemeClr val="lt1"/>
                </a:contourClr>
              </a:sp3d>
            </c:spPr>
          </c:dPt>
          <c:dPt>
            <c:idx val="18"/>
            <c:spPr>
              <a:solidFill>
                <a:schemeClr val="accent1">
                  <a:lumMod val="80000"/>
                </a:schemeClr>
              </a:solidFill>
              <a:ln w="25400">
                <a:solidFill>
                  <a:schemeClr val="lt1"/>
                </a:solidFill>
              </a:ln>
              <a:effectLst/>
              <a:sp3d contourW="25400">
                <a:contourClr>
                  <a:schemeClr val="lt1"/>
                </a:contourClr>
              </a:sp3d>
            </c:spPr>
          </c:dPt>
          <c:dPt>
            <c:idx val="19"/>
            <c:spPr>
              <a:solidFill>
                <a:schemeClr val="accent2">
                  <a:lumMod val="80000"/>
                </a:schemeClr>
              </a:solidFill>
              <a:ln w="25400">
                <a:solidFill>
                  <a:schemeClr val="lt1"/>
                </a:solidFill>
              </a:ln>
              <a:effectLst/>
              <a:sp3d contourW="25400">
                <a:contourClr>
                  <a:schemeClr val="lt1"/>
                </a:contourClr>
              </a:sp3d>
            </c:spPr>
          </c:dPt>
          <c:dPt>
            <c:idx val="20"/>
            <c:spPr>
              <a:solidFill>
                <a:schemeClr val="accent3">
                  <a:lumMod val="80000"/>
                </a:schemeClr>
              </a:solidFill>
              <a:ln w="25400">
                <a:solidFill>
                  <a:schemeClr val="lt1"/>
                </a:solidFill>
              </a:ln>
              <a:effectLst/>
              <a:sp3d contourW="25400">
                <a:contourClr>
                  <a:schemeClr val="lt1"/>
                </a:contourClr>
              </a:sp3d>
            </c:spPr>
          </c:dPt>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Sheet2!$B$4:$B$25</c:f>
              <c:numCache>
                <c:formatCode>General</c:formatCode>
                <c:ptCount val="21"/>
                <c:pt idx="0">
                  <c:v>1133</c:v>
                </c:pt>
                <c:pt idx="1">
                  <c:v>1138</c:v>
                </c:pt>
                <c:pt idx="2">
                  <c:v>1130</c:v>
                </c:pt>
                <c:pt idx="3">
                  <c:v>1126</c:v>
                </c:pt>
                <c:pt idx="4">
                  <c:v>1120</c:v>
                </c:pt>
                <c:pt idx="5">
                  <c:v>1125</c:v>
                </c:pt>
                <c:pt idx="6">
                  <c:v>1136</c:v>
                </c:pt>
                <c:pt idx="7">
                  <c:v>1140</c:v>
                </c:pt>
                <c:pt idx="8">
                  <c:v>1132</c:v>
                </c:pt>
                <c:pt idx="9">
                  <c:v>1121</c:v>
                </c:pt>
                <c:pt idx="10">
                  <c:v>1127</c:v>
                </c:pt>
                <c:pt idx="11">
                  <c:v>1134</c:v>
                </c:pt>
                <c:pt idx="12">
                  <c:v>1122</c:v>
                </c:pt>
                <c:pt idx="13">
                  <c:v>1139</c:v>
                </c:pt>
                <c:pt idx="14">
                  <c:v>1123</c:v>
                </c:pt>
                <c:pt idx="15">
                  <c:v>1129</c:v>
                </c:pt>
                <c:pt idx="16">
                  <c:v>1128</c:v>
                </c:pt>
                <c:pt idx="17">
                  <c:v>1124</c:v>
                </c:pt>
                <c:pt idx="18">
                  <c:v>1137</c:v>
                </c:pt>
                <c:pt idx="19">
                  <c:v>1131</c:v>
                </c:pt>
                <c:pt idx="20">
                  <c:v>1135</c:v>
                </c:pt>
              </c:numCache>
            </c:numRef>
          </c:val>
        </c:ser>
        <c:ser>
          <c:idx val="1"/>
          <c:order val="1"/>
          <c:tx>
            <c:strRef>
              <c:f>Sheet2!$C$3</c:f>
              <c:strCache>
                <c:ptCount val="1"/>
                <c:pt idx="0">
                  <c:v>Sum of Jun-24</c:v>
                </c:pt>
              </c:strCache>
            </c:strRef>
          </c:tx>
          <c:dPt>
            <c:idx val="0"/>
            <c:spPr>
              <a:solidFill>
                <a:schemeClr val="accent1"/>
              </a:solidFill>
              <a:ln w="25400">
                <a:solidFill>
                  <a:schemeClr val="lt1"/>
                </a:solidFill>
              </a:ln>
              <a:effectLst/>
              <a:sp3d contourW="25400">
                <a:contourClr>
                  <a:schemeClr val="lt1"/>
                </a:contourClr>
              </a:sp3d>
            </c:spPr>
          </c:dPt>
          <c:dPt>
            <c:idx val="1"/>
            <c:spPr>
              <a:solidFill>
                <a:schemeClr val="accent2"/>
              </a:solidFill>
              <a:ln w="25400">
                <a:solidFill>
                  <a:schemeClr val="lt1"/>
                </a:solidFill>
              </a:ln>
              <a:effectLst/>
              <a:sp3d contourW="25400">
                <a:contourClr>
                  <a:schemeClr val="lt1"/>
                </a:contourClr>
              </a:sp3d>
            </c:spPr>
          </c:dPt>
          <c:dPt>
            <c:idx val="2"/>
            <c:spPr>
              <a:solidFill>
                <a:schemeClr val="accent3"/>
              </a:solidFill>
              <a:ln w="25400">
                <a:solidFill>
                  <a:schemeClr val="lt1"/>
                </a:solidFill>
              </a:ln>
              <a:effectLst/>
              <a:sp3d contourW="25400">
                <a:contourClr>
                  <a:schemeClr val="lt1"/>
                </a:contourClr>
              </a:sp3d>
            </c:spPr>
          </c:dPt>
          <c:dPt>
            <c:idx val="3"/>
            <c:spPr>
              <a:solidFill>
                <a:schemeClr val="accent4"/>
              </a:solidFill>
              <a:ln w="25400">
                <a:solidFill>
                  <a:schemeClr val="lt1"/>
                </a:solidFill>
              </a:ln>
              <a:effectLst/>
              <a:sp3d contourW="25400">
                <a:contourClr>
                  <a:schemeClr val="lt1"/>
                </a:contourClr>
              </a:sp3d>
            </c:spPr>
          </c:dPt>
          <c:dPt>
            <c:idx val="4"/>
            <c:spPr>
              <a:solidFill>
                <a:schemeClr val="accent5"/>
              </a:solidFill>
              <a:ln w="25400">
                <a:solidFill>
                  <a:schemeClr val="lt1"/>
                </a:solidFill>
              </a:ln>
              <a:effectLst/>
              <a:sp3d contourW="25400">
                <a:contourClr>
                  <a:schemeClr val="lt1"/>
                </a:contourClr>
              </a:sp3d>
            </c:spPr>
          </c:dPt>
          <c:dPt>
            <c:idx val="5"/>
            <c:spPr>
              <a:solidFill>
                <a:schemeClr val="accent6"/>
              </a:solidFill>
              <a:ln w="25400">
                <a:solidFill>
                  <a:schemeClr val="lt1"/>
                </a:solidFill>
              </a:ln>
              <a:effectLst/>
              <a:sp3d contourW="25400">
                <a:contourClr>
                  <a:schemeClr val="lt1"/>
                </a:contourClr>
              </a:sp3d>
            </c:spPr>
          </c:dPt>
          <c:dPt>
            <c:idx val="6"/>
            <c:spPr>
              <a:solidFill>
                <a:schemeClr val="accent1">
                  <a:lumMod val="60000"/>
                </a:schemeClr>
              </a:solidFill>
              <a:ln w="25400">
                <a:solidFill>
                  <a:schemeClr val="lt1"/>
                </a:solidFill>
              </a:ln>
              <a:effectLst/>
              <a:sp3d contourW="25400">
                <a:contourClr>
                  <a:schemeClr val="lt1"/>
                </a:contourClr>
              </a:sp3d>
            </c:spPr>
          </c:dPt>
          <c:dPt>
            <c:idx val="7"/>
            <c:spPr>
              <a:solidFill>
                <a:schemeClr val="accent2">
                  <a:lumMod val="60000"/>
                </a:schemeClr>
              </a:solidFill>
              <a:ln w="25400">
                <a:solidFill>
                  <a:schemeClr val="lt1"/>
                </a:solidFill>
              </a:ln>
              <a:effectLst/>
              <a:sp3d contourW="25400">
                <a:contourClr>
                  <a:schemeClr val="lt1"/>
                </a:contourClr>
              </a:sp3d>
            </c:spPr>
          </c:dPt>
          <c:dPt>
            <c:idx val="8"/>
            <c:spPr>
              <a:solidFill>
                <a:schemeClr val="accent3">
                  <a:lumMod val="60000"/>
                </a:schemeClr>
              </a:solidFill>
              <a:ln w="25400">
                <a:solidFill>
                  <a:schemeClr val="lt1"/>
                </a:solidFill>
              </a:ln>
              <a:effectLst/>
              <a:sp3d contourW="25400">
                <a:contourClr>
                  <a:schemeClr val="lt1"/>
                </a:contourClr>
              </a:sp3d>
            </c:spPr>
          </c:dPt>
          <c:dPt>
            <c:idx val="9"/>
            <c:spPr>
              <a:solidFill>
                <a:schemeClr val="accent4">
                  <a:lumMod val="60000"/>
                </a:schemeClr>
              </a:solidFill>
              <a:ln w="25400">
                <a:solidFill>
                  <a:schemeClr val="lt1"/>
                </a:solidFill>
              </a:ln>
              <a:effectLst/>
              <a:sp3d contourW="25400">
                <a:contourClr>
                  <a:schemeClr val="lt1"/>
                </a:contourClr>
              </a:sp3d>
            </c:spPr>
          </c:dPt>
          <c:dPt>
            <c:idx val="10"/>
            <c:spPr>
              <a:solidFill>
                <a:schemeClr val="accent5">
                  <a:lumMod val="60000"/>
                </a:schemeClr>
              </a:solidFill>
              <a:ln w="25400">
                <a:solidFill>
                  <a:schemeClr val="lt1"/>
                </a:solidFill>
              </a:ln>
              <a:effectLst/>
              <a:sp3d contourW="25400">
                <a:contourClr>
                  <a:schemeClr val="lt1"/>
                </a:contourClr>
              </a:sp3d>
            </c:spPr>
          </c:dPt>
          <c:dPt>
            <c:idx val="11"/>
            <c:spPr>
              <a:solidFill>
                <a:schemeClr val="accent6">
                  <a:lumMod val="60000"/>
                </a:schemeClr>
              </a:solidFill>
              <a:ln w="25400">
                <a:solidFill>
                  <a:schemeClr val="lt1"/>
                </a:solidFill>
              </a:ln>
              <a:effectLst/>
              <a:sp3d contourW="25400">
                <a:contourClr>
                  <a:schemeClr val="lt1"/>
                </a:contourClr>
              </a:sp3d>
            </c:spPr>
          </c:dPt>
          <c:dPt>
            <c:idx val="12"/>
            <c:spPr>
              <a:solidFill>
                <a:schemeClr val="accent1">
                  <a:lumMod val="80000"/>
                  <a:lumOff val="20000"/>
                </a:schemeClr>
              </a:solidFill>
              <a:ln w="25400">
                <a:solidFill>
                  <a:schemeClr val="lt1"/>
                </a:solidFill>
              </a:ln>
              <a:effectLst/>
              <a:sp3d contourW="25400">
                <a:contourClr>
                  <a:schemeClr val="lt1"/>
                </a:contourClr>
              </a:sp3d>
            </c:spPr>
          </c:dPt>
          <c:dPt>
            <c:idx val="13"/>
            <c:spPr>
              <a:solidFill>
                <a:schemeClr val="accent2">
                  <a:lumMod val="80000"/>
                  <a:lumOff val="20000"/>
                </a:schemeClr>
              </a:solidFill>
              <a:ln w="25400">
                <a:solidFill>
                  <a:schemeClr val="lt1"/>
                </a:solidFill>
              </a:ln>
              <a:effectLst/>
              <a:sp3d contourW="25400">
                <a:contourClr>
                  <a:schemeClr val="lt1"/>
                </a:contourClr>
              </a:sp3d>
            </c:spPr>
          </c:dPt>
          <c:dPt>
            <c:idx val="14"/>
            <c:spPr>
              <a:solidFill>
                <a:schemeClr val="accent3">
                  <a:lumMod val="80000"/>
                  <a:lumOff val="20000"/>
                </a:schemeClr>
              </a:solidFill>
              <a:ln w="25400">
                <a:solidFill>
                  <a:schemeClr val="lt1"/>
                </a:solidFill>
              </a:ln>
              <a:effectLst/>
              <a:sp3d contourW="25400">
                <a:contourClr>
                  <a:schemeClr val="lt1"/>
                </a:contourClr>
              </a:sp3d>
            </c:spPr>
          </c:dPt>
          <c:dPt>
            <c:idx val="15"/>
            <c:spPr>
              <a:solidFill>
                <a:schemeClr val="accent4">
                  <a:lumMod val="80000"/>
                  <a:lumOff val="20000"/>
                </a:schemeClr>
              </a:solidFill>
              <a:ln w="25400">
                <a:solidFill>
                  <a:schemeClr val="lt1"/>
                </a:solidFill>
              </a:ln>
              <a:effectLst/>
              <a:sp3d contourW="25400">
                <a:contourClr>
                  <a:schemeClr val="lt1"/>
                </a:contourClr>
              </a:sp3d>
            </c:spPr>
          </c:dPt>
          <c:dPt>
            <c:idx val="16"/>
            <c:spPr>
              <a:solidFill>
                <a:schemeClr val="accent5">
                  <a:lumMod val="80000"/>
                  <a:lumOff val="20000"/>
                </a:schemeClr>
              </a:solidFill>
              <a:ln w="25400">
                <a:solidFill>
                  <a:schemeClr val="lt1"/>
                </a:solidFill>
              </a:ln>
              <a:effectLst/>
              <a:sp3d contourW="25400">
                <a:contourClr>
                  <a:schemeClr val="lt1"/>
                </a:contourClr>
              </a:sp3d>
            </c:spPr>
          </c:dPt>
          <c:dPt>
            <c:idx val="17"/>
            <c:spPr>
              <a:solidFill>
                <a:schemeClr val="accent6">
                  <a:lumMod val="80000"/>
                  <a:lumOff val="20000"/>
                </a:schemeClr>
              </a:solidFill>
              <a:ln w="25400">
                <a:solidFill>
                  <a:schemeClr val="lt1"/>
                </a:solidFill>
              </a:ln>
              <a:effectLst/>
              <a:sp3d contourW="25400">
                <a:contourClr>
                  <a:schemeClr val="lt1"/>
                </a:contourClr>
              </a:sp3d>
            </c:spPr>
          </c:dPt>
          <c:dPt>
            <c:idx val="18"/>
            <c:spPr>
              <a:solidFill>
                <a:schemeClr val="accent1">
                  <a:lumMod val="80000"/>
                </a:schemeClr>
              </a:solidFill>
              <a:ln w="25400">
                <a:solidFill>
                  <a:schemeClr val="lt1"/>
                </a:solidFill>
              </a:ln>
              <a:effectLst/>
              <a:sp3d contourW="25400">
                <a:contourClr>
                  <a:schemeClr val="lt1"/>
                </a:contourClr>
              </a:sp3d>
            </c:spPr>
          </c:dPt>
          <c:dPt>
            <c:idx val="19"/>
            <c:spPr>
              <a:solidFill>
                <a:schemeClr val="accent2">
                  <a:lumMod val="80000"/>
                </a:schemeClr>
              </a:solidFill>
              <a:ln w="25400">
                <a:solidFill>
                  <a:schemeClr val="lt1"/>
                </a:solidFill>
              </a:ln>
              <a:effectLst/>
              <a:sp3d contourW="25400">
                <a:contourClr>
                  <a:schemeClr val="lt1"/>
                </a:contourClr>
              </a:sp3d>
            </c:spPr>
          </c:dPt>
          <c:dPt>
            <c:idx val="20"/>
            <c:spPr>
              <a:solidFill>
                <a:schemeClr val="accent3">
                  <a:lumMod val="80000"/>
                </a:schemeClr>
              </a:solidFill>
              <a:ln w="25400">
                <a:solidFill>
                  <a:schemeClr val="lt1"/>
                </a:solidFill>
              </a:ln>
              <a:effectLst/>
              <a:sp3d contourW="25400">
                <a:contourClr>
                  <a:schemeClr val="lt1"/>
                </a:contourClr>
              </a:sp3d>
            </c:spPr>
          </c:dPt>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Sheet2!$C$4:$C$25</c:f>
              <c:numCache>
                <c:formatCode>General</c:formatCode>
                <c:ptCount val="21"/>
                <c:pt idx="0">
                  <c:v>21</c:v>
                </c:pt>
                <c:pt idx="1">
                  <c:v>29</c:v>
                </c:pt>
                <c:pt idx="2">
                  <c:v>27</c:v>
                </c:pt>
                <c:pt idx="3">
                  <c:v>30</c:v>
                </c:pt>
                <c:pt idx="4">
                  <c:v>28</c:v>
                </c:pt>
                <c:pt idx="5">
                  <c:v>29</c:v>
                </c:pt>
                <c:pt idx="6">
                  <c:v>24</c:v>
                </c:pt>
                <c:pt idx="7">
                  <c:v>30</c:v>
                </c:pt>
                <c:pt idx="8">
                  <c:v>18</c:v>
                </c:pt>
                <c:pt idx="9">
                  <c:v>20</c:v>
                </c:pt>
                <c:pt idx="10">
                  <c:v>30</c:v>
                </c:pt>
                <c:pt idx="11">
                  <c:v>23</c:v>
                </c:pt>
                <c:pt idx="12">
                  <c:v>24</c:v>
                </c:pt>
                <c:pt idx="13">
                  <c:v>20</c:v>
                </c:pt>
                <c:pt idx="14">
                  <c:v>21</c:v>
                </c:pt>
                <c:pt idx="15">
                  <c:v>19</c:v>
                </c:pt>
                <c:pt idx="16">
                  <c:v>29</c:v>
                </c:pt>
                <c:pt idx="17">
                  <c:v>25</c:v>
                </c:pt>
                <c:pt idx="18">
                  <c:v>28</c:v>
                </c:pt>
                <c:pt idx="19">
                  <c:v>25</c:v>
                </c:pt>
                <c:pt idx="20">
                  <c:v>26</c:v>
                </c:pt>
              </c:numCache>
            </c:numRef>
          </c:val>
        </c:ser>
        <c:ser>
          <c:idx val="2"/>
          <c:order val="2"/>
          <c:tx>
            <c:strRef>
              <c:f>Sheet2!$D$3</c:f>
              <c:strCache>
                <c:ptCount val="1"/>
                <c:pt idx="0">
                  <c:v>Sum of Jul-24</c:v>
                </c:pt>
              </c:strCache>
            </c:strRef>
          </c:tx>
          <c:dPt>
            <c:idx val="0"/>
            <c:spPr>
              <a:solidFill>
                <a:schemeClr val="accent1"/>
              </a:solidFill>
              <a:ln w="25400">
                <a:solidFill>
                  <a:schemeClr val="lt1"/>
                </a:solidFill>
              </a:ln>
              <a:effectLst/>
              <a:sp3d contourW="25400">
                <a:contourClr>
                  <a:schemeClr val="lt1"/>
                </a:contourClr>
              </a:sp3d>
            </c:spPr>
          </c:dPt>
          <c:dPt>
            <c:idx val="1"/>
            <c:spPr>
              <a:solidFill>
                <a:schemeClr val="accent2"/>
              </a:solidFill>
              <a:ln w="25400">
                <a:solidFill>
                  <a:schemeClr val="lt1"/>
                </a:solidFill>
              </a:ln>
              <a:effectLst/>
              <a:sp3d contourW="25400">
                <a:contourClr>
                  <a:schemeClr val="lt1"/>
                </a:contourClr>
              </a:sp3d>
            </c:spPr>
          </c:dPt>
          <c:dPt>
            <c:idx val="2"/>
            <c:spPr>
              <a:solidFill>
                <a:schemeClr val="accent3"/>
              </a:solidFill>
              <a:ln w="25400">
                <a:solidFill>
                  <a:schemeClr val="lt1"/>
                </a:solidFill>
              </a:ln>
              <a:effectLst/>
              <a:sp3d contourW="25400">
                <a:contourClr>
                  <a:schemeClr val="lt1"/>
                </a:contourClr>
              </a:sp3d>
            </c:spPr>
          </c:dPt>
          <c:dPt>
            <c:idx val="3"/>
            <c:spPr>
              <a:solidFill>
                <a:schemeClr val="accent4"/>
              </a:solidFill>
              <a:ln w="25400">
                <a:solidFill>
                  <a:schemeClr val="lt1"/>
                </a:solidFill>
              </a:ln>
              <a:effectLst/>
              <a:sp3d contourW="25400">
                <a:contourClr>
                  <a:schemeClr val="lt1"/>
                </a:contourClr>
              </a:sp3d>
            </c:spPr>
          </c:dPt>
          <c:dPt>
            <c:idx val="4"/>
            <c:spPr>
              <a:solidFill>
                <a:schemeClr val="accent5"/>
              </a:solidFill>
              <a:ln w="25400">
                <a:solidFill>
                  <a:schemeClr val="lt1"/>
                </a:solidFill>
              </a:ln>
              <a:effectLst/>
              <a:sp3d contourW="25400">
                <a:contourClr>
                  <a:schemeClr val="lt1"/>
                </a:contourClr>
              </a:sp3d>
            </c:spPr>
          </c:dPt>
          <c:dPt>
            <c:idx val="5"/>
            <c:spPr>
              <a:solidFill>
                <a:schemeClr val="accent6"/>
              </a:solidFill>
              <a:ln w="25400">
                <a:solidFill>
                  <a:schemeClr val="lt1"/>
                </a:solidFill>
              </a:ln>
              <a:effectLst/>
              <a:sp3d contourW="25400">
                <a:contourClr>
                  <a:schemeClr val="lt1"/>
                </a:contourClr>
              </a:sp3d>
            </c:spPr>
          </c:dPt>
          <c:dPt>
            <c:idx val="6"/>
            <c:spPr>
              <a:solidFill>
                <a:schemeClr val="accent1">
                  <a:lumMod val="60000"/>
                </a:schemeClr>
              </a:solidFill>
              <a:ln w="25400">
                <a:solidFill>
                  <a:schemeClr val="lt1"/>
                </a:solidFill>
              </a:ln>
              <a:effectLst/>
              <a:sp3d contourW="25400">
                <a:contourClr>
                  <a:schemeClr val="lt1"/>
                </a:contourClr>
              </a:sp3d>
            </c:spPr>
          </c:dPt>
          <c:dPt>
            <c:idx val="7"/>
            <c:spPr>
              <a:solidFill>
                <a:schemeClr val="accent2">
                  <a:lumMod val="60000"/>
                </a:schemeClr>
              </a:solidFill>
              <a:ln w="25400">
                <a:solidFill>
                  <a:schemeClr val="lt1"/>
                </a:solidFill>
              </a:ln>
              <a:effectLst/>
              <a:sp3d contourW="25400">
                <a:contourClr>
                  <a:schemeClr val="lt1"/>
                </a:contourClr>
              </a:sp3d>
            </c:spPr>
          </c:dPt>
          <c:dPt>
            <c:idx val="8"/>
            <c:spPr>
              <a:solidFill>
                <a:schemeClr val="accent3">
                  <a:lumMod val="60000"/>
                </a:schemeClr>
              </a:solidFill>
              <a:ln w="25400">
                <a:solidFill>
                  <a:schemeClr val="lt1"/>
                </a:solidFill>
              </a:ln>
              <a:effectLst/>
              <a:sp3d contourW="25400">
                <a:contourClr>
                  <a:schemeClr val="lt1"/>
                </a:contourClr>
              </a:sp3d>
            </c:spPr>
          </c:dPt>
          <c:dPt>
            <c:idx val="9"/>
            <c:spPr>
              <a:solidFill>
                <a:schemeClr val="accent4">
                  <a:lumMod val="60000"/>
                </a:schemeClr>
              </a:solidFill>
              <a:ln w="25400">
                <a:solidFill>
                  <a:schemeClr val="lt1"/>
                </a:solidFill>
              </a:ln>
              <a:effectLst/>
              <a:sp3d contourW="25400">
                <a:contourClr>
                  <a:schemeClr val="lt1"/>
                </a:contourClr>
              </a:sp3d>
            </c:spPr>
          </c:dPt>
          <c:dPt>
            <c:idx val="10"/>
            <c:spPr>
              <a:solidFill>
                <a:schemeClr val="accent5">
                  <a:lumMod val="60000"/>
                </a:schemeClr>
              </a:solidFill>
              <a:ln w="25400">
                <a:solidFill>
                  <a:schemeClr val="lt1"/>
                </a:solidFill>
              </a:ln>
              <a:effectLst/>
              <a:sp3d contourW="25400">
                <a:contourClr>
                  <a:schemeClr val="lt1"/>
                </a:contourClr>
              </a:sp3d>
            </c:spPr>
          </c:dPt>
          <c:dPt>
            <c:idx val="11"/>
            <c:spPr>
              <a:solidFill>
                <a:schemeClr val="accent6">
                  <a:lumMod val="60000"/>
                </a:schemeClr>
              </a:solidFill>
              <a:ln w="25400">
                <a:solidFill>
                  <a:schemeClr val="lt1"/>
                </a:solidFill>
              </a:ln>
              <a:effectLst/>
              <a:sp3d contourW="25400">
                <a:contourClr>
                  <a:schemeClr val="lt1"/>
                </a:contourClr>
              </a:sp3d>
            </c:spPr>
          </c:dPt>
          <c:dPt>
            <c:idx val="12"/>
            <c:spPr>
              <a:solidFill>
                <a:schemeClr val="accent1">
                  <a:lumMod val="80000"/>
                  <a:lumOff val="20000"/>
                </a:schemeClr>
              </a:solidFill>
              <a:ln w="25400">
                <a:solidFill>
                  <a:schemeClr val="lt1"/>
                </a:solidFill>
              </a:ln>
              <a:effectLst/>
              <a:sp3d contourW="25400">
                <a:contourClr>
                  <a:schemeClr val="lt1"/>
                </a:contourClr>
              </a:sp3d>
            </c:spPr>
          </c:dPt>
          <c:dPt>
            <c:idx val="13"/>
            <c:spPr>
              <a:solidFill>
                <a:schemeClr val="accent2">
                  <a:lumMod val="80000"/>
                  <a:lumOff val="20000"/>
                </a:schemeClr>
              </a:solidFill>
              <a:ln w="25400">
                <a:solidFill>
                  <a:schemeClr val="lt1"/>
                </a:solidFill>
              </a:ln>
              <a:effectLst/>
              <a:sp3d contourW="25400">
                <a:contourClr>
                  <a:schemeClr val="lt1"/>
                </a:contourClr>
              </a:sp3d>
            </c:spPr>
          </c:dPt>
          <c:dPt>
            <c:idx val="14"/>
            <c:spPr>
              <a:solidFill>
                <a:schemeClr val="accent3">
                  <a:lumMod val="80000"/>
                  <a:lumOff val="20000"/>
                </a:schemeClr>
              </a:solidFill>
              <a:ln w="25400">
                <a:solidFill>
                  <a:schemeClr val="lt1"/>
                </a:solidFill>
              </a:ln>
              <a:effectLst/>
              <a:sp3d contourW="25400">
                <a:contourClr>
                  <a:schemeClr val="lt1"/>
                </a:contourClr>
              </a:sp3d>
            </c:spPr>
          </c:dPt>
          <c:dPt>
            <c:idx val="15"/>
            <c:spPr>
              <a:solidFill>
                <a:schemeClr val="accent4">
                  <a:lumMod val="80000"/>
                  <a:lumOff val="20000"/>
                </a:schemeClr>
              </a:solidFill>
              <a:ln w="25400">
                <a:solidFill>
                  <a:schemeClr val="lt1"/>
                </a:solidFill>
              </a:ln>
              <a:effectLst/>
              <a:sp3d contourW="25400">
                <a:contourClr>
                  <a:schemeClr val="lt1"/>
                </a:contourClr>
              </a:sp3d>
            </c:spPr>
          </c:dPt>
          <c:dPt>
            <c:idx val="16"/>
            <c:spPr>
              <a:solidFill>
                <a:schemeClr val="accent5">
                  <a:lumMod val="80000"/>
                  <a:lumOff val="20000"/>
                </a:schemeClr>
              </a:solidFill>
              <a:ln w="25400">
                <a:solidFill>
                  <a:schemeClr val="lt1"/>
                </a:solidFill>
              </a:ln>
              <a:effectLst/>
              <a:sp3d contourW="25400">
                <a:contourClr>
                  <a:schemeClr val="lt1"/>
                </a:contourClr>
              </a:sp3d>
            </c:spPr>
          </c:dPt>
          <c:dPt>
            <c:idx val="17"/>
            <c:spPr>
              <a:solidFill>
                <a:schemeClr val="accent6">
                  <a:lumMod val="80000"/>
                  <a:lumOff val="20000"/>
                </a:schemeClr>
              </a:solidFill>
              <a:ln w="25400">
                <a:solidFill>
                  <a:schemeClr val="lt1"/>
                </a:solidFill>
              </a:ln>
              <a:effectLst/>
              <a:sp3d contourW="25400">
                <a:contourClr>
                  <a:schemeClr val="lt1"/>
                </a:contourClr>
              </a:sp3d>
            </c:spPr>
          </c:dPt>
          <c:dPt>
            <c:idx val="18"/>
            <c:spPr>
              <a:solidFill>
                <a:schemeClr val="accent1">
                  <a:lumMod val="80000"/>
                </a:schemeClr>
              </a:solidFill>
              <a:ln w="25400">
                <a:solidFill>
                  <a:schemeClr val="lt1"/>
                </a:solidFill>
              </a:ln>
              <a:effectLst/>
              <a:sp3d contourW="25400">
                <a:contourClr>
                  <a:schemeClr val="lt1"/>
                </a:contourClr>
              </a:sp3d>
            </c:spPr>
          </c:dPt>
          <c:dPt>
            <c:idx val="19"/>
            <c:spPr>
              <a:solidFill>
                <a:schemeClr val="accent2">
                  <a:lumMod val="80000"/>
                </a:schemeClr>
              </a:solidFill>
              <a:ln w="25400">
                <a:solidFill>
                  <a:schemeClr val="lt1"/>
                </a:solidFill>
              </a:ln>
              <a:effectLst/>
              <a:sp3d contourW="25400">
                <a:contourClr>
                  <a:schemeClr val="lt1"/>
                </a:contourClr>
              </a:sp3d>
            </c:spPr>
          </c:dPt>
          <c:dPt>
            <c:idx val="20"/>
            <c:spPr>
              <a:solidFill>
                <a:schemeClr val="accent3">
                  <a:lumMod val="80000"/>
                </a:schemeClr>
              </a:solidFill>
              <a:ln w="25400">
                <a:solidFill>
                  <a:schemeClr val="lt1"/>
                </a:solidFill>
              </a:ln>
              <a:effectLst/>
              <a:sp3d contourW="25400">
                <a:contourClr>
                  <a:schemeClr val="lt1"/>
                </a:contourClr>
              </a:sp3d>
            </c:spPr>
          </c:dPt>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Sheet2!$D$4:$D$25</c:f>
              <c:numCache>
                <c:formatCode>General</c:formatCode>
                <c:ptCount val="21"/>
                <c:pt idx="0">
                  <c:v>22</c:v>
                </c:pt>
                <c:pt idx="1">
                  <c:v>23</c:v>
                </c:pt>
                <c:pt idx="2">
                  <c:v>30</c:v>
                </c:pt>
                <c:pt idx="3">
                  <c:v>29</c:v>
                </c:pt>
                <c:pt idx="4">
                  <c:v>30</c:v>
                </c:pt>
                <c:pt idx="5">
                  <c:v>30</c:v>
                </c:pt>
                <c:pt idx="6">
                  <c:v>30</c:v>
                </c:pt>
                <c:pt idx="7">
                  <c:v>21</c:v>
                </c:pt>
                <c:pt idx="8">
                  <c:v>23</c:v>
                </c:pt>
                <c:pt idx="9">
                  <c:v>25</c:v>
                </c:pt>
                <c:pt idx="10">
                  <c:v>24</c:v>
                </c:pt>
                <c:pt idx="11">
                  <c:v>21</c:v>
                </c:pt>
                <c:pt idx="12">
                  <c:v>28</c:v>
                </c:pt>
                <c:pt idx="13">
                  <c:v>22</c:v>
                </c:pt>
                <c:pt idx="14">
                  <c:v>28</c:v>
                </c:pt>
                <c:pt idx="15">
                  <c:v>27</c:v>
                </c:pt>
                <c:pt idx="16">
                  <c:v>23</c:v>
                </c:pt>
                <c:pt idx="17">
                  <c:v>29</c:v>
                </c:pt>
                <c:pt idx="18">
                  <c:v>24</c:v>
                </c:pt>
                <c:pt idx="19">
                  <c:v>29</c:v>
                </c:pt>
                <c:pt idx="20">
                  <c:v>19</c:v>
                </c:pt>
              </c:numCache>
            </c:numRef>
          </c:val>
        </c:ser>
        <c:ser>
          <c:idx val="3"/>
          <c:order val="3"/>
          <c:tx>
            <c:strRef>
              <c:f>Sheet2!$E$3</c:f>
              <c:strCache>
                <c:ptCount val="1"/>
                <c:pt idx="0">
                  <c:v>Sum of Aug-24</c:v>
                </c:pt>
              </c:strCache>
            </c:strRef>
          </c:tx>
          <c:dPt>
            <c:idx val="0"/>
            <c:spPr>
              <a:solidFill>
                <a:schemeClr val="accent1"/>
              </a:solidFill>
              <a:ln w="25400">
                <a:solidFill>
                  <a:schemeClr val="lt1"/>
                </a:solidFill>
              </a:ln>
              <a:effectLst/>
              <a:sp3d contourW="25400">
                <a:contourClr>
                  <a:schemeClr val="lt1"/>
                </a:contourClr>
              </a:sp3d>
            </c:spPr>
          </c:dPt>
          <c:dPt>
            <c:idx val="1"/>
            <c:spPr>
              <a:solidFill>
                <a:schemeClr val="accent2"/>
              </a:solidFill>
              <a:ln w="25400">
                <a:solidFill>
                  <a:schemeClr val="lt1"/>
                </a:solidFill>
              </a:ln>
              <a:effectLst/>
              <a:sp3d contourW="25400">
                <a:contourClr>
                  <a:schemeClr val="lt1"/>
                </a:contourClr>
              </a:sp3d>
            </c:spPr>
          </c:dPt>
          <c:dPt>
            <c:idx val="2"/>
            <c:spPr>
              <a:solidFill>
                <a:schemeClr val="accent3"/>
              </a:solidFill>
              <a:ln w="25400">
                <a:solidFill>
                  <a:schemeClr val="lt1"/>
                </a:solidFill>
              </a:ln>
              <a:effectLst/>
              <a:sp3d contourW="25400">
                <a:contourClr>
                  <a:schemeClr val="lt1"/>
                </a:contourClr>
              </a:sp3d>
            </c:spPr>
          </c:dPt>
          <c:dPt>
            <c:idx val="3"/>
            <c:spPr>
              <a:solidFill>
                <a:schemeClr val="accent4"/>
              </a:solidFill>
              <a:ln w="25400">
                <a:solidFill>
                  <a:schemeClr val="lt1"/>
                </a:solidFill>
              </a:ln>
              <a:effectLst/>
              <a:sp3d contourW="25400">
                <a:contourClr>
                  <a:schemeClr val="lt1"/>
                </a:contourClr>
              </a:sp3d>
            </c:spPr>
          </c:dPt>
          <c:dPt>
            <c:idx val="4"/>
            <c:spPr>
              <a:solidFill>
                <a:schemeClr val="accent5"/>
              </a:solidFill>
              <a:ln w="25400">
                <a:solidFill>
                  <a:schemeClr val="lt1"/>
                </a:solidFill>
              </a:ln>
              <a:effectLst/>
              <a:sp3d contourW="25400">
                <a:contourClr>
                  <a:schemeClr val="lt1"/>
                </a:contourClr>
              </a:sp3d>
            </c:spPr>
          </c:dPt>
          <c:dPt>
            <c:idx val="5"/>
            <c:spPr>
              <a:solidFill>
                <a:schemeClr val="accent6"/>
              </a:solidFill>
              <a:ln w="25400">
                <a:solidFill>
                  <a:schemeClr val="lt1"/>
                </a:solidFill>
              </a:ln>
              <a:effectLst/>
              <a:sp3d contourW="25400">
                <a:contourClr>
                  <a:schemeClr val="lt1"/>
                </a:contourClr>
              </a:sp3d>
            </c:spPr>
          </c:dPt>
          <c:dPt>
            <c:idx val="6"/>
            <c:spPr>
              <a:solidFill>
                <a:schemeClr val="accent1">
                  <a:lumMod val="60000"/>
                </a:schemeClr>
              </a:solidFill>
              <a:ln w="25400">
                <a:solidFill>
                  <a:schemeClr val="lt1"/>
                </a:solidFill>
              </a:ln>
              <a:effectLst/>
              <a:sp3d contourW="25400">
                <a:contourClr>
                  <a:schemeClr val="lt1"/>
                </a:contourClr>
              </a:sp3d>
            </c:spPr>
          </c:dPt>
          <c:dPt>
            <c:idx val="7"/>
            <c:spPr>
              <a:solidFill>
                <a:schemeClr val="accent2">
                  <a:lumMod val="60000"/>
                </a:schemeClr>
              </a:solidFill>
              <a:ln w="25400">
                <a:solidFill>
                  <a:schemeClr val="lt1"/>
                </a:solidFill>
              </a:ln>
              <a:effectLst/>
              <a:sp3d contourW="25400">
                <a:contourClr>
                  <a:schemeClr val="lt1"/>
                </a:contourClr>
              </a:sp3d>
            </c:spPr>
          </c:dPt>
          <c:dPt>
            <c:idx val="8"/>
            <c:spPr>
              <a:solidFill>
                <a:schemeClr val="accent3">
                  <a:lumMod val="60000"/>
                </a:schemeClr>
              </a:solidFill>
              <a:ln w="25400">
                <a:solidFill>
                  <a:schemeClr val="lt1"/>
                </a:solidFill>
              </a:ln>
              <a:effectLst/>
              <a:sp3d contourW="25400">
                <a:contourClr>
                  <a:schemeClr val="lt1"/>
                </a:contourClr>
              </a:sp3d>
            </c:spPr>
          </c:dPt>
          <c:dPt>
            <c:idx val="9"/>
            <c:spPr>
              <a:solidFill>
                <a:schemeClr val="accent4">
                  <a:lumMod val="60000"/>
                </a:schemeClr>
              </a:solidFill>
              <a:ln w="25400">
                <a:solidFill>
                  <a:schemeClr val="lt1"/>
                </a:solidFill>
              </a:ln>
              <a:effectLst/>
              <a:sp3d contourW="25400">
                <a:contourClr>
                  <a:schemeClr val="lt1"/>
                </a:contourClr>
              </a:sp3d>
            </c:spPr>
          </c:dPt>
          <c:dPt>
            <c:idx val="10"/>
            <c:spPr>
              <a:solidFill>
                <a:schemeClr val="accent5">
                  <a:lumMod val="60000"/>
                </a:schemeClr>
              </a:solidFill>
              <a:ln w="25400">
                <a:solidFill>
                  <a:schemeClr val="lt1"/>
                </a:solidFill>
              </a:ln>
              <a:effectLst/>
              <a:sp3d contourW="25400">
                <a:contourClr>
                  <a:schemeClr val="lt1"/>
                </a:contourClr>
              </a:sp3d>
            </c:spPr>
          </c:dPt>
          <c:dPt>
            <c:idx val="11"/>
            <c:spPr>
              <a:solidFill>
                <a:schemeClr val="accent6">
                  <a:lumMod val="60000"/>
                </a:schemeClr>
              </a:solidFill>
              <a:ln w="25400">
                <a:solidFill>
                  <a:schemeClr val="lt1"/>
                </a:solidFill>
              </a:ln>
              <a:effectLst/>
              <a:sp3d contourW="25400">
                <a:contourClr>
                  <a:schemeClr val="lt1"/>
                </a:contourClr>
              </a:sp3d>
            </c:spPr>
          </c:dPt>
          <c:dPt>
            <c:idx val="12"/>
            <c:spPr>
              <a:solidFill>
                <a:schemeClr val="accent1">
                  <a:lumMod val="80000"/>
                  <a:lumOff val="20000"/>
                </a:schemeClr>
              </a:solidFill>
              <a:ln w="25400">
                <a:solidFill>
                  <a:schemeClr val="lt1"/>
                </a:solidFill>
              </a:ln>
              <a:effectLst/>
              <a:sp3d contourW="25400">
                <a:contourClr>
                  <a:schemeClr val="lt1"/>
                </a:contourClr>
              </a:sp3d>
            </c:spPr>
          </c:dPt>
          <c:dPt>
            <c:idx val="13"/>
            <c:spPr>
              <a:solidFill>
                <a:schemeClr val="accent2">
                  <a:lumMod val="80000"/>
                  <a:lumOff val="20000"/>
                </a:schemeClr>
              </a:solidFill>
              <a:ln w="25400">
                <a:solidFill>
                  <a:schemeClr val="lt1"/>
                </a:solidFill>
              </a:ln>
              <a:effectLst/>
              <a:sp3d contourW="25400">
                <a:contourClr>
                  <a:schemeClr val="lt1"/>
                </a:contourClr>
              </a:sp3d>
            </c:spPr>
          </c:dPt>
          <c:dPt>
            <c:idx val="14"/>
            <c:spPr>
              <a:solidFill>
                <a:schemeClr val="accent3">
                  <a:lumMod val="80000"/>
                  <a:lumOff val="20000"/>
                </a:schemeClr>
              </a:solidFill>
              <a:ln w="25400">
                <a:solidFill>
                  <a:schemeClr val="lt1"/>
                </a:solidFill>
              </a:ln>
              <a:effectLst/>
              <a:sp3d contourW="25400">
                <a:contourClr>
                  <a:schemeClr val="lt1"/>
                </a:contourClr>
              </a:sp3d>
            </c:spPr>
          </c:dPt>
          <c:dPt>
            <c:idx val="15"/>
            <c:spPr>
              <a:solidFill>
                <a:schemeClr val="accent4">
                  <a:lumMod val="80000"/>
                  <a:lumOff val="20000"/>
                </a:schemeClr>
              </a:solidFill>
              <a:ln w="25400">
                <a:solidFill>
                  <a:schemeClr val="lt1"/>
                </a:solidFill>
              </a:ln>
              <a:effectLst/>
              <a:sp3d contourW="25400">
                <a:contourClr>
                  <a:schemeClr val="lt1"/>
                </a:contourClr>
              </a:sp3d>
            </c:spPr>
          </c:dPt>
          <c:dPt>
            <c:idx val="16"/>
            <c:spPr>
              <a:solidFill>
                <a:schemeClr val="accent5">
                  <a:lumMod val="80000"/>
                  <a:lumOff val="20000"/>
                </a:schemeClr>
              </a:solidFill>
              <a:ln w="25400">
                <a:solidFill>
                  <a:schemeClr val="lt1"/>
                </a:solidFill>
              </a:ln>
              <a:effectLst/>
              <a:sp3d contourW="25400">
                <a:contourClr>
                  <a:schemeClr val="lt1"/>
                </a:contourClr>
              </a:sp3d>
            </c:spPr>
          </c:dPt>
          <c:dPt>
            <c:idx val="17"/>
            <c:spPr>
              <a:solidFill>
                <a:schemeClr val="accent6">
                  <a:lumMod val="80000"/>
                  <a:lumOff val="20000"/>
                </a:schemeClr>
              </a:solidFill>
              <a:ln w="25400">
                <a:solidFill>
                  <a:schemeClr val="lt1"/>
                </a:solidFill>
              </a:ln>
              <a:effectLst/>
              <a:sp3d contourW="25400">
                <a:contourClr>
                  <a:schemeClr val="lt1"/>
                </a:contourClr>
              </a:sp3d>
            </c:spPr>
          </c:dPt>
          <c:dPt>
            <c:idx val="18"/>
            <c:spPr>
              <a:solidFill>
                <a:schemeClr val="accent1">
                  <a:lumMod val="80000"/>
                </a:schemeClr>
              </a:solidFill>
              <a:ln w="25400">
                <a:solidFill>
                  <a:schemeClr val="lt1"/>
                </a:solidFill>
              </a:ln>
              <a:effectLst/>
              <a:sp3d contourW="25400">
                <a:contourClr>
                  <a:schemeClr val="lt1"/>
                </a:contourClr>
              </a:sp3d>
            </c:spPr>
          </c:dPt>
          <c:dPt>
            <c:idx val="19"/>
            <c:spPr>
              <a:solidFill>
                <a:schemeClr val="accent2">
                  <a:lumMod val="80000"/>
                </a:schemeClr>
              </a:solidFill>
              <a:ln w="25400">
                <a:solidFill>
                  <a:schemeClr val="lt1"/>
                </a:solidFill>
              </a:ln>
              <a:effectLst/>
              <a:sp3d contourW="25400">
                <a:contourClr>
                  <a:schemeClr val="lt1"/>
                </a:contourClr>
              </a:sp3d>
            </c:spPr>
          </c:dPt>
          <c:dPt>
            <c:idx val="20"/>
            <c:spPr>
              <a:solidFill>
                <a:schemeClr val="accent3">
                  <a:lumMod val="80000"/>
                </a:schemeClr>
              </a:solidFill>
              <a:ln w="25400">
                <a:solidFill>
                  <a:schemeClr val="lt1"/>
                </a:solidFill>
              </a:ln>
              <a:effectLst/>
              <a:sp3d contourW="25400">
                <a:contourClr>
                  <a:schemeClr val="lt1"/>
                </a:contourClr>
              </a:sp3d>
            </c:spPr>
          </c:dPt>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Sheet2!$E$4:$E$25</c:f>
              <c:numCache>
                <c:formatCode>General</c:formatCode>
                <c:ptCount val="21"/>
                <c:pt idx="0">
                  <c:v>31</c:v>
                </c:pt>
                <c:pt idx="1">
                  <c:v>23</c:v>
                </c:pt>
                <c:pt idx="2">
                  <c:v>23</c:v>
                </c:pt>
                <c:pt idx="3">
                  <c:v>31</c:v>
                </c:pt>
                <c:pt idx="4">
                  <c:v>21</c:v>
                </c:pt>
                <c:pt idx="5">
                  <c:v>31</c:v>
                </c:pt>
                <c:pt idx="6">
                  <c:v>28</c:v>
                </c:pt>
                <c:pt idx="7">
                  <c:v>26</c:v>
                </c:pt>
                <c:pt idx="8">
                  <c:v>30</c:v>
                </c:pt>
                <c:pt idx="9">
                  <c:v>22</c:v>
                </c:pt>
                <c:pt idx="10">
                  <c:v>20</c:v>
                </c:pt>
                <c:pt idx="11">
                  <c:v>30</c:v>
                </c:pt>
                <c:pt idx="12">
                  <c:v>22</c:v>
                </c:pt>
                <c:pt idx="13">
                  <c:v>30</c:v>
                </c:pt>
                <c:pt idx="14">
                  <c:v>25</c:v>
                </c:pt>
                <c:pt idx="15">
                  <c:v>22</c:v>
                </c:pt>
                <c:pt idx="16">
                  <c:v>21</c:v>
                </c:pt>
                <c:pt idx="17">
                  <c:v>28</c:v>
                </c:pt>
                <c:pt idx="18">
                  <c:v>21</c:v>
                </c:pt>
                <c:pt idx="19">
                  <c:v>29</c:v>
                </c:pt>
                <c:pt idx="20">
                  <c:v>29</c:v>
                </c:pt>
              </c:numCache>
            </c:numRef>
          </c:val>
        </c:ser>
      </c:pie3DChart>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extLst>
      <p:ext uri="{BB962C8B-B14F-4D97-AF65-F5344CB8AC3E}">
        <p14:creationId xmlns="" xmlns:p14="http://schemas.microsoft.com/office/powerpoint/2010/main" val="319964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211441"/>
            <a:ext cx="9982200" cy="2232662"/>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3" y="3314150"/>
            <a:ext cx="8610600" cy="2677656"/>
          </a:xfrm>
          <a:prstGeom prst="rect">
            <a:avLst/>
          </a:prstGeom>
          <a:noFill/>
        </p:spPr>
        <p:txBody>
          <a:bodyPr wrap="square" rtlCol="0">
            <a:spAutoFit/>
          </a:bodyPr>
          <a:lstStyle/>
          <a:p>
            <a:r>
              <a:rPr lang="en-US" sz="2400" dirty="0"/>
              <a:t>STUDENT </a:t>
            </a:r>
            <a:r>
              <a:rPr lang="en-US" sz="2400" dirty="0" smtClean="0"/>
              <a:t>NAME: </a:t>
            </a:r>
            <a:r>
              <a:rPr lang="en-US" sz="2400" dirty="0" err="1" smtClean="0"/>
              <a:t>Priyanka.U</a:t>
            </a:r>
            <a:endParaRPr lang="en-US" sz="2400" dirty="0"/>
          </a:p>
          <a:p>
            <a:r>
              <a:rPr lang="en-US" sz="2400" dirty="0"/>
              <a:t>REGISTER </a:t>
            </a:r>
            <a:r>
              <a:rPr lang="en-US" sz="2400" dirty="0" smtClean="0"/>
              <a:t>NO: 312217218,</a:t>
            </a:r>
          </a:p>
          <a:p>
            <a:r>
              <a:rPr lang="en-US" sz="2400" dirty="0" smtClean="0"/>
              <a:t> NM ID; D46598C11C5B8EC85FC4548E0BC18190</a:t>
            </a:r>
            <a:endParaRPr lang="en-US" sz="2400" dirty="0"/>
          </a:p>
          <a:p>
            <a:r>
              <a:rPr lang="en-US" sz="2400" dirty="0" smtClean="0"/>
              <a:t>DEPARTMENT: B.COM (GENERAL)</a:t>
            </a:r>
            <a:endParaRPr lang="en-US" sz="2400" dirty="0"/>
          </a:p>
          <a:p>
            <a:r>
              <a:rPr lang="en-US" sz="2400" dirty="0" smtClean="0"/>
              <a:t>COLLEGE: SHRI KRISHNASWAMY COLLEGE FOR </a:t>
            </a:r>
            <a:r>
              <a:rPr lang="en-US" sz="2400" dirty="0" smtClean="0"/>
              <a:t>WOMEN ANNA NAGAR ,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50"/>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533400" y="1447800"/>
            <a:ext cx="9626353" cy="3139321"/>
          </a:xfrm>
          <a:prstGeom prst="rect">
            <a:avLst/>
          </a:prstGeom>
          <a:noFill/>
        </p:spPr>
        <p:txBody>
          <a:bodyPr wrap="none" rtlCol="0">
            <a:spAutoFit/>
          </a:bodyPr>
          <a:lstStyle/>
          <a:p>
            <a:r>
              <a:rPr lang="en-US" dirty="0" smtClean="0"/>
              <a:t>Effective modeling is essential for creating a robust and insightful Excel-based solution for visualizing </a:t>
            </a:r>
          </a:p>
          <a:p>
            <a:r>
              <a:rPr lang="en-US" dirty="0" smtClean="0"/>
              <a:t>employee attendance trends</a:t>
            </a:r>
            <a:r>
              <a:rPr lang="en-US" dirty="0" smtClean="0"/>
              <a:t>. Below</a:t>
            </a:r>
            <a:r>
              <a:rPr lang="en-US" dirty="0" smtClean="0"/>
              <a:t>, we outline the key components of this modeling</a:t>
            </a:r>
          </a:p>
          <a:p>
            <a:r>
              <a:rPr lang="en-US" dirty="0" smtClean="0"/>
              <a:t>process, including data structure, chart selection, and interactivity</a:t>
            </a:r>
          </a:p>
          <a:p>
            <a:endParaRPr lang="en-US" dirty="0" smtClean="0"/>
          </a:p>
          <a:p>
            <a:r>
              <a:rPr lang="en-US" b="1" dirty="0" smtClean="0"/>
              <a:t>Key </a:t>
            </a:r>
            <a:r>
              <a:rPr lang="en-US" b="1" dirty="0" err="1" smtClean="0"/>
              <a:t>M</a:t>
            </a:r>
            <a:r>
              <a:rPr lang="en-US" b="1" dirty="0" err="1" smtClean="0"/>
              <a:t>odelling</a:t>
            </a:r>
            <a:r>
              <a:rPr lang="en-US" b="1" dirty="0" smtClean="0"/>
              <a:t> </a:t>
            </a:r>
            <a:r>
              <a:rPr lang="en-US" b="1" dirty="0" smtClean="0"/>
              <a:t>factors :</a:t>
            </a:r>
          </a:p>
          <a:p>
            <a:r>
              <a:rPr lang="en-US" dirty="0" smtClean="0"/>
              <a:t>1. Data Structure and Preparation</a:t>
            </a:r>
          </a:p>
          <a:p>
            <a:r>
              <a:rPr lang="en-US" dirty="0" smtClean="0"/>
              <a:t>2. Chart Selection and Design</a:t>
            </a:r>
          </a:p>
          <a:p>
            <a:r>
              <a:rPr lang="en-US" dirty="0" smtClean="0"/>
              <a:t>3. Interactivity and User Experience</a:t>
            </a:r>
          </a:p>
          <a:p>
            <a:r>
              <a:rPr lang="en-US" dirty="0" smtClean="0"/>
              <a:t>4. Analysis and Reporting</a:t>
            </a:r>
          </a:p>
          <a:p>
            <a:r>
              <a:rPr lang="en-US" dirty="0" smtClean="0"/>
              <a:t>5. Documentation and Training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1143000"/>
          <a:ext cx="6506279" cy="4400015"/>
        </p:xfrm>
        <a:graphic>
          <a:graphicData uri="http://schemas.openxmlformats.org/drawingml/2006/table">
            <a:tbl>
              <a:tblPr/>
              <a:tblGrid>
                <a:gridCol w="1363696"/>
                <a:gridCol w="1667531"/>
                <a:gridCol w="1169330"/>
                <a:gridCol w="1103453"/>
                <a:gridCol w="1202269"/>
              </a:tblGrid>
              <a:tr h="191305">
                <a:tc>
                  <a:txBody>
                    <a:bodyPr/>
                    <a:lstStyle/>
                    <a:p>
                      <a:pPr algn="l" fontAlgn="b"/>
                      <a:r>
                        <a:rPr lang="en-US" sz="1100" b="1" i="0" u="none" strike="noStrike">
                          <a:solidFill>
                            <a:srgbClr val="000000"/>
                          </a:solidFill>
                          <a:latin typeface="Calibri"/>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latin typeface="Calibri"/>
                        </a:rPr>
                        <a:t>Sum of Employee Id </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latin typeface="Calibri"/>
                        </a:rPr>
                        <a:t>Sum of Jun-24</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latin typeface="Calibri"/>
                        </a:rPr>
                        <a:t>Sum of Jul-24</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latin typeface="Calibri"/>
                        </a:rPr>
                        <a:t>Sum of Aug-24</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r>
              <a:tr h="191305">
                <a:tc>
                  <a:txBody>
                    <a:bodyPr/>
                    <a:lstStyle/>
                    <a:p>
                      <a:pPr algn="l" fontAlgn="b"/>
                      <a:r>
                        <a:rPr lang="en-US" sz="1100" b="0" i="0" u="none" strike="noStrike">
                          <a:solidFill>
                            <a:srgbClr val="000000"/>
                          </a:solidFill>
                          <a:latin typeface="Calibri"/>
                        </a:rPr>
                        <a:t>Abigal Hall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1133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22</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31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r>
              <a:tr h="191305">
                <a:tc>
                  <a:txBody>
                    <a:bodyPr/>
                    <a:lstStyle/>
                    <a:p>
                      <a:pPr algn="l" fontAlgn="b"/>
                      <a:r>
                        <a:rPr lang="en-US" sz="1100" b="0" i="0" u="none" strike="noStrike" dirty="0">
                          <a:solidFill>
                            <a:srgbClr val="000000"/>
                          </a:solidFill>
                          <a:latin typeface="Calibri"/>
                        </a:rPr>
                        <a:t>Alex Johnson</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1138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Amelia Taylor</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Ava Dias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31</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Emily Rose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Emma Smith</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31</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Evelyn Lewis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28</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Harper Harris</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1140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26</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Harper Wilson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Jack Thomas</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1121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22</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Jacob Wilson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20</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James Bond</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Jay Park</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22</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Liam Jones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Lisa Manola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25</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Michael loe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27</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22</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Naoh Brown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Olivia Williams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28</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Stephi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Taylor Smith</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Victoria Campbell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1135</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26</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19</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r>
              <a:tr h="191305">
                <a:tc>
                  <a:txBody>
                    <a:bodyPr/>
                    <a:lstStyle/>
                    <a:p>
                      <a:pPr algn="l" fontAlgn="b"/>
                      <a:r>
                        <a:rPr lang="en-US" sz="1100" b="1" i="0" u="none" strike="noStrike">
                          <a:solidFill>
                            <a:srgbClr val="000000"/>
                          </a:solidFill>
                          <a:latin typeface="Calibri"/>
                        </a:rPr>
                        <a:t>Grand 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latin typeface="Calibri"/>
                        </a:rPr>
                        <a:t>23730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latin typeface="Calibri"/>
                        </a:rPr>
                        <a:t>526</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latin typeface="Calibri"/>
                        </a:rPr>
                        <a:t>537</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dirty="0">
                          <a:solidFill>
                            <a:srgbClr val="000000"/>
                          </a:solidFill>
                          <a:latin typeface="Calibri"/>
                        </a:rPr>
                        <a:t>543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r>
            </a:tbl>
          </a:graphicData>
        </a:graphic>
      </p:graphicFrame>
      <p:sp>
        <p:nvSpPr>
          <p:cNvPr id="3" name="TextBox 2"/>
          <p:cNvSpPr txBox="1"/>
          <p:nvPr/>
        </p:nvSpPr>
        <p:spPr>
          <a:xfrm>
            <a:off x="1066800" y="457200"/>
            <a:ext cx="1340623" cy="461665"/>
          </a:xfrm>
          <a:prstGeom prst="rect">
            <a:avLst/>
          </a:prstGeom>
          <a:noFill/>
        </p:spPr>
        <p:txBody>
          <a:bodyPr wrap="none" rtlCol="0">
            <a:spAutoFit/>
          </a:bodyPr>
          <a:lstStyle/>
          <a:p>
            <a:r>
              <a:rPr lang="en-US" sz="2400" b="1" dirty="0" smtClean="0"/>
              <a:t>RESULTS:</a:t>
            </a:r>
            <a:endParaRPr lang="en-US"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94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442339"/>
            <a:ext cx="2437131" cy="644407"/>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a:extLst>
              <a:ext uri="{FF2B5EF4-FFF2-40B4-BE49-F238E27FC236}">
                <a16:creationId xmlns="" xmlns:lc="http://schemas.openxmlformats.org/drawingml/2006/lockedCanvas" xmlns:a16="http://schemas.microsoft.com/office/drawing/2014/main" id="{7C5E1ACD-8810-2B95-8835-6840DAAC5C9E}"/>
              </a:ext>
            </a:extLst>
          </p:cNvPr>
          <p:cNvGraphicFramePr>
            <a:graphicFrameLocks/>
          </p:cNvGraphicFramePr>
          <p:nvPr/>
        </p:nvGraphicFramePr>
        <p:xfrm>
          <a:off x="1447800" y="1905000"/>
          <a:ext cx="3505200" cy="3581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 xmlns:lc="http://schemas.openxmlformats.org/drawingml/2006/lockedCanvas" xmlns:a16="http://schemas.microsoft.com/office/drawing/2014/main" id="{E0083940-AED5-4031-9A68-55FCF2FEE797}"/>
              </a:ext>
            </a:extLst>
          </p:cNvPr>
          <p:cNvGraphicFramePr>
            <a:graphicFrameLocks/>
          </p:cNvGraphicFramePr>
          <p:nvPr/>
        </p:nvGraphicFramePr>
        <p:xfrm>
          <a:off x="5562600" y="20574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1600200"/>
            <a:ext cx="11596223" cy="3970318"/>
          </a:xfrm>
          <a:prstGeom prst="rect">
            <a:avLst/>
          </a:prstGeom>
          <a:noFill/>
        </p:spPr>
        <p:txBody>
          <a:bodyPr wrap="square" rtlCol="0">
            <a:spAutoFit/>
          </a:bodyPr>
          <a:lstStyle/>
          <a:p>
            <a:r>
              <a:rPr lang="en-US" b="1" dirty="0" smtClean="0"/>
              <a:t>Visualizing employee attendance trends with Excel charts</a:t>
            </a:r>
            <a:r>
              <a:rPr lang="en-US" dirty="0" smtClean="0"/>
              <a:t> represents a transformative approach to managing and understanding workforce </a:t>
            </a:r>
            <a:r>
              <a:rPr lang="en-US" dirty="0" err="1" smtClean="0"/>
              <a:t>attendence.By</a:t>
            </a:r>
            <a:r>
              <a:rPr lang="en-US" dirty="0" smtClean="0"/>
              <a:t> </a:t>
            </a:r>
            <a:r>
              <a:rPr lang="en-US" dirty="0" smtClean="0"/>
              <a:t>leveraging Excel’s robust charting capabilities, organizations gain a powerful</a:t>
            </a:r>
          </a:p>
          <a:p>
            <a:r>
              <a:rPr lang="en-US" dirty="0" smtClean="0"/>
              <a:t> tool for turning raw attendance data into actionable insights. The solution not only enhances data clarity but also</a:t>
            </a:r>
          </a:p>
          <a:p>
            <a:r>
              <a:rPr lang="en-US" dirty="0" smtClean="0"/>
              <a:t> supports strategic decision-making and operational efficiency.</a:t>
            </a:r>
          </a:p>
          <a:p>
            <a:r>
              <a:rPr lang="en-US" dirty="0" smtClean="0">
                <a:solidFill>
                  <a:schemeClr val="tx1">
                    <a:lumMod val="75000"/>
                    <a:lumOff val="25000"/>
                  </a:schemeClr>
                </a:solidFill>
              </a:rPr>
              <a:t>This approach not only enhances operational efficiency but also fosters a culture of transparency and accountability, ultimately contributing to a more engaged and productive workforce.</a:t>
            </a:r>
          </a:p>
          <a:p>
            <a:endParaRPr lang="en-US" dirty="0" smtClean="0">
              <a:solidFill>
                <a:schemeClr val="tx1">
                  <a:lumMod val="75000"/>
                  <a:lumOff val="25000"/>
                </a:schemeClr>
              </a:solidFill>
            </a:endParaRPr>
          </a:p>
          <a:p>
            <a:r>
              <a:rPr lang="en-US" b="1" dirty="0" smtClean="0"/>
              <a:t>Overall Impact:</a:t>
            </a:r>
            <a:endParaRPr lang="en-US" dirty="0" smtClean="0"/>
          </a:p>
          <a:p>
            <a:r>
              <a:rPr lang="en-US" dirty="0" smtClean="0"/>
              <a:t>The enhanced attendance management system has led to improved operational efficiency, better data-driven decision-making, and a more transparent and compliant work environment.</a:t>
            </a:r>
          </a:p>
          <a:p>
            <a:r>
              <a:rPr lang="en-US" dirty="0" smtClean="0"/>
              <a:t>4o mini</a:t>
            </a:r>
          </a:p>
          <a:p>
            <a:endParaRPr lang="en-US" dirty="0" smtClean="0">
              <a:solidFill>
                <a:schemeClr val="tx1">
                  <a:lumMod val="75000"/>
                  <a:lumOff val="25000"/>
                </a:schemeClr>
              </a:solidFill>
            </a:endParaRPr>
          </a:p>
          <a:p>
            <a:endParaRPr lang="en-US" dirty="0" smtClean="0"/>
          </a:p>
          <a:p>
            <a:endParaRPr lang="en-US"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33369"/>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Visualizing Employee </a:t>
            </a:r>
            <a:r>
              <a:rPr lang="en-US" sz="4400" b="1" dirty="0" err="1" smtClean="0">
                <a:solidFill>
                  <a:srgbClr val="0F0F0F"/>
                </a:solidFill>
                <a:latin typeface="Times New Roman" panose="02020603050405020304" pitchFamily="18" charset="0"/>
                <a:cs typeface="Times New Roman" panose="02020603050405020304" pitchFamily="18" charset="0"/>
              </a:rPr>
              <a:t>Attendence</a:t>
            </a:r>
            <a:r>
              <a:rPr lang="en-US" sz="4400" b="1" dirty="0" smtClean="0">
                <a:solidFill>
                  <a:srgbClr val="0F0F0F"/>
                </a:solidFill>
                <a:latin typeface="Times New Roman" panose="02020603050405020304" pitchFamily="18" charset="0"/>
                <a:cs typeface="Times New Roman" panose="02020603050405020304" pitchFamily="18" charset="0"/>
              </a:rPr>
              <a:t> Trends with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02283"/>
            <a:ext cx="2357120" cy="644407"/>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408304"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575057"/>
            <a:ext cx="5715001"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1800" spc="-20" dirty="0" smtClean="0"/>
              <a:t>P</a:t>
            </a:r>
            <a:r>
              <a:rPr sz="1800" spc="15" dirty="0" smtClean="0"/>
              <a:t>ROB</a:t>
            </a:r>
            <a:r>
              <a:rPr sz="1800" spc="55" dirty="0" smtClean="0"/>
              <a:t>L</a:t>
            </a:r>
            <a:r>
              <a:rPr lang="en-US" sz="1800" spc="-20" dirty="0" smtClean="0"/>
              <a:t>EM </a:t>
            </a:r>
            <a:r>
              <a:rPr sz="1800" spc="10" dirty="0" smtClean="0"/>
              <a:t>S</a:t>
            </a:r>
            <a:r>
              <a:rPr sz="1800" spc="-370" dirty="0" smtClean="0"/>
              <a:t>T</a:t>
            </a:r>
            <a:r>
              <a:rPr sz="1800" spc="-375" dirty="0" smtClean="0"/>
              <a:t>A</a:t>
            </a:r>
            <a:r>
              <a:rPr sz="1800" spc="15" dirty="0" smtClean="0"/>
              <a:t>T</a:t>
            </a:r>
            <a:r>
              <a:rPr sz="1800" spc="-10" dirty="0" smtClean="0"/>
              <a:t>E</a:t>
            </a:r>
            <a:r>
              <a:rPr sz="1800" spc="-20" dirty="0" smtClean="0"/>
              <a:t>ME</a:t>
            </a:r>
            <a:r>
              <a:rPr sz="1800" spc="10" dirty="0" smtClean="0"/>
              <a:t>NT</a:t>
            </a:r>
            <a:r>
              <a:rPr lang="en-US" sz="1800" spc="10" dirty="0" smtClean="0"/>
              <a:t> FOR VISUALIZING EMPLOYEE ATTENDENCE TRENDS WITH EXCEL CHARTS </a:t>
            </a:r>
            <a:endParaRPr sz="1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9"/>
            <a:ext cx="2143125" cy="200025"/>
          </a:xfrm>
          <a:prstGeom prst="rect">
            <a:avLst/>
          </a:prstGeom>
        </p:spPr>
      </p:pic>
      <p:sp>
        <p:nvSpPr>
          <p:cNvPr id="11" name="TextBox 10"/>
          <p:cNvSpPr txBox="1"/>
          <p:nvPr/>
        </p:nvSpPr>
        <p:spPr>
          <a:xfrm>
            <a:off x="304800" y="1752600"/>
            <a:ext cx="9220200" cy="3693319"/>
          </a:xfrm>
          <a:prstGeom prst="rect">
            <a:avLst/>
          </a:prstGeom>
          <a:noFill/>
        </p:spPr>
        <p:txBody>
          <a:bodyPr wrap="square" rtlCol="0">
            <a:spAutoFit/>
          </a:bodyPr>
          <a:lstStyle/>
          <a:p>
            <a:pPr algn="just"/>
            <a:r>
              <a:rPr lang="en-US" dirty="0" smtClean="0"/>
              <a:t>Employee attendance is a crucial metric for any organization, influencing productivity, planning, and overall operational efficiency. Regular monitoring and analysis of attendance data help in identifying patterns, potential issues, and areas for improvement. Visualizing this data through charts can provide clearer insights and aid in decision-making</a:t>
            </a:r>
          </a:p>
          <a:p>
            <a:pPr algn="just"/>
            <a:r>
              <a:rPr lang="en-US" b="1" dirty="0" smtClean="0"/>
              <a:t> Data Collection and Preparation:</a:t>
            </a:r>
            <a:endParaRPr lang="en-US" dirty="0" smtClean="0"/>
          </a:p>
          <a:p>
            <a:pPr lvl="1"/>
            <a:r>
              <a:rPr lang="en-US" dirty="0" smtClean="0"/>
              <a:t>Collect attendance data for employees, including attributes such as dates, employee </a:t>
            </a:r>
          </a:p>
          <a:p>
            <a:pPr lvl="1"/>
            <a:r>
              <a:rPr lang="en-US" dirty="0" smtClean="0"/>
              <a:t>IDs, names, attendance status  </a:t>
            </a:r>
            <a:r>
              <a:rPr lang="en-US" b="1" dirty="0" smtClean="0"/>
              <a:t>Chart Types and Visualization:</a:t>
            </a:r>
            <a:endParaRPr lang="en-US" dirty="0" smtClean="0"/>
          </a:p>
          <a:p>
            <a:pPr lvl="1"/>
            <a:r>
              <a:rPr lang="en-US" dirty="0" smtClean="0"/>
              <a:t>Develop various types of charts to visualize attendance trends, including but</a:t>
            </a:r>
          </a:p>
          <a:p>
            <a:pPr lvl="1"/>
            <a:r>
              <a:rPr lang="en-US" dirty="0" smtClean="0"/>
              <a:t> not limited to:</a:t>
            </a:r>
          </a:p>
          <a:p>
            <a:pPr lvl="2" algn="just"/>
            <a:r>
              <a:rPr lang="en-US" b="1" dirty="0" smtClean="0"/>
              <a:t>1.Pie Charts : Pie Charts:</a:t>
            </a:r>
            <a:r>
              <a:rPr lang="en-US" dirty="0" smtClean="0"/>
              <a:t> To represent the proportion of different attendance statuses </a:t>
            </a:r>
            <a:r>
              <a:rPr lang="en-US" b="1" dirty="0" smtClean="0"/>
              <a:t>2.Bar Charts:</a:t>
            </a:r>
            <a:r>
              <a:rPr lang="en-US" dirty="0" smtClean="0"/>
              <a:t> To compare attendance rates across different departments or</a:t>
            </a:r>
          </a:p>
          <a:p>
            <a:pPr lvl="2" algn="just"/>
            <a:r>
              <a:rPr lang="en-US" dirty="0" smtClean="0"/>
              <a:t> time periods.</a:t>
            </a:r>
          </a:p>
          <a:p>
            <a:pPr lvl="2"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4008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179347"/>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9" name="TextBox 8"/>
          <p:cNvSpPr txBox="1"/>
          <p:nvPr/>
        </p:nvSpPr>
        <p:spPr>
          <a:xfrm>
            <a:off x="533400" y="1219200"/>
            <a:ext cx="9448800" cy="4247317"/>
          </a:xfrm>
          <a:prstGeom prst="rect">
            <a:avLst/>
          </a:prstGeom>
          <a:noFill/>
        </p:spPr>
        <p:txBody>
          <a:bodyPr wrap="square" rtlCol="0">
            <a:spAutoFit/>
          </a:bodyPr>
          <a:lstStyle/>
          <a:p>
            <a:r>
              <a:rPr lang="en-US" dirty="0"/>
              <a:t>In many organizations, monitoring and managing employee attendance is crucial for operational efficiency and productivity. </a:t>
            </a:r>
            <a:r>
              <a:rPr lang="en-US" dirty="0" smtClean="0"/>
              <a:t>And the main goal of this project is to </a:t>
            </a:r>
            <a:r>
              <a:rPr lang="en-US" dirty="0" err="1" smtClean="0"/>
              <a:t>analyse</a:t>
            </a:r>
            <a:r>
              <a:rPr lang="en-US" dirty="0" smtClean="0"/>
              <a:t> and </a:t>
            </a:r>
            <a:r>
              <a:rPr lang="en-US" dirty="0" err="1" smtClean="0"/>
              <a:t>visuyalize</a:t>
            </a:r>
            <a:r>
              <a:rPr lang="en-US" dirty="0" smtClean="0"/>
              <a:t> employee </a:t>
            </a:r>
            <a:r>
              <a:rPr lang="en-US" dirty="0" err="1" smtClean="0"/>
              <a:t>attendence</a:t>
            </a:r>
            <a:r>
              <a:rPr lang="en-US" dirty="0" smtClean="0"/>
              <a:t> data to ascertain and identify trends and patterns </a:t>
            </a:r>
          </a:p>
          <a:p>
            <a:r>
              <a:rPr lang="en-US" dirty="0" smtClean="0"/>
              <a:t> </a:t>
            </a:r>
            <a:r>
              <a:rPr lang="en-US" b="1" dirty="0"/>
              <a:t>Scope:</a:t>
            </a:r>
            <a:endParaRPr lang="en-US" dirty="0"/>
          </a:p>
          <a:p>
            <a:r>
              <a:rPr lang="en-US" b="1" dirty="0"/>
              <a:t>Data </a:t>
            </a:r>
            <a:r>
              <a:rPr lang="en-US" b="1" dirty="0" smtClean="0"/>
              <a:t>Collection:</a:t>
            </a:r>
            <a:endParaRPr lang="en-US" dirty="0" smtClean="0"/>
          </a:p>
          <a:p>
            <a:r>
              <a:rPr lang="en-US" dirty="0"/>
              <a:t> </a:t>
            </a:r>
            <a:r>
              <a:rPr lang="en-US" dirty="0" smtClean="0"/>
              <a:t>        1. Collect </a:t>
            </a:r>
            <a:r>
              <a:rPr lang="en-US" dirty="0"/>
              <a:t>historical attendance data for employees. </a:t>
            </a:r>
            <a:r>
              <a:rPr lang="en-US" dirty="0" smtClean="0"/>
              <a:t>It includes ID, Name , </a:t>
            </a:r>
            <a:r>
              <a:rPr lang="en-US" dirty="0" err="1" smtClean="0"/>
              <a:t>Attendence</a:t>
            </a:r>
            <a:r>
              <a:rPr lang="en-US" dirty="0" smtClean="0"/>
              <a:t> </a:t>
            </a:r>
          </a:p>
          <a:p>
            <a:pPr lvl="1"/>
            <a:r>
              <a:rPr lang="en-US" dirty="0" smtClean="0"/>
              <a:t>status of the employee </a:t>
            </a:r>
          </a:p>
          <a:p>
            <a:r>
              <a:rPr lang="en-US" b="1" dirty="0"/>
              <a:t>Data Preparation:</a:t>
            </a:r>
            <a:endParaRPr lang="en-US" dirty="0"/>
          </a:p>
          <a:p>
            <a:r>
              <a:rPr lang="en-US" dirty="0"/>
              <a:t>Clean and organize the data within Excel. This includes:</a:t>
            </a:r>
          </a:p>
          <a:p>
            <a:pPr lvl="1"/>
            <a:r>
              <a:rPr lang="en-US" dirty="0" smtClean="0"/>
              <a:t>1. Formatting </a:t>
            </a:r>
            <a:r>
              <a:rPr lang="en-US" dirty="0"/>
              <a:t>dates consistently.</a:t>
            </a:r>
          </a:p>
          <a:p>
            <a:r>
              <a:rPr lang="en-US" b="1" dirty="0"/>
              <a:t>Chart Development:</a:t>
            </a:r>
            <a:endParaRPr lang="en-US" dirty="0"/>
          </a:p>
          <a:p>
            <a:r>
              <a:rPr lang="en-US" dirty="0"/>
              <a:t>Create a series of Excel charts to visualize different aspects of the attendance </a:t>
            </a:r>
            <a:r>
              <a:rPr lang="en-US" dirty="0" err="1" smtClean="0"/>
              <a:t>data:line</a:t>
            </a:r>
            <a:r>
              <a:rPr lang="en-US" dirty="0" smtClean="0"/>
              <a:t> charts, </a:t>
            </a:r>
          </a:p>
          <a:p>
            <a:r>
              <a:rPr lang="en-US" dirty="0" smtClean="0"/>
              <a:t> bar charts, pie charts</a:t>
            </a:r>
            <a:endParaRPr lang="en-US" dirty="0"/>
          </a:p>
          <a:p>
            <a:pPr lvl="1"/>
            <a:endParaRPr lang="en-US" dirty="0"/>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650096"/>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7" name="TextBox 6"/>
          <p:cNvSpPr txBox="1"/>
          <p:nvPr/>
        </p:nvSpPr>
        <p:spPr>
          <a:xfrm>
            <a:off x="533400" y="1828800"/>
            <a:ext cx="8972551" cy="3693319"/>
          </a:xfrm>
          <a:prstGeom prst="rect">
            <a:avLst/>
          </a:prstGeom>
          <a:noFill/>
        </p:spPr>
        <p:txBody>
          <a:bodyPr wrap="square" rtlCol="0">
            <a:spAutoFit/>
          </a:bodyPr>
          <a:lstStyle/>
          <a:p>
            <a:r>
              <a:rPr lang="en-US" sz="2400" dirty="0"/>
              <a:t>The end users of visualizing employee attendance trends with Excel charts can vary depending </a:t>
            </a:r>
            <a:endParaRPr lang="en-US" sz="2400" dirty="0" smtClean="0"/>
          </a:p>
          <a:p>
            <a:r>
              <a:rPr lang="en-US" sz="2400" dirty="0" smtClean="0"/>
              <a:t>on </a:t>
            </a:r>
            <a:r>
              <a:rPr lang="en-US" sz="2400" dirty="0"/>
              <a:t>the organization’s structure and needs. Generally, these users include</a:t>
            </a:r>
            <a:r>
              <a:rPr lang="en-US" sz="2400" dirty="0" smtClean="0"/>
              <a:t>:</a:t>
            </a:r>
          </a:p>
          <a:p>
            <a:pPr marL="342900" indent="-342900">
              <a:buAutoNum type="arabicPeriod"/>
            </a:pPr>
            <a:r>
              <a:rPr lang="en-US" sz="2400" dirty="0" smtClean="0"/>
              <a:t>Human Resource Managers</a:t>
            </a:r>
          </a:p>
          <a:p>
            <a:pPr marL="342900" indent="-342900">
              <a:buAutoNum type="arabicPeriod"/>
            </a:pPr>
            <a:r>
              <a:rPr lang="en-US" sz="2400" dirty="0" smtClean="0"/>
              <a:t>Department Heads </a:t>
            </a:r>
          </a:p>
          <a:p>
            <a:pPr marL="342900" indent="-342900">
              <a:buAutoNum type="arabicPeriod"/>
            </a:pPr>
            <a:r>
              <a:rPr lang="en-US" sz="2400" dirty="0" smtClean="0"/>
              <a:t>Senior Management </a:t>
            </a:r>
          </a:p>
          <a:p>
            <a:pPr marL="342900" indent="-342900">
              <a:buAutoNum type="arabicPeriod"/>
            </a:pPr>
            <a:r>
              <a:rPr lang="en-US" sz="2400" dirty="0" smtClean="0"/>
              <a:t>Finance Team</a:t>
            </a:r>
          </a:p>
          <a:p>
            <a:pPr marL="342900" indent="-342900">
              <a:buAutoNum type="arabicPeriod"/>
            </a:pPr>
            <a:r>
              <a:rPr lang="en-US" sz="2400" dirty="0" smtClean="0"/>
              <a:t>Compliance officers </a:t>
            </a:r>
          </a:p>
          <a:p>
            <a:pPr marL="342900" indent="-342900">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143001"/>
            <a:ext cx="1752600" cy="2514599"/>
          </a:xfrm>
          <a:prstGeom prst="rect">
            <a:avLst/>
          </a:prstGeom>
        </p:spPr>
      </p:pic>
      <p:sp>
        <p:nvSpPr>
          <p:cNvPr id="3" name="object 3"/>
          <p:cNvSpPr/>
          <p:nvPr/>
        </p:nvSpPr>
        <p:spPr>
          <a:xfrm>
            <a:off x="9906000" y="5638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39400" y="6248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584813"/>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10" name="TextBox 9"/>
          <p:cNvSpPr txBox="1"/>
          <p:nvPr/>
        </p:nvSpPr>
        <p:spPr>
          <a:xfrm>
            <a:off x="1524000" y="1676400"/>
            <a:ext cx="9722710" cy="4524315"/>
          </a:xfrm>
          <a:prstGeom prst="rect">
            <a:avLst/>
          </a:prstGeom>
          <a:noFill/>
        </p:spPr>
        <p:txBody>
          <a:bodyPr wrap="square" rtlCol="0">
            <a:spAutoFit/>
          </a:bodyPr>
          <a:lstStyle/>
          <a:p>
            <a:r>
              <a:rPr lang="en-US" b="1" dirty="0" smtClean="0"/>
              <a:t>Our solution</a:t>
            </a:r>
            <a:r>
              <a:rPr lang="en-US" dirty="0" smtClean="0"/>
              <a:t> provides a comprehensive Excel-based system designed to visualize employee </a:t>
            </a:r>
          </a:p>
          <a:p>
            <a:r>
              <a:rPr lang="en-US" dirty="0" smtClean="0"/>
              <a:t>attendance trends through a variety </a:t>
            </a:r>
          </a:p>
          <a:p>
            <a:r>
              <a:rPr lang="en-US" dirty="0" smtClean="0"/>
              <a:t>of interactive charts and tools. This solution enables users to effectively monitor </a:t>
            </a:r>
            <a:r>
              <a:rPr lang="en-US" dirty="0" err="1" smtClean="0"/>
              <a:t>analyze,and</a:t>
            </a:r>
            <a:r>
              <a:rPr lang="en-US" dirty="0" smtClean="0"/>
              <a:t> report on attendance data, facilitating data-driven decision-making and improving overall workforce management.</a:t>
            </a:r>
          </a:p>
          <a:p>
            <a:r>
              <a:rPr lang="en-US" b="1" dirty="0" smtClean="0"/>
              <a:t>Conditional formatting : </a:t>
            </a:r>
            <a:r>
              <a:rPr lang="en-US" dirty="0" smtClean="0"/>
              <a:t>uses color gradients to represent different</a:t>
            </a:r>
          </a:p>
          <a:p>
            <a:r>
              <a:rPr lang="en-US" dirty="0" smtClean="0"/>
              <a:t> attendance levels, making it easy to spot patterns, such as consistent absenteeism. </a:t>
            </a:r>
          </a:p>
          <a:p>
            <a:r>
              <a:rPr lang="en-US" b="1" dirty="0" smtClean="0"/>
              <a:t>Pivot Table and Pivot Chart:</a:t>
            </a:r>
            <a:r>
              <a:rPr lang="en-US" dirty="0" smtClean="0"/>
              <a:t> Use Pivot Tables to summarize your attendance </a:t>
            </a:r>
            <a:r>
              <a:rPr lang="en-US" dirty="0" err="1" smtClean="0"/>
              <a:t>dat</a:t>
            </a:r>
            <a:endParaRPr lang="en-US" dirty="0" smtClean="0"/>
          </a:p>
          <a:p>
            <a:r>
              <a:rPr lang="en-US" dirty="0" smtClean="0"/>
              <a:t>a </a:t>
            </a:r>
            <a:r>
              <a:rPr lang="en-US" b="1" dirty="0" smtClean="0"/>
              <a:t>Value Proposition</a:t>
            </a:r>
          </a:p>
          <a:p>
            <a:r>
              <a:rPr lang="en-US" b="1" dirty="0" smtClean="0"/>
              <a:t>Enhanced Decision-Making:</a:t>
            </a:r>
            <a:endParaRPr lang="en-US" dirty="0" smtClean="0"/>
          </a:p>
          <a:p>
            <a:pPr lvl="1"/>
            <a:r>
              <a:rPr lang="en-US" b="1" dirty="0" smtClean="0"/>
              <a:t>Data-Driven Insights:</a:t>
            </a:r>
            <a:r>
              <a:rPr lang="en-US" dirty="0" smtClean="0"/>
              <a:t> Clear visualization of attendance trends helps managers and HR professionals make informed decisions based on real-time data.</a:t>
            </a:r>
          </a:p>
          <a:p>
            <a:pPr lvl="1"/>
            <a:r>
              <a:rPr lang="en-US" b="1" dirty="0" smtClean="0"/>
              <a:t>Identifying Patterns:</a:t>
            </a:r>
            <a:r>
              <a:rPr lang="en-US" dirty="0" smtClean="0"/>
              <a:t> Easily spot attendance patterns, peak absence periods, and potential issues, allowing for proactive management and interventions.</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85800" y="1676400"/>
            <a:ext cx="9871364" cy="3970318"/>
          </a:xfrm>
          <a:prstGeom prst="rect">
            <a:avLst/>
          </a:prstGeom>
          <a:noFill/>
        </p:spPr>
        <p:txBody>
          <a:bodyPr wrap="square" rtlCol="0">
            <a:spAutoFit/>
          </a:bodyPr>
          <a:lstStyle/>
          <a:p>
            <a:r>
              <a:rPr lang="en-US" b="1" dirty="0" smtClean="0"/>
              <a:t>Description:</a:t>
            </a:r>
            <a:r>
              <a:rPr lang="en-US" dirty="0" smtClean="0"/>
              <a:t> This dataset tracks employee attendance records, capturing key details for each </a:t>
            </a:r>
          </a:p>
          <a:p>
            <a:r>
              <a:rPr lang="en-US" dirty="0" smtClean="0"/>
              <a:t>employee's presence and absence. </a:t>
            </a:r>
          </a:p>
          <a:p>
            <a:endParaRPr lang="en-US" dirty="0" smtClean="0"/>
          </a:p>
          <a:p>
            <a:r>
              <a:rPr lang="en-US" b="1" dirty="0" smtClean="0"/>
              <a:t>FIELDS:</a:t>
            </a:r>
          </a:p>
          <a:p>
            <a:r>
              <a:rPr lang="en-US" dirty="0" smtClean="0"/>
              <a:t>Employee ID : Unique number </a:t>
            </a:r>
          </a:p>
          <a:p>
            <a:r>
              <a:rPr lang="en-US" dirty="0" smtClean="0"/>
              <a:t>Employee Name : First name </a:t>
            </a:r>
          </a:p>
          <a:p>
            <a:r>
              <a:rPr lang="en-US" dirty="0" smtClean="0"/>
              <a:t>Sum of months: employee presented and absent</a:t>
            </a:r>
          </a:p>
          <a:p>
            <a:r>
              <a:rPr lang="en-US" dirty="0" smtClean="0"/>
              <a:t>Attendance Status: Indicates presence, absence, late, or leave</a:t>
            </a:r>
          </a:p>
          <a:p>
            <a:r>
              <a:rPr lang="en-US" dirty="0" smtClean="0"/>
              <a:t>. </a:t>
            </a:r>
          </a:p>
          <a:p>
            <a:r>
              <a:rPr lang="en-US" b="1" dirty="0" smtClean="0"/>
              <a:t>Purpose:</a:t>
            </a:r>
            <a:r>
              <a:rPr lang="en-US" dirty="0" smtClean="0"/>
              <a:t> The dataset helps in monitoring attendance patterns, calculating payroll, managing employee schedules, and ensuring compliance with company policies.</a:t>
            </a:r>
          </a:p>
          <a:p>
            <a:endParaRPr lang="en-US" dirty="0" smtClean="0"/>
          </a:p>
          <a:p>
            <a:endParaRPr lang="en-US" dirty="0" smtClean="0"/>
          </a:p>
          <a:p>
            <a:endParaRPr lang="en-US" dirty="0" smtClean="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1" y="2354707"/>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524000" y="2133600"/>
            <a:ext cx="9158213" cy="1477328"/>
          </a:xfrm>
          <a:prstGeom prst="rect">
            <a:avLst/>
          </a:prstGeom>
          <a:noFill/>
        </p:spPr>
        <p:txBody>
          <a:bodyPr wrap="none" rtlCol="0">
            <a:spAutoFit/>
          </a:bodyPr>
          <a:lstStyle/>
          <a:p>
            <a:r>
              <a:rPr lang="en-US" dirty="0" smtClean="0"/>
              <a:t>Conditional formatting : to track the low </a:t>
            </a:r>
            <a:r>
              <a:rPr lang="en-US" dirty="0" err="1" smtClean="0"/>
              <a:t>attendence</a:t>
            </a:r>
            <a:r>
              <a:rPr lang="en-US" dirty="0" smtClean="0"/>
              <a:t> </a:t>
            </a:r>
            <a:r>
              <a:rPr lang="en-US" dirty="0" smtClean="0"/>
              <a:t>employee highlighted with light red </a:t>
            </a:r>
            <a:r>
              <a:rPr lang="en-US" dirty="0" err="1" smtClean="0"/>
              <a:t>colour</a:t>
            </a:r>
            <a:r>
              <a:rPr lang="en-US" dirty="0" smtClean="0"/>
              <a:t> </a:t>
            </a:r>
            <a:endParaRPr lang="en-US" dirty="0" smtClean="0"/>
          </a:p>
          <a:p>
            <a:r>
              <a:rPr lang="en-US" b="1" dirty="0" smtClean="0"/>
              <a:t>Pivot table :</a:t>
            </a:r>
            <a:r>
              <a:rPr lang="en-US" dirty="0" smtClean="0"/>
              <a:t> Summarize attendance data by employee, date, and department.</a:t>
            </a:r>
          </a:p>
          <a:p>
            <a:r>
              <a:rPr lang="en-US" b="1" dirty="0" smtClean="0"/>
              <a:t>Pivot Chart: </a:t>
            </a:r>
            <a:r>
              <a:rPr lang="en-US" dirty="0" smtClean="0"/>
              <a:t>Visualize attendance patterns and summaries.</a:t>
            </a:r>
            <a:endParaRPr lang="en-US" b="1" dirty="0" smtClean="0"/>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977</Words>
  <Application>Microsoft Office PowerPoint</Application>
  <PresentationFormat>Custom</PresentationFormat>
  <Paragraphs>228</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FOR VISUALIZING EMPLOYEE ATTENDENCE TRENDS WITH EXCEL CHARTS </vt:lpstr>
      <vt:lpstr>PROJECT OVERVIEW</vt:lpstr>
      <vt:lpstr>WHO ARE THE END USERS?</vt:lpstr>
      <vt:lpstr>OUR SOLUTION AND ITS VALUE PROPOSITION</vt:lpstr>
      <vt:lpstr>Dataset Description</vt:lpstr>
      <vt:lpstr>THE "WOW" IN OUR SOLUTION</vt:lpstr>
      <vt:lpstr>Slide 10</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41</cp:revision>
  <dcterms:created xsi:type="dcterms:W3CDTF">2024-03-29T15:07:22Z</dcterms:created>
  <dcterms:modified xsi:type="dcterms:W3CDTF">2024-09-06T13:59:41Z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