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61" r:id="rId4"/>
    <p:sldId id="259" r:id="rId5"/>
    <p:sldId id="262" r:id="rId6"/>
    <p:sldId id="263" r:id="rId7"/>
    <p:sldId id="277" r:id="rId8"/>
    <p:sldId id="278" r:id="rId9"/>
    <p:sldId id="264" r:id="rId10"/>
    <p:sldId id="279" r:id="rId11"/>
    <p:sldId id="266" r:id="rId12"/>
    <p:sldId id="267" r:id="rId13"/>
    <p:sldId id="268" r:id="rId14"/>
    <p:sldId id="270" r:id="rId15"/>
    <p:sldId id="271" r:id="rId16"/>
    <p:sldId id="272" r:id="rId17"/>
    <p:sldId id="273" r:id="rId18"/>
    <p:sldId id="275" r:id="rId19"/>
    <p:sldId id="276" r:id="rId20"/>
    <p:sldId id="274"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154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31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7281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4975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134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006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1481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78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22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7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097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9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56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3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59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14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548300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A8DB-8382-69E4-E96F-8CF36012B161}"/>
              </a:ext>
            </a:extLst>
          </p:cNvPr>
          <p:cNvSpPr>
            <a:spLocks noGrp="1"/>
          </p:cNvSpPr>
          <p:nvPr>
            <p:ph type="ctrTitle"/>
          </p:nvPr>
        </p:nvSpPr>
        <p:spPr/>
        <p:txBody>
          <a:bodyPr/>
          <a:lstStyle/>
          <a:p>
            <a:r>
              <a:rPr lang="en-IN" dirty="0"/>
              <a:t>Portfolio Management System</a:t>
            </a:r>
          </a:p>
        </p:txBody>
      </p:sp>
    </p:spTree>
    <p:extLst>
      <p:ext uri="{BB962C8B-B14F-4D97-AF65-F5344CB8AC3E}">
        <p14:creationId xmlns:p14="http://schemas.microsoft.com/office/powerpoint/2010/main" val="373973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34C9-24C6-9800-CED8-88EAC33B7206}"/>
              </a:ext>
            </a:extLst>
          </p:cNvPr>
          <p:cNvSpPr>
            <a:spLocks noGrp="1"/>
          </p:cNvSpPr>
          <p:nvPr>
            <p:ph type="title"/>
          </p:nvPr>
        </p:nvSpPr>
        <p:spPr/>
        <p:txBody>
          <a:bodyPr/>
          <a:lstStyle/>
          <a:p>
            <a:r>
              <a:rPr lang="en-IN" dirty="0"/>
              <a:t>Daily Mutual Fund NAV Microservice</a:t>
            </a:r>
          </a:p>
        </p:txBody>
      </p:sp>
      <p:sp>
        <p:nvSpPr>
          <p:cNvPr id="3" name="TextBox 2"/>
          <p:cNvSpPr txBox="1"/>
          <p:nvPr/>
        </p:nvSpPr>
        <p:spPr>
          <a:xfrm>
            <a:off x="794759" y="1375873"/>
            <a:ext cx="8853443" cy="4339650"/>
          </a:xfrm>
          <a:prstGeom prst="rect">
            <a:avLst/>
          </a:prstGeom>
          <a:noFill/>
        </p:spPr>
        <p:txBody>
          <a:bodyPr wrap="square" rtlCol="0">
            <a:spAutoFit/>
          </a:bodyPr>
          <a:lstStyle/>
          <a:p>
            <a:r>
              <a:rPr lang="en-US" sz="2400" b="1" dirty="0"/>
              <a:t>Entities</a:t>
            </a:r>
          </a:p>
          <a:p>
            <a:endParaRPr lang="en-IN" dirty="0"/>
          </a:p>
          <a:p>
            <a:pPr lvl="0"/>
            <a:r>
              <a:rPr lang="en-US" sz="2400" b="1" dirty="0"/>
              <a:t>Mutual Fund Details</a:t>
            </a:r>
            <a:endParaRPr lang="en-IN" sz="2400" dirty="0"/>
          </a:p>
          <a:p>
            <a:r>
              <a:rPr lang="en-US" sz="2400" dirty="0"/>
              <a:t>Mutual Fund Id - It is a unique id representing the Mutual Fund</a:t>
            </a:r>
            <a:endParaRPr lang="en-IN" sz="2400" dirty="0"/>
          </a:p>
          <a:p>
            <a:r>
              <a:rPr lang="en-US" sz="2400" dirty="0"/>
              <a:t>Mutual Fund Name - Name of the Mutual Fund </a:t>
            </a:r>
            <a:endParaRPr lang="en-IN" sz="2400" dirty="0"/>
          </a:p>
          <a:p>
            <a:r>
              <a:rPr lang="en-US" sz="2400" dirty="0"/>
              <a:t>Mutual Fund Value - NAV of Mutual Fund</a:t>
            </a:r>
            <a:endParaRPr lang="en-IN" sz="2400" dirty="0"/>
          </a:p>
          <a:p>
            <a:r>
              <a:rPr lang="en-US" sz="2400" dirty="0"/>
              <a:t> </a:t>
            </a:r>
            <a:endParaRPr lang="en-IN" sz="2400" dirty="0"/>
          </a:p>
          <a:p>
            <a:r>
              <a:rPr lang="en-US" sz="2400" b="1" dirty="0"/>
              <a:t>REST End Points</a:t>
            </a:r>
            <a:endParaRPr lang="en-IN" dirty="0"/>
          </a:p>
          <a:p>
            <a:r>
              <a:rPr lang="en-US" sz="2400" b="1" dirty="0"/>
              <a:t>Daily Mutual Fund NAV </a:t>
            </a:r>
            <a:r>
              <a:rPr lang="en-US" sz="2400" b="1" dirty="0" err="1"/>
              <a:t>Microservice</a:t>
            </a:r>
            <a:endParaRPr lang="en-IN" sz="2400" dirty="0"/>
          </a:p>
          <a:p>
            <a:pPr lvl="1"/>
            <a:r>
              <a:rPr lang="en-US" sz="2400" dirty="0"/>
              <a:t>GET: /</a:t>
            </a:r>
            <a:r>
              <a:rPr lang="en-US" sz="2400" dirty="0" err="1"/>
              <a:t>mutualFundNav</a:t>
            </a:r>
            <a:r>
              <a:rPr lang="en-US" sz="2400" dirty="0"/>
              <a:t> (Input: Mutual Fund Name| Output </a:t>
            </a:r>
            <a:r>
              <a:rPr lang="en-US" sz="2400" dirty="0" err="1"/>
              <a:t>MutualFundDetail</a:t>
            </a:r>
            <a:r>
              <a:rPr lang="en-US" sz="2400" dirty="0"/>
              <a:t>)</a:t>
            </a:r>
            <a:endParaRPr lang="en-IN" dirty="0"/>
          </a:p>
          <a:p>
            <a:endParaRPr lang="en-IN" dirty="0"/>
          </a:p>
        </p:txBody>
      </p:sp>
    </p:spTree>
    <p:extLst>
      <p:ext uri="{BB962C8B-B14F-4D97-AF65-F5344CB8AC3E}">
        <p14:creationId xmlns:p14="http://schemas.microsoft.com/office/powerpoint/2010/main" val="228080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1298-253E-9C81-EC94-EACC265C1334}"/>
              </a:ext>
            </a:extLst>
          </p:cNvPr>
          <p:cNvSpPr>
            <a:spLocks noGrp="1"/>
          </p:cNvSpPr>
          <p:nvPr>
            <p:ph type="title"/>
          </p:nvPr>
        </p:nvSpPr>
        <p:spPr/>
        <p:txBody>
          <a:bodyPr/>
          <a:lstStyle/>
          <a:p>
            <a:r>
              <a:rPr lang="en-IN" dirty="0"/>
              <a:t>Authorization Microservice</a:t>
            </a:r>
          </a:p>
        </p:txBody>
      </p:sp>
      <p:sp>
        <p:nvSpPr>
          <p:cNvPr id="6" name="TextBox 5">
            <a:extLst>
              <a:ext uri="{FF2B5EF4-FFF2-40B4-BE49-F238E27FC236}">
                <a16:creationId xmlns:a16="http://schemas.microsoft.com/office/drawing/2014/main" id="{314CFE82-ADD6-24B9-7978-1A9BDD367E96}"/>
              </a:ext>
            </a:extLst>
          </p:cNvPr>
          <p:cNvSpPr txBox="1"/>
          <p:nvPr/>
        </p:nvSpPr>
        <p:spPr>
          <a:xfrm>
            <a:off x="677334" y="1532965"/>
            <a:ext cx="8480112" cy="1569660"/>
          </a:xfrm>
          <a:prstGeom prst="rect">
            <a:avLst/>
          </a:prstGeom>
          <a:noFill/>
        </p:spPr>
        <p:txBody>
          <a:bodyPr wrap="square">
            <a:spAutoFit/>
          </a:bodyPr>
          <a:lstStyle/>
          <a:p>
            <a:pPr marL="285750" indent="-285750">
              <a:buFont typeface="Arial" panose="020B0604020202020204" pitchFamily="34" charset="0"/>
              <a:buChar char="•"/>
            </a:pPr>
            <a:r>
              <a:rPr lang="en-IN" sz="2400" dirty="0"/>
              <a:t>It Creates JWT (JSON Web Token) for an authentication user who is in Database and then it validates the user based on the JWT token passes in the “Authentication” Request-Header</a:t>
            </a:r>
          </a:p>
        </p:txBody>
      </p:sp>
      <p:sp>
        <p:nvSpPr>
          <p:cNvPr id="8" name="TextBox 7">
            <a:extLst>
              <a:ext uri="{FF2B5EF4-FFF2-40B4-BE49-F238E27FC236}">
                <a16:creationId xmlns:a16="http://schemas.microsoft.com/office/drawing/2014/main" id="{FC5401B4-C6D3-2DD7-A158-90A23B40664F}"/>
              </a:ext>
            </a:extLst>
          </p:cNvPr>
          <p:cNvSpPr txBox="1"/>
          <p:nvPr/>
        </p:nvSpPr>
        <p:spPr>
          <a:xfrm>
            <a:off x="677334" y="3515002"/>
            <a:ext cx="6104964" cy="1501821"/>
          </a:xfrm>
          <a:prstGeom prst="rect">
            <a:avLst/>
          </a:prstGeom>
          <a:noFill/>
        </p:spPr>
        <p:txBody>
          <a:bodyPr wrap="square">
            <a:spAutoFit/>
          </a:bodyPr>
          <a:lstStyle/>
          <a:p>
            <a:r>
              <a:rPr lang="en-IN" sz="2400" dirty="0">
                <a:solidFill>
                  <a:schemeClr val="accent4">
                    <a:lumMod val="50000"/>
                  </a:schemeClr>
                </a:solidFill>
              </a:rPr>
              <a:t>Methods:</a:t>
            </a:r>
          </a:p>
          <a:p>
            <a:pPr marL="285750" indent="-285750">
              <a:lnSpc>
                <a:spcPct val="150000"/>
              </a:lnSpc>
              <a:buFont typeface="Arial" panose="020B0604020202020204" pitchFamily="34" charset="0"/>
              <a:buChar char="•"/>
            </a:pPr>
            <a:r>
              <a:rPr lang="en-IN" sz="2400" dirty="0"/>
              <a:t>POST:/authenticate</a:t>
            </a:r>
          </a:p>
          <a:p>
            <a:pPr marL="285750" indent="-285750">
              <a:lnSpc>
                <a:spcPct val="150000"/>
              </a:lnSpc>
              <a:buFont typeface="Arial" panose="020B0604020202020204" pitchFamily="34" charset="0"/>
              <a:buChar char="•"/>
            </a:pPr>
            <a:r>
              <a:rPr lang="en-IN" sz="2400" dirty="0"/>
              <a:t>POST:/validate</a:t>
            </a:r>
          </a:p>
        </p:txBody>
      </p:sp>
    </p:spTree>
    <p:extLst>
      <p:ext uri="{BB962C8B-B14F-4D97-AF65-F5344CB8AC3E}">
        <p14:creationId xmlns:p14="http://schemas.microsoft.com/office/powerpoint/2010/main" val="392383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AB1E-D164-56B8-BAB5-23ED6CC581DD}"/>
              </a:ext>
            </a:extLst>
          </p:cNvPr>
          <p:cNvSpPr>
            <a:spLocks noGrp="1"/>
          </p:cNvSpPr>
          <p:nvPr>
            <p:ph type="title"/>
          </p:nvPr>
        </p:nvSpPr>
        <p:spPr/>
        <p:txBody>
          <a:bodyPr/>
          <a:lstStyle/>
          <a:p>
            <a:r>
              <a:rPr lang="en-IN" dirty="0"/>
              <a:t>Customer Portal</a:t>
            </a:r>
          </a:p>
        </p:txBody>
      </p:sp>
      <p:sp>
        <p:nvSpPr>
          <p:cNvPr id="4" name="TextBox 3">
            <a:extLst>
              <a:ext uri="{FF2B5EF4-FFF2-40B4-BE49-F238E27FC236}">
                <a16:creationId xmlns:a16="http://schemas.microsoft.com/office/drawing/2014/main" id="{81162105-426A-967B-855C-D805ABE132D4}"/>
              </a:ext>
            </a:extLst>
          </p:cNvPr>
          <p:cNvSpPr txBox="1"/>
          <p:nvPr/>
        </p:nvSpPr>
        <p:spPr>
          <a:xfrm>
            <a:off x="677334" y="1422592"/>
            <a:ext cx="8480112" cy="3717813"/>
          </a:xfrm>
          <a:prstGeom prst="rect">
            <a:avLst/>
          </a:prstGeom>
          <a:noFill/>
        </p:spPr>
        <p:txBody>
          <a:bodyPr wrap="square">
            <a:spAutoFit/>
          </a:bodyPr>
          <a:lstStyle/>
          <a:p>
            <a:pPr algn="l" rtl="0" fontAlgn="base"/>
            <a:r>
              <a:rPr lang="en-US" sz="2400" b="0" i="0" dirty="0">
                <a:solidFill>
                  <a:srgbClr val="000000"/>
                </a:solidFill>
                <a:effectLst/>
                <a:latin typeface="+mj-lt"/>
              </a:rPr>
              <a:t>Customer Portal </a:t>
            </a:r>
            <a:r>
              <a:rPr lang="en-US" sz="2400" b="0" i="0" dirty="0">
                <a:solidFill>
                  <a:srgbClr val="000000"/>
                </a:solidFill>
                <a:effectLst/>
                <a:latin typeface="Calibri" panose="020F0502020204030204" pitchFamily="34" charset="0"/>
              </a:rPr>
              <a:t> </a:t>
            </a:r>
            <a:r>
              <a:rPr lang="en-US" sz="2400" b="0" i="0" dirty="0">
                <a:solidFill>
                  <a:srgbClr val="000000"/>
                </a:solidFill>
                <a:effectLst/>
              </a:rPr>
              <a:t>must allow a customer to Login. Once successfully logged in, the customer do the following operation: </a:t>
            </a:r>
          </a:p>
          <a:p>
            <a:pPr algn="l" rtl="0" fontAlgn="base"/>
            <a:endParaRPr lang="en-US" sz="2400" b="0" i="0" dirty="0">
              <a:solidFill>
                <a:srgbClr val="000000"/>
              </a:solidFill>
              <a:effectLst/>
            </a:endParaRPr>
          </a:p>
          <a:p>
            <a:pPr algn="l" rtl="0" fontAlgn="base">
              <a:lnSpc>
                <a:spcPct val="150000"/>
              </a:lnSpc>
              <a:buFont typeface="Arial" panose="020B0604020202020204" pitchFamily="34" charset="0"/>
              <a:buChar char="•"/>
            </a:pPr>
            <a:r>
              <a:rPr lang="en-US" sz="2400" b="0" i="0" dirty="0">
                <a:solidFill>
                  <a:srgbClr val="000000"/>
                </a:solidFill>
                <a:effectLst/>
              </a:rPr>
              <a:t>View Stock Data</a:t>
            </a:r>
          </a:p>
          <a:p>
            <a:pPr algn="l" rtl="0" fontAlgn="base">
              <a:lnSpc>
                <a:spcPct val="150000"/>
              </a:lnSpc>
              <a:buFont typeface="Arial" panose="020B0604020202020204" pitchFamily="34" charset="0"/>
              <a:buChar char="•"/>
            </a:pPr>
            <a:r>
              <a:rPr lang="en-US" sz="2400" dirty="0">
                <a:solidFill>
                  <a:srgbClr val="000000"/>
                </a:solidFill>
              </a:rPr>
              <a:t>View Mutual Fund Data</a:t>
            </a:r>
            <a:endParaRPr lang="en-US" sz="2400" b="0" i="0" dirty="0">
              <a:solidFill>
                <a:srgbClr val="000000"/>
              </a:solidFill>
              <a:effectLst/>
            </a:endParaRPr>
          </a:p>
          <a:p>
            <a:pPr algn="l" rtl="0" fontAlgn="base">
              <a:lnSpc>
                <a:spcPct val="150000"/>
              </a:lnSpc>
              <a:buFont typeface="Arial" panose="020B0604020202020204" pitchFamily="34" charset="0"/>
              <a:buChar char="•"/>
            </a:pPr>
            <a:r>
              <a:rPr lang="en-US" sz="2400" dirty="0">
                <a:solidFill>
                  <a:srgbClr val="000000"/>
                </a:solidFill>
              </a:rPr>
              <a:t>Calculate</a:t>
            </a:r>
            <a:r>
              <a:rPr lang="en-US" sz="2400" b="0" i="0" dirty="0">
                <a:solidFill>
                  <a:srgbClr val="000000"/>
                </a:solidFill>
                <a:effectLst/>
              </a:rPr>
              <a:t> </a:t>
            </a:r>
            <a:r>
              <a:rPr lang="en-US" sz="2400" dirty="0">
                <a:solidFill>
                  <a:srgbClr val="000000"/>
                </a:solidFill>
              </a:rPr>
              <a:t>N</a:t>
            </a:r>
            <a:r>
              <a:rPr lang="en-US" sz="2400" b="0" i="0" dirty="0">
                <a:solidFill>
                  <a:srgbClr val="000000"/>
                </a:solidFill>
                <a:effectLst/>
              </a:rPr>
              <a:t>et Worth.</a:t>
            </a:r>
          </a:p>
          <a:p>
            <a:pPr algn="l" rtl="0" fontAlgn="base">
              <a:lnSpc>
                <a:spcPct val="150000"/>
              </a:lnSpc>
              <a:buFont typeface="Arial" panose="020B0604020202020204" pitchFamily="34" charset="0"/>
              <a:buChar char="•"/>
            </a:pPr>
            <a:r>
              <a:rPr lang="en-US" sz="2400" dirty="0">
                <a:solidFill>
                  <a:srgbClr val="000000"/>
                </a:solidFill>
              </a:rPr>
              <a:t>S</a:t>
            </a:r>
            <a:r>
              <a:rPr lang="en-US" sz="2400" b="0" i="0" dirty="0">
                <a:solidFill>
                  <a:srgbClr val="000000"/>
                </a:solidFill>
                <a:effectLst/>
              </a:rPr>
              <a:t>ell existing assets – Stocks or Mutual funds. </a:t>
            </a:r>
          </a:p>
        </p:txBody>
      </p:sp>
    </p:spTree>
    <p:extLst>
      <p:ext uri="{BB962C8B-B14F-4D97-AF65-F5344CB8AC3E}">
        <p14:creationId xmlns:p14="http://schemas.microsoft.com/office/powerpoint/2010/main" val="428317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0B7E-70C4-92CC-733B-4184AE2B881E}"/>
              </a:ext>
            </a:extLst>
          </p:cNvPr>
          <p:cNvSpPr>
            <a:spLocks noGrp="1"/>
          </p:cNvSpPr>
          <p:nvPr>
            <p:ph type="title"/>
          </p:nvPr>
        </p:nvSpPr>
        <p:spPr>
          <a:xfrm>
            <a:off x="596651" y="300318"/>
            <a:ext cx="8596668" cy="1320800"/>
          </a:xfrm>
        </p:spPr>
        <p:txBody>
          <a:bodyPr/>
          <a:lstStyle/>
          <a:p>
            <a:r>
              <a:rPr lang="en-IN" dirty="0"/>
              <a:t>PROJECT SCREENSHOTS</a:t>
            </a:r>
          </a:p>
        </p:txBody>
      </p:sp>
      <p:pic>
        <p:nvPicPr>
          <p:cNvPr id="4" name="Picture 3">
            <a:extLst>
              <a:ext uri="{FF2B5EF4-FFF2-40B4-BE49-F238E27FC236}">
                <a16:creationId xmlns:a16="http://schemas.microsoft.com/office/drawing/2014/main" id="{E7072AD1-06BA-08B1-692C-1C3A8B0D0AD7}"/>
              </a:ext>
            </a:extLst>
          </p:cNvPr>
          <p:cNvPicPr>
            <a:picLocks noChangeAspect="1"/>
          </p:cNvPicPr>
          <p:nvPr/>
        </p:nvPicPr>
        <p:blipFill>
          <a:blip r:embed="rId2"/>
          <a:stretch>
            <a:fillRect/>
          </a:stretch>
        </p:blipFill>
        <p:spPr>
          <a:xfrm>
            <a:off x="0" y="1315011"/>
            <a:ext cx="12192000" cy="5610225"/>
          </a:xfrm>
          <a:prstGeom prst="rect">
            <a:avLst/>
          </a:prstGeom>
        </p:spPr>
      </p:pic>
    </p:spTree>
    <p:extLst>
      <p:ext uri="{BB962C8B-B14F-4D97-AF65-F5344CB8AC3E}">
        <p14:creationId xmlns:p14="http://schemas.microsoft.com/office/powerpoint/2010/main" val="377276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E11C8A-8479-9EC6-1238-A90DA9874D2B}"/>
              </a:ext>
            </a:extLst>
          </p:cNvPr>
          <p:cNvPicPr>
            <a:picLocks noChangeAspect="1"/>
          </p:cNvPicPr>
          <p:nvPr/>
        </p:nvPicPr>
        <p:blipFill>
          <a:blip r:embed="rId2"/>
          <a:stretch>
            <a:fillRect/>
          </a:stretch>
        </p:blipFill>
        <p:spPr>
          <a:xfrm>
            <a:off x="-677909" y="311943"/>
            <a:ext cx="13547818" cy="6234113"/>
          </a:xfrm>
          <a:prstGeom prst="rect">
            <a:avLst/>
          </a:prstGeom>
        </p:spPr>
      </p:pic>
    </p:spTree>
    <p:extLst>
      <p:ext uri="{BB962C8B-B14F-4D97-AF65-F5344CB8AC3E}">
        <p14:creationId xmlns:p14="http://schemas.microsoft.com/office/powerpoint/2010/main" val="1247592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102B2D-0BE0-EC83-5A15-AEF4E81A6AB5}"/>
              </a:ext>
            </a:extLst>
          </p:cNvPr>
          <p:cNvPicPr>
            <a:picLocks noChangeAspect="1"/>
          </p:cNvPicPr>
          <p:nvPr/>
        </p:nvPicPr>
        <p:blipFill>
          <a:blip r:embed="rId2"/>
          <a:stretch>
            <a:fillRect/>
          </a:stretch>
        </p:blipFill>
        <p:spPr>
          <a:xfrm>
            <a:off x="-690524" y="306138"/>
            <a:ext cx="13573048" cy="6245723"/>
          </a:xfrm>
          <a:prstGeom prst="rect">
            <a:avLst/>
          </a:prstGeom>
        </p:spPr>
      </p:pic>
    </p:spTree>
    <p:extLst>
      <p:ext uri="{BB962C8B-B14F-4D97-AF65-F5344CB8AC3E}">
        <p14:creationId xmlns:p14="http://schemas.microsoft.com/office/powerpoint/2010/main" val="93476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34E10-DC60-AD52-FF40-0BE206359928}"/>
              </a:ext>
            </a:extLst>
          </p:cNvPr>
          <p:cNvPicPr>
            <a:picLocks noChangeAspect="1"/>
          </p:cNvPicPr>
          <p:nvPr/>
        </p:nvPicPr>
        <p:blipFill>
          <a:blip r:embed="rId2"/>
          <a:stretch>
            <a:fillRect/>
          </a:stretch>
        </p:blipFill>
        <p:spPr>
          <a:xfrm>
            <a:off x="-677909" y="311943"/>
            <a:ext cx="13547818" cy="6234113"/>
          </a:xfrm>
          <a:prstGeom prst="rect">
            <a:avLst/>
          </a:prstGeom>
        </p:spPr>
      </p:pic>
    </p:spTree>
    <p:extLst>
      <p:ext uri="{BB962C8B-B14F-4D97-AF65-F5344CB8AC3E}">
        <p14:creationId xmlns:p14="http://schemas.microsoft.com/office/powerpoint/2010/main" val="410228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735944-CB54-14A1-248D-D37E0A0504FB}"/>
              </a:ext>
            </a:extLst>
          </p:cNvPr>
          <p:cNvPicPr>
            <a:picLocks noChangeAspect="1"/>
          </p:cNvPicPr>
          <p:nvPr/>
        </p:nvPicPr>
        <p:blipFill>
          <a:blip r:embed="rId2"/>
          <a:stretch>
            <a:fillRect/>
          </a:stretch>
        </p:blipFill>
        <p:spPr>
          <a:xfrm>
            <a:off x="-809412" y="251431"/>
            <a:ext cx="13810824" cy="6355137"/>
          </a:xfrm>
          <a:prstGeom prst="rect">
            <a:avLst/>
          </a:prstGeom>
        </p:spPr>
      </p:pic>
    </p:spTree>
    <p:extLst>
      <p:ext uri="{BB962C8B-B14F-4D97-AF65-F5344CB8AC3E}">
        <p14:creationId xmlns:p14="http://schemas.microsoft.com/office/powerpoint/2010/main" val="78225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64610C-08D5-8F34-4618-2F676357257E}"/>
              </a:ext>
            </a:extLst>
          </p:cNvPr>
          <p:cNvPicPr>
            <a:picLocks noChangeAspect="1"/>
          </p:cNvPicPr>
          <p:nvPr/>
        </p:nvPicPr>
        <p:blipFill>
          <a:blip r:embed="rId2"/>
          <a:stretch>
            <a:fillRect/>
          </a:stretch>
        </p:blipFill>
        <p:spPr>
          <a:xfrm>
            <a:off x="-677909" y="311943"/>
            <a:ext cx="13547818" cy="6234113"/>
          </a:xfrm>
          <a:prstGeom prst="rect">
            <a:avLst/>
          </a:prstGeom>
        </p:spPr>
      </p:pic>
    </p:spTree>
    <p:extLst>
      <p:ext uri="{BB962C8B-B14F-4D97-AF65-F5344CB8AC3E}">
        <p14:creationId xmlns:p14="http://schemas.microsoft.com/office/powerpoint/2010/main" val="4199225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8E7E46-2C2A-7405-AA51-4DFED47FEE5D}"/>
              </a:ext>
            </a:extLst>
          </p:cNvPr>
          <p:cNvPicPr>
            <a:picLocks noChangeAspect="1"/>
          </p:cNvPicPr>
          <p:nvPr/>
        </p:nvPicPr>
        <p:blipFill>
          <a:blip r:embed="rId2"/>
          <a:stretch>
            <a:fillRect/>
          </a:stretch>
        </p:blipFill>
        <p:spPr>
          <a:xfrm>
            <a:off x="-677909" y="311943"/>
            <a:ext cx="13547818" cy="6234113"/>
          </a:xfrm>
          <a:prstGeom prst="rect">
            <a:avLst/>
          </a:prstGeom>
        </p:spPr>
      </p:pic>
    </p:spTree>
    <p:extLst>
      <p:ext uri="{BB962C8B-B14F-4D97-AF65-F5344CB8AC3E}">
        <p14:creationId xmlns:p14="http://schemas.microsoft.com/office/powerpoint/2010/main" val="324545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989FCE-D588-0E69-26B9-33E9D4B33F57}"/>
              </a:ext>
            </a:extLst>
          </p:cNvPr>
          <p:cNvSpPr txBox="1"/>
          <p:nvPr/>
        </p:nvSpPr>
        <p:spPr>
          <a:xfrm>
            <a:off x="941070" y="336177"/>
            <a:ext cx="10309860" cy="2369880"/>
          </a:xfrm>
          <a:prstGeom prst="rect">
            <a:avLst/>
          </a:prstGeom>
          <a:noFill/>
        </p:spPr>
        <p:txBody>
          <a:bodyPr wrap="square" rtlCol="0">
            <a:spAutoFit/>
          </a:bodyPr>
          <a:lstStyle/>
          <a:p>
            <a:pPr>
              <a:lnSpc>
                <a:spcPct val="200000"/>
              </a:lnSpc>
            </a:pPr>
            <a:r>
              <a:rPr lang="en-IN" sz="3200" b="1" dirty="0">
                <a:solidFill>
                  <a:schemeClr val="accent1"/>
                </a:solidFill>
              </a:rPr>
              <a:t>Presented To</a:t>
            </a:r>
            <a:r>
              <a:rPr lang="en-IN" sz="3200" dirty="0">
                <a:solidFill>
                  <a:schemeClr val="accent1"/>
                </a:solidFill>
              </a:rPr>
              <a:t>: </a:t>
            </a:r>
          </a:p>
          <a:p>
            <a:r>
              <a:rPr lang="en-IN" sz="2800" dirty="0"/>
              <a:t>M Hari Kumar (249514)</a:t>
            </a:r>
          </a:p>
          <a:p>
            <a:r>
              <a:rPr lang="en-IN" sz="2800" dirty="0"/>
              <a:t>Gayathri Mahadevan (t-Gayathri10)</a:t>
            </a:r>
          </a:p>
          <a:p>
            <a:r>
              <a:rPr lang="en-IN" sz="2800" dirty="0"/>
              <a:t>Kanchan </a:t>
            </a:r>
            <a:r>
              <a:rPr lang="en-IN" sz="2800" dirty="0" err="1"/>
              <a:t>Bhise</a:t>
            </a:r>
            <a:r>
              <a:rPr lang="en-IN" sz="2800" dirty="0"/>
              <a:t> (2122049)</a:t>
            </a:r>
          </a:p>
        </p:txBody>
      </p:sp>
      <p:sp>
        <p:nvSpPr>
          <p:cNvPr id="3" name="TextBox 2">
            <a:extLst>
              <a:ext uri="{FF2B5EF4-FFF2-40B4-BE49-F238E27FC236}">
                <a16:creationId xmlns:a16="http://schemas.microsoft.com/office/drawing/2014/main" id="{04505818-EDA1-B839-E890-5AE0B2335894}"/>
              </a:ext>
            </a:extLst>
          </p:cNvPr>
          <p:cNvSpPr txBox="1"/>
          <p:nvPr/>
        </p:nvSpPr>
        <p:spPr>
          <a:xfrm>
            <a:off x="941070" y="3017310"/>
            <a:ext cx="9075420" cy="3231654"/>
          </a:xfrm>
          <a:prstGeom prst="rect">
            <a:avLst/>
          </a:prstGeom>
          <a:noFill/>
        </p:spPr>
        <p:txBody>
          <a:bodyPr wrap="square" rtlCol="0">
            <a:spAutoFit/>
          </a:bodyPr>
          <a:lstStyle/>
          <a:p>
            <a:pPr>
              <a:lnSpc>
                <a:spcPct val="200000"/>
              </a:lnSpc>
            </a:pPr>
            <a:r>
              <a:rPr lang="en-IN" sz="3200" b="1" dirty="0">
                <a:solidFill>
                  <a:schemeClr val="accent1"/>
                </a:solidFill>
              </a:rPr>
              <a:t>By POD3:</a:t>
            </a:r>
          </a:p>
          <a:p>
            <a:r>
              <a:rPr lang="en-IN" sz="2800" dirty="0"/>
              <a:t>Vishal Gupta                       (2135887)</a:t>
            </a:r>
          </a:p>
          <a:p>
            <a:r>
              <a:rPr lang="en-IN" sz="2800" dirty="0"/>
              <a:t>Chinta Sundara Sreya          (2136868)</a:t>
            </a:r>
          </a:p>
          <a:p>
            <a:r>
              <a:rPr lang="en-IN" sz="2800" dirty="0"/>
              <a:t>Priyanka G                          (2135338)</a:t>
            </a:r>
          </a:p>
          <a:p>
            <a:r>
              <a:rPr lang="en-IN" sz="2800" dirty="0" err="1"/>
              <a:t>Paricheri</a:t>
            </a:r>
            <a:r>
              <a:rPr lang="en-IN" sz="2800" dirty="0"/>
              <a:t> </a:t>
            </a:r>
            <a:r>
              <a:rPr lang="en-IN" sz="2800" dirty="0" err="1"/>
              <a:t>Neeraja</a:t>
            </a:r>
            <a:r>
              <a:rPr lang="en-IN" sz="2800" dirty="0"/>
              <a:t>                (2135690)</a:t>
            </a:r>
          </a:p>
          <a:p>
            <a:r>
              <a:rPr lang="en-IN" sz="2800" dirty="0" err="1"/>
              <a:t>Likhit</a:t>
            </a:r>
            <a:r>
              <a:rPr lang="en-IN" sz="2800" dirty="0"/>
              <a:t> Manda                       (2134177)</a:t>
            </a:r>
          </a:p>
        </p:txBody>
      </p:sp>
    </p:spTree>
    <p:extLst>
      <p:ext uri="{BB962C8B-B14F-4D97-AF65-F5344CB8AC3E}">
        <p14:creationId xmlns:p14="http://schemas.microsoft.com/office/powerpoint/2010/main" val="3819737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D227F4-1287-4150-0FF3-D90195C8E5BB}"/>
              </a:ext>
            </a:extLst>
          </p:cNvPr>
          <p:cNvPicPr>
            <a:picLocks noChangeAspect="1"/>
          </p:cNvPicPr>
          <p:nvPr/>
        </p:nvPicPr>
        <p:blipFill>
          <a:blip r:embed="rId2"/>
          <a:stretch>
            <a:fillRect/>
          </a:stretch>
        </p:blipFill>
        <p:spPr>
          <a:xfrm>
            <a:off x="-677909" y="311943"/>
            <a:ext cx="13547818" cy="6234113"/>
          </a:xfrm>
          <a:prstGeom prst="rect">
            <a:avLst/>
          </a:prstGeom>
        </p:spPr>
      </p:pic>
    </p:spTree>
    <p:extLst>
      <p:ext uri="{BB962C8B-B14F-4D97-AF65-F5344CB8AC3E}">
        <p14:creationId xmlns:p14="http://schemas.microsoft.com/office/powerpoint/2010/main" val="261428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AF48-7B9F-73DA-8C3B-A4E5F3DE05A0}"/>
              </a:ext>
            </a:extLst>
          </p:cNvPr>
          <p:cNvSpPr>
            <a:spLocks noGrp="1"/>
          </p:cNvSpPr>
          <p:nvPr>
            <p:ph type="title"/>
          </p:nvPr>
        </p:nvSpPr>
        <p:spPr>
          <a:xfrm>
            <a:off x="3899648" y="2876177"/>
            <a:ext cx="3805396" cy="1320800"/>
          </a:xfrm>
        </p:spPr>
        <p:txBody>
          <a:bodyPr>
            <a:noAutofit/>
          </a:bodyPr>
          <a:lstStyle/>
          <a:p>
            <a:r>
              <a:rPr lang="en-IN" sz="5400" dirty="0"/>
              <a:t>THANK YOU</a:t>
            </a:r>
          </a:p>
        </p:txBody>
      </p:sp>
    </p:spTree>
    <p:extLst>
      <p:ext uri="{BB962C8B-B14F-4D97-AF65-F5344CB8AC3E}">
        <p14:creationId xmlns:p14="http://schemas.microsoft.com/office/powerpoint/2010/main" val="357300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92C5-FCB2-4D2E-52F2-9977F5465CAB}"/>
              </a:ext>
            </a:extLst>
          </p:cNvPr>
          <p:cNvSpPr>
            <a:spLocks noGrp="1"/>
          </p:cNvSpPr>
          <p:nvPr>
            <p:ph type="title"/>
          </p:nvPr>
        </p:nvSpPr>
        <p:spPr/>
        <p:txBody>
          <a:bodyPr/>
          <a:lstStyle/>
          <a:p>
            <a:r>
              <a:rPr lang="en-IN" dirty="0"/>
              <a:t>PROJECT OVERWIEW</a:t>
            </a:r>
          </a:p>
        </p:txBody>
      </p:sp>
      <p:sp>
        <p:nvSpPr>
          <p:cNvPr id="3" name="TextBox 2">
            <a:extLst>
              <a:ext uri="{FF2B5EF4-FFF2-40B4-BE49-F238E27FC236}">
                <a16:creationId xmlns:a16="http://schemas.microsoft.com/office/drawing/2014/main" id="{6693D07D-F07A-9839-5D4E-D34EBC258105}"/>
              </a:ext>
            </a:extLst>
          </p:cNvPr>
          <p:cNvSpPr txBox="1"/>
          <p:nvPr/>
        </p:nvSpPr>
        <p:spPr>
          <a:xfrm>
            <a:off x="677334" y="1707776"/>
            <a:ext cx="8596668" cy="3416320"/>
          </a:xfrm>
          <a:prstGeom prst="rect">
            <a:avLst/>
          </a:prstGeom>
          <a:noFill/>
        </p:spPr>
        <p:txBody>
          <a:bodyPr wrap="square" rtlCol="0">
            <a:spAutoFit/>
          </a:bodyPr>
          <a:lstStyle/>
          <a:p>
            <a:pPr marL="285750" indent="-285750">
              <a:buFont typeface="Wingdings" panose="05000000000000000000" pitchFamily="2" charset="2"/>
              <a:buChar char="v"/>
            </a:pPr>
            <a:r>
              <a:rPr lang="en-US" sz="2400" b="0" i="0" dirty="0">
                <a:solidFill>
                  <a:srgbClr val="000000"/>
                </a:solidFill>
                <a:effectLst/>
                <a:latin typeface="Arial" panose="020B0604020202020204" pitchFamily="34" charset="0"/>
              </a:rPr>
              <a:t> A leading Financial Services Organization wants to strengthen its Middleware by exposing the core logic related to Portfolio Management as Microservices.</a:t>
            </a:r>
          </a:p>
          <a:p>
            <a:pPr marL="285750" indent="-285750">
              <a:buFont typeface="Wingdings" panose="05000000000000000000" pitchFamily="2" charset="2"/>
              <a:buChar char="v"/>
            </a:pPr>
            <a:endParaRPr lang="en-US" sz="2400" dirty="0">
              <a:solidFill>
                <a:srgbClr val="000000"/>
              </a:solidFill>
              <a:latin typeface="Arial" panose="020B0604020202020204" pitchFamily="34" charset="0"/>
            </a:endParaRPr>
          </a:p>
          <a:p>
            <a:pPr marL="285750" indent="-285750">
              <a:buFont typeface="Wingdings" panose="05000000000000000000" pitchFamily="2" charset="2"/>
              <a:buChar char="v"/>
            </a:pPr>
            <a:r>
              <a:rPr lang="en-US" sz="2400" b="0" i="0" dirty="0">
                <a:solidFill>
                  <a:srgbClr val="000000"/>
                </a:solidFill>
                <a:effectLst/>
                <a:latin typeface="Arial" panose="020B0604020202020204" pitchFamily="34" charset="0"/>
              </a:rPr>
              <a:t> There will also be a customer Portal to be developed part of this scope that consumes these Microservices to view their portfolio information and sell their assets. </a:t>
            </a:r>
          </a:p>
          <a:p>
            <a:pPr marL="285750" indent="-285750">
              <a:buFont typeface="Wingdings" panose="05000000000000000000" pitchFamily="2" charset="2"/>
              <a:buChar char="v"/>
            </a:pPr>
            <a:endParaRPr lang="en-US" sz="2400" dirty="0">
              <a:solidFill>
                <a:srgbClr val="000000"/>
              </a:solidFill>
              <a:latin typeface="Arial" panose="020B0604020202020204" pitchFamily="34" charset="0"/>
            </a:endParaRPr>
          </a:p>
          <a:p>
            <a:pPr marL="285750" indent="-285750">
              <a:buFont typeface="Wingdings" panose="05000000000000000000" pitchFamily="2" charset="2"/>
              <a:buChar char="v"/>
            </a:pPr>
            <a:endParaRPr lang="en-IN" sz="2400" dirty="0"/>
          </a:p>
        </p:txBody>
      </p:sp>
    </p:spTree>
    <p:extLst>
      <p:ext uri="{BB962C8B-B14F-4D97-AF65-F5344CB8AC3E}">
        <p14:creationId xmlns:p14="http://schemas.microsoft.com/office/powerpoint/2010/main" val="183300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35A6-EDC5-335C-4E20-5AB9E3FBD4CC}"/>
              </a:ext>
            </a:extLst>
          </p:cNvPr>
          <p:cNvSpPr>
            <a:spLocks noGrp="1"/>
          </p:cNvSpPr>
          <p:nvPr>
            <p:ph type="title"/>
          </p:nvPr>
        </p:nvSpPr>
        <p:spPr/>
        <p:txBody>
          <a:bodyPr/>
          <a:lstStyle/>
          <a:p>
            <a:r>
              <a:rPr lang="en-IN" dirty="0"/>
              <a:t>SYSTEM ARCHITECHTURE DIAGRAM</a:t>
            </a:r>
          </a:p>
        </p:txBody>
      </p:sp>
      <p:pic>
        <p:nvPicPr>
          <p:cNvPr id="3" name="Picture 2" descr="Logical diagram of microservices architecture style">
            <a:extLst>
              <a:ext uri="{FF2B5EF4-FFF2-40B4-BE49-F238E27FC236}">
                <a16:creationId xmlns:a16="http://schemas.microsoft.com/office/drawing/2014/main" id="{348390C1-9898-B74C-5DAB-511097F9A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83" y="2035548"/>
            <a:ext cx="940117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63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1B6C-6754-7F43-6084-F9CA768EF64D}"/>
              </a:ext>
            </a:extLst>
          </p:cNvPr>
          <p:cNvSpPr>
            <a:spLocks noGrp="1"/>
          </p:cNvSpPr>
          <p:nvPr>
            <p:ph type="title"/>
          </p:nvPr>
        </p:nvSpPr>
        <p:spPr/>
        <p:txBody>
          <a:bodyPr/>
          <a:lstStyle/>
          <a:p>
            <a:r>
              <a:rPr lang="en-IN" dirty="0"/>
              <a:t>COMPONENTS OF PROJECT</a:t>
            </a:r>
          </a:p>
        </p:txBody>
      </p:sp>
      <p:sp>
        <p:nvSpPr>
          <p:cNvPr id="3" name="TextBox 2">
            <a:extLst>
              <a:ext uri="{FF2B5EF4-FFF2-40B4-BE49-F238E27FC236}">
                <a16:creationId xmlns:a16="http://schemas.microsoft.com/office/drawing/2014/main" id="{FBC1A7D1-2BE7-38A6-7921-F95BA6615BB6}"/>
              </a:ext>
            </a:extLst>
          </p:cNvPr>
          <p:cNvSpPr txBox="1"/>
          <p:nvPr/>
        </p:nvSpPr>
        <p:spPr>
          <a:xfrm>
            <a:off x="695762" y="1274564"/>
            <a:ext cx="8216153" cy="4308872"/>
          </a:xfrm>
          <a:prstGeom prst="rect">
            <a:avLst/>
          </a:prstGeom>
          <a:noFill/>
        </p:spPr>
        <p:txBody>
          <a:bodyPr wrap="square" rtlCol="0">
            <a:spAutoFit/>
          </a:bodyPr>
          <a:lstStyle/>
          <a:p>
            <a:pPr>
              <a:lnSpc>
                <a:spcPct val="300000"/>
              </a:lnSpc>
            </a:pPr>
            <a:r>
              <a:rPr lang="en-IN" sz="2800" dirty="0">
                <a:solidFill>
                  <a:schemeClr val="accent3">
                    <a:lumMod val="50000"/>
                  </a:schemeClr>
                </a:solidFill>
              </a:rPr>
              <a:t>Microservices:</a:t>
            </a:r>
            <a:endParaRPr lang="en-IN" sz="2400" dirty="0"/>
          </a:p>
          <a:p>
            <a:pPr marL="342900" indent="-342900">
              <a:buFont typeface="Arial" panose="020B0604020202020204" pitchFamily="34" charset="0"/>
              <a:buChar char="•"/>
            </a:pPr>
            <a:r>
              <a:rPr lang="en-IN" sz="2400" dirty="0"/>
              <a:t>Calculate Net Worth Microservice</a:t>
            </a:r>
          </a:p>
          <a:p>
            <a:pPr marL="342900" indent="-342900">
              <a:buFont typeface="Arial" panose="020B0604020202020204" pitchFamily="34" charset="0"/>
              <a:buChar char="•"/>
            </a:pPr>
            <a:r>
              <a:rPr lang="en-IN" sz="2400" dirty="0"/>
              <a:t>Daily Share Price Microservice</a:t>
            </a:r>
          </a:p>
          <a:p>
            <a:pPr marL="342900" indent="-342900">
              <a:buFont typeface="Arial" panose="020B0604020202020204" pitchFamily="34" charset="0"/>
              <a:buChar char="•"/>
            </a:pPr>
            <a:r>
              <a:rPr lang="en-IN" sz="2400" dirty="0"/>
              <a:t>Daily Mutual Fund NAV Microservice</a:t>
            </a:r>
          </a:p>
          <a:p>
            <a:pPr marL="342900" indent="-342900">
              <a:buFont typeface="Arial" panose="020B0604020202020204" pitchFamily="34" charset="0"/>
              <a:buChar char="•"/>
            </a:pPr>
            <a:r>
              <a:rPr lang="en-IN" sz="2400" dirty="0"/>
              <a:t>Authorization Microservice</a:t>
            </a:r>
          </a:p>
          <a:p>
            <a:pPr>
              <a:lnSpc>
                <a:spcPct val="250000"/>
              </a:lnSpc>
            </a:pPr>
            <a:r>
              <a:rPr lang="en-IN" sz="2800" dirty="0">
                <a:solidFill>
                  <a:schemeClr val="accent4">
                    <a:lumMod val="50000"/>
                  </a:schemeClr>
                </a:solidFill>
              </a:rPr>
              <a:t>Application Portal:</a:t>
            </a:r>
            <a:endParaRPr lang="en-IN" sz="2400" dirty="0"/>
          </a:p>
          <a:p>
            <a:pPr marL="342900" indent="-342900">
              <a:buFont typeface="Arial" panose="020B0604020202020204" pitchFamily="34" charset="0"/>
              <a:buChar char="•"/>
            </a:pPr>
            <a:r>
              <a:rPr lang="en-IN" sz="2400" dirty="0"/>
              <a:t>Customer Portal</a:t>
            </a:r>
          </a:p>
        </p:txBody>
      </p:sp>
    </p:spTree>
    <p:extLst>
      <p:ext uri="{BB962C8B-B14F-4D97-AF65-F5344CB8AC3E}">
        <p14:creationId xmlns:p14="http://schemas.microsoft.com/office/powerpoint/2010/main" val="336094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4AF6-870A-1EAE-4522-F6A70BFF8385}"/>
              </a:ext>
            </a:extLst>
          </p:cNvPr>
          <p:cNvSpPr>
            <a:spLocks noGrp="1"/>
          </p:cNvSpPr>
          <p:nvPr>
            <p:ph type="title"/>
          </p:nvPr>
        </p:nvSpPr>
        <p:spPr/>
        <p:txBody>
          <a:bodyPr/>
          <a:lstStyle/>
          <a:p>
            <a:r>
              <a:rPr lang="en-IN" dirty="0"/>
              <a:t>Calculate Net Worth Microservice</a:t>
            </a:r>
          </a:p>
        </p:txBody>
      </p:sp>
      <p:sp>
        <p:nvSpPr>
          <p:cNvPr id="3" name="TextBox 2"/>
          <p:cNvSpPr txBox="1"/>
          <p:nvPr/>
        </p:nvSpPr>
        <p:spPr>
          <a:xfrm>
            <a:off x="459216" y="1427147"/>
            <a:ext cx="9032904"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t>Calculate Net worth </a:t>
            </a:r>
            <a:r>
              <a:rPr lang="en-US" sz="2400" dirty="0" err="1"/>
              <a:t>Microservice</a:t>
            </a:r>
            <a:r>
              <a:rPr lang="en-US" sz="2400" dirty="0"/>
              <a:t> will  retrieve the stocks and mutual funds corresponds to the customer portfolio. For each stock it will interact with the Daily share price </a:t>
            </a:r>
            <a:r>
              <a:rPr lang="en-US" sz="2400" dirty="0" err="1"/>
              <a:t>Microservice</a:t>
            </a:r>
            <a:r>
              <a:rPr lang="en-US" sz="2400" dirty="0"/>
              <a:t> to get current market price for that stock and calculate the stock value by multiplying no of shares and current market price of the share. It will sum all the stock value.</a:t>
            </a:r>
            <a:endParaRPr lang="en-IN" sz="2400" dirty="0"/>
          </a:p>
          <a:p>
            <a:endParaRPr lang="en-IN" sz="2400" dirty="0"/>
          </a:p>
          <a:p>
            <a:pPr marL="342900" indent="-342900">
              <a:buFont typeface="Arial" panose="020B0604020202020204" pitchFamily="34" charset="0"/>
              <a:buChar char="•"/>
            </a:pPr>
            <a:r>
              <a:rPr lang="en-US" sz="2400" dirty="0"/>
              <a:t>The Calculate </a:t>
            </a:r>
            <a:r>
              <a:rPr lang="en-US" sz="2400" dirty="0" err="1"/>
              <a:t>Networth</a:t>
            </a:r>
            <a:r>
              <a:rPr lang="en-US" sz="2400" dirty="0"/>
              <a:t> </a:t>
            </a:r>
            <a:r>
              <a:rPr lang="en-US" sz="2400" dirty="0" err="1"/>
              <a:t>microservice</a:t>
            </a:r>
            <a:r>
              <a:rPr lang="en-US" sz="2400" dirty="0"/>
              <a:t>, for each mutual fund it will interact with Daily Mutual fund NAV  Module, to get NAV value of  </a:t>
            </a:r>
            <a:r>
              <a:rPr lang="en-US" sz="2400" dirty="0" err="1"/>
              <a:t>of</a:t>
            </a:r>
            <a:r>
              <a:rPr lang="en-US" sz="2400" dirty="0"/>
              <a:t> each mutual fund. It then calculates mutual fund value by multiplying number of units and NAV.</a:t>
            </a:r>
            <a:endParaRPr lang="en-IN" sz="2400" dirty="0"/>
          </a:p>
          <a:p>
            <a:endParaRPr lang="en-IN" dirty="0"/>
          </a:p>
        </p:txBody>
      </p:sp>
    </p:spTree>
    <p:extLst>
      <p:ext uri="{BB962C8B-B14F-4D97-AF65-F5344CB8AC3E}">
        <p14:creationId xmlns:p14="http://schemas.microsoft.com/office/powerpoint/2010/main" val="322912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370" y="0"/>
            <a:ext cx="10272045" cy="6678751"/>
          </a:xfrm>
          <a:prstGeom prst="rect">
            <a:avLst/>
          </a:prstGeom>
          <a:noFill/>
        </p:spPr>
        <p:txBody>
          <a:bodyPr wrap="square" rtlCol="0">
            <a:spAutoFit/>
          </a:bodyPr>
          <a:lstStyle/>
          <a:p>
            <a:r>
              <a:rPr lang="en-US" b="1" dirty="0"/>
              <a:t>Entities</a:t>
            </a:r>
          </a:p>
          <a:p>
            <a:endParaRPr lang="en-IN" sz="1400" dirty="0"/>
          </a:p>
          <a:p>
            <a:pPr lvl="0"/>
            <a:r>
              <a:rPr lang="en-US" b="1" dirty="0"/>
              <a:t>Portfolio Details</a:t>
            </a:r>
            <a:endParaRPr lang="en-IN" dirty="0"/>
          </a:p>
          <a:p>
            <a:r>
              <a:rPr lang="en-US" dirty="0"/>
              <a:t> </a:t>
            </a:r>
            <a:endParaRPr lang="en-IN" sz="2400" dirty="0"/>
          </a:p>
          <a:p>
            <a:pPr lvl="2"/>
            <a:r>
              <a:rPr lang="en-US" b="1" dirty="0" err="1"/>
              <a:t>PortfolioId</a:t>
            </a:r>
            <a:r>
              <a:rPr lang="en-US" dirty="0"/>
              <a:t> - it is a unique id representing the portfolio</a:t>
            </a:r>
            <a:endParaRPr lang="en-IN" sz="2400" dirty="0"/>
          </a:p>
          <a:p>
            <a:pPr lvl="2"/>
            <a:r>
              <a:rPr lang="en-US" b="1" dirty="0" err="1"/>
              <a:t>StockList</a:t>
            </a:r>
            <a:r>
              <a:rPr lang="en-US" dirty="0"/>
              <a:t> - These are the stocks hold by the customer. Each stock has details which is described below</a:t>
            </a:r>
            <a:endParaRPr lang="en-IN" sz="2400" dirty="0"/>
          </a:p>
          <a:p>
            <a:pPr lvl="2"/>
            <a:r>
              <a:rPr lang="en-US" b="1" dirty="0" err="1"/>
              <a:t>MutualFundList</a:t>
            </a:r>
            <a:r>
              <a:rPr lang="en-US" dirty="0"/>
              <a:t> - These are the Mutual Funds hold by the customer. Each Mutual Fund has details described below</a:t>
            </a:r>
            <a:endParaRPr lang="en-IN" sz="2400" dirty="0"/>
          </a:p>
          <a:p>
            <a:r>
              <a:rPr lang="en-US" b="1" dirty="0"/>
              <a:t> </a:t>
            </a:r>
            <a:endParaRPr lang="en-IN" dirty="0"/>
          </a:p>
          <a:p>
            <a:pPr lvl="0"/>
            <a:r>
              <a:rPr lang="en-US" b="1" dirty="0"/>
              <a:t>Stock Details</a:t>
            </a:r>
            <a:endParaRPr lang="en-IN" dirty="0"/>
          </a:p>
          <a:p>
            <a:r>
              <a:rPr lang="en-US" b="1" dirty="0"/>
              <a:t> </a:t>
            </a:r>
            <a:endParaRPr lang="en-IN" dirty="0"/>
          </a:p>
          <a:p>
            <a:pPr lvl="2"/>
            <a:r>
              <a:rPr lang="en-US" b="1" dirty="0" err="1"/>
              <a:t>StockName</a:t>
            </a:r>
            <a:r>
              <a:rPr lang="en-US" dirty="0"/>
              <a:t> - Name of the stock</a:t>
            </a:r>
            <a:endParaRPr lang="en-IN" sz="2400" dirty="0"/>
          </a:p>
          <a:p>
            <a:pPr lvl="2"/>
            <a:r>
              <a:rPr lang="en-US" b="1" dirty="0" err="1"/>
              <a:t>StockCount</a:t>
            </a:r>
            <a:r>
              <a:rPr lang="en-US" dirty="0"/>
              <a:t> - The number of shares of that stock held by the customer</a:t>
            </a:r>
            <a:endParaRPr lang="en-IN" sz="2400" dirty="0"/>
          </a:p>
          <a:p>
            <a:r>
              <a:rPr lang="en-US" b="1" dirty="0"/>
              <a:t> </a:t>
            </a:r>
            <a:endParaRPr lang="en-IN" dirty="0"/>
          </a:p>
          <a:p>
            <a:pPr lvl="0"/>
            <a:r>
              <a:rPr lang="en-US" b="1" dirty="0"/>
              <a:t>Mutual Fund Details</a:t>
            </a:r>
            <a:endParaRPr lang="en-IN" dirty="0"/>
          </a:p>
          <a:p>
            <a:r>
              <a:rPr lang="en-US" dirty="0"/>
              <a:t> </a:t>
            </a:r>
            <a:endParaRPr lang="en-IN" sz="2400" dirty="0"/>
          </a:p>
          <a:p>
            <a:pPr lvl="2"/>
            <a:r>
              <a:rPr lang="en-US" b="1" dirty="0" err="1"/>
              <a:t>MutualFundName</a:t>
            </a:r>
            <a:r>
              <a:rPr lang="en-US" dirty="0"/>
              <a:t> - Name of the Mutual Fund </a:t>
            </a:r>
            <a:endParaRPr lang="en-IN" sz="2400" dirty="0"/>
          </a:p>
          <a:p>
            <a:pPr lvl="2"/>
            <a:r>
              <a:rPr lang="en-US" b="1" dirty="0" err="1"/>
              <a:t>MutualFundUnits</a:t>
            </a:r>
            <a:r>
              <a:rPr lang="en-US" dirty="0"/>
              <a:t> - The number of Mutual Fund units hold by the customer</a:t>
            </a:r>
            <a:endParaRPr lang="en-IN" sz="2400" dirty="0"/>
          </a:p>
          <a:p>
            <a:pPr lvl="2"/>
            <a:r>
              <a:rPr lang="en-US" dirty="0"/>
              <a:t> </a:t>
            </a:r>
            <a:endParaRPr lang="en-IN" sz="2400" dirty="0"/>
          </a:p>
          <a:p>
            <a:pPr lvl="2"/>
            <a:r>
              <a:rPr lang="en-US" b="1" dirty="0" err="1"/>
              <a:t>AssetSaleResponse</a:t>
            </a:r>
            <a:endParaRPr lang="en-IN" sz="2400" dirty="0"/>
          </a:p>
          <a:p>
            <a:pPr lvl="3"/>
            <a:r>
              <a:rPr lang="en-US" b="1" dirty="0" err="1"/>
              <a:t>SaleStatus</a:t>
            </a:r>
            <a:r>
              <a:rPr lang="en-US" b="1" dirty="0"/>
              <a:t> </a:t>
            </a:r>
            <a:r>
              <a:rPr lang="en-US" dirty="0"/>
              <a:t>– True/False</a:t>
            </a:r>
            <a:endParaRPr lang="en-IN" sz="2400" dirty="0"/>
          </a:p>
          <a:p>
            <a:pPr lvl="3"/>
            <a:r>
              <a:rPr lang="en-US" b="1" dirty="0" err="1"/>
              <a:t>Networth</a:t>
            </a:r>
            <a:r>
              <a:rPr lang="en-US" b="1" dirty="0"/>
              <a:t> – balance </a:t>
            </a:r>
            <a:endParaRPr lang="en-IN" sz="2400" dirty="0"/>
          </a:p>
          <a:p>
            <a:r>
              <a:rPr lang="en-US" b="1" dirty="0"/>
              <a:t> </a:t>
            </a:r>
            <a:endParaRPr lang="en-IN" sz="1400" dirty="0"/>
          </a:p>
        </p:txBody>
      </p:sp>
    </p:spTree>
    <p:extLst>
      <p:ext uri="{BB962C8B-B14F-4D97-AF65-F5344CB8AC3E}">
        <p14:creationId xmlns:p14="http://schemas.microsoft.com/office/powerpoint/2010/main" val="130300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5835" y="444382"/>
            <a:ext cx="9477286" cy="3785652"/>
          </a:xfrm>
          <a:prstGeom prst="rect">
            <a:avLst/>
          </a:prstGeom>
          <a:noFill/>
        </p:spPr>
        <p:txBody>
          <a:bodyPr wrap="square" rtlCol="0">
            <a:spAutoFit/>
          </a:bodyPr>
          <a:lstStyle/>
          <a:p>
            <a:r>
              <a:rPr lang="en-US" sz="2400" b="1" dirty="0"/>
              <a:t>REST End Points</a:t>
            </a:r>
          </a:p>
          <a:p>
            <a:endParaRPr lang="en-IN" dirty="0"/>
          </a:p>
          <a:p>
            <a:r>
              <a:rPr lang="en-US" sz="2400" b="1" dirty="0"/>
              <a:t>Calculate Net worth </a:t>
            </a:r>
            <a:r>
              <a:rPr lang="en-US" sz="2400" b="1" dirty="0" err="1"/>
              <a:t>Microservice</a:t>
            </a:r>
            <a:endParaRPr lang="en-IN" sz="2400" dirty="0"/>
          </a:p>
          <a:p>
            <a:pPr lvl="1"/>
            <a:r>
              <a:rPr lang="en-US" sz="2400" dirty="0"/>
              <a:t>GET: /</a:t>
            </a:r>
            <a:r>
              <a:rPr lang="en-US" sz="2400" dirty="0" err="1"/>
              <a:t>calculateNetworth</a:t>
            </a:r>
            <a:r>
              <a:rPr lang="en-US" sz="2400" dirty="0"/>
              <a:t> (Input: </a:t>
            </a:r>
            <a:r>
              <a:rPr lang="en-US" sz="2400" dirty="0" err="1"/>
              <a:t>PortfolioDetails</a:t>
            </a:r>
            <a:r>
              <a:rPr lang="en-US" sz="2400" dirty="0"/>
              <a:t> | Output: </a:t>
            </a:r>
            <a:r>
              <a:rPr lang="en-US" sz="2400" dirty="0" err="1"/>
              <a:t>Networth</a:t>
            </a:r>
            <a:r>
              <a:rPr lang="en-US" sz="2400" dirty="0"/>
              <a:t> – the computed total amount worth in INR)</a:t>
            </a:r>
          </a:p>
          <a:p>
            <a:pPr lvl="1"/>
            <a:endParaRPr lang="en-IN" dirty="0"/>
          </a:p>
          <a:p>
            <a:pPr lvl="1"/>
            <a:r>
              <a:rPr lang="en-US" sz="2400" dirty="0"/>
              <a:t>POST: /</a:t>
            </a:r>
            <a:r>
              <a:rPr lang="en-US" sz="2400" dirty="0" err="1"/>
              <a:t>sellAssets</a:t>
            </a:r>
            <a:r>
              <a:rPr lang="en-US" sz="2400" dirty="0"/>
              <a:t> (Input: </a:t>
            </a:r>
            <a:r>
              <a:rPr lang="en-US" sz="2400" dirty="0" err="1"/>
              <a:t>currentDetail</a:t>
            </a:r>
            <a:r>
              <a:rPr lang="en-US" sz="2400" dirty="0"/>
              <a:t> : </a:t>
            </a:r>
            <a:r>
              <a:rPr lang="en-US" sz="2400" dirty="0" err="1"/>
              <a:t>PortfolioDetails</a:t>
            </a:r>
            <a:r>
              <a:rPr lang="en-US" sz="2400" dirty="0"/>
              <a:t>, </a:t>
            </a:r>
            <a:r>
              <a:rPr lang="en-US" sz="2400" dirty="0" err="1"/>
              <a:t>saleDetail</a:t>
            </a:r>
            <a:r>
              <a:rPr lang="en-US" sz="2400" dirty="0"/>
              <a:t>  : </a:t>
            </a:r>
            <a:r>
              <a:rPr lang="en-US" sz="2400" dirty="0" err="1"/>
              <a:t>PortfolioDetails</a:t>
            </a:r>
            <a:r>
              <a:rPr lang="en-US" sz="2400" dirty="0"/>
              <a:t> | </a:t>
            </a:r>
            <a:r>
              <a:rPr lang="en-US" sz="2400" dirty="0" err="1"/>
              <a:t>AssetSaleReponse</a:t>
            </a:r>
            <a:r>
              <a:rPr lang="en-US" sz="2400" dirty="0"/>
              <a:t> – Sale response status and the balance amount)</a:t>
            </a:r>
            <a:endParaRPr lang="en-IN" dirty="0"/>
          </a:p>
          <a:p>
            <a:endParaRPr lang="en-IN" dirty="0"/>
          </a:p>
          <a:p>
            <a:endParaRPr lang="en-IN" dirty="0"/>
          </a:p>
        </p:txBody>
      </p:sp>
    </p:spTree>
    <p:extLst>
      <p:ext uri="{BB962C8B-B14F-4D97-AF65-F5344CB8AC3E}">
        <p14:creationId xmlns:p14="http://schemas.microsoft.com/office/powerpoint/2010/main" val="191125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6DB3F7-ACC1-FAF0-B1F4-AAAD2DC1C471}"/>
              </a:ext>
            </a:extLst>
          </p:cNvPr>
          <p:cNvSpPr txBox="1">
            <a:spLocks/>
          </p:cNvSpPr>
          <p:nvPr/>
        </p:nvSpPr>
        <p:spPr>
          <a:xfrm>
            <a:off x="708710" y="61408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Daily Share Price Microservice</a:t>
            </a:r>
          </a:p>
        </p:txBody>
      </p:sp>
      <p:sp>
        <p:nvSpPr>
          <p:cNvPr id="4" name="TextBox 3">
            <a:extLst>
              <a:ext uri="{FF2B5EF4-FFF2-40B4-BE49-F238E27FC236}">
                <a16:creationId xmlns:a16="http://schemas.microsoft.com/office/drawing/2014/main" id="{C7D10D05-D2C8-AA0F-CC1A-6F3B7D5BA84F}"/>
              </a:ext>
            </a:extLst>
          </p:cNvPr>
          <p:cNvSpPr txBox="1"/>
          <p:nvPr/>
        </p:nvSpPr>
        <p:spPr>
          <a:xfrm>
            <a:off x="847165" y="1481690"/>
            <a:ext cx="8596668" cy="1600438"/>
          </a:xfrm>
          <a:prstGeom prst="rect">
            <a:avLst/>
          </a:prstGeom>
          <a:noFill/>
        </p:spPr>
        <p:txBody>
          <a:bodyPr wrap="square" rtlCol="0">
            <a:spAutoFit/>
          </a:bodyPr>
          <a:lstStyle/>
          <a:p>
            <a:pPr marL="285750" indent="-285750">
              <a:buFont typeface="Arial" panose="020B0604020202020204" pitchFamily="34" charset="0"/>
              <a:buChar char="•"/>
            </a:pPr>
            <a:r>
              <a:rPr lang="en-IN" sz="2000" dirty="0"/>
              <a:t>Daily Share Price allows to fetch the Current Market Price of a Stock</a:t>
            </a:r>
          </a:p>
          <a:p>
            <a:pPr marL="285750" indent="-285750">
              <a:buFont typeface="Arial" panose="020B0604020202020204" pitchFamily="34" charset="0"/>
              <a:buChar char="•"/>
            </a:pPr>
            <a:r>
              <a:rPr lang="en-IN" sz="2000" dirty="0"/>
              <a:t>When invoked by Calculate Net Worth Microservice, It retrieves Current Market Price from database and return it to Calculate Net Worth Microservice</a:t>
            </a:r>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B46EF5C0-207E-9237-2CA9-31E185CD80E1}"/>
              </a:ext>
            </a:extLst>
          </p:cNvPr>
          <p:cNvSpPr txBox="1"/>
          <p:nvPr/>
        </p:nvSpPr>
        <p:spPr>
          <a:xfrm>
            <a:off x="847165" y="4847278"/>
            <a:ext cx="8296849" cy="1754326"/>
          </a:xfrm>
          <a:prstGeom prst="rect">
            <a:avLst/>
          </a:prstGeom>
          <a:noFill/>
        </p:spPr>
        <p:txBody>
          <a:bodyPr wrap="square" rtlCol="0">
            <a:spAutoFit/>
          </a:bodyPr>
          <a:lstStyle/>
          <a:p>
            <a:r>
              <a:rPr lang="en-IN" sz="2000" b="1" dirty="0">
                <a:solidFill>
                  <a:schemeClr val="accent4">
                    <a:lumMod val="50000"/>
                  </a:schemeClr>
                </a:solidFill>
              </a:rPr>
              <a:t>Methods:</a:t>
            </a:r>
          </a:p>
          <a:p>
            <a:pPr marL="285750" indent="-285750">
              <a:lnSpc>
                <a:spcPct val="150000"/>
              </a:lnSpc>
              <a:buFont typeface="Arial" panose="020B0604020202020204" pitchFamily="34" charset="0"/>
              <a:buChar char="•"/>
            </a:pPr>
            <a:r>
              <a:rPr lang="en-IN" sz="2000" dirty="0"/>
              <a:t>GET:/</a:t>
            </a:r>
            <a:r>
              <a:rPr lang="en-IN" sz="2000" dirty="0" err="1"/>
              <a:t>dailySharePrice</a:t>
            </a:r>
            <a:endParaRPr lang="en-IN" sz="2000" dirty="0"/>
          </a:p>
          <a:p>
            <a:r>
              <a:rPr lang="en-IN" sz="2000" dirty="0"/>
              <a:t>     Input :    Stock Name</a:t>
            </a:r>
          </a:p>
          <a:p>
            <a:r>
              <a:rPr lang="en-IN" sz="2000" dirty="0"/>
              <a:t>     Output:  Stock Id, Stock Name, Stock Value</a:t>
            </a:r>
          </a:p>
          <a:p>
            <a:endParaRPr lang="en-IN" dirty="0"/>
          </a:p>
        </p:txBody>
      </p:sp>
      <p:sp>
        <p:nvSpPr>
          <p:cNvPr id="2" name="TextBox 1">
            <a:extLst>
              <a:ext uri="{FF2B5EF4-FFF2-40B4-BE49-F238E27FC236}">
                <a16:creationId xmlns:a16="http://schemas.microsoft.com/office/drawing/2014/main" id="{5E2CB697-1C53-DCB4-99CC-F232824A8528}"/>
              </a:ext>
            </a:extLst>
          </p:cNvPr>
          <p:cNvSpPr txBox="1"/>
          <p:nvPr/>
        </p:nvSpPr>
        <p:spPr>
          <a:xfrm>
            <a:off x="847165" y="2883321"/>
            <a:ext cx="8740588" cy="1785104"/>
          </a:xfrm>
          <a:prstGeom prst="rect">
            <a:avLst/>
          </a:prstGeom>
          <a:noFill/>
        </p:spPr>
        <p:txBody>
          <a:bodyPr wrap="square" rtlCol="0">
            <a:spAutoFit/>
          </a:bodyPr>
          <a:lstStyle/>
          <a:p>
            <a:pPr algn="l" rtl="0" fontAlgn="base">
              <a:lnSpc>
                <a:spcPct val="150000"/>
              </a:lnSpc>
            </a:pPr>
            <a:r>
              <a:rPr lang="en-US" sz="2000" b="1" i="0" dirty="0">
                <a:solidFill>
                  <a:schemeClr val="accent4">
                    <a:lumMod val="50000"/>
                  </a:schemeClr>
                </a:solidFill>
                <a:effectLst/>
                <a:latin typeface="+mj-lt"/>
              </a:rPr>
              <a:t>Entities</a:t>
            </a:r>
            <a:r>
              <a:rPr lang="en-US" sz="2000" dirty="0">
                <a:solidFill>
                  <a:schemeClr val="accent4">
                    <a:lumMod val="50000"/>
                  </a:schemeClr>
                </a:solidFill>
                <a:latin typeface="+mj-lt"/>
              </a:rPr>
              <a:t>:</a:t>
            </a:r>
          </a:p>
          <a:p>
            <a:pPr algn="l" rtl="0" fontAlgn="base"/>
            <a:r>
              <a:rPr lang="en-US" sz="2000" b="1" i="0" dirty="0">
                <a:solidFill>
                  <a:srgbClr val="000000"/>
                </a:solidFill>
                <a:effectLst/>
              </a:rPr>
              <a:t>Stock Details</a:t>
            </a:r>
            <a:r>
              <a:rPr lang="en-US" sz="2000" b="0" i="0" dirty="0">
                <a:solidFill>
                  <a:srgbClr val="000000"/>
                </a:solidFill>
                <a:effectLst/>
              </a:rPr>
              <a:t> </a:t>
            </a:r>
          </a:p>
          <a:p>
            <a:pPr algn="l" rtl="0" fontAlgn="base"/>
            <a:r>
              <a:rPr lang="en-US" sz="2000" b="0" i="0" dirty="0">
                <a:solidFill>
                  <a:srgbClr val="000000"/>
                </a:solidFill>
                <a:effectLst/>
                <a:latin typeface="Arial" panose="020B0604020202020204" pitchFamily="34" charset="0"/>
              </a:rPr>
              <a:t>Stock Id - unique id representing the stock </a:t>
            </a:r>
            <a:endParaRPr lang="en-US" sz="2000" b="0" i="0" dirty="0">
              <a:solidFill>
                <a:srgbClr val="000000"/>
              </a:solidFill>
              <a:effectLst/>
              <a:latin typeface="Segoe UI" panose="020B0502040204020203" pitchFamily="34" charset="0"/>
            </a:endParaRPr>
          </a:p>
          <a:p>
            <a:pPr algn="l" rtl="0" fontAlgn="base"/>
            <a:r>
              <a:rPr lang="en-US" sz="2000" b="0" i="0" dirty="0">
                <a:solidFill>
                  <a:srgbClr val="000000"/>
                </a:solidFill>
                <a:effectLst/>
                <a:latin typeface="Arial" panose="020B0604020202020204" pitchFamily="34" charset="0"/>
              </a:rPr>
              <a:t>Stock Name - Name of the stock </a:t>
            </a:r>
            <a:endParaRPr lang="en-US" sz="2000" b="0" i="0" dirty="0">
              <a:solidFill>
                <a:srgbClr val="000000"/>
              </a:solidFill>
              <a:effectLst/>
              <a:latin typeface="Segoe UI" panose="020B0502040204020203" pitchFamily="34" charset="0"/>
            </a:endParaRPr>
          </a:p>
          <a:p>
            <a:pPr algn="l" rtl="0" fontAlgn="base"/>
            <a:r>
              <a:rPr lang="en-US" sz="2000" b="0" i="0" dirty="0">
                <a:solidFill>
                  <a:srgbClr val="000000"/>
                </a:solidFill>
                <a:effectLst/>
                <a:latin typeface="Arial" panose="020B0604020202020204" pitchFamily="34" charset="0"/>
              </a:rPr>
              <a:t>Stock Value - Market price in INR </a:t>
            </a:r>
            <a:endParaRPr lang="en-US" sz="20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347144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277</TotalTime>
  <Words>646</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Segoe UI</vt:lpstr>
      <vt:lpstr>Trebuchet MS</vt:lpstr>
      <vt:lpstr>Wingdings</vt:lpstr>
      <vt:lpstr>Wingdings 3</vt:lpstr>
      <vt:lpstr>Facet</vt:lpstr>
      <vt:lpstr>Portfolio Management System</vt:lpstr>
      <vt:lpstr>PowerPoint Presentation</vt:lpstr>
      <vt:lpstr>PROJECT OVERWIEW</vt:lpstr>
      <vt:lpstr>SYSTEM ARCHITECHTURE DIAGRAM</vt:lpstr>
      <vt:lpstr>COMPONENTS OF PROJECT</vt:lpstr>
      <vt:lpstr>Calculate Net Worth Microservice</vt:lpstr>
      <vt:lpstr>PowerPoint Presentation</vt:lpstr>
      <vt:lpstr>PowerPoint Presentation</vt:lpstr>
      <vt:lpstr>PowerPoint Presentation</vt:lpstr>
      <vt:lpstr>Daily Mutual Fund NAV Microservice</vt:lpstr>
      <vt:lpstr>Authorization Microservice</vt:lpstr>
      <vt:lpstr>Customer Portal</vt:lpstr>
      <vt:lpstr>PROJECT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Management System</dc:title>
  <dc:creator>Sreya Chinta</dc:creator>
  <cp:lastModifiedBy>Sreya Chinta</cp:lastModifiedBy>
  <cp:revision>7</cp:revision>
  <dcterms:created xsi:type="dcterms:W3CDTF">2022-07-10T07:17:00Z</dcterms:created>
  <dcterms:modified xsi:type="dcterms:W3CDTF">2022-07-11T09:47:26Z</dcterms:modified>
</cp:coreProperties>
</file>