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95" r:id="rId3"/>
    <p:sldId id="299" r:id="rId4"/>
    <p:sldId id="304" r:id="rId5"/>
    <p:sldId id="305" r:id="rId6"/>
    <p:sldId id="302" r:id="rId7"/>
    <p:sldId id="300" r:id="rId8"/>
    <p:sldId id="307" r:id="rId9"/>
    <p:sldId id="301" r:id="rId10"/>
    <p:sldId id="306" r:id="rId11"/>
  </p:sldIdLst>
  <p:sldSz cx="9144000" cy="5143500" type="screen16x9"/>
  <p:notesSz cx="6858000" cy="9144000"/>
  <p:embeddedFontLst>
    <p:embeddedFont>
      <p:font typeface="Open Sans Condensed Light" pitchFamily="34" charset="0"/>
      <p:regular r:id="rId13"/>
      <p:italic r:id="rId14"/>
    </p:embeddedFont>
    <p:embeddedFont>
      <p:font typeface="Oswald" charset="0"/>
      <p:regular r:id="rId15"/>
      <p:bold r:id="rId16"/>
    </p:embeddedFont>
    <p:embeddedFont>
      <p:font typeface="Open Sans" pitchFamily="34" charset="0"/>
      <p:regular r:id="rId17"/>
      <p:bold r:id="rId18"/>
      <p:italic r:id="rId19"/>
      <p:boldItalic r:id="rId20"/>
    </p:embeddedFont>
    <p:embeddedFont>
      <p:font typeface="Source Sans Pro" charset="0"/>
      <p:regular r:id="rId21"/>
      <p:bold r:id="rId22"/>
      <p:italic r:id="rId23"/>
      <p:boldItalic r:id="rId24"/>
    </p:embeddedFont>
    <p:embeddedFont>
      <p:font typeface="Agency FB"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90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article/10.1007/s42979-021-00958-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0" y="2876550"/>
            <a:ext cx="9144000" cy="14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Open Sans Condensed Light" pitchFamily="34" charset="0"/>
                <a:ea typeface="Open Sans Condensed Light" pitchFamily="34" charset="0"/>
                <a:cs typeface="Open Sans Condensed Light" pitchFamily="34" charset="0"/>
              </a:rPr>
              <a:t>Sentiment Analysis on Social Media to Detect Depression </a:t>
            </a:r>
            <a:r>
              <a:rPr lang="en-US" sz="4000" dirty="0" smtClean="0">
                <a:latin typeface="Open Sans Condensed Light" pitchFamily="34" charset="0"/>
                <a:ea typeface="Open Sans Condensed Light" pitchFamily="34" charset="0"/>
                <a:cs typeface="Open Sans Condensed Light" pitchFamily="34" charset="0"/>
              </a:rPr>
              <a:t>Using</a:t>
            </a:r>
            <a:br>
              <a:rPr lang="en-US" sz="4000" dirty="0" smtClean="0">
                <a:latin typeface="Open Sans Condensed Light" pitchFamily="34" charset="0"/>
                <a:ea typeface="Open Sans Condensed Light" pitchFamily="34" charset="0"/>
                <a:cs typeface="Open Sans Condensed Light" pitchFamily="34" charset="0"/>
              </a:rPr>
            </a:br>
            <a:r>
              <a:rPr lang="en-US" sz="4000" dirty="0" smtClean="0">
                <a:latin typeface="Open Sans Condensed Light" pitchFamily="34" charset="0"/>
                <a:ea typeface="Open Sans Condensed Light" pitchFamily="34" charset="0"/>
                <a:cs typeface="Open Sans Condensed Light" pitchFamily="34" charset="0"/>
              </a:rPr>
              <a:t>Machine Learning </a:t>
            </a:r>
            <a:r>
              <a:rPr lang="en-US" sz="4000" dirty="0" smtClean="0">
                <a:latin typeface="Open Sans Condensed Light" pitchFamily="34" charset="0"/>
                <a:ea typeface="Open Sans Condensed Light" pitchFamily="34" charset="0"/>
                <a:cs typeface="Open Sans Condensed Light" pitchFamily="34" charset="0"/>
              </a:rPr>
              <a:t>and </a:t>
            </a:r>
            <a:r>
              <a:rPr lang="en-US" sz="4000" dirty="0" smtClean="0">
                <a:latin typeface="Open Sans Condensed Light" pitchFamily="34" charset="0"/>
                <a:ea typeface="Open Sans Condensed Light" pitchFamily="34" charset="0"/>
                <a:cs typeface="Open Sans Condensed Light" pitchFamily="34" charset="0"/>
              </a:rPr>
              <a:t>Deep Learning                 </a:t>
            </a:r>
            <a:endParaRPr sz="4000">
              <a:latin typeface="Open Sans Condensed Light" pitchFamily="34" charset="0"/>
              <a:ea typeface="Open Sans Condensed Light" pitchFamily="34" charset="0"/>
              <a:cs typeface="Open Sans Condensed Light" pitchFamily="34" charset="0"/>
            </a:endParaRPr>
          </a:p>
        </p:txBody>
      </p:sp>
      <p:sp>
        <p:nvSpPr>
          <p:cNvPr id="3" name="Google Shape;469;p14"/>
          <p:cNvSpPr txBox="1">
            <a:spLocks/>
          </p:cNvSpPr>
          <p:nvPr/>
        </p:nvSpPr>
        <p:spPr>
          <a:xfrm>
            <a:off x="838200" y="742950"/>
            <a:ext cx="6996600" cy="7158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4800"/>
              <a:buFont typeface="Oswald"/>
              <a:buNone/>
              <a:tabLst/>
              <a:defRPr/>
            </a:pPr>
            <a:r>
              <a:rPr lang="en-US" sz="4000" b="1" dirty="0" smtClean="0">
                <a:solidFill>
                  <a:schemeClr val="tx2">
                    <a:lumMod val="10000"/>
                  </a:schemeClr>
                </a:solidFill>
                <a:latin typeface="Open Sans Condensed Light" pitchFamily="34" charset="0"/>
                <a:ea typeface="Open Sans Condensed Light" pitchFamily="34" charset="0"/>
                <a:cs typeface="Open Sans Condensed Light" pitchFamily="34" charset="0"/>
                <a:sym typeface="Oswald"/>
              </a:rPr>
              <a:t>Final Semester Project</a:t>
            </a:r>
            <a:endParaRPr lang="en-US" sz="4000" b="1" dirty="0">
              <a:solidFill>
                <a:schemeClr val="tx2">
                  <a:lumMod val="10000"/>
                </a:schemeClr>
              </a:solidFill>
              <a:latin typeface="Open Sans Condensed Light" pitchFamily="34" charset="0"/>
              <a:ea typeface="Open Sans Condensed Light" pitchFamily="34" charset="0"/>
              <a:cs typeface="Open Sans Condensed Light" pitchFamily="34" charset="0"/>
              <a:sym typeface="Oswald"/>
            </a:endParaRPr>
          </a:p>
        </p:txBody>
      </p:sp>
      <p:sp>
        <p:nvSpPr>
          <p:cNvPr id="4" name="TextBox 3"/>
          <p:cNvSpPr txBox="1"/>
          <p:nvPr/>
        </p:nvSpPr>
        <p:spPr>
          <a:xfrm>
            <a:off x="3200400" y="1581150"/>
            <a:ext cx="3352800" cy="307777"/>
          </a:xfrm>
          <a:prstGeom prst="rect">
            <a:avLst/>
          </a:prstGeom>
          <a:noFill/>
        </p:spPr>
        <p:txBody>
          <a:bodyPr wrap="square" rtlCol="0">
            <a:spAutoFit/>
          </a:bodyPr>
          <a:lstStyle/>
          <a:p>
            <a:r>
              <a:rPr lang="en-US" dirty="0" smtClean="0">
                <a:latin typeface="Open Sans" pitchFamily="34" charset="0"/>
                <a:ea typeface="Open Sans" pitchFamily="34" charset="0"/>
                <a:cs typeface="Open Sans" pitchFamily="34" charset="0"/>
              </a:rPr>
              <a:t>Guided by </a:t>
            </a:r>
            <a:r>
              <a:rPr lang="en-US" dirty="0" err="1" smtClean="0">
                <a:latin typeface="Open Sans" pitchFamily="34" charset="0"/>
                <a:ea typeface="Open Sans" pitchFamily="34" charset="0"/>
                <a:cs typeface="Open Sans" pitchFamily="34" charset="0"/>
              </a:rPr>
              <a:t>Ms.R.L.Jasmine</a:t>
            </a:r>
            <a:r>
              <a:rPr lang="en-US" dirty="0" smtClean="0">
                <a:latin typeface="Open Sans" pitchFamily="34" charset="0"/>
                <a:ea typeface="Open Sans" pitchFamily="34" charset="0"/>
                <a:cs typeface="Open Sans" pitchFamily="34" charset="0"/>
              </a:rPr>
              <a:t> </a:t>
            </a:r>
            <a:endParaRPr lang="en-US" dirty="0">
              <a:latin typeface="Open Sans" pitchFamily="34" charset="0"/>
              <a:ea typeface="Open Sans" pitchFamily="34" charset="0"/>
              <a:cs typeface="Open Sans" pitchFamily="34" charset="0"/>
            </a:endParaRPr>
          </a:p>
        </p:txBody>
      </p:sp>
      <p:sp>
        <p:nvSpPr>
          <p:cNvPr id="6" name="TextBox 5"/>
          <p:cNvSpPr txBox="1"/>
          <p:nvPr/>
        </p:nvSpPr>
        <p:spPr>
          <a:xfrm>
            <a:off x="6858000" y="438150"/>
            <a:ext cx="1905000" cy="923330"/>
          </a:xfrm>
          <a:prstGeom prst="rect">
            <a:avLst/>
          </a:prstGeom>
          <a:noFill/>
        </p:spPr>
        <p:txBody>
          <a:bodyPr wrap="square" rtlCol="0">
            <a:spAutoFit/>
          </a:bodyPr>
          <a:lstStyle/>
          <a:p>
            <a:r>
              <a:rPr lang="en-US" sz="1800" dirty="0" smtClean="0">
                <a:solidFill>
                  <a:schemeClr val="tx2">
                    <a:lumMod val="10000"/>
                  </a:schemeClr>
                </a:solidFill>
                <a:latin typeface="Open Sans" pitchFamily="34" charset="0"/>
                <a:ea typeface="Open Sans" pitchFamily="34" charset="0"/>
                <a:cs typeface="Open Sans" pitchFamily="34" charset="0"/>
              </a:rPr>
              <a:t>Priyanka G</a:t>
            </a:r>
          </a:p>
          <a:p>
            <a:r>
              <a:rPr lang="en-US" sz="1800" dirty="0" smtClean="0">
                <a:solidFill>
                  <a:schemeClr val="tx2">
                    <a:lumMod val="10000"/>
                  </a:schemeClr>
                </a:solidFill>
                <a:latin typeface="Open Sans" pitchFamily="34" charset="0"/>
                <a:ea typeface="Open Sans" pitchFamily="34" charset="0"/>
                <a:cs typeface="Open Sans" pitchFamily="34" charset="0"/>
              </a:rPr>
              <a:t>2019272030</a:t>
            </a:r>
          </a:p>
          <a:p>
            <a:r>
              <a:rPr lang="en-US" sz="1800" dirty="0" smtClean="0">
                <a:solidFill>
                  <a:schemeClr val="tx2">
                    <a:lumMod val="10000"/>
                  </a:schemeClr>
                </a:solidFill>
                <a:latin typeface="Open Sans" pitchFamily="34" charset="0"/>
                <a:ea typeface="Open Sans" pitchFamily="34" charset="0"/>
                <a:cs typeface="Open Sans" pitchFamily="34" charset="0"/>
              </a:rPr>
              <a:t>MCA 3</a:t>
            </a:r>
            <a:r>
              <a:rPr lang="en-US" sz="1800" baseline="30000" dirty="0" smtClean="0">
                <a:solidFill>
                  <a:schemeClr val="tx2">
                    <a:lumMod val="10000"/>
                  </a:schemeClr>
                </a:solidFill>
                <a:latin typeface="Open Sans" pitchFamily="34" charset="0"/>
                <a:ea typeface="Open Sans" pitchFamily="34" charset="0"/>
                <a:cs typeface="Open Sans" pitchFamily="34" charset="0"/>
              </a:rPr>
              <a:t>rd</a:t>
            </a:r>
            <a:r>
              <a:rPr lang="en-US" sz="1800" dirty="0" smtClean="0">
                <a:solidFill>
                  <a:schemeClr val="tx2">
                    <a:lumMod val="10000"/>
                  </a:schemeClr>
                </a:solidFill>
                <a:latin typeface="Open Sans" pitchFamily="34" charset="0"/>
                <a:ea typeface="Open Sans" pitchFamily="34" charset="0"/>
                <a:cs typeface="Open Sans" pitchFamily="34" charset="0"/>
              </a:rPr>
              <a:t> Year</a:t>
            </a:r>
            <a:endParaRPr lang="en-US" sz="1800" dirty="0">
              <a:solidFill>
                <a:schemeClr val="tx2">
                  <a:lumMod val="10000"/>
                </a:schemeClr>
              </a:solidFill>
              <a:latin typeface="Open Sans" pitchFamily="34" charset="0"/>
              <a:ea typeface="Open Sans" pitchFamily="34" charset="0"/>
              <a:cs typeface="Open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Reference:</a:t>
            </a:r>
            <a:endParaRPr/>
          </a:p>
        </p:txBody>
      </p:sp>
      <p:sp>
        <p:nvSpPr>
          <p:cNvPr id="470" name="Google Shape;470;p14"/>
          <p:cNvSpPr txBox="1"/>
          <p:nvPr/>
        </p:nvSpPr>
        <p:spPr>
          <a:xfrm>
            <a:off x="914400" y="819150"/>
            <a:ext cx="7239000" cy="2819400"/>
          </a:xfrm>
          <a:prstGeom prst="rect">
            <a:avLst/>
          </a:prstGeom>
          <a:noFill/>
          <a:ln>
            <a:noFill/>
          </a:ln>
        </p:spPr>
        <p:txBody>
          <a:bodyPr spcFirstLastPara="1" wrap="square" lIns="91425" tIns="91425" rIns="91425" bIns="91425" anchor="t" anchorCtr="0">
            <a:noAutofit/>
          </a:bodyPr>
          <a:lstStyle/>
          <a:p>
            <a:pPr>
              <a:lnSpc>
                <a:spcPct val="150000"/>
              </a:lnSpc>
            </a:pPr>
            <a:r>
              <a:rPr lang="en-US" sz="1600" dirty="0" smtClean="0"/>
              <a:t>[1] Sentiment Analysis in Social Media Data for Depression Detection Using Artificial Intelligence: A Review, SN Computer Science, </a:t>
            </a:r>
            <a:r>
              <a:rPr lang="en-US" sz="1600" dirty="0" smtClean="0">
                <a:hlinkClick r:id="rId3"/>
              </a:rPr>
              <a:t>Published: 19 November 2021</a:t>
            </a:r>
            <a:r>
              <a:rPr lang="en-US" sz="1600" dirty="0" smtClean="0"/>
              <a:t>, Article number: 74 (2022).</a:t>
            </a:r>
          </a:p>
          <a:p>
            <a:pPr>
              <a:lnSpc>
                <a:spcPct val="150000"/>
              </a:lnSpc>
            </a:pPr>
            <a:r>
              <a:rPr lang="en-US" sz="1600" dirty="0" smtClean="0"/>
              <a:t>[2] Twitter Sentiment Analysis using Deep Learning , </a:t>
            </a:r>
            <a:r>
              <a:rPr lang="en-US" sz="1600" dirty="0" err="1" smtClean="0"/>
              <a:t>Researchgate</a:t>
            </a:r>
            <a:r>
              <a:rPr lang="en-US" sz="1600" dirty="0" smtClean="0"/>
              <a:t>, Published: June 13, 2021, DOI: 10.5281/zenodo.5059877</a:t>
            </a:r>
          </a:p>
          <a:p>
            <a:pPr>
              <a:lnSpc>
                <a:spcPct val="150000"/>
              </a:lnSpc>
            </a:pPr>
            <a:endParaRPr lang="en-US" sz="1600" dirty="0" smtClean="0"/>
          </a:p>
          <a:p>
            <a:pPr>
              <a:lnSpc>
                <a:spcPct val="150000"/>
              </a:lnSpc>
            </a:pPr>
            <a:endParaRPr lang="en-US" sz="1600" dirty="0" smtClean="0"/>
          </a:p>
          <a:p>
            <a:pPr>
              <a:lnSpc>
                <a:spcPct val="150000"/>
              </a:lnSpc>
            </a:pPr>
            <a:endParaRPr lang="en-US" sz="1600" dirty="0" smtClean="0"/>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2857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Abstract:</a:t>
            </a:r>
            <a:endParaRPr/>
          </a:p>
        </p:txBody>
      </p:sp>
      <p:sp>
        <p:nvSpPr>
          <p:cNvPr id="470" name="Google Shape;470;p14"/>
          <p:cNvSpPr txBox="1"/>
          <p:nvPr/>
        </p:nvSpPr>
        <p:spPr>
          <a:xfrm>
            <a:off x="457200" y="1047750"/>
            <a:ext cx="8382000" cy="3352800"/>
          </a:xfrm>
          <a:prstGeom prst="rect">
            <a:avLst/>
          </a:prstGeom>
          <a:noFill/>
          <a:ln>
            <a:noFill/>
          </a:ln>
        </p:spPr>
        <p:txBody>
          <a:bodyPr spcFirstLastPara="1" wrap="square" lIns="91425" tIns="91425" rIns="91425" bIns="91425" numCol="1" anchor="t" anchorCtr="0">
            <a:noAutofit/>
          </a:bodyPr>
          <a:lstStyle/>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 In today's society, the use of social media has become a necessary daily activity. It is a valuable communication tool with others locally and worldwide, as well as to share, create, and spread information. </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Although social media certainly has several remarkable features, the demerits are undeniable as well. </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Recent studies have indicated a correlation between high usage of social media sites and increased depression.</a:t>
            </a:r>
          </a:p>
          <a:p>
            <a:pPr marL="0" lvl="0" indent="0" algn="l" rtl="0">
              <a:spcBef>
                <a:spcPts val="600"/>
              </a:spcBef>
              <a:spcAft>
                <a:spcPts val="0"/>
              </a:spcAft>
              <a:buFont typeface="Arial" pitchFamily="34" charset="0"/>
              <a:buChar char="•"/>
            </a:pPr>
            <a:endParaRPr>
              <a:solidFill>
                <a:srgbClr val="28324A"/>
              </a:solidFill>
              <a:latin typeface="Agency FB" pitchFamily="34" charset="0"/>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457200" y="1047750"/>
            <a:ext cx="8382000" cy="3352800"/>
          </a:xfrm>
          <a:prstGeom prst="rect">
            <a:avLst/>
          </a:prstGeom>
          <a:noFill/>
          <a:ln>
            <a:noFill/>
          </a:ln>
        </p:spPr>
        <p:txBody>
          <a:bodyPr spcFirstLastPara="1" wrap="square" lIns="91425" tIns="91425" rIns="91425" bIns="91425" numCol="1" anchor="t" anchorCtr="0">
            <a:noAutofit/>
          </a:bodyPr>
          <a:lstStyle/>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This project aims to detect a probable depressed Twitter user based on his/her </a:t>
            </a:r>
            <a:r>
              <a:rPr lang="en-US" sz="1800" dirty="0" smtClean="0">
                <a:solidFill>
                  <a:srgbClr val="28324A"/>
                </a:solidFill>
                <a:latin typeface="Source Sans Pro"/>
                <a:ea typeface="Source Sans Pro"/>
                <a:cs typeface="Source Sans Pro"/>
                <a:sym typeface="Source Sans Pro"/>
              </a:rPr>
              <a:t>tweets</a:t>
            </a:r>
            <a:r>
              <a:rPr lang="en-US" sz="1800" dirty="0" smtClean="0">
                <a:solidFill>
                  <a:srgbClr val="28324A"/>
                </a:solidFill>
                <a:latin typeface="Source Sans Pro"/>
                <a:ea typeface="Source Sans Pro"/>
                <a:cs typeface="Source Sans Pro"/>
                <a:sym typeface="Source Sans Pro"/>
              </a:rPr>
              <a:t>. Machine Learning, Deep Learning  and Natural Language Techniques are used for classification process and predicting whether the user is depressed or not.</a:t>
            </a:r>
          </a:p>
          <a:p>
            <a:pPr marL="0" lvl="0" indent="0" algn="l" rtl="0">
              <a:spcBef>
                <a:spcPts val="600"/>
              </a:spcBef>
              <a:spcAft>
                <a:spcPts val="0"/>
              </a:spcAft>
              <a:buFont typeface="Arial" pitchFamily="34" charset="0"/>
              <a:buChar char="•"/>
            </a:pPr>
            <a:endParaRPr>
              <a:solidFill>
                <a:srgbClr val="28324A"/>
              </a:solidFill>
              <a:latin typeface="Agency FB" pitchFamily="34" charset="0"/>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457200" y="1047750"/>
            <a:ext cx="8382000" cy="3352800"/>
          </a:xfrm>
          <a:prstGeom prst="rect">
            <a:avLst/>
          </a:prstGeom>
          <a:noFill/>
          <a:ln>
            <a:noFill/>
          </a:ln>
        </p:spPr>
        <p:txBody>
          <a:bodyPr spcFirstLastPara="1" wrap="square" lIns="91425" tIns="91425" rIns="91425" bIns="91425" numCol="1" anchor="t" anchorCtr="0">
            <a:noAutofit/>
          </a:bodyPr>
          <a:lstStyle/>
          <a:p>
            <a:pPr lvl="0">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Sentimental Analysis is a process that are used to determine a piece of text and perform classification of tweets into positive, negative .</a:t>
            </a:r>
          </a:p>
          <a:p>
            <a:pPr lvl="0">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It provides a weight age score based on their sentiments and also categorizes the tweet data and is classified into positive, negative or neutral tweet.</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The objective of this study is to use NLP technique that is for detection and determination of people emotions on twitter platform. The purpose of this study is to detect the depressed and non-depressed users from social media platforms Twitter.</a:t>
            </a:r>
          </a:p>
          <a:p>
            <a:pPr lvl="0">
              <a:spcBef>
                <a:spcPts val="600"/>
              </a:spcBef>
              <a:buFont typeface="Arial" pitchFamily="34" charset="0"/>
              <a:buChar char="•"/>
            </a:pPr>
            <a:endParaRPr>
              <a:solidFill>
                <a:srgbClr val="28324A"/>
              </a:solidFill>
              <a:latin typeface="Agency FB" pitchFamily="34" charset="0"/>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5" name="Title 4"/>
          <p:cNvSpPr>
            <a:spLocks noGrp="1"/>
          </p:cNvSpPr>
          <p:nvPr>
            <p:ph type="title"/>
          </p:nvPr>
        </p:nvSpPr>
        <p:spPr>
          <a:xfrm>
            <a:off x="914400" y="361950"/>
            <a:ext cx="6996600" cy="715800"/>
          </a:xfrm>
        </p:spPr>
        <p:txBody>
          <a:bodyPr/>
          <a:lstStyle/>
          <a:p>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996600" cy="715800"/>
          </a:xfrm>
        </p:spPr>
        <p:txBody>
          <a:bodyPr/>
          <a:lstStyle/>
          <a:p>
            <a:r>
              <a:rPr lang="en-US" dirty="0" smtClean="0"/>
              <a:t>Architecture Diagram</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6" name="Picture 5" descr="architecture.png"/>
          <p:cNvPicPr>
            <a:picLocks noChangeAspect="1"/>
          </p:cNvPicPr>
          <p:nvPr/>
        </p:nvPicPr>
        <p:blipFill>
          <a:blip r:embed="rId2"/>
          <a:stretch>
            <a:fillRect/>
          </a:stretch>
        </p:blipFill>
        <p:spPr>
          <a:xfrm>
            <a:off x="597931" y="895350"/>
            <a:ext cx="7883271" cy="3648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Machine Learning Techniques:</a:t>
            </a:r>
            <a:endParaRPr/>
          </a:p>
        </p:txBody>
      </p:sp>
      <p:sp>
        <p:nvSpPr>
          <p:cNvPr id="470" name="Google Shape;470;p14"/>
          <p:cNvSpPr txBox="1"/>
          <p:nvPr/>
        </p:nvSpPr>
        <p:spPr>
          <a:xfrm>
            <a:off x="914400" y="819150"/>
            <a:ext cx="7239000" cy="2819400"/>
          </a:xfrm>
          <a:prstGeom prst="rect">
            <a:avLst/>
          </a:prstGeom>
          <a:noFill/>
          <a:ln>
            <a:noFill/>
          </a:ln>
        </p:spPr>
        <p:txBody>
          <a:bodyPr spcFirstLastPara="1" wrap="square" lIns="91425" tIns="91425" rIns="91425" bIns="91425" anchor="t" anchorCtr="0">
            <a:noAutofit/>
          </a:bodyPr>
          <a:lstStyle/>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Random </a:t>
            </a:r>
            <a:r>
              <a:rPr lang="en-US" sz="1800" dirty="0" smtClean="0">
                <a:solidFill>
                  <a:srgbClr val="28324A"/>
                </a:solidFill>
                <a:latin typeface="Source Sans Pro"/>
                <a:ea typeface="Source Sans Pro"/>
                <a:cs typeface="Source Sans Pro"/>
                <a:sym typeface="Source Sans Pro"/>
              </a:rPr>
              <a:t>Forest </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 Decision tree</a:t>
            </a:r>
          </a:p>
          <a:p>
            <a:pPr>
              <a:buFont typeface="Arial" pitchFamily="34" charset="0"/>
              <a:buChar char="•"/>
            </a:pPr>
            <a:endParaRPr lang="en-US" sz="1800" dirty="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5" name="Google Shape;469;p14"/>
          <p:cNvSpPr txBox="1">
            <a:spLocks/>
          </p:cNvSpPr>
          <p:nvPr/>
        </p:nvSpPr>
        <p:spPr>
          <a:xfrm>
            <a:off x="685800" y="1809750"/>
            <a:ext cx="6996600" cy="7158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ts val="2000"/>
              <a:buFont typeface="Oswald"/>
              <a:buNone/>
              <a:tabLst/>
              <a:defRPr/>
            </a:pPr>
            <a:r>
              <a:rPr kumimoji="0" lang="en-US" sz="2000" b="1" i="0" u="none" strike="noStrike" kern="0" cap="none" spc="0" normalizeH="0" baseline="0" noProof="0" smtClean="0">
                <a:ln>
                  <a:noFill/>
                </a:ln>
                <a:solidFill>
                  <a:schemeClr val="accent1"/>
                </a:solidFill>
                <a:effectLst/>
                <a:uLnTx/>
                <a:uFillTx/>
                <a:latin typeface="Oswald"/>
                <a:ea typeface="Oswald"/>
                <a:cs typeface="Oswald"/>
                <a:sym typeface="Oswald"/>
              </a:rPr>
              <a:t>Deep Learning Techniques:</a:t>
            </a:r>
            <a:endParaRPr kumimoji="0" lang="en-US" sz="2000" b="1" i="0" u="none" strike="noStrike" kern="0" cap="none" spc="0" normalizeH="0" baseline="0" noProof="0">
              <a:ln>
                <a:noFill/>
              </a:ln>
              <a:solidFill>
                <a:schemeClr val="accent1"/>
              </a:solidFill>
              <a:effectLst/>
              <a:uLnTx/>
              <a:uFillTx/>
              <a:latin typeface="Oswald"/>
              <a:ea typeface="Oswald"/>
              <a:cs typeface="Oswald"/>
              <a:sym typeface="Oswald"/>
            </a:endParaRPr>
          </a:p>
        </p:txBody>
      </p:sp>
      <p:sp>
        <p:nvSpPr>
          <p:cNvPr id="6" name="Google Shape;470;p14"/>
          <p:cNvSpPr txBox="1"/>
          <p:nvPr/>
        </p:nvSpPr>
        <p:spPr>
          <a:xfrm>
            <a:off x="762000" y="2495550"/>
            <a:ext cx="7239000" cy="2819400"/>
          </a:xfrm>
          <a:prstGeom prst="rect">
            <a:avLst/>
          </a:prstGeom>
          <a:noFill/>
          <a:ln>
            <a:noFill/>
          </a:ln>
        </p:spPr>
        <p:txBody>
          <a:bodyPr spcFirstLastPara="1" wrap="square" lIns="91425" tIns="91425" rIns="91425" bIns="91425" anchor="t" anchorCtr="0">
            <a:noAutofit/>
          </a:bodyPr>
          <a:lstStyle/>
          <a:p>
            <a:pPr>
              <a:lnSpc>
                <a:spcPct val="150000"/>
              </a:lnSpc>
              <a:buFont typeface="Arial" pitchFamily="34" charset="0"/>
              <a:buChar char="•"/>
            </a:pPr>
            <a:r>
              <a:rPr lang="en-US" sz="1600" dirty="0" smtClean="0"/>
              <a:t> </a:t>
            </a:r>
            <a:r>
              <a:rPr lang="en-US" sz="1800" i="1" dirty="0" smtClean="0"/>
              <a:t> </a:t>
            </a:r>
            <a:r>
              <a:rPr lang="en-US" sz="1800" dirty="0" smtClean="0">
                <a:solidFill>
                  <a:srgbClr val="28324A"/>
                </a:solidFill>
                <a:latin typeface="Source Sans Pro"/>
                <a:ea typeface="Source Sans Pro"/>
                <a:cs typeface="Source Sans Pro"/>
                <a:sym typeface="Source Sans Pro"/>
              </a:rPr>
              <a:t>CNN – </a:t>
            </a:r>
            <a:r>
              <a:rPr lang="en-US" sz="1800" dirty="0" err="1" smtClean="0">
                <a:solidFill>
                  <a:srgbClr val="28324A"/>
                </a:solidFill>
                <a:latin typeface="Source Sans Pro"/>
                <a:ea typeface="Source Sans Pro"/>
                <a:cs typeface="Source Sans Pro"/>
                <a:sym typeface="Source Sans Pro"/>
              </a:rPr>
              <a:t>Convolational</a:t>
            </a:r>
            <a:r>
              <a:rPr lang="en-US" sz="1800" dirty="0" smtClean="0">
                <a:solidFill>
                  <a:srgbClr val="28324A"/>
                </a:solidFill>
                <a:latin typeface="Source Sans Pro"/>
                <a:ea typeface="Source Sans Pro"/>
                <a:cs typeface="Source Sans Pro"/>
                <a:sym typeface="Source Sans Pro"/>
              </a:rPr>
              <a:t> neural </a:t>
            </a:r>
            <a:r>
              <a:rPr lang="en-US" sz="1800" dirty="0" smtClean="0">
                <a:solidFill>
                  <a:srgbClr val="28324A"/>
                </a:solidFill>
                <a:latin typeface="Source Sans Pro"/>
                <a:ea typeface="Source Sans Pro"/>
                <a:cs typeface="Source Sans Pro"/>
                <a:sym typeface="Source Sans Pro"/>
              </a:rPr>
              <a:t>network</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MLP – Multi-layer </a:t>
            </a:r>
            <a:r>
              <a:rPr lang="en-US" sz="1800" dirty="0" err="1" smtClean="0">
                <a:solidFill>
                  <a:srgbClr val="28324A"/>
                </a:solidFill>
                <a:latin typeface="Source Sans Pro"/>
                <a:ea typeface="Source Sans Pro"/>
                <a:cs typeface="Source Sans Pro"/>
                <a:sym typeface="Source Sans Pro"/>
              </a:rPr>
              <a:t>perceptron</a:t>
            </a:r>
            <a:endParaRPr lang="en-US" sz="1800" dirty="0" smtClean="0">
              <a:solidFill>
                <a:srgbClr val="28324A"/>
              </a:solidFill>
              <a:latin typeface="Source Sans Pro"/>
              <a:ea typeface="Source Sans Pro"/>
              <a:cs typeface="Source Sans Pro"/>
              <a:sym typeface="Source Sans Pro"/>
            </a:endParaRPr>
          </a:p>
          <a:p>
            <a:pPr>
              <a:lnSpc>
                <a:spcPct val="150000"/>
              </a:lnSpc>
              <a:buFont typeface="Arial" pitchFamily="34" charset="0"/>
              <a:buChar char="•"/>
            </a:pPr>
            <a:endParaRPr lang="en-US" sz="1800" dirty="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Feature Extraction Techniques</a:t>
            </a:r>
            <a:r>
              <a:rPr lang="en-US" dirty="0" smtClean="0"/>
              <a:t>:</a:t>
            </a:r>
            <a:endParaRPr/>
          </a:p>
        </p:txBody>
      </p:sp>
      <p:sp>
        <p:nvSpPr>
          <p:cNvPr id="470" name="Google Shape;470;p14"/>
          <p:cNvSpPr txBox="1"/>
          <p:nvPr/>
        </p:nvSpPr>
        <p:spPr>
          <a:xfrm>
            <a:off x="914400" y="819150"/>
            <a:ext cx="7239000" cy="2819400"/>
          </a:xfrm>
          <a:prstGeom prst="rect">
            <a:avLst/>
          </a:prstGeom>
          <a:noFill/>
          <a:ln>
            <a:noFill/>
          </a:ln>
        </p:spPr>
        <p:txBody>
          <a:bodyPr spcFirstLastPara="1" wrap="square" lIns="91425" tIns="91425" rIns="91425" bIns="91425" anchor="t" anchorCtr="0">
            <a:noAutofit/>
          </a:bodyPr>
          <a:lstStyle/>
          <a:p>
            <a:pPr>
              <a:lnSpc>
                <a:spcPct val="150000"/>
              </a:lnSpc>
              <a:buFont typeface="Arial" pitchFamily="34" charset="0"/>
              <a:buChar char="•"/>
            </a:pPr>
            <a:r>
              <a:rPr lang="en-US" sz="1600" dirty="0" smtClean="0"/>
              <a:t> </a:t>
            </a:r>
            <a:r>
              <a:rPr lang="en-US" sz="1800" i="1" dirty="0" smtClean="0"/>
              <a:t> </a:t>
            </a:r>
            <a:r>
              <a:rPr lang="en-US" sz="1800" dirty="0" smtClean="0">
                <a:solidFill>
                  <a:srgbClr val="28324A"/>
                </a:solidFill>
                <a:latin typeface="Source Sans Pro"/>
                <a:ea typeface="Source Sans Pro"/>
                <a:cs typeface="Source Sans Pro"/>
                <a:sym typeface="Source Sans Pro"/>
              </a:rPr>
              <a:t>Unigram</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Bigram</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Bag of Words</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Term Frequency Inverse Document Frequency</a:t>
            </a:r>
          </a:p>
          <a:p>
            <a:pPr>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Stemming</a:t>
            </a:r>
          </a:p>
          <a:p>
            <a:pPr>
              <a:lnSpc>
                <a:spcPct val="150000"/>
              </a:lnSpc>
              <a:buFont typeface="Arial" pitchFamily="34" charset="0"/>
              <a:buChar char="•"/>
            </a:pPr>
            <a:endParaRPr lang="en-US" sz="1800" dirty="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Dataset :</a:t>
            </a:r>
            <a:endParaRPr/>
          </a:p>
        </p:txBody>
      </p:sp>
      <p:sp>
        <p:nvSpPr>
          <p:cNvPr id="470" name="Google Shape;470;p14"/>
          <p:cNvSpPr txBox="1"/>
          <p:nvPr/>
        </p:nvSpPr>
        <p:spPr>
          <a:xfrm>
            <a:off x="914400" y="819150"/>
            <a:ext cx="7239000" cy="2819400"/>
          </a:xfrm>
          <a:prstGeom prst="rect">
            <a:avLst/>
          </a:prstGeom>
          <a:noFill/>
          <a:ln>
            <a:noFill/>
          </a:ln>
        </p:spPr>
        <p:txBody>
          <a:bodyPr spcFirstLastPara="1" wrap="square" lIns="91425" tIns="91425" rIns="91425" bIns="91425" anchor="t" anchorCtr="0">
            <a:noAutofit/>
          </a:bodyPr>
          <a:lstStyle/>
          <a:p>
            <a:pPr fontAlgn="base">
              <a:lnSpc>
                <a:spcPct val="150000"/>
              </a:lnSpc>
            </a:pPr>
            <a:r>
              <a:rPr lang="en-US" sz="1600" b="1" dirty="0" smtClean="0"/>
              <a:t>Sentiment140 dataset with 1.6 million tweets</a:t>
            </a:r>
          </a:p>
          <a:p>
            <a:pPr fontAlgn="base">
              <a:lnSpc>
                <a:spcPct val="150000"/>
              </a:lnSpc>
              <a:buFont typeface="Arial" pitchFamily="34" charset="0"/>
              <a:buChar char="•"/>
            </a:pPr>
            <a:r>
              <a:rPr lang="en-US" sz="1600" dirty="0" smtClean="0"/>
              <a:t> </a:t>
            </a:r>
            <a:r>
              <a:rPr lang="en-US" sz="1800" i="1" dirty="0" smtClean="0"/>
              <a:t> </a:t>
            </a:r>
            <a:r>
              <a:rPr lang="en-US" sz="1800" dirty="0" smtClean="0">
                <a:solidFill>
                  <a:srgbClr val="28324A"/>
                </a:solidFill>
                <a:latin typeface="Source Sans Pro"/>
                <a:ea typeface="Source Sans Pro"/>
                <a:cs typeface="Source Sans Pro"/>
                <a:sym typeface="Source Sans Pro"/>
              </a:rPr>
              <a:t>It </a:t>
            </a:r>
            <a:r>
              <a:rPr lang="en-US" sz="1800" dirty="0" smtClean="0">
                <a:solidFill>
                  <a:srgbClr val="28324A"/>
                </a:solidFill>
                <a:latin typeface="Source Sans Pro"/>
                <a:ea typeface="Source Sans Pro"/>
                <a:cs typeface="Source Sans Pro"/>
                <a:sym typeface="Source Sans Pro"/>
              </a:rPr>
              <a:t>contains the following 6 fields:</a:t>
            </a: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target: the polarity of the tweet (0 = negative, 2 = neutral, 4 = positive)</a:t>
            </a: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ids: The id of the tweet ( 2087)</a:t>
            </a: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date: the date of the tweet (Sat May 16 23:58:44 UTC 2009)</a:t>
            </a: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flag: The query (</a:t>
            </a:r>
            <a:r>
              <a:rPr lang="en-US" sz="1800" dirty="0" err="1" smtClean="0">
                <a:solidFill>
                  <a:srgbClr val="28324A"/>
                </a:solidFill>
                <a:latin typeface="Source Sans Pro"/>
                <a:ea typeface="Source Sans Pro"/>
                <a:cs typeface="Source Sans Pro"/>
                <a:sym typeface="Source Sans Pro"/>
              </a:rPr>
              <a:t>lyx</a:t>
            </a:r>
            <a:r>
              <a:rPr lang="en-US" sz="1800" dirty="0" smtClean="0">
                <a:solidFill>
                  <a:srgbClr val="28324A"/>
                </a:solidFill>
                <a:latin typeface="Source Sans Pro"/>
                <a:ea typeface="Source Sans Pro"/>
                <a:cs typeface="Source Sans Pro"/>
                <a:sym typeface="Source Sans Pro"/>
              </a:rPr>
              <a:t>). </a:t>
            </a:r>
            <a:r>
              <a:rPr lang="en-US" sz="1800" dirty="0" smtClean="0">
                <a:solidFill>
                  <a:srgbClr val="28324A"/>
                </a:solidFill>
                <a:latin typeface="Source Sans Pro"/>
                <a:ea typeface="Source Sans Pro"/>
                <a:cs typeface="Source Sans Pro"/>
                <a:sym typeface="Source Sans Pro"/>
              </a:rPr>
              <a:t>If there is no query, then this value is </a:t>
            </a:r>
            <a:r>
              <a:rPr lang="en-US" sz="1800" dirty="0" smtClean="0">
                <a:solidFill>
                  <a:srgbClr val="28324A"/>
                </a:solidFill>
                <a:latin typeface="Source Sans Pro"/>
                <a:ea typeface="Source Sans Pro"/>
                <a:cs typeface="Source Sans Pro"/>
                <a:sym typeface="Source Sans Pro"/>
              </a:rPr>
              <a:t>NOQUERY</a:t>
            </a:r>
            <a:r>
              <a:rPr lang="en-US" sz="1800" dirty="0" smtClean="0">
                <a:solidFill>
                  <a:srgbClr val="28324A"/>
                </a:solidFill>
                <a:latin typeface="Source Sans Pro"/>
                <a:ea typeface="Source Sans Pro"/>
                <a:cs typeface="Source Sans Pro"/>
                <a:sym typeface="Source Sans Pro"/>
              </a:rPr>
              <a:t>.</a:t>
            </a:r>
            <a:endParaRPr lang="en-US" sz="1800" dirty="0" smtClean="0">
              <a:solidFill>
                <a:srgbClr val="28324A"/>
              </a:solidFill>
              <a:latin typeface="Source Sans Pro"/>
              <a:ea typeface="Source Sans Pro"/>
              <a:cs typeface="Source Sans Pro"/>
              <a:sym typeface="Source Sans Pro"/>
            </a:endParaRP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user: the user that tweeted (</a:t>
            </a:r>
            <a:r>
              <a:rPr lang="en-US" sz="1800" dirty="0" err="1" smtClean="0">
                <a:solidFill>
                  <a:srgbClr val="28324A"/>
                </a:solidFill>
                <a:latin typeface="Source Sans Pro"/>
                <a:ea typeface="Source Sans Pro"/>
                <a:cs typeface="Source Sans Pro"/>
                <a:sym typeface="Source Sans Pro"/>
              </a:rPr>
              <a:t>robotickilldozr</a:t>
            </a:r>
            <a:r>
              <a:rPr lang="en-US" sz="1800" dirty="0" smtClean="0">
                <a:solidFill>
                  <a:srgbClr val="28324A"/>
                </a:solidFill>
                <a:latin typeface="Source Sans Pro"/>
                <a:ea typeface="Source Sans Pro"/>
                <a:cs typeface="Source Sans Pro"/>
                <a:sym typeface="Source Sans Pro"/>
              </a:rPr>
              <a:t>)</a:t>
            </a:r>
          </a:p>
          <a:p>
            <a:pPr fontAlgn="base">
              <a:lnSpc>
                <a:spcPct val="150000"/>
              </a:lnSpc>
              <a:buFont typeface="Arial" pitchFamily="34" charset="0"/>
              <a:buChar char="•"/>
            </a:pPr>
            <a:r>
              <a:rPr lang="en-US" sz="1800" dirty="0" smtClean="0">
                <a:solidFill>
                  <a:srgbClr val="28324A"/>
                </a:solidFill>
                <a:latin typeface="Source Sans Pro"/>
                <a:ea typeface="Source Sans Pro"/>
                <a:cs typeface="Source Sans Pro"/>
                <a:sym typeface="Source Sans Pro"/>
              </a:rPr>
              <a:t>text: the text of the tweet (</a:t>
            </a:r>
            <a:r>
              <a:rPr lang="en-US" sz="1800" dirty="0" err="1" smtClean="0">
                <a:solidFill>
                  <a:srgbClr val="28324A"/>
                </a:solidFill>
                <a:latin typeface="Source Sans Pro"/>
                <a:ea typeface="Source Sans Pro"/>
                <a:cs typeface="Source Sans Pro"/>
                <a:sym typeface="Source Sans Pro"/>
              </a:rPr>
              <a:t>Lyx</a:t>
            </a:r>
            <a:r>
              <a:rPr lang="en-US" sz="1800" dirty="0" smtClean="0">
                <a:solidFill>
                  <a:srgbClr val="28324A"/>
                </a:solidFill>
                <a:latin typeface="Source Sans Pro"/>
                <a:ea typeface="Source Sans Pro"/>
                <a:cs typeface="Source Sans Pro"/>
                <a:sym typeface="Source Sans Pro"/>
              </a:rPr>
              <a:t> is cool)</a:t>
            </a:r>
          </a:p>
          <a:p>
            <a:pPr>
              <a:lnSpc>
                <a:spcPct val="150000"/>
              </a:lnSpc>
              <a:buFont typeface="Arial" pitchFamily="34" charset="0"/>
              <a:buChar char="•"/>
            </a:pPr>
            <a:endParaRPr lang="en-US" sz="1800" dirty="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838200" y="13335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Tools and Languages:</a:t>
            </a:r>
            <a:endParaRPr/>
          </a:p>
        </p:txBody>
      </p:sp>
      <p:sp>
        <p:nvSpPr>
          <p:cNvPr id="470" name="Google Shape;470;p14"/>
          <p:cNvSpPr txBox="1"/>
          <p:nvPr/>
        </p:nvSpPr>
        <p:spPr>
          <a:xfrm>
            <a:off x="914400" y="819150"/>
            <a:ext cx="7239000" cy="2819400"/>
          </a:xfrm>
          <a:prstGeom prst="rect">
            <a:avLst/>
          </a:prstGeom>
          <a:noFill/>
          <a:ln>
            <a:noFill/>
          </a:ln>
        </p:spPr>
        <p:txBody>
          <a:bodyPr spcFirstLastPara="1" wrap="square" lIns="91425" tIns="91425" rIns="91425" bIns="91425" anchor="t" anchorCtr="0">
            <a:noAutofit/>
          </a:bodyPr>
          <a:lstStyle/>
          <a:p>
            <a:pPr>
              <a:lnSpc>
                <a:spcPct val="150000"/>
              </a:lnSpc>
              <a:buFont typeface="Arial" pitchFamily="34" charset="0"/>
              <a:buChar char="•"/>
            </a:pPr>
            <a:r>
              <a:rPr lang="en-US" sz="1600" dirty="0" smtClean="0"/>
              <a:t> </a:t>
            </a:r>
            <a:r>
              <a:rPr lang="en-US" sz="1800" dirty="0" smtClean="0">
                <a:solidFill>
                  <a:srgbClr val="28324A"/>
                </a:solidFill>
                <a:latin typeface="Source Sans Pro"/>
                <a:ea typeface="Source Sans Pro"/>
                <a:cs typeface="Source Sans Pro"/>
                <a:sym typeface="Source Sans Pro"/>
              </a:rPr>
              <a:t>Python</a:t>
            </a:r>
          </a:p>
          <a:p>
            <a:pPr>
              <a:lnSpc>
                <a:spcPct val="150000"/>
              </a:lnSpc>
              <a:buFont typeface="Arial" pitchFamily="34" charset="0"/>
              <a:buChar char="•"/>
            </a:pPr>
            <a:r>
              <a:rPr lang="en-US" sz="1800" dirty="0" err="1" smtClean="0">
                <a:solidFill>
                  <a:srgbClr val="28324A"/>
                </a:solidFill>
                <a:latin typeface="Source Sans Pro"/>
                <a:ea typeface="Source Sans Pro"/>
                <a:cs typeface="Source Sans Pro"/>
                <a:sym typeface="Source Sans Pro"/>
              </a:rPr>
              <a:t>numpy</a:t>
            </a:r>
            <a:r>
              <a:rPr lang="en-US" sz="1800" dirty="0" smtClean="0">
                <a:solidFill>
                  <a:srgbClr val="28324A"/>
                </a:solidFill>
                <a:latin typeface="Source Sans Pro"/>
                <a:ea typeface="Source Sans Pro"/>
                <a:cs typeface="Source Sans Pro"/>
                <a:sym typeface="Source Sans Pro"/>
              </a:rPr>
              <a:t>, </a:t>
            </a:r>
            <a:r>
              <a:rPr lang="en-US" sz="1800" dirty="0" err="1" smtClean="0">
                <a:solidFill>
                  <a:srgbClr val="28324A"/>
                </a:solidFill>
                <a:latin typeface="Source Sans Pro"/>
                <a:ea typeface="Source Sans Pro"/>
                <a:cs typeface="Source Sans Pro"/>
                <a:sym typeface="Source Sans Pro"/>
              </a:rPr>
              <a:t>scikit</a:t>
            </a:r>
            <a:r>
              <a:rPr lang="en-US" sz="1800" dirty="0" smtClean="0">
                <a:solidFill>
                  <a:srgbClr val="28324A"/>
                </a:solidFill>
                <a:latin typeface="Source Sans Pro"/>
                <a:ea typeface="Source Sans Pro"/>
                <a:cs typeface="Source Sans Pro"/>
                <a:sym typeface="Source Sans Pro"/>
              </a:rPr>
              <a:t>-learn, </a:t>
            </a:r>
            <a:r>
              <a:rPr lang="en-US" sz="1800" dirty="0" err="1" smtClean="0">
                <a:solidFill>
                  <a:srgbClr val="28324A"/>
                </a:solidFill>
                <a:latin typeface="Source Sans Pro"/>
                <a:ea typeface="Source Sans Pro"/>
                <a:cs typeface="Source Sans Pro"/>
                <a:sym typeface="Source Sans Pro"/>
              </a:rPr>
              <a:t>scipy,NLTK</a:t>
            </a:r>
            <a:endParaRPr lang="en-US" sz="1800" dirty="0" smtClean="0">
              <a:solidFill>
                <a:srgbClr val="28324A"/>
              </a:solidFill>
              <a:latin typeface="Source Sans Pro"/>
              <a:ea typeface="Source Sans Pro"/>
              <a:cs typeface="Source Sans Pro"/>
              <a:sym typeface="Source Sans Pro"/>
            </a:endParaRPr>
          </a:p>
          <a:p>
            <a:pPr>
              <a:lnSpc>
                <a:spcPct val="150000"/>
              </a:lnSpc>
              <a:buFont typeface="Arial" pitchFamily="34" charset="0"/>
              <a:buChar char="•"/>
            </a:pPr>
            <a:r>
              <a:rPr lang="en-US" sz="1800" dirty="0" err="1" smtClean="0">
                <a:solidFill>
                  <a:srgbClr val="28324A"/>
                </a:solidFill>
                <a:latin typeface="Source Sans Pro"/>
                <a:ea typeface="Source Sans Pro"/>
                <a:cs typeface="Source Sans Pro"/>
                <a:sym typeface="Source Sans Pro"/>
              </a:rPr>
              <a:t>TensorFlow</a:t>
            </a:r>
            <a:endParaRPr lang="en-US" sz="1800" dirty="0" smtClean="0">
              <a:solidFill>
                <a:srgbClr val="28324A"/>
              </a:solidFill>
              <a:latin typeface="Source Sans Pro"/>
              <a:ea typeface="Source Sans Pro"/>
              <a:cs typeface="Source Sans Pro"/>
              <a:sym typeface="Source Sans Pro"/>
            </a:endParaRPr>
          </a:p>
          <a:p>
            <a:pPr>
              <a:lnSpc>
                <a:spcPct val="150000"/>
              </a:lnSpc>
              <a:buFont typeface="Arial" pitchFamily="34" charset="0"/>
              <a:buChar char="•"/>
            </a:pPr>
            <a:r>
              <a:rPr lang="en-US" sz="1800" dirty="0" err="1" smtClean="0">
                <a:solidFill>
                  <a:srgbClr val="28324A"/>
                </a:solidFill>
                <a:latin typeface="Source Sans Pro"/>
                <a:ea typeface="Source Sans Pro"/>
                <a:cs typeface="Source Sans Pro"/>
                <a:sym typeface="Source Sans Pro"/>
              </a:rPr>
              <a:t>Kaggle</a:t>
            </a:r>
            <a:endParaRPr lang="en-US" sz="1800" dirty="0" smtClean="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TotalTime>
  <Words>309</Words>
  <PresentationFormat>On-screen Show (16:9)</PresentationFormat>
  <Paragraphs>56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Open Sans Condensed Light</vt:lpstr>
      <vt:lpstr>Oswald</vt:lpstr>
      <vt:lpstr>Open Sans</vt:lpstr>
      <vt:lpstr>Source Sans Pro</vt:lpstr>
      <vt:lpstr>Agency FB</vt:lpstr>
      <vt:lpstr>Quince template</vt:lpstr>
      <vt:lpstr>Sentiment Analysis on Social Media to Detect Depression Using Machine Learning and Deep Learning                 </vt:lpstr>
      <vt:lpstr>Abstract:</vt:lpstr>
      <vt:lpstr>Slide 3</vt:lpstr>
      <vt:lpstr>Introduction</vt:lpstr>
      <vt:lpstr>Architecture Diagram</vt:lpstr>
      <vt:lpstr>Machine Learning Techniques:</vt:lpstr>
      <vt:lpstr>Feature Extraction Techniques:</vt:lpstr>
      <vt:lpstr>Dataset :</vt:lpstr>
      <vt:lpstr>Tools and Languages:</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Instructional Design</dc:title>
  <dc:creator>senthil</dc:creator>
  <cp:lastModifiedBy>senthil</cp:lastModifiedBy>
  <cp:revision>97</cp:revision>
  <dcterms:modified xsi:type="dcterms:W3CDTF">2022-04-08T07:40:15Z</dcterms:modified>
</cp:coreProperties>
</file>