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charset="1" panose="02030502070405020303"/>
      <p:regular r:id="rId17"/>
    </p:embeddedFont>
    <p:embeddedFont>
      <p:font typeface="Trebuchet MS" charset="1" panose="020B0603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grpSp>
        <p:nvGrpSpPr>
          <p:cNvPr name="Group 20" id="20"/>
          <p:cNvGrpSpPr/>
          <p:nvPr/>
        </p:nvGrpSpPr>
        <p:grpSpPr>
          <a:xfrm rot="0">
            <a:off x="0" y="-11793"/>
            <a:ext cx="1295400" cy="8547100"/>
            <a:chOff x="0" y="0"/>
            <a:chExt cx="1727200" cy="11396134"/>
          </a:xfrm>
        </p:grpSpPr>
        <p:sp>
          <p:nvSpPr>
            <p:cNvPr name="Freeform 21" id="21"/>
            <p:cNvSpPr/>
            <p:nvPr/>
          </p:nvSpPr>
          <p:spPr>
            <a:xfrm flipH="false" flipV="false" rot="0">
              <a:off x="0" y="0"/>
              <a:ext cx="1727200" cy="11396091"/>
            </a:xfrm>
            <a:custGeom>
              <a:avLst/>
              <a:gdLst/>
              <a:ahLst/>
              <a:cxnLst/>
              <a:rect r="r" b="b" t="t" l="l"/>
              <a:pathLst>
                <a:path h="11396091" w="1727200">
                  <a:moveTo>
                    <a:pt x="0" y="16891"/>
                  </a:moveTo>
                  <a:lnTo>
                    <a:pt x="1727200" y="0"/>
                  </a:lnTo>
                  <a:lnTo>
                    <a:pt x="1727200" y="33909"/>
                  </a:lnTo>
                  <a:lnTo>
                    <a:pt x="0" y="11396091"/>
                  </a:lnTo>
                  <a:lnTo>
                    <a:pt x="0" y="16891"/>
                  </a:lnTo>
                  <a:close/>
                </a:path>
              </a:pathLst>
            </a:custGeom>
            <a:solidFill>
              <a:srgbClr val="5FCBEF">
                <a:alpha val="69804"/>
              </a:srgbClr>
            </a:solidFill>
          </p:spPr>
        </p:sp>
      </p:grpSp>
      <p:sp>
        <p:nvSpPr>
          <p:cNvPr name="AutoShape 22" id="2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23" id="2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24" id="24"/>
          <p:cNvGrpSpPr/>
          <p:nvPr/>
        </p:nvGrpSpPr>
        <p:grpSpPr>
          <a:xfrm rot="0">
            <a:off x="13772214" y="-12700"/>
            <a:ext cx="4511024" cy="10299701"/>
            <a:chOff x="0" y="0"/>
            <a:chExt cx="6014698" cy="13732934"/>
          </a:xfrm>
        </p:grpSpPr>
        <p:sp>
          <p:nvSpPr>
            <p:cNvPr name="Freeform 25" id="2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26" id="26"/>
          <p:cNvGrpSpPr/>
          <p:nvPr/>
        </p:nvGrpSpPr>
        <p:grpSpPr>
          <a:xfrm rot="0">
            <a:off x="14405163" y="-12700"/>
            <a:ext cx="3882837" cy="10299701"/>
            <a:chOff x="0" y="0"/>
            <a:chExt cx="5177116" cy="13732934"/>
          </a:xfrm>
        </p:grpSpPr>
        <p:sp>
          <p:nvSpPr>
            <p:cNvPr name="Freeform 27" id="2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28" id="28"/>
          <p:cNvGrpSpPr/>
          <p:nvPr/>
        </p:nvGrpSpPr>
        <p:grpSpPr>
          <a:xfrm rot="0">
            <a:off x="13398499" y="4572000"/>
            <a:ext cx="4889501" cy="5715000"/>
            <a:chOff x="0" y="0"/>
            <a:chExt cx="6519334" cy="7620000"/>
          </a:xfrm>
        </p:grpSpPr>
        <p:sp>
          <p:nvSpPr>
            <p:cNvPr name="Freeform 29" id="2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30" id="30"/>
          <p:cNvGrpSpPr/>
          <p:nvPr/>
        </p:nvGrpSpPr>
        <p:grpSpPr>
          <a:xfrm rot="0">
            <a:off x="14001750" y="-12700"/>
            <a:ext cx="4281489" cy="10299701"/>
            <a:chOff x="0" y="0"/>
            <a:chExt cx="5708652" cy="13732934"/>
          </a:xfrm>
        </p:grpSpPr>
        <p:sp>
          <p:nvSpPr>
            <p:cNvPr name="Freeform 31" id="3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32" id="32"/>
          <p:cNvGrpSpPr/>
          <p:nvPr/>
        </p:nvGrpSpPr>
        <p:grpSpPr>
          <a:xfrm rot="0">
            <a:off x="16348095" y="-12700"/>
            <a:ext cx="1935141" cy="10299701"/>
            <a:chOff x="0" y="0"/>
            <a:chExt cx="2580188" cy="13732934"/>
          </a:xfrm>
        </p:grpSpPr>
        <p:sp>
          <p:nvSpPr>
            <p:cNvPr name="Freeform 33" id="3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34" id="34"/>
          <p:cNvGrpSpPr/>
          <p:nvPr/>
        </p:nvGrpSpPr>
        <p:grpSpPr>
          <a:xfrm rot="0">
            <a:off x="16408499" y="-12700"/>
            <a:ext cx="1874737" cy="10299701"/>
            <a:chOff x="0" y="0"/>
            <a:chExt cx="2499650" cy="13732934"/>
          </a:xfrm>
        </p:grpSpPr>
        <p:sp>
          <p:nvSpPr>
            <p:cNvPr name="Freeform 35" id="3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36" id="36"/>
          <p:cNvGrpSpPr/>
          <p:nvPr/>
        </p:nvGrpSpPr>
        <p:grpSpPr>
          <a:xfrm rot="0">
            <a:off x="15557499" y="5384800"/>
            <a:ext cx="2725738" cy="4902200"/>
            <a:chOff x="0" y="0"/>
            <a:chExt cx="3634318" cy="6536266"/>
          </a:xfrm>
        </p:grpSpPr>
        <p:sp>
          <p:nvSpPr>
            <p:cNvPr name="Freeform 37" id="3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sp>
        <p:nvSpPr>
          <p:cNvPr name="TextBox 38" id="38"/>
          <p:cNvSpPr txBox="true"/>
          <p:nvPr/>
        </p:nvSpPr>
        <p:spPr>
          <a:xfrm rot="0">
            <a:off x="1134396" y="1335801"/>
            <a:ext cx="11467524" cy="1025775"/>
          </a:xfrm>
          <a:prstGeom prst="rect">
            <a:avLst/>
          </a:prstGeom>
        </p:spPr>
        <p:txBody>
          <a:bodyPr anchor="t" rtlCol="false" tIns="0" lIns="0" bIns="0" rIns="0">
            <a:spAutoFit/>
          </a:bodyPr>
          <a:lstStyle/>
          <a:p>
            <a:pPr algn="r">
              <a:lnSpc>
                <a:spcPts val="7920"/>
              </a:lnSpc>
            </a:pPr>
            <a:r>
              <a:rPr lang="en-US" sz="6600">
                <a:solidFill>
                  <a:srgbClr val="236292"/>
                </a:solidFill>
                <a:latin typeface="Times New Roman"/>
                <a:ea typeface="Times New Roman"/>
                <a:cs typeface="Times New Roman"/>
                <a:sym typeface="Times New Roman"/>
              </a:rPr>
              <a:t>EMPOLYEE PERFORMANCE ANALYSIS USING EXCEL</a:t>
            </a:r>
          </a:p>
        </p:txBody>
      </p:sp>
      <p:sp>
        <p:nvSpPr>
          <p:cNvPr name="TextBox 39" id="39"/>
          <p:cNvSpPr txBox="true"/>
          <p:nvPr/>
        </p:nvSpPr>
        <p:spPr>
          <a:xfrm rot="0">
            <a:off x="3135812" y="4100018"/>
            <a:ext cx="11467524" cy="2352675"/>
          </a:xfrm>
          <a:prstGeom prst="rect">
            <a:avLst/>
          </a:prstGeom>
        </p:spPr>
        <p:txBody>
          <a:bodyPr anchor="t" rtlCol="false" tIns="0" lIns="0" bIns="0" rIns="0">
            <a:spAutoFit/>
          </a:bodyPr>
          <a:lstStyle/>
          <a:p>
            <a:pPr algn="l">
              <a:lnSpc>
                <a:spcPts val="3600"/>
              </a:lnSpc>
            </a:pPr>
            <a:r>
              <a:rPr lang="en-US" sz="3000">
                <a:solidFill>
                  <a:srgbClr val="174A36"/>
                </a:solidFill>
                <a:latin typeface="Times New Roman"/>
                <a:ea typeface="Times New Roman"/>
                <a:cs typeface="Times New Roman"/>
                <a:sym typeface="Times New Roman"/>
              </a:rPr>
              <a:t>NAME :   Priyanka.P</a:t>
            </a:r>
          </a:p>
          <a:p>
            <a:pPr algn="l">
              <a:lnSpc>
                <a:spcPts val="3600"/>
              </a:lnSpc>
            </a:pPr>
            <a:r>
              <a:rPr lang="en-US" sz="3000">
                <a:solidFill>
                  <a:srgbClr val="174A36"/>
                </a:solidFill>
                <a:latin typeface="Times New Roman"/>
                <a:ea typeface="Times New Roman"/>
                <a:cs typeface="Times New Roman"/>
                <a:sym typeface="Times New Roman"/>
              </a:rPr>
              <a:t>REGISTER NO :  122202068</a:t>
            </a:r>
          </a:p>
          <a:p>
            <a:pPr algn="l">
              <a:lnSpc>
                <a:spcPts val="3600"/>
              </a:lnSpc>
            </a:pPr>
            <a:r>
              <a:rPr lang="en-US" sz="3000">
                <a:solidFill>
                  <a:srgbClr val="174A36"/>
                </a:solidFill>
                <a:latin typeface="Times New Roman"/>
                <a:ea typeface="Times New Roman"/>
                <a:cs typeface="Times New Roman"/>
                <a:sym typeface="Times New Roman"/>
              </a:rPr>
              <a:t>USERNAME : asunm1353122202068</a:t>
            </a:r>
          </a:p>
          <a:p>
            <a:pPr algn="l">
              <a:lnSpc>
                <a:spcPts val="3600"/>
              </a:lnSpc>
            </a:pPr>
            <a:r>
              <a:rPr lang="en-US" sz="3000">
                <a:solidFill>
                  <a:srgbClr val="174A36"/>
                </a:solidFill>
                <a:latin typeface="Times New Roman"/>
                <a:ea typeface="Times New Roman"/>
                <a:cs typeface="Times New Roman"/>
                <a:sym typeface="Times New Roman"/>
              </a:rPr>
              <a:t>DEPARTMENT : B.COM Corporate Secretaryship</a:t>
            </a:r>
          </a:p>
          <a:p>
            <a:pPr algn="l">
              <a:lnSpc>
                <a:spcPts val="3600"/>
              </a:lnSpc>
            </a:pPr>
            <a:r>
              <a:rPr lang="en-US" sz="3000">
                <a:solidFill>
                  <a:srgbClr val="174A36"/>
                </a:solidFill>
                <a:latin typeface="Times New Roman"/>
                <a:ea typeface="Times New Roman"/>
                <a:cs typeface="Times New Roman"/>
                <a:sym typeface="Times New Roman"/>
              </a:rPr>
              <a:t>COLLEGE : Anna Adarsh College For Women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1107441" y="798195"/>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RESULTS</a:t>
            </a:r>
          </a:p>
        </p:txBody>
      </p:sp>
      <p:pic>
        <p:nvPicPr>
          <p:cNvPr name="Picture 21" id="21"/>
          <p:cNvPicPr>
            <a:picLocks noChangeAspect="true"/>
          </p:cNvPicPr>
          <p:nvPr/>
        </p:nvPicPr>
        <p:blipFill>
          <a:blip r:embed="rId2"/>
          <a:stretch>
            <a:fillRect/>
          </a:stretch>
        </p:blipFill>
        <p:spPr>
          <a:xfrm rot="0">
            <a:off x="-72628" y="1606153"/>
            <a:ext cx="15473362" cy="8882062"/>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693104" y="326707"/>
            <a:ext cx="12712122" cy="2023110"/>
          </a:xfrm>
          <a:prstGeom prst="rect">
            <a:avLst/>
          </a:prstGeom>
        </p:spPr>
        <p:txBody>
          <a:bodyPr anchor="t" rtlCol="false" tIns="0" lIns="0" bIns="0" rIns="0">
            <a:spAutoFit/>
          </a:bodyPr>
          <a:lstStyle/>
          <a:p>
            <a:pPr algn="l">
              <a:lnSpc>
                <a:spcPts val="7920"/>
              </a:lnSpc>
            </a:pPr>
            <a:r>
              <a:rPr lang="en-US" sz="6600">
                <a:solidFill>
                  <a:srgbClr val="72A528"/>
                </a:solidFill>
                <a:latin typeface="Times New Roman"/>
                <a:ea typeface="Times New Roman"/>
                <a:cs typeface="Times New Roman"/>
                <a:sym typeface="Times New Roman"/>
              </a:rPr>
              <a:t>CONCLUSION</a:t>
            </a:r>
          </a:p>
          <a:p>
            <a:pPr algn="l">
              <a:lnSpc>
                <a:spcPts val="7920"/>
              </a:lnSpc>
            </a:pPr>
          </a:p>
        </p:txBody>
      </p:sp>
      <p:sp>
        <p:nvSpPr>
          <p:cNvPr name="TextBox 21" id="21"/>
          <p:cNvSpPr txBox="true"/>
          <p:nvPr/>
        </p:nvSpPr>
        <p:spPr>
          <a:xfrm rot="0">
            <a:off x="1193166" y="2479358"/>
            <a:ext cx="12712122" cy="5805920"/>
          </a:xfrm>
          <a:prstGeom prst="rect">
            <a:avLst/>
          </a:prstGeom>
        </p:spPr>
        <p:txBody>
          <a:bodyPr anchor="t" rtlCol="false" tIns="0" lIns="0" bIns="0" rIns="0">
            <a:spAutoFit/>
          </a:bodyPr>
          <a:lstStyle/>
          <a:p>
            <a:pPr algn="just">
              <a:lnSpc>
                <a:spcPts val="4320"/>
              </a:lnSpc>
            </a:pPr>
            <a:r>
              <a:rPr lang="en-US" sz="3600">
                <a:solidFill>
                  <a:srgbClr val="404040"/>
                </a:solidFill>
                <a:latin typeface="Times New Roman"/>
                <a:ea typeface="Times New Roman"/>
                <a:cs typeface="Times New Roman"/>
                <a:sym typeface="Times New Roman"/>
              </a:rPr>
              <a:t>          </a:t>
            </a:r>
            <a:r>
              <a:rPr lang="en-US" sz="3600">
                <a:solidFill>
                  <a:srgbClr val="7030A0"/>
                </a:solidFill>
                <a:latin typeface="Times New Roman"/>
                <a:ea typeface="Times New Roman"/>
                <a:cs typeface="Times New Roman"/>
                <a:sym typeface="Times New Roman"/>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953487" y="812191"/>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PROJECT TITLE</a:t>
            </a:r>
          </a:p>
        </p:txBody>
      </p:sp>
      <p:grpSp>
        <p:nvGrpSpPr>
          <p:cNvPr name="Group 21" id="21"/>
          <p:cNvGrpSpPr/>
          <p:nvPr/>
        </p:nvGrpSpPr>
        <p:grpSpPr>
          <a:xfrm rot="0">
            <a:off x="1001714" y="3959942"/>
            <a:ext cx="12923043" cy="2367112"/>
            <a:chOff x="0" y="0"/>
            <a:chExt cx="17230724" cy="3156150"/>
          </a:xfrm>
        </p:grpSpPr>
        <p:sp>
          <p:nvSpPr>
            <p:cNvPr name="Freeform 22" id="22"/>
            <p:cNvSpPr/>
            <p:nvPr/>
          </p:nvSpPr>
          <p:spPr>
            <a:xfrm flipH="false" flipV="false" rot="0">
              <a:off x="19050" y="19050"/>
              <a:ext cx="17192625" cy="3118104"/>
            </a:xfrm>
            <a:custGeom>
              <a:avLst/>
              <a:gdLst/>
              <a:ahLst/>
              <a:cxnLst/>
              <a:rect r="r" b="b" t="t" l="l"/>
              <a:pathLst>
                <a:path h="3118104" w="17192625">
                  <a:moveTo>
                    <a:pt x="0" y="519684"/>
                  </a:moveTo>
                  <a:cubicBezTo>
                    <a:pt x="0" y="232664"/>
                    <a:pt x="234950" y="0"/>
                    <a:pt x="524891" y="0"/>
                  </a:cubicBezTo>
                  <a:lnTo>
                    <a:pt x="16667735" y="0"/>
                  </a:lnTo>
                  <a:cubicBezTo>
                    <a:pt x="16957675" y="0"/>
                    <a:pt x="17192625" y="232664"/>
                    <a:pt x="17192625" y="519684"/>
                  </a:cubicBezTo>
                  <a:lnTo>
                    <a:pt x="17192625" y="2598420"/>
                  </a:lnTo>
                  <a:cubicBezTo>
                    <a:pt x="17192625" y="2885440"/>
                    <a:pt x="16957675" y="3118104"/>
                    <a:pt x="16667735" y="3118104"/>
                  </a:cubicBezTo>
                  <a:lnTo>
                    <a:pt x="524891" y="3118104"/>
                  </a:lnTo>
                  <a:cubicBezTo>
                    <a:pt x="234950" y="3118104"/>
                    <a:pt x="0" y="2885440"/>
                    <a:pt x="0" y="2598420"/>
                  </a:cubicBezTo>
                  <a:close/>
                </a:path>
              </a:pathLst>
            </a:custGeom>
            <a:solidFill>
              <a:srgbClr val="5FCBEF"/>
            </a:solidFill>
          </p:spPr>
        </p:sp>
        <p:sp>
          <p:nvSpPr>
            <p:cNvPr name="Freeform 23" id="23"/>
            <p:cNvSpPr/>
            <p:nvPr/>
          </p:nvSpPr>
          <p:spPr>
            <a:xfrm flipH="false" flipV="false" rot="0">
              <a:off x="0" y="0"/>
              <a:ext cx="17230725" cy="3156204"/>
            </a:xfrm>
            <a:custGeom>
              <a:avLst/>
              <a:gdLst/>
              <a:ahLst/>
              <a:cxnLst/>
              <a:rect r="r" b="b" t="t" l="l"/>
              <a:pathLst>
                <a:path h="3156204" w="17230725">
                  <a:moveTo>
                    <a:pt x="0" y="538734"/>
                  </a:moveTo>
                  <a:cubicBezTo>
                    <a:pt x="0" y="241046"/>
                    <a:pt x="243713" y="0"/>
                    <a:pt x="543941" y="0"/>
                  </a:cubicBezTo>
                  <a:lnTo>
                    <a:pt x="16686785" y="0"/>
                  </a:lnTo>
                  <a:lnTo>
                    <a:pt x="16686785" y="19050"/>
                  </a:lnTo>
                  <a:lnTo>
                    <a:pt x="16686785" y="0"/>
                  </a:lnTo>
                  <a:cubicBezTo>
                    <a:pt x="16987013" y="0"/>
                    <a:pt x="17230725" y="241046"/>
                    <a:pt x="17230725" y="538734"/>
                  </a:cubicBezTo>
                  <a:lnTo>
                    <a:pt x="17211675" y="538734"/>
                  </a:lnTo>
                  <a:lnTo>
                    <a:pt x="17230725" y="538734"/>
                  </a:lnTo>
                  <a:lnTo>
                    <a:pt x="17230725" y="2617470"/>
                  </a:lnTo>
                  <a:lnTo>
                    <a:pt x="17211675" y="2617470"/>
                  </a:lnTo>
                  <a:lnTo>
                    <a:pt x="17230725" y="2617470"/>
                  </a:lnTo>
                  <a:cubicBezTo>
                    <a:pt x="17230725" y="2915158"/>
                    <a:pt x="16987013" y="3156204"/>
                    <a:pt x="16686785" y="3156204"/>
                  </a:cubicBezTo>
                  <a:lnTo>
                    <a:pt x="16686785" y="3137154"/>
                  </a:lnTo>
                  <a:lnTo>
                    <a:pt x="16686785" y="3156204"/>
                  </a:lnTo>
                  <a:lnTo>
                    <a:pt x="543941" y="3156204"/>
                  </a:lnTo>
                  <a:lnTo>
                    <a:pt x="543941" y="3137154"/>
                  </a:lnTo>
                  <a:lnTo>
                    <a:pt x="543941" y="3156204"/>
                  </a:lnTo>
                  <a:cubicBezTo>
                    <a:pt x="243713" y="3156204"/>
                    <a:pt x="0" y="2915158"/>
                    <a:pt x="0" y="2617470"/>
                  </a:cubicBezTo>
                  <a:lnTo>
                    <a:pt x="0" y="538734"/>
                  </a:lnTo>
                  <a:lnTo>
                    <a:pt x="19050" y="538734"/>
                  </a:lnTo>
                  <a:lnTo>
                    <a:pt x="0" y="538734"/>
                  </a:lnTo>
                  <a:moveTo>
                    <a:pt x="38100" y="538734"/>
                  </a:moveTo>
                  <a:lnTo>
                    <a:pt x="38100" y="2617470"/>
                  </a:lnTo>
                  <a:lnTo>
                    <a:pt x="19050" y="2617470"/>
                  </a:lnTo>
                  <a:lnTo>
                    <a:pt x="38100" y="2617470"/>
                  </a:lnTo>
                  <a:cubicBezTo>
                    <a:pt x="38100" y="2893822"/>
                    <a:pt x="264414" y="3118104"/>
                    <a:pt x="543941" y="3118104"/>
                  </a:cubicBezTo>
                  <a:lnTo>
                    <a:pt x="16686785" y="3118104"/>
                  </a:lnTo>
                  <a:cubicBezTo>
                    <a:pt x="16966312" y="3118104"/>
                    <a:pt x="17192625" y="2893822"/>
                    <a:pt x="17192625" y="2617470"/>
                  </a:cubicBezTo>
                  <a:lnTo>
                    <a:pt x="17192625" y="538734"/>
                  </a:lnTo>
                  <a:cubicBezTo>
                    <a:pt x="17192625" y="262382"/>
                    <a:pt x="16966312" y="38100"/>
                    <a:pt x="16686785" y="38100"/>
                  </a:cubicBezTo>
                  <a:lnTo>
                    <a:pt x="543941" y="38100"/>
                  </a:lnTo>
                  <a:lnTo>
                    <a:pt x="543941" y="19050"/>
                  </a:lnTo>
                  <a:lnTo>
                    <a:pt x="543941" y="38100"/>
                  </a:lnTo>
                  <a:cubicBezTo>
                    <a:pt x="264414" y="38100"/>
                    <a:pt x="38100" y="262382"/>
                    <a:pt x="38100" y="538734"/>
                  </a:cubicBezTo>
                  <a:close/>
                </a:path>
              </a:pathLst>
            </a:custGeom>
            <a:solidFill>
              <a:srgbClr val="FFFFFF"/>
            </a:solidFill>
          </p:spPr>
        </p:sp>
      </p:grpSp>
      <p:sp>
        <p:nvSpPr>
          <p:cNvPr name="TextBox 24" id="24"/>
          <p:cNvSpPr txBox="true"/>
          <p:nvPr/>
        </p:nvSpPr>
        <p:spPr>
          <a:xfrm rot="0">
            <a:off x="1253031" y="4163634"/>
            <a:ext cx="12420408" cy="1912102"/>
          </a:xfrm>
          <a:prstGeom prst="rect">
            <a:avLst/>
          </a:prstGeom>
        </p:spPr>
        <p:txBody>
          <a:bodyPr anchor="t" rtlCol="false" tIns="0" lIns="0" bIns="0" rIns="0">
            <a:spAutoFit/>
          </a:bodyPr>
          <a:lstStyle/>
          <a:p>
            <a:pPr algn="l">
              <a:lnSpc>
                <a:spcPts val="5832"/>
              </a:lnSpc>
            </a:pPr>
            <a:r>
              <a:rPr lang="en-US" sz="5400">
                <a:solidFill>
                  <a:srgbClr val="FFFFFF"/>
                </a:solidFill>
                <a:latin typeface="Times New Roman"/>
                <a:ea typeface="Times New Roman"/>
                <a:cs typeface="Times New Roman"/>
                <a:sym typeface="Times New Roman"/>
              </a:rPr>
              <a:t>Employee Performance Analysis</a:t>
            </a:r>
          </a:p>
          <a:p>
            <a:pPr algn="l">
              <a:lnSpc>
                <a:spcPts val="5832"/>
              </a:lnSpc>
            </a:pPr>
            <a:r>
              <a:rPr lang="en-US" sz="5400">
                <a:solidFill>
                  <a:srgbClr val="FFFFFF"/>
                </a:solidFill>
                <a:latin typeface="Times New Roman"/>
                <a:ea typeface="Times New Roman"/>
                <a:cs typeface="Times New Roman"/>
                <a:sym typeface="Times New Roman"/>
              </a:rPr>
              <a:t>Using Excel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1009468" y="728215"/>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AGENDA</a:t>
            </a:r>
          </a:p>
        </p:txBody>
      </p:sp>
      <p:sp>
        <p:nvSpPr>
          <p:cNvPr name="TextBox 21" id="21"/>
          <p:cNvSpPr txBox="true"/>
          <p:nvPr/>
        </p:nvSpPr>
        <p:spPr>
          <a:xfrm rot="0">
            <a:off x="1107441" y="3277079"/>
            <a:ext cx="12712122" cy="5739245"/>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Problem Statement</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Project Overview</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End Users</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Our Solution and Proposition</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Modelling Approach</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Results and Discussion</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Conclusion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15554" y="446742"/>
            <a:ext cx="12712122" cy="1899285"/>
          </a:xfrm>
          <a:prstGeom prst="rect">
            <a:avLst/>
          </a:prstGeom>
        </p:spPr>
        <p:txBody>
          <a:bodyPr anchor="t" rtlCol="false" tIns="0" lIns="0" bIns="0" rIns="0">
            <a:spAutoFit/>
          </a:bodyPr>
          <a:lstStyle/>
          <a:p>
            <a:pPr algn="l">
              <a:lnSpc>
                <a:spcPts val="9720"/>
              </a:lnSpc>
            </a:pPr>
            <a:r>
              <a:rPr lang="en-US" sz="8100">
                <a:solidFill>
                  <a:srgbClr val="72A528"/>
                </a:solidFill>
                <a:latin typeface="Trebuchet MS"/>
                <a:ea typeface="Trebuchet MS"/>
                <a:cs typeface="Trebuchet MS"/>
                <a:sym typeface="Trebuchet MS"/>
              </a:rPr>
              <a:t>PROBLEM STATEMENT</a:t>
            </a:r>
          </a:p>
        </p:txBody>
      </p:sp>
      <p:sp>
        <p:nvSpPr>
          <p:cNvPr name="TextBox 21" id="21"/>
          <p:cNvSpPr txBox="true"/>
          <p:nvPr/>
        </p:nvSpPr>
        <p:spPr>
          <a:xfrm rot="0">
            <a:off x="883506" y="2361267"/>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The department of ABC Corporation aims to</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evaluate and improve employee performance across various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departments. Currently, performance data is collected, but it is not</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systematically analysed to provide actionable insights. The HR</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team needs a comprehensive analysis of employee performance</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metrics to identify top performers, underperformers, and trends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over time.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29550" y="266350"/>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PROJECT OVERVIEW</a:t>
            </a:r>
          </a:p>
        </p:txBody>
      </p:sp>
      <p:sp>
        <p:nvSpPr>
          <p:cNvPr name="TextBox 21" id="21"/>
          <p:cNvSpPr txBox="true"/>
          <p:nvPr/>
        </p:nvSpPr>
        <p:spPr>
          <a:xfrm rot="0">
            <a:off x="827523" y="2496612"/>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Analyze employee performance metrics to identify</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strengths, areas for improvement, and overall trends.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Implement PivotTables to summarize and categorize performance data.</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Compare individual employee performance against benchmarks or targets.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Analyze seasonal or project-specific performance variations. .</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Design dashboards for easy visualization of performance metrics.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Share analysis results with management for decision-making.</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99530" y="557081"/>
            <a:ext cx="12712122" cy="2032635"/>
          </a:xfrm>
          <a:prstGeom prst="rect">
            <a:avLst/>
          </a:prstGeom>
        </p:spPr>
        <p:txBody>
          <a:bodyPr anchor="t" rtlCol="false" tIns="0" lIns="0" bIns="0" rIns="0">
            <a:spAutoFit/>
          </a:bodyPr>
          <a:lstStyle/>
          <a:p>
            <a:pPr algn="l">
              <a:lnSpc>
                <a:spcPts val="8640"/>
              </a:lnSpc>
            </a:pPr>
            <a:r>
              <a:rPr lang="en-US" sz="7200">
                <a:solidFill>
                  <a:srgbClr val="72A528"/>
                </a:solidFill>
                <a:latin typeface="Times New Roman"/>
                <a:ea typeface="Times New Roman"/>
                <a:cs typeface="Times New Roman"/>
                <a:sym typeface="Times New Roman"/>
              </a:rPr>
              <a:t>WHO ARE THE END USERS?</a:t>
            </a:r>
          </a:p>
          <a:p>
            <a:pPr algn="l">
              <a:lnSpc>
                <a:spcPts val="8640"/>
              </a:lnSpc>
            </a:pPr>
          </a:p>
        </p:txBody>
      </p:sp>
      <p:sp>
        <p:nvSpPr>
          <p:cNvPr name="TextBox 21" id="21"/>
          <p:cNvSpPr txBox="true"/>
          <p:nvPr/>
        </p:nvSpPr>
        <p:spPr>
          <a:xfrm rot="0">
            <a:off x="1163424" y="2781000"/>
            <a:ext cx="12712122" cy="5815445"/>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Human Resources Team</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Managers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Executives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Training and Development Teams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Compensation and Benefits Teams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Performance Review Committees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43548" y="146727"/>
            <a:ext cx="12712122" cy="2023110"/>
          </a:xfrm>
          <a:prstGeom prst="rect">
            <a:avLst/>
          </a:prstGeom>
        </p:spPr>
        <p:txBody>
          <a:bodyPr anchor="t" rtlCol="false" tIns="0" lIns="0" bIns="0" rIns="0">
            <a:spAutoFit/>
          </a:bodyPr>
          <a:lstStyle/>
          <a:p>
            <a:pPr algn="l">
              <a:lnSpc>
                <a:spcPts val="8586"/>
              </a:lnSpc>
            </a:pPr>
            <a:r>
              <a:rPr lang="en-US" sz="7155">
                <a:solidFill>
                  <a:srgbClr val="72A528"/>
                </a:solidFill>
                <a:latin typeface="Times New Roman"/>
                <a:ea typeface="Times New Roman"/>
                <a:cs typeface="Times New Roman"/>
                <a:sym typeface="Times New Roman"/>
              </a:rPr>
              <a:t>OUR SOLUTION AND ITS VALUE PROPOSITION</a:t>
            </a:r>
          </a:p>
          <a:p>
            <a:pPr algn="l">
              <a:lnSpc>
                <a:spcPts val="5831"/>
              </a:lnSpc>
            </a:pPr>
          </a:p>
          <a:p>
            <a:pPr algn="l">
              <a:lnSpc>
                <a:spcPts val="8586"/>
              </a:lnSpc>
            </a:pPr>
          </a:p>
        </p:txBody>
      </p:sp>
      <p:sp>
        <p:nvSpPr>
          <p:cNvPr name="TextBox 21" id="21"/>
          <p:cNvSpPr txBox="true"/>
          <p:nvPr/>
        </p:nvSpPr>
        <p:spPr>
          <a:xfrm rot="0">
            <a:off x="897502" y="3042453"/>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Flexibility to adapt the analysis to different roles, departments , or performance criteria, ensuring relevance and accuracy in evaluations.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Solution Data-driven analysis that support performance reviews, promotions, compensation decisions, and targeted training.</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Solutions The ability to analyze both current and historical performance data, with periodic updates to keep information.</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Value Proposition Saves time and reduces the risk of human error, ensuring consistent and reliable reporting across the organization.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15555" y="137202"/>
            <a:ext cx="12712122" cy="2032635"/>
          </a:xfrm>
          <a:prstGeom prst="rect">
            <a:avLst/>
          </a:prstGeom>
        </p:spPr>
        <p:txBody>
          <a:bodyPr anchor="t" rtlCol="false" tIns="0" lIns="0" bIns="0" rIns="0">
            <a:spAutoFit/>
          </a:bodyPr>
          <a:lstStyle/>
          <a:p>
            <a:pPr algn="l">
              <a:lnSpc>
                <a:spcPts val="8640"/>
              </a:lnSpc>
            </a:pPr>
            <a:r>
              <a:rPr lang="en-US" sz="7200">
                <a:solidFill>
                  <a:srgbClr val="72A528"/>
                </a:solidFill>
                <a:latin typeface="Times New Roman"/>
                <a:ea typeface="Times New Roman"/>
                <a:cs typeface="Times New Roman"/>
                <a:sym typeface="Times New Roman"/>
              </a:rPr>
              <a:t>DATASET DESCRIPTION</a:t>
            </a:r>
          </a:p>
          <a:p>
            <a:pPr algn="l">
              <a:lnSpc>
                <a:spcPts val="8640"/>
              </a:lnSpc>
            </a:pPr>
          </a:p>
        </p:txBody>
      </p:sp>
      <p:sp>
        <p:nvSpPr>
          <p:cNvPr name="TextBox 21" id="21"/>
          <p:cNvSpPr txBox="true"/>
          <p:nvPr/>
        </p:nvSpPr>
        <p:spPr>
          <a:xfrm rot="0">
            <a:off x="967482" y="1876063"/>
            <a:ext cx="12712122" cy="8239252"/>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EMPLOYEE ID: </a:t>
            </a:r>
            <a:r>
              <a:rPr lang="en-US" sz="3000">
                <a:solidFill>
                  <a:srgbClr val="29A57D"/>
                </a:solidFill>
                <a:latin typeface="Times New Roman"/>
                <a:ea typeface="Times New Roman"/>
                <a:cs typeface="Times New Roman"/>
                <a:sym typeface="Times New Roman"/>
              </a:rPr>
              <a:t>Unique identifier for each employee in the organizations.</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FIRST NAME: </a:t>
            </a:r>
            <a:r>
              <a:rPr lang="en-US" sz="3000">
                <a:solidFill>
                  <a:srgbClr val="29A57D"/>
                </a:solidFill>
                <a:latin typeface="Times New Roman"/>
                <a:ea typeface="Times New Roman"/>
                <a:cs typeface="Times New Roman"/>
                <a:sym typeface="Times New Roman"/>
              </a:rPr>
              <a:t>The first name of the employee.</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LAST NAME : </a:t>
            </a:r>
            <a:r>
              <a:rPr lang="en-US" sz="3000">
                <a:solidFill>
                  <a:srgbClr val="29A57D"/>
                </a:solidFill>
                <a:latin typeface="Times New Roman"/>
                <a:ea typeface="Times New Roman"/>
                <a:cs typeface="Times New Roman"/>
                <a:sym typeface="Times New Roman"/>
              </a:rPr>
              <a:t>The last name of the employee.</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BUSINESS UNIT : </a:t>
            </a:r>
            <a:r>
              <a:rPr lang="en-US" sz="3000">
                <a:solidFill>
                  <a:srgbClr val="29A57D"/>
                </a:solidFill>
                <a:latin typeface="Times New Roman"/>
                <a:ea typeface="Times New Roman"/>
                <a:cs typeface="Times New Roman"/>
                <a:sym typeface="Times New Roman"/>
              </a:rPr>
              <a:t>The specific business unit or department to which the employee belongs.</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EMPLOYEE TYPE : </a:t>
            </a:r>
            <a:r>
              <a:rPr lang="en-US" sz="3000">
                <a:solidFill>
                  <a:srgbClr val="29A57D"/>
                </a:solidFill>
                <a:latin typeface="Times New Roman"/>
                <a:ea typeface="Times New Roman"/>
                <a:cs typeface="Times New Roman"/>
                <a:sym typeface="Times New Roman"/>
              </a:rPr>
              <a:t>The type of employment the employee. (Example: Full time, part time and contract)</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GENDER CODE : </a:t>
            </a:r>
            <a:r>
              <a:rPr lang="en-US" sz="3000">
                <a:solidFill>
                  <a:srgbClr val="29A57D"/>
                </a:solidFill>
                <a:latin typeface="Times New Roman"/>
                <a:ea typeface="Times New Roman"/>
                <a:cs typeface="Times New Roman"/>
                <a:sym typeface="Times New Roman"/>
              </a:rPr>
              <a:t>A code representing the gender of the employee. (Example: Male, Female and non binary)</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CURRENT EMPLOYEE RATING:</a:t>
            </a:r>
            <a:r>
              <a:rPr lang="en-US" sz="3000">
                <a:solidFill>
                  <a:srgbClr val="404040"/>
                </a:solidFill>
                <a:latin typeface="Times New Roman"/>
                <a:ea typeface="Times New Roman"/>
                <a:cs typeface="Times New Roman"/>
                <a:sym typeface="Times New Roman"/>
              </a:rPr>
              <a:t> </a:t>
            </a:r>
            <a:r>
              <a:rPr lang="en-US" sz="3000">
                <a:solidFill>
                  <a:srgbClr val="29A57D"/>
                </a:solidFill>
                <a:latin typeface="Times New Roman"/>
                <a:ea typeface="Times New Roman"/>
                <a:cs typeface="Times New Roman"/>
                <a:sym typeface="Times New Roman"/>
              </a:rPr>
              <a:t>The current rating or evaluation of the employee's overall performance.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911499" y="360433"/>
            <a:ext cx="12712122" cy="2013585"/>
          </a:xfrm>
          <a:prstGeom prst="rect">
            <a:avLst/>
          </a:prstGeom>
        </p:spPr>
        <p:txBody>
          <a:bodyPr anchor="t" rtlCol="false" tIns="0" lIns="0" bIns="0" rIns="0">
            <a:spAutoFit/>
          </a:bodyPr>
          <a:lstStyle/>
          <a:p>
            <a:pPr algn="l">
              <a:lnSpc>
                <a:spcPts val="7776"/>
              </a:lnSpc>
            </a:pPr>
            <a:r>
              <a:rPr lang="en-US" sz="6480">
                <a:solidFill>
                  <a:srgbClr val="72A528"/>
                </a:solidFill>
                <a:latin typeface="Times New Roman"/>
                <a:ea typeface="Times New Roman"/>
                <a:cs typeface="Times New Roman"/>
                <a:sym typeface="Times New Roman"/>
              </a:rPr>
              <a:t>MODELLING</a:t>
            </a:r>
          </a:p>
          <a:p>
            <a:pPr algn="l">
              <a:lnSpc>
                <a:spcPts val="7776"/>
              </a:lnSpc>
            </a:pPr>
          </a:p>
        </p:txBody>
      </p:sp>
      <p:sp>
        <p:nvSpPr>
          <p:cNvPr name="TextBox 21" id="21"/>
          <p:cNvSpPr txBox="true"/>
          <p:nvPr/>
        </p:nvSpPr>
        <p:spPr>
          <a:xfrm rot="0">
            <a:off x="813526" y="2202440"/>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DATA SET: </a:t>
            </a:r>
            <a:r>
              <a:rPr lang="en-US" sz="3600">
                <a:solidFill>
                  <a:srgbClr val="29A57D"/>
                </a:solidFill>
                <a:latin typeface="Times New Roman"/>
                <a:ea typeface="Times New Roman"/>
                <a:cs typeface="Times New Roman"/>
                <a:sym typeface="Times New Roman"/>
              </a:rPr>
              <a:t>Kaggle, Employee dataset</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FEATURE SELECTION: </a:t>
            </a:r>
            <a:r>
              <a:rPr lang="en-US" sz="3600">
                <a:solidFill>
                  <a:srgbClr val="29A57D"/>
                </a:solidFill>
                <a:latin typeface="Times New Roman"/>
                <a:ea typeface="Times New Roman"/>
                <a:cs typeface="Times New Roman"/>
                <a:sym typeface="Times New Roman"/>
              </a:rPr>
              <a:t>Conditional Formatting, Designing</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DATA CLEANING: </a:t>
            </a:r>
            <a:r>
              <a:rPr lang="en-US" sz="3600">
                <a:solidFill>
                  <a:srgbClr val="29A57D"/>
                </a:solidFill>
                <a:latin typeface="Times New Roman"/>
                <a:ea typeface="Times New Roman"/>
                <a:cs typeface="Times New Roman"/>
                <a:sym typeface="Times New Roman"/>
              </a:rPr>
              <a:t>Missing values, Irrelevant data, Correct Errors, Remove Unnecessary, Columns and Rows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PIVOT TABLE: </a:t>
            </a:r>
            <a:r>
              <a:rPr lang="en-US" sz="3600">
                <a:solidFill>
                  <a:srgbClr val="29A57D"/>
                </a:solidFill>
                <a:latin typeface="Times New Roman"/>
                <a:ea typeface="Times New Roman"/>
                <a:cs typeface="Times New Roman"/>
                <a:sym typeface="Times New Roman"/>
              </a:rPr>
              <a:t>Employee ID, First Name, Performance Score.</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CHART:</a:t>
            </a:r>
            <a:r>
              <a:rPr lang="en-US" sz="3600">
                <a:solidFill>
                  <a:srgbClr val="404040"/>
                </a:solidFill>
                <a:latin typeface="Times New Roman"/>
                <a:ea typeface="Times New Roman"/>
                <a:cs typeface="Times New Roman"/>
                <a:sym typeface="Times New Roman"/>
              </a:rPr>
              <a:t> </a:t>
            </a:r>
            <a:r>
              <a:rPr lang="en-US" sz="3600">
                <a:solidFill>
                  <a:srgbClr val="29A57D"/>
                </a:solidFill>
                <a:latin typeface="Times New Roman"/>
                <a:ea typeface="Times New Roman"/>
                <a:cs typeface="Times New Roman"/>
                <a:sym typeface="Times New Roman"/>
              </a:rPr>
              <a:t>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DAGQXIkdJiI</dc:identifier>
  <dcterms:modified xsi:type="dcterms:W3CDTF">2011-08-01T06:04:30Z</dcterms:modified>
  <cp:revision>1</cp:revision>
  <dc:title>Rajalakshmi.S PPT.pptx</dc:title>
</cp:coreProperties>
</file>