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F26AB8E-D5F4-491D-AF67-0B169E1842FE}" type="datetimeFigureOut">
              <a:rPr lang="en-US" smtClean="0"/>
              <a:t>11/6/2022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ACE9A64-CA9B-43EC-9AAC-268AFC592423}"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681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6AB8E-D5F4-491D-AF67-0B169E1842F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279975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6AB8E-D5F4-491D-AF67-0B169E1842F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671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6AB8E-D5F4-491D-AF67-0B169E1842F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E9A64-CA9B-43EC-9AAC-268AFC592423}"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3217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6AB8E-D5F4-491D-AF67-0B169E1842F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230244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F26AB8E-D5F4-491D-AF67-0B169E1842FE}"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4074808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F26AB8E-D5F4-491D-AF67-0B169E1842FE}"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2188330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6AB8E-D5F4-491D-AF67-0B169E1842F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252293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6AB8E-D5F4-491D-AF67-0B169E1842F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1141370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6AB8E-D5F4-491D-AF67-0B169E1842F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72090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6AB8E-D5F4-491D-AF67-0B169E1842F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272802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6AB8E-D5F4-491D-AF67-0B169E1842F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69859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6AB8E-D5F4-491D-AF67-0B169E1842F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8147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6AB8E-D5F4-491D-AF67-0B169E1842FE}"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13269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6AB8E-D5F4-491D-AF67-0B169E1842FE}"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386998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6AB8E-D5F4-491D-AF67-0B169E1842FE}"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360736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6AB8E-D5F4-491D-AF67-0B169E1842F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102264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6AB8E-D5F4-491D-AF67-0B169E1842F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E9A64-CA9B-43EC-9AAC-268AFC592423}" type="slidenum">
              <a:rPr lang="en-US" smtClean="0"/>
              <a:t>‹#›</a:t>
            </a:fld>
            <a:endParaRPr lang="en-US"/>
          </a:p>
        </p:txBody>
      </p:sp>
    </p:spTree>
    <p:extLst>
      <p:ext uri="{BB962C8B-B14F-4D97-AF65-F5344CB8AC3E}">
        <p14:creationId xmlns:p14="http://schemas.microsoft.com/office/powerpoint/2010/main" val="240060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F26AB8E-D5F4-491D-AF67-0B169E1842FE}" type="datetimeFigureOut">
              <a:rPr lang="en-US" smtClean="0"/>
              <a:t>11/6/2022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ACE9A64-CA9B-43EC-9AAC-268AFC592423}" type="slidenum">
              <a:rPr lang="en-US" smtClean="0"/>
              <a:t>‹#›</a:t>
            </a:fld>
            <a:endParaRPr lang="en-US"/>
          </a:p>
        </p:txBody>
      </p:sp>
    </p:spTree>
    <p:extLst>
      <p:ext uri="{BB962C8B-B14F-4D97-AF65-F5344CB8AC3E}">
        <p14:creationId xmlns:p14="http://schemas.microsoft.com/office/powerpoint/2010/main" val="35776988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B71E-E9ED-4E45-844A-4A278F0367E7}"/>
              </a:ext>
            </a:extLst>
          </p:cNvPr>
          <p:cNvSpPr>
            <a:spLocks noGrp="1"/>
          </p:cNvSpPr>
          <p:nvPr>
            <p:ph type="ctrTitle"/>
          </p:nvPr>
        </p:nvSpPr>
        <p:spPr>
          <a:xfrm>
            <a:off x="1524000" y="371062"/>
            <a:ext cx="9144000" cy="2279373"/>
          </a:xfrm>
        </p:spPr>
        <p:txBody>
          <a:bodyPr>
            <a:normAutofit/>
          </a:bodyPr>
          <a:lstStyle/>
          <a:p>
            <a:pPr lvl="0" algn="ctr">
              <a:spcBef>
                <a:spcPts val="0"/>
              </a:spcBef>
            </a:pPr>
            <a:r>
              <a:rPr lang="en-US" sz="2000" b="1" dirty="0">
                <a:latin typeface="Times New Roman"/>
                <a:ea typeface="Times New Roman"/>
                <a:cs typeface="Times New Roman"/>
                <a:sym typeface="Times New Roman"/>
              </a:rPr>
              <a:t>CEG 7370 </a:t>
            </a:r>
            <a:br>
              <a:rPr lang="en-US" sz="2000" b="1"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Distributed</a:t>
            </a:r>
            <a:br>
              <a:rPr lang="en-US" sz="2000" b="1"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Computing</a:t>
            </a:r>
            <a:br>
              <a:rPr lang="en-US" sz="2000" b="1"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Project title: O-TWO</a:t>
            </a:r>
            <a:br>
              <a:rPr lang="en-US" sz="2000" b="1" dirty="0">
                <a:latin typeface="Times New Roman"/>
                <a:ea typeface="Times New Roman"/>
                <a:cs typeface="Times New Roman"/>
                <a:sym typeface="Times New Roman"/>
              </a:rPr>
            </a:br>
            <a:br>
              <a:rPr lang="en-US" sz="2000" b="1" dirty="0">
                <a:latin typeface="Times New Roman"/>
                <a:ea typeface="Times New Roman"/>
                <a:cs typeface="Times New Roman"/>
                <a:sym typeface="Times New Roman"/>
              </a:rPr>
            </a:br>
            <a:r>
              <a:rPr lang="en-US" sz="1600" b="1" dirty="0">
                <a:solidFill>
                  <a:schemeClr val="accent1">
                    <a:lumMod val="60000"/>
                    <a:lumOff val="40000"/>
                  </a:schemeClr>
                </a:solidFill>
                <a:latin typeface="Times New Roman"/>
                <a:ea typeface="Times New Roman"/>
                <a:cs typeface="Times New Roman"/>
                <a:sym typeface="Times New Roman"/>
              </a:rPr>
              <a:t>Target market: patients suffering from Covid-19 and other complications.</a:t>
            </a:r>
            <a:br>
              <a:rPr lang="en-US" sz="1600" b="1" dirty="0">
                <a:solidFill>
                  <a:schemeClr val="accent1">
                    <a:lumMod val="60000"/>
                    <a:lumOff val="40000"/>
                  </a:schemeClr>
                </a:solidFill>
                <a:latin typeface="Times New Roman"/>
                <a:ea typeface="Times New Roman"/>
                <a:cs typeface="Times New Roman"/>
                <a:sym typeface="Times New Roman"/>
              </a:rPr>
            </a:br>
            <a:r>
              <a:rPr lang="en-US" sz="1600" b="1" dirty="0">
                <a:solidFill>
                  <a:schemeClr val="accent1">
                    <a:lumMod val="60000"/>
                    <a:lumOff val="40000"/>
                  </a:schemeClr>
                </a:solidFill>
                <a:latin typeface="Times New Roman"/>
                <a:ea typeface="Times New Roman"/>
                <a:cs typeface="Times New Roman"/>
                <a:sym typeface="Times New Roman"/>
              </a:rPr>
              <a:t>Value Proposition: No-8 in periodic table but No-1 for your existence.</a:t>
            </a:r>
            <a:br>
              <a:rPr lang="en-US" sz="1600" dirty="0">
                <a:solidFill>
                  <a:schemeClr val="accent1">
                    <a:lumMod val="60000"/>
                    <a:lumOff val="40000"/>
                  </a:schemeClr>
                </a:solidFill>
                <a:latin typeface="Times New Roman"/>
                <a:ea typeface="Times New Roman"/>
                <a:cs typeface="Times New Roman"/>
                <a:sym typeface="Times New Roman"/>
              </a:rPr>
            </a:br>
            <a:endParaRPr lang="en-US" sz="1600"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2ED79867-1BEA-4113-B7BC-BC146ADFD9E6}"/>
              </a:ext>
            </a:extLst>
          </p:cNvPr>
          <p:cNvSpPr>
            <a:spLocks noGrp="1"/>
          </p:cNvSpPr>
          <p:nvPr>
            <p:ph type="subTitle" idx="1"/>
          </p:nvPr>
        </p:nvSpPr>
        <p:spPr>
          <a:xfrm>
            <a:off x="457200" y="2650435"/>
            <a:ext cx="10210800" cy="2928729"/>
          </a:xfrm>
        </p:spPr>
        <p:txBody>
          <a:bodyPr>
            <a:noAutofit/>
          </a:bodyPr>
          <a:lstStyle/>
          <a:p>
            <a:pPr lvl="0">
              <a:lnSpc>
                <a:spcPct val="115000"/>
              </a:lnSpc>
              <a:spcBef>
                <a:spcPts val="0"/>
              </a:spcBef>
              <a:buClr>
                <a:schemeClr val="dk1"/>
              </a:buClr>
              <a:buSzPts val="3333"/>
            </a:pPr>
            <a:r>
              <a:rPr lang="en-US" sz="1600" dirty="0">
                <a:solidFill>
                  <a:schemeClr val="tx1"/>
                </a:solidFill>
                <a:latin typeface="Times New Roman"/>
                <a:ea typeface="Times New Roman"/>
                <a:cs typeface="Times New Roman"/>
                <a:sym typeface="Times New Roman"/>
              </a:rPr>
              <a:t>Ani Siva </a:t>
            </a:r>
            <a:r>
              <a:rPr lang="en-US" sz="1600" dirty="0" err="1">
                <a:solidFill>
                  <a:schemeClr val="tx1"/>
                </a:solidFill>
                <a:latin typeface="Times New Roman"/>
                <a:ea typeface="Times New Roman"/>
                <a:cs typeface="Times New Roman"/>
                <a:sym typeface="Times New Roman"/>
              </a:rPr>
              <a:t>rama</a:t>
            </a:r>
            <a:r>
              <a:rPr lang="en-US" sz="1600" dirty="0">
                <a:solidFill>
                  <a:schemeClr val="tx1"/>
                </a:solidFill>
                <a:latin typeface="Times New Roman"/>
                <a:ea typeface="Times New Roman"/>
                <a:cs typeface="Times New Roman"/>
                <a:sym typeface="Times New Roman"/>
              </a:rPr>
              <a:t> </a:t>
            </a:r>
            <a:r>
              <a:rPr lang="en-US" sz="1600" dirty="0" err="1">
                <a:solidFill>
                  <a:schemeClr val="tx1"/>
                </a:solidFill>
                <a:latin typeface="Times New Roman"/>
                <a:ea typeface="Times New Roman"/>
                <a:cs typeface="Times New Roman"/>
                <a:sym typeface="Times New Roman"/>
              </a:rPr>
              <a:t>krishna</a:t>
            </a:r>
            <a:r>
              <a:rPr lang="en-US" sz="1600" dirty="0">
                <a:solidFill>
                  <a:schemeClr val="tx1"/>
                </a:solidFill>
                <a:latin typeface="Times New Roman"/>
                <a:ea typeface="Times New Roman"/>
                <a:cs typeface="Times New Roman"/>
                <a:sym typeface="Times New Roman"/>
              </a:rPr>
              <a:t> </a:t>
            </a:r>
            <a:r>
              <a:rPr lang="en-US" sz="1600" dirty="0" err="1">
                <a:solidFill>
                  <a:schemeClr val="tx1"/>
                </a:solidFill>
                <a:latin typeface="Times New Roman"/>
                <a:ea typeface="Times New Roman"/>
                <a:cs typeface="Times New Roman"/>
                <a:sym typeface="Times New Roman"/>
              </a:rPr>
              <a:t>Chelluboyina</a:t>
            </a:r>
            <a:r>
              <a:rPr lang="en-US" sz="1600" dirty="0">
                <a:solidFill>
                  <a:schemeClr val="tx1"/>
                </a:solidFill>
                <a:latin typeface="Times New Roman"/>
                <a:ea typeface="Times New Roman"/>
                <a:cs typeface="Times New Roman"/>
                <a:sym typeface="Times New Roman"/>
              </a:rPr>
              <a:t> (U01027636)</a:t>
            </a:r>
          </a:p>
          <a:p>
            <a:pPr lvl="0">
              <a:lnSpc>
                <a:spcPct val="115000"/>
              </a:lnSpc>
              <a:spcBef>
                <a:spcPts val="0"/>
              </a:spcBef>
              <a:buClr>
                <a:schemeClr val="dk1"/>
              </a:buClr>
              <a:buSzPts val="3333"/>
            </a:pPr>
            <a:r>
              <a:rPr lang="en-US" sz="1600" dirty="0">
                <a:solidFill>
                  <a:schemeClr val="tx1"/>
                </a:solidFill>
                <a:latin typeface="Times New Roman"/>
                <a:ea typeface="Times New Roman"/>
                <a:cs typeface="Times New Roman"/>
                <a:sym typeface="Times New Roman"/>
              </a:rPr>
              <a:t> Priyanka Kamatham (U01036286)</a:t>
            </a:r>
          </a:p>
          <a:p>
            <a:pPr lvl="0">
              <a:lnSpc>
                <a:spcPct val="115000"/>
              </a:lnSpc>
              <a:spcBef>
                <a:spcPts val="0"/>
              </a:spcBef>
              <a:buClr>
                <a:schemeClr val="dk1"/>
              </a:buClr>
              <a:buSzPts val="3333"/>
            </a:pPr>
            <a:r>
              <a:rPr lang="en-US" sz="1600" dirty="0" err="1">
                <a:solidFill>
                  <a:schemeClr val="tx1"/>
                </a:solidFill>
                <a:latin typeface="Times New Roman"/>
                <a:ea typeface="Times New Roman"/>
                <a:cs typeface="Times New Roman"/>
                <a:sym typeface="Times New Roman"/>
              </a:rPr>
              <a:t>Sasi</a:t>
            </a:r>
            <a:r>
              <a:rPr lang="en-US" sz="1600" dirty="0">
                <a:solidFill>
                  <a:schemeClr val="tx1"/>
                </a:solidFill>
                <a:latin typeface="Times New Roman"/>
                <a:ea typeface="Times New Roman"/>
                <a:cs typeface="Times New Roman"/>
                <a:sym typeface="Times New Roman"/>
              </a:rPr>
              <a:t> </a:t>
            </a:r>
            <a:r>
              <a:rPr lang="en-US" sz="1600" dirty="0" err="1">
                <a:solidFill>
                  <a:schemeClr val="tx1"/>
                </a:solidFill>
                <a:latin typeface="Times New Roman"/>
                <a:ea typeface="Times New Roman"/>
                <a:cs typeface="Times New Roman"/>
                <a:sym typeface="Times New Roman"/>
              </a:rPr>
              <a:t>Maddineni</a:t>
            </a:r>
            <a:r>
              <a:rPr lang="en-US" sz="1600" dirty="0">
                <a:solidFill>
                  <a:schemeClr val="tx1"/>
                </a:solidFill>
                <a:latin typeface="Times New Roman"/>
                <a:ea typeface="Times New Roman"/>
                <a:cs typeface="Times New Roman"/>
                <a:sym typeface="Times New Roman"/>
              </a:rPr>
              <a:t> (U01016161)</a:t>
            </a:r>
          </a:p>
          <a:p>
            <a:pPr lvl="0">
              <a:lnSpc>
                <a:spcPct val="115000"/>
              </a:lnSpc>
              <a:spcBef>
                <a:spcPts val="0"/>
              </a:spcBef>
              <a:buClr>
                <a:schemeClr val="dk1"/>
              </a:buClr>
              <a:buSzPts val="3333"/>
            </a:pPr>
            <a:r>
              <a:rPr lang="en-US" sz="1600" dirty="0">
                <a:solidFill>
                  <a:schemeClr val="tx1"/>
                </a:solidFill>
                <a:latin typeface="Times New Roman"/>
                <a:ea typeface="Times New Roman"/>
                <a:cs typeface="Times New Roman"/>
                <a:sym typeface="Times New Roman"/>
              </a:rPr>
              <a:t>Surya </a:t>
            </a:r>
            <a:r>
              <a:rPr lang="en-US" sz="1600" dirty="0" err="1">
                <a:solidFill>
                  <a:schemeClr val="tx1"/>
                </a:solidFill>
                <a:latin typeface="Times New Roman"/>
                <a:ea typeface="Times New Roman"/>
                <a:cs typeface="Times New Roman"/>
                <a:sym typeface="Times New Roman"/>
              </a:rPr>
              <a:t>teja</a:t>
            </a:r>
            <a:r>
              <a:rPr lang="en-US" sz="1600" dirty="0">
                <a:solidFill>
                  <a:schemeClr val="tx1"/>
                </a:solidFill>
                <a:latin typeface="Times New Roman"/>
                <a:ea typeface="Times New Roman"/>
                <a:cs typeface="Times New Roman"/>
                <a:sym typeface="Times New Roman"/>
              </a:rPr>
              <a:t> </a:t>
            </a:r>
            <a:r>
              <a:rPr lang="en-US" sz="1600" dirty="0" err="1">
                <a:solidFill>
                  <a:schemeClr val="tx1"/>
                </a:solidFill>
                <a:latin typeface="Times New Roman"/>
                <a:ea typeface="Times New Roman"/>
                <a:cs typeface="Times New Roman"/>
                <a:sym typeface="Times New Roman"/>
              </a:rPr>
              <a:t>Sunkavalli</a:t>
            </a:r>
            <a:r>
              <a:rPr lang="en-US" sz="1600" dirty="0">
                <a:solidFill>
                  <a:schemeClr val="tx1"/>
                </a:solidFill>
                <a:latin typeface="Times New Roman"/>
                <a:ea typeface="Times New Roman"/>
                <a:cs typeface="Times New Roman"/>
                <a:sym typeface="Times New Roman"/>
              </a:rPr>
              <a:t> (U01032106)</a:t>
            </a:r>
          </a:p>
          <a:p>
            <a:pPr lvl="0">
              <a:lnSpc>
                <a:spcPct val="115000"/>
              </a:lnSpc>
              <a:spcBef>
                <a:spcPts val="0"/>
              </a:spcBef>
              <a:buClr>
                <a:schemeClr val="dk1"/>
              </a:buClr>
              <a:buSzPts val="3333"/>
            </a:pPr>
            <a:endParaRPr lang="en-US" sz="1600" dirty="0">
              <a:solidFill>
                <a:schemeClr val="tx1"/>
              </a:solidFill>
            </a:endParaRPr>
          </a:p>
          <a:p>
            <a:pPr lvl="0">
              <a:lnSpc>
                <a:spcPct val="115000"/>
              </a:lnSpc>
              <a:spcBef>
                <a:spcPts val="0"/>
              </a:spcBef>
              <a:buClr>
                <a:schemeClr val="dk1"/>
              </a:buClr>
              <a:buSzPts val="3333"/>
            </a:pPr>
            <a:r>
              <a:rPr lang="en-US" sz="1600" dirty="0">
                <a:solidFill>
                  <a:schemeClr val="tx1"/>
                </a:solidFill>
                <a:latin typeface="Times New Roman"/>
                <a:ea typeface="Times New Roman"/>
                <a:cs typeface="Times New Roman"/>
                <a:sym typeface="Times New Roman"/>
              </a:rPr>
              <a:t>27</a:t>
            </a:r>
            <a:r>
              <a:rPr lang="en-US" sz="1600" baseline="30000" dirty="0">
                <a:solidFill>
                  <a:schemeClr val="tx1"/>
                </a:solidFill>
                <a:latin typeface="Times New Roman"/>
                <a:ea typeface="Times New Roman"/>
                <a:cs typeface="Times New Roman"/>
                <a:sym typeface="Times New Roman"/>
              </a:rPr>
              <a:t>th</a:t>
            </a:r>
            <a:r>
              <a:rPr lang="en-US" sz="1600" dirty="0">
                <a:solidFill>
                  <a:schemeClr val="tx1"/>
                </a:solidFill>
                <a:latin typeface="Times New Roman"/>
                <a:ea typeface="Times New Roman"/>
                <a:cs typeface="Times New Roman"/>
                <a:sym typeface="Times New Roman"/>
              </a:rPr>
              <a:t> September 2022 (Fall 2022)</a:t>
            </a:r>
          </a:p>
          <a:p>
            <a:pPr lvl="0">
              <a:lnSpc>
                <a:spcPct val="115000"/>
              </a:lnSpc>
              <a:spcBef>
                <a:spcPts val="0"/>
              </a:spcBef>
              <a:buClr>
                <a:schemeClr val="dk1"/>
              </a:buClr>
              <a:buSzPts val="3333"/>
            </a:pPr>
            <a:endParaRPr lang="en-US" sz="1600" dirty="0">
              <a:solidFill>
                <a:schemeClr val="tx1"/>
              </a:solidFill>
              <a:latin typeface="Times New Roman"/>
              <a:cs typeface="Times New Roman"/>
              <a:sym typeface="Times New Roman"/>
            </a:endParaRPr>
          </a:p>
          <a:p>
            <a:pPr lvl="0">
              <a:lnSpc>
                <a:spcPct val="115000"/>
              </a:lnSpc>
              <a:spcBef>
                <a:spcPts val="0"/>
              </a:spcBef>
              <a:buClr>
                <a:schemeClr val="dk1"/>
              </a:buClr>
              <a:buSzPts val="3333"/>
            </a:pPr>
            <a:endParaRPr lang="en-US" sz="1600" dirty="0">
              <a:solidFill>
                <a:schemeClr val="tx1"/>
              </a:solidFill>
              <a:latin typeface="Times New Roman"/>
              <a:cs typeface="Times New Roman"/>
              <a:sym typeface="Times New Roman"/>
            </a:endParaRPr>
          </a:p>
          <a:p>
            <a:pPr lvl="0">
              <a:lnSpc>
                <a:spcPct val="115000"/>
              </a:lnSpc>
              <a:spcBef>
                <a:spcPts val="0"/>
              </a:spcBef>
              <a:buClr>
                <a:schemeClr val="dk1"/>
              </a:buClr>
              <a:buSzPts val="3333"/>
            </a:pPr>
            <a:endParaRPr lang="en-US" sz="1600" dirty="0">
              <a:solidFill>
                <a:schemeClr val="tx1"/>
              </a:solidFill>
              <a:latin typeface="Times New Roman"/>
              <a:cs typeface="Times New Roman"/>
              <a:sym typeface="Times New Roman"/>
            </a:endParaRPr>
          </a:p>
          <a:p>
            <a:pPr lvl="0">
              <a:lnSpc>
                <a:spcPct val="115000"/>
              </a:lnSpc>
              <a:spcBef>
                <a:spcPts val="0"/>
              </a:spcBef>
              <a:buClr>
                <a:schemeClr val="dk1"/>
              </a:buClr>
              <a:buSzPts val="3333"/>
            </a:pPr>
            <a:endParaRPr lang="en-US" sz="1600" dirty="0">
              <a:solidFill>
                <a:schemeClr val="tx1"/>
              </a:solidFill>
              <a:latin typeface="Times New Roman"/>
              <a:cs typeface="Times New Roman"/>
              <a:sym typeface="Times New Roman"/>
            </a:endParaRPr>
          </a:p>
          <a:p>
            <a:pPr lvl="0">
              <a:lnSpc>
                <a:spcPct val="115000"/>
              </a:lnSpc>
              <a:spcBef>
                <a:spcPts val="0"/>
              </a:spcBef>
              <a:buClr>
                <a:schemeClr val="dk1"/>
              </a:buClr>
              <a:buSzPts val="3333"/>
            </a:pPr>
            <a:endParaRPr lang="en-US" sz="1600" dirty="0">
              <a:solidFill>
                <a:schemeClr val="tx1"/>
              </a:solidFill>
              <a:latin typeface="Times New Roman"/>
              <a:cs typeface="Times New Roman"/>
              <a:sym typeface="Times New Roman"/>
            </a:endParaRPr>
          </a:p>
          <a:p>
            <a:pPr lvl="0">
              <a:lnSpc>
                <a:spcPct val="115000"/>
              </a:lnSpc>
              <a:spcBef>
                <a:spcPts val="0"/>
              </a:spcBef>
              <a:buClr>
                <a:schemeClr val="dk1"/>
              </a:buClr>
              <a:buSzPts val="3333"/>
            </a:pPr>
            <a:endParaRPr lang="en-US" sz="1600" dirty="0">
              <a:solidFill>
                <a:schemeClr val="tx1"/>
              </a:solidFill>
              <a:latin typeface="Times New Roman"/>
              <a:cs typeface="Times New Roman"/>
              <a:sym typeface="Times New Roman"/>
            </a:endParaRPr>
          </a:p>
          <a:p>
            <a:pPr lvl="0">
              <a:lnSpc>
                <a:spcPct val="115000"/>
              </a:lnSpc>
              <a:spcBef>
                <a:spcPts val="0"/>
              </a:spcBef>
              <a:buClr>
                <a:schemeClr val="dk1"/>
              </a:buClr>
              <a:buSzPts val="3333"/>
            </a:pPr>
            <a:endParaRPr lang="en-US" sz="1600" dirty="0">
              <a:solidFill>
                <a:schemeClr val="tx1"/>
              </a:solidFill>
            </a:endParaRPr>
          </a:p>
        </p:txBody>
      </p:sp>
      <p:sp>
        <p:nvSpPr>
          <p:cNvPr id="5" name="Teardrop 4">
            <a:extLst>
              <a:ext uri="{FF2B5EF4-FFF2-40B4-BE49-F238E27FC236}">
                <a16:creationId xmlns:a16="http://schemas.microsoft.com/office/drawing/2014/main" id="{0F5C4F59-58E7-4F1E-932E-431D831A4270}"/>
              </a:ext>
            </a:extLst>
          </p:cNvPr>
          <p:cNvSpPr/>
          <p:nvPr/>
        </p:nvSpPr>
        <p:spPr>
          <a:xfrm>
            <a:off x="845127" y="2763982"/>
            <a:ext cx="3449782" cy="1586345"/>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Rounded MT Bold" panose="020F0704030504030204" pitchFamily="34" charset="0"/>
              </a:rPr>
              <a:t>O_two</a:t>
            </a:r>
          </a:p>
        </p:txBody>
      </p:sp>
    </p:spTree>
    <p:extLst>
      <p:ext uri="{BB962C8B-B14F-4D97-AF65-F5344CB8AC3E}">
        <p14:creationId xmlns:p14="http://schemas.microsoft.com/office/powerpoint/2010/main" val="321969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8A07-48FF-423A-830B-E305E34E0D6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CC1A118-CEDF-4E54-9E15-5D0CCE3AEFF8}"/>
              </a:ext>
            </a:extLst>
          </p:cNvPr>
          <p:cNvSpPr>
            <a:spLocks noGrp="1"/>
          </p:cNvSpPr>
          <p:nvPr>
            <p:ph idx="1"/>
          </p:nvPr>
        </p:nvSpPr>
        <p:spPr/>
        <p:txBody>
          <a:bodyPr>
            <a:normAutofit lnSpcReduction="10000"/>
          </a:bodyPr>
          <a:lstStyle/>
          <a:p>
            <a:pPr lvl="0"/>
            <a:r>
              <a:rPr lang="en-IN" dirty="0">
                <a:latin typeface="Times New Roman" panose="02020603050405020304" pitchFamily="18" charset="0"/>
                <a:cs typeface="Times New Roman" panose="02020603050405020304" pitchFamily="18" charset="0"/>
              </a:rPr>
              <a:t>Shortage of Oxygen cylinders during crisis.</a:t>
            </a:r>
          </a:p>
          <a:p>
            <a:pPr lvl="0"/>
            <a:r>
              <a:rPr lang="en-IN" dirty="0">
                <a:latin typeface="Times New Roman" panose="02020603050405020304" pitchFamily="18" charset="0"/>
                <a:cs typeface="Times New Roman" panose="02020603050405020304" pitchFamily="18" charset="0"/>
              </a:rPr>
              <a:t>People are using mobile devices at extended level, our application helps people to get oxygen tanks.</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No well-known website and application famous from which people can able to buy Oxygen as per the need</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It covers the local patients.</a:t>
            </a:r>
            <a:r>
              <a:rPr lang="en-US" dirty="0">
                <a:latin typeface="Times New Roman" panose="02020603050405020304" pitchFamily="18" charset="0"/>
                <a:cs typeface="Times New Roman" panose="02020603050405020304" pitchFamily="18" charset="0"/>
              </a:rPr>
              <a:t> If at all there is shortage of any particular grade of oxygen, that particular patient can opt for waitlist.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09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ACB6-F69F-42C0-B179-C4F23D0C07C8}"/>
              </a:ext>
            </a:extLst>
          </p:cNvPr>
          <p:cNvSpPr>
            <a:spLocks noGrp="1"/>
          </p:cNvSpPr>
          <p:nvPr>
            <p:ph type="title" idx="4294967295"/>
          </p:nvPr>
        </p:nvSpPr>
        <p:spPr>
          <a:xfrm>
            <a:off x="0" y="685800"/>
            <a:ext cx="10396538" cy="1152525"/>
          </a:xfrm>
        </p:spPr>
        <p:txBody>
          <a:bodyPr>
            <a:normAutofit/>
          </a:bodyPr>
          <a:lstStyle/>
          <a:p>
            <a:r>
              <a:rPr lang="en-US" sz="4000" dirty="0">
                <a:latin typeface="Times New Roman" panose="02020603050405020304" pitchFamily="18" charset="0"/>
                <a:cs typeface="Times New Roman" panose="02020603050405020304" pitchFamily="18" charset="0"/>
              </a:rPr>
              <a:t>AI and Distributed computing</a:t>
            </a:r>
          </a:p>
        </p:txBody>
      </p:sp>
      <p:sp>
        <p:nvSpPr>
          <p:cNvPr id="4" name="Rectangle: Rounded Corners 3">
            <a:extLst>
              <a:ext uri="{FF2B5EF4-FFF2-40B4-BE49-F238E27FC236}">
                <a16:creationId xmlns:a16="http://schemas.microsoft.com/office/drawing/2014/main" id="{E9ABBA19-597C-452A-973E-191964CBB2BF}"/>
              </a:ext>
            </a:extLst>
          </p:cNvPr>
          <p:cNvSpPr/>
          <p:nvPr/>
        </p:nvSpPr>
        <p:spPr>
          <a:xfrm>
            <a:off x="1113183" y="2160102"/>
            <a:ext cx="2663687" cy="153725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Implement cloud services to avail the secure and reliable database. </a:t>
            </a:r>
            <a:endParaRPr lang="en-US"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6C11C05C-7E1F-4D41-B195-AAE19C6F7BD9}"/>
              </a:ext>
            </a:extLst>
          </p:cNvPr>
          <p:cNvSpPr/>
          <p:nvPr/>
        </p:nvSpPr>
        <p:spPr>
          <a:xfrm>
            <a:off x="4412974" y="2160104"/>
            <a:ext cx="2663687" cy="153725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Able to implement microservices which can help to get the environment easily.</a:t>
            </a:r>
            <a:endParaRPr lang="en-US"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6FAF8B45-C1E0-4F5A-A7EA-10930E7B56FB}"/>
              </a:ext>
            </a:extLst>
          </p:cNvPr>
          <p:cNvSpPr/>
          <p:nvPr/>
        </p:nvSpPr>
        <p:spPr>
          <a:xfrm>
            <a:off x="7676322" y="2160102"/>
            <a:ext cx="2663687" cy="153725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Portable and flexible UI, which is adaptable with different sizes.</a:t>
            </a:r>
            <a:endParaRPr lang="en-US"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A5943B0-0223-4512-BC8D-8A300D7C4455}"/>
              </a:ext>
            </a:extLst>
          </p:cNvPr>
          <p:cNvSpPr/>
          <p:nvPr/>
        </p:nvSpPr>
        <p:spPr>
          <a:xfrm>
            <a:off x="3233530" y="4373217"/>
            <a:ext cx="2663687" cy="1537253"/>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Configure and optimized data sources for the data which will stored on the server</a:t>
            </a:r>
            <a:r>
              <a:rPr lang="en-US" dirty="0">
                <a:latin typeface="Times New Roman" panose="02020603050405020304" pitchFamily="18" charset="0"/>
                <a:cs typeface="Times New Roman" panose="02020603050405020304" pitchFamily="18" charset="0"/>
              </a:rPr>
              <a:t>.</a:t>
            </a:r>
          </a:p>
        </p:txBody>
      </p:sp>
      <p:sp>
        <p:nvSpPr>
          <p:cNvPr id="10" name="Rectangle: Rounded Corners 9">
            <a:extLst>
              <a:ext uri="{FF2B5EF4-FFF2-40B4-BE49-F238E27FC236}">
                <a16:creationId xmlns:a16="http://schemas.microsoft.com/office/drawing/2014/main" id="{02EF1988-DFA3-4CED-A9B8-F347C46988CC}"/>
              </a:ext>
            </a:extLst>
          </p:cNvPr>
          <p:cNvSpPr/>
          <p:nvPr/>
        </p:nvSpPr>
        <p:spPr>
          <a:xfrm>
            <a:off x="6573078" y="4373217"/>
            <a:ext cx="2769705" cy="153725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Also, implement chat bots and automatic recommendations to users.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67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DA84-E4A5-4ACA-AE88-90C550E6D986}"/>
              </a:ext>
            </a:extLst>
          </p:cNvPr>
          <p:cNvSpPr>
            <a:spLocks noGrp="1"/>
          </p:cNvSpPr>
          <p:nvPr>
            <p:ph type="title"/>
          </p:nvPr>
        </p:nvSpPr>
        <p:spPr/>
        <p:txBody>
          <a:bodyPr>
            <a:noAutofit/>
          </a:bodyPr>
          <a:lstStyle/>
          <a:p>
            <a:r>
              <a:rPr lang="en-US" sz="3600" b="1" dirty="0">
                <a:latin typeface="Times New Roman" panose="02020603050405020304" pitchFamily="18" charset="0"/>
                <a:cs typeface="Times New Roman" panose="02020603050405020304" pitchFamily="18" charset="0"/>
              </a:rPr>
              <a:t>Conceptualization and justification </a:t>
            </a:r>
          </a:p>
        </p:txBody>
      </p:sp>
      <p:sp>
        <p:nvSpPr>
          <p:cNvPr id="3" name="Content Placeholder 2">
            <a:extLst>
              <a:ext uri="{FF2B5EF4-FFF2-40B4-BE49-F238E27FC236}">
                <a16:creationId xmlns:a16="http://schemas.microsoft.com/office/drawing/2014/main" id="{2018BE53-054F-4BB2-82C8-9B91E67E09EC}"/>
              </a:ext>
            </a:extLst>
          </p:cNvPr>
          <p:cNvSpPr>
            <a:spLocks noGrp="1"/>
          </p:cNvSpPr>
          <p:nvPr>
            <p:ph idx="1"/>
          </p:nvPr>
        </p:nvSpPr>
        <p:spPr>
          <a:xfrm>
            <a:off x="838200" y="1812373"/>
            <a:ext cx="10515600" cy="3448740"/>
          </a:xfrm>
        </p:spPr>
        <p:txBody>
          <a:bodyPr>
            <a:normAutofit/>
          </a:bodyPr>
          <a:lstStyle/>
          <a:p>
            <a:r>
              <a:rPr lang="en-IN" dirty="0">
                <a:latin typeface="Times New Roman" panose="02020603050405020304" pitchFamily="18" charset="0"/>
                <a:cs typeface="Times New Roman" panose="02020603050405020304" pitchFamily="18" charset="0"/>
              </a:rPr>
              <a:t>The concept is to enhance the user accessibility to the Oxygen.</a:t>
            </a:r>
          </a:p>
          <a:p>
            <a:r>
              <a:rPr lang="en-GB" dirty="0">
                <a:latin typeface="Times New Roman" panose="02020603050405020304" pitchFamily="18" charset="0"/>
                <a:cs typeface="Times New Roman" panose="02020603050405020304" pitchFamily="18" charset="0"/>
              </a:rPr>
              <a:t>Able to buy Oxygen cylinders.</a:t>
            </a:r>
          </a:p>
          <a:p>
            <a:r>
              <a:rPr lang="en-GB" dirty="0">
                <a:latin typeface="Times New Roman" panose="02020603050405020304" pitchFamily="18" charset="0"/>
                <a:cs typeface="Times New Roman" panose="02020603050405020304" pitchFamily="18" charset="0"/>
              </a:rPr>
              <a:t>Saving patients life.</a:t>
            </a:r>
          </a:p>
          <a:p>
            <a:r>
              <a:rPr lang="en-GB" dirty="0">
                <a:latin typeface="Times New Roman" panose="02020603050405020304" pitchFamily="18" charset="0"/>
                <a:cs typeface="Times New Roman" panose="02020603050405020304" pitchFamily="18" charset="0"/>
              </a:rPr>
              <a:t>Using the modern technologies it makes it affordable and faster.</a:t>
            </a:r>
          </a:p>
          <a:p>
            <a:r>
              <a:rPr lang="en-GB" dirty="0">
                <a:latin typeface="Times New Roman" panose="02020603050405020304" pitchFamily="18" charset="0"/>
                <a:cs typeface="Times New Roman" panose="02020603050405020304" pitchFamily="18" charset="0"/>
              </a:rPr>
              <a:t>Able to get the patients requirements of Oxygen within the area, so it also valuable for the business holders.</a:t>
            </a:r>
          </a:p>
        </p:txBody>
      </p:sp>
    </p:spTree>
    <p:extLst>
      <p:ext uri="{BB962C8B-B14F-4D97-AF65-F5344CB8AC3E}">
        <p14:creationId xmlns:p14="http://schemas.microsoft.com/office/powerpoint/2010/main" val="155679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F4F3-3830-4DA3-89AA-2DE46BA8FE9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Market Research</a:t>
            </a:r>
          </a:p>
        </p:txBody>
      </p:sp>
      <p:sp>
        <p:nvSpPr>
          <p:cNvPr id="3" name="Content Placeholder 2">
            <a:extLst>
              <a:ext uri="{FF2B5EF4-FFF2-40B4-BE49-F238E27FC236}">
                <a16:creationId xmlns:a16="http://schemas.microsoft.com/office/drawing/2014/main" id="{4FC9497B-345E-4685-9355-D1539046BB3A}"/>
              </a:ext>
            </a:extLst>
          </p:cNvPr>
          <p:cNvSpPr>
            <a:spLocks noGrp="1"/>
          </p:cNvSpPr>
          <p:nvPr>
            <p:ph sz="quarter" idx="13"/>
          </p:nvPr>
        </p:nvSpPr>
        <p:spPr>
          <a:xfrm>
            <a:off x="685800" y="1537856"/>
            <a:ext cx="10394707" cy="3482380"/>
          </a:xfrm>
        </p:spPr>
        <p:txBody>
          <a:bodyPr>
            <a:no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application needed for all types of patients, hospitals and also oxygen producers, which leads the higher rate of patient survival. </a:t>
            </a:r>
          </a:p>
          <a:p>
            <a:r>
              <a:rPr lang="en-US" dirty="0">
                <a:latin typeface="Times New Roman" panose="02020603050405020304" pitchFamily="18" charset="0"/>
                <a:cs typeface="Times New Roman" panose="02020603050405020304" pitchFamily="18" charset="0"/>
              </a:rPr>
              <a:t>It also allow patients to get access of oxygen from anywhere.</a:t>
            </a:r>
          </a:p>
          <a:p>
            <a:r>
              <a:rPr lang="en-US" dirty="0">
                <a:latin typeface="Times New Roman" panose="02020603050405020304" pitchFamily="18" charset="0"/>
                <a:cs typeface="Times New Roman" panose="02020603050405020304" pitchFamily="18" charset="0"/>
              </a:rPr>
              <a:t>The global medical oxygen cylinder market size is 4 billion dollars in 2022. it is expected to grow 5.9 billion dollars by 2030 with a </a:t>
            </a:r>
            <a:r>
              <a:rPr lang="en-US" dirty="0" err="1">
                <a:latin typeface="Times New Roman" panose="02020603050405020304" pitchFamily="18" charset="0"/>
                <a:cs typeface="Times New Roman" panose="02020603050405020304" pitchFamily="18" charset="0"/>
              </a:rPr>
              <a:t>cagr</a:t>
            </a:r>
            <a:r>
              <a:rPr lang="en-US" dirty="0">
                <a:latin typeface="Times New Roman" panose="02020603050405020304" pitchFamily="18" charset="0"/>
                <a:cs typeface="Times New Roman" panose="02020603050405020304" pitchFamily="18" charset="0"/>
              </a:rPr>
              <a:t> of 4.9% . This include usage in all sectors like, hospitals, tourism &amp; others (source : https://www. grandviewresearch.com).</a:t>
            </a:r>
          </a:p>
          <a:p>
            <a:r>
              <a:rPr lang="en-US" dirty="0">
                <a:latin typeface="Times New Roman" panose="02020603050405020304" pitchFamily="18" charset="0"/>
                <a:cs typeface="Times New Roman" panose="02020603050405020304" pitchFamily="18" charset="0"/>
              </a:rPr>
              <a:t>The market share of hospitals, medical labs is 65%. Remaining 35% is used in tourism and industries (https://www.globenewswire.com).</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25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835C-FA0B-4E7D-BC95-F03C82E13D73}"/>
              </a:ext>
            </a:extLst>
          </p:cNvPr>
          <p:cNvSpPr>
            <a:spLocks noGrp="1"/>
          </p:cNvSpPr>
          <p:nvPr>
            <p:ph type="title"/>
          </p:nvPr>
        </p:nvSpPr>
        <p:spPr>
          <a:xfrm>
            <a:off x="685801" y="304800"/>
            <a:ext cx="10396882" cy="1532965"/>
          </a:xfrm>
        </p:spPr>
        <p:txBody>
          <a:bodyPr>
            <a:normAutofit/>
          </a:bodyPr>
          <a:lstStyle/>
          <a:p>
            <a:r>
              <a:rPr lang="en-US" sz="3600" dirty="0">
                <a:latin typeface="Times New Roman" panose="02020603050405020304" pitchFamily="18" charset="0"/>
                <a:cs typeface="Times New Roman" panose="02020603050405020304" pitchFamily="18" charset="0"/>
              </a:rPr>
              <a:t>value propositions AND Target market</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000" b="1" dirty="0">
                <a:solidFill>
                  <a:schemeClr val="accent5">
                    <a:lumMod val="50000"/>
                  </a:schemeClr>
                </a:solidFill>
                <a:latin typeface="Times New Roman"/>
                <a:ea typeface="Times New Roman"/>
                <a:cs typeface="Times New Roman"/>
                <a:sym typeface="Times New Roman"/>
              </a:rPr>
              <a:t>No-8 in periodic table but No-1 for your existence.</a:t>
            </a:r>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77F75CC7-BDF6-4F91-A830-FE3AD84BB3D3}"/>
              </a:ext>
            </a:extLst>
          </p:cNvPr>
          <p:cNvGraphicFramePr>
            <a:graphicFrameLocks noGrp="1"/>
          </p:cNvGraphicFramePr>
          <p:nvPr>
            <p:ph idx="1"/>
            <p:extLst>
              <p:ext uri="{D42A27DB-BD31-4B8C-83A1-F6EECF244321}">
                <p14:modId xmlns:p14="http://schemas.microsoft.com/office/powerpoint/2010/main" val="2396232785"/>
              </p:ext>
            </p:extLst>
          </p:nvPr>
        </p:nvGraphicFramePr>
        <p:xfrm>
          <a:off x="1007163" y="3428999"/>
          <a:ext cx="9925880" cy="446491"/>
        </p:xfrm>
        <a:graphic>
          <a:graphicData uri="http://schemas.openxmlformats.org/drawingml/2006/table">
            <a:tbl>
              <a:tblPr firstRow="1" bandRow="1">
                <a:tableStyleId>{5C22544A-7EE6-4342-B048-85BDC9FD1C3A}</a:tableStyleId>
              </a:tblPr>
              <a:tblGrid>
                <a:gridCol w="1985176">
                  <a:extLst>
                    <a:ext uri="{9D8B030D-6E8A-4147-A177-3AD203B41FA5}">
                      <a16:colId xmlns:a16="http://schemas.microsoft.com/office/drawing/2014/main" val="2461585604"/>
                    </a:ext>
                  </a:extLst>
                </a:gridCol>
                <a:gridCol w="1985176">
                  <a:extLst>
                    <a:ext uri="{9D8B030D-6E8A-4147-A177-3AD203B41FA5}">
                      <a16:colId xmlns:a16="http://schemas.microsoft.com/office/drawing/2014/main" val="2349175116"/>
                    </a:ext>
                  </a:extLst>
                </a:gridCol>
                <a:gridCol w="1985176">
                  <a:extLst>
                    <a:ext uri="{9D8B030D-6E8A-4147-A177-3AD203B41FA5}">
                      <a16:colId xmlns:a16="http://schemas.microsoft.com/office/drawing/2014/main" val="1399494127"/>
                    </a:ext>
                  </a:extLst>
                </a:gridCol>
                <a:gridCol w="1985176">
                  <a:extLst>
                    <a:ext uri="{9D8B030D-6E8A-4147-A177-3AD203B41FA5}">
                      <a16:colId xmlns:a16="http://schemas.microsoft.com/office/drawing/2014/main" val="1997448655"/>
                    </a:ext>
                  </a:extLst>
                </a:gridCol>
                <a:gridCol w="1985176">
                  <a:extLst>
                    <a:ext uri="{9D8B030D-6E8A-4147-A177-3AD203B41FA5}">
                      <a16:colId xmlns:a16="http://schemas.microsoft.com/office/drawing/2014/main" val="4192710612"/>
                    </a:ext>
                  </a:extLst>
                </a:gridCol>
              </a:tblGrid>
              <a:tr h="446491">
                <a:tc>
                  <a:txBody>
                    <a:bodyPr/>
                    <a:lstStyle/>
                    <a:p>
                      <a:r>
                        <a:rPr lang="en-US" dirty="0">
                          <a:latin typeface="Times New Roman" panose="02020603050405020304" pitchFamily="18" charset="0"/>
                          <a:cs typeface="Times New Roman" panose="02020603050405020304" pitchFamily="18" charset="0"/>
                        </a:rPr>
                        <a:t>Patients</a:t>
                      </a:r>
                    </a:p>
                  </a:txBody>
                  <a:tcPr/>
                </a:tc>
                <a:tc>
                  <a:txBody>
                    <a:bodyPr/>
                    <a:lstStyle/>
                    <a:p>
                      <a:r>
                        <a:rPr lang="en-US" dirty="0">
                          <a:latin typeface="Times New Roman" panose="02020603050405020304" pitchFamily="18" charset="0"/>
                          <a:cs typeface="Times New Roman" panose="02020603050405020304" pitchFamily="18" charset="0"/>
                        </a:rPr>
                        <a:t>Hospitals</a:t>
                      </a:r>
                    </a:p>
                  </a:txBody>
                  <a:tcPr/>
                </a:tc>
                <a:tc>
                  <a:txBody>
                    <a:bodyPr/>
                    <a:lstStyle/>
                    <a:p>
                      <a:r>
                        <a:rPr lang="en-US" dirty="0">
                          <a:latin typeface="Times New Roman" panose="02020603050405020304" pitchFamily="18" charset="0"/>
                          <a:cs typeface="Times New Roman" panose="02020603050405020304" pitchFamily="18" charset="0"/>
                        </a:rPr>
                        <a:t>Labs</a:t>
                      </a:r>
                    </a:p>
                  </a:txBody>
                  <a:tcPr/>
                </a:tc>
                <a:tc>
                  <a:txBody>
                    <a:bodyPr/>
                    <a:lstStyle/>
                    <a:p>
                      <a:r>
                        <a:rPr lang="en-US" dirty="0">
                          <a:latin typeface="Times New Roman" panose="02020603050405020304" pitchFamily="18" charset="0"/>
                          <a:cs typeface="Times New Roman" panose="02020603050405020304" pitchFamily="18" charset="0"/>
                        </a:rPr>
                        <a:t>Tourism</a:t>
                      </a:r>
                    </a:p>
                  </a:txBody>
                  <a:tcPr/>
                </a:tc>
                <a:tc>
                  <a:txBody>
                    <a:bodyPr/>
                    <a:lstStyle/>
                    <a:p>
                      <a:r>
                        <a:rPr lang="en-US" dirty="0">
                          <a:latin typeface="Times New Roman" panose="02020603050405020304" pitchFamily="18" charset="0"/>
                          <a:cs typeface="Times New Roman" panose="02020603050405020304" pitchFamily="18" charset="0"/>
                        </a:rPr>
                        <a:t>other</a:t>
                      </a:r>
                    </a:p>
                  </a:txBody>
                  <a:tcPr/>
                </a:tc>
                <a:extLst>
                  <a:ext uri="{0D108BD9-81ED-4DB2-BD59-A6C34878D82A}">
                    <a16:rowId xmlns:a16="http://schemas.microsoft.com/office/drawing/2014/main" val="3660253360"/>
                  </a:ext>
                </a:extLst>
              </a:tr>
            </a:tbl>
          </a:graphicData>
        </a:graphic>
      </p:graphicFrame>
      <p:cxnSp>
        <p:nvCxnSpPr>
          <p:cNvPr id="9" name="Straight Connector 8">
            <a:extLst>
              <a:ext uri="{FF2B5EF4-FFF2-40B4-BE49-F238E27FC236}">
                <a16:creationId xmlns:a16="http://schemas.microsoft.com/office/drawing/2014/main" id="{4A890FEC-7E3E-441C-97DD-E3886880D617}"/>
              </a:ext>
            </a:extLst>
          </p:cNvPr>
          <p:cNvCxnSpPr/>
          <p:nvPr/>
        </p:nvCxnSpPr>
        <p:spPr>
          <a:xfrm flipV="1">
            <a:off x="1815547" y="2941597"/>
            <a:ext cx="0" cy="487403"/>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98D35E8-B39C-4B7B-B474-5E88B11474E3}"/>
              </a:ext>
            </a:extLst>
          </p:cNvPr>
          <p:cNvSpPr/>
          <p:nvPr/>
        </p:nvSpPr>
        <p:spPr>
          <a:xfrm>
            <a:off x="1007163" y="1837765"/>
            <a:ext cx="2716697" cy="1103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Patients are the primary target market as they can be able to get O2 during pandemic.</a:t>
            </a:r>
          </a:p>
        </p:txBody>
      </p:sp>
      <p:cxnSp>
        <p:nvCxnSpPr>
          <p:cNvPr id="12" name="Straight Connector 11">
            <a:extLst>
              <a:ext uri="{FF2B5EF4-FFF2-40B4-BE49-F238E27FC236}">
                <a16:creationId xmlns:a16="http://schemas.microsoft.com/office/drawing/2014/main" id="{75C94221-1EE5-44FE-9F9B-8420A839FD9D}"/>
              </a:ext>
            </a:extLst>
          </p:cNvPr>
          <p:cNvCxnSpPr>
            <a:cxnSpLocks/>
          </p:cNvCxnSpPr>
          <p:nvPr/>
        </p:nvCxnSpPr>
        <p:spPr>
          <a:xfrm>
            <a:off x="3723860" y="3875490"/>
            <a:ext cx="0" cy="365206"/>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20751E88-0F1D-4AF2-AE1F-3BA31FAE86AE}"/>
              </a:ext>
            </a:extLst>
          </p:cNvPr>
          <p:cNvSpPr/>
          <p:nvPr/>
        </p:nvSpPr>
        <p:spPr>
          <a:xfrm>
            <a:off x="2160119" y="4240696"/>
            <a:ext cx="3326258" cy="901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Different hospitals can put this app as mandatory for emergency usage to save patients life.</a:t>
            </a:r>
          </a:p>
        </p:txBody>
      </p:sp>
      <p:cxnSp>
        <p:nvCxnSpPr>
          <p:cNvPr id="15" name="Straight Connector 14">
            <a:extLst>
              <a:ext uri="{FF2B5EF4-FFF2-40B4-BE49-F238E27FC236}">
                <a16:creationId xmlns:a16="http://schemas.microsoft.com/office/drawing/2014/main" id="{AADD6296-39ED-409F-80C0-88E096E0878C}"/>
              </a:ext>
            </a:extLst>
          </p:cNvPr>
          <p:cNvCxnSpPr/>
          <p:nvPr/>
        </p:nvCxnSpPr>
        <p:spPr>
          <a:xfrm flipV="1">
            <a:off x="5830956" y="2941597"/>
            <a:ext cx="0" cy="4874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84E2B9E2-26EB-498F-BBDB-9CFF6EC117AC}"/>
              </a:ext>
            </a:extLst>
          </p:cNvPr>
          <p:cNvSpPr/>
          <p:nvPr/>
        </p:nvSpPr>
        <p:spPr>
          <a:xfrm>
            <a:off x="4174435" y="1837766"/>
            <a:ext cx="3193769" cy="1103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latin typeface="Times New Roman" panose="02020603050405020304" pitchFamily="18" charset="0"/>
                <a:cs typeface="Times New Roman" panose="02020603050405020304" pitchFamily="18" charset="0"/>
              </a:rPr>
              <a:t>This is also the target section in which need to take care of medical student requirements and do marketing accordingly.</a:t>
            </a:r>
          </a:p>
        </p:txBody>
      </p:sp>
      <p:cxnSp>
        <p:nvCxnSpPr>
          <p:cNvPr id="18" name="Straight Connector 17">
            <a:extLst>
              <a:ext uri="{FF2B5EF4-FFF2-40B4-BE49-F238E27FC236}">
                <a16:creationId xmlns:a16="http://schemas.microsoft.com/office/drawing/2014/main" id="{82DD0446-67ED-4A15-85F2-47603B4AF37C}"/>
              </a:ext>
            </a:extLst>
          </p:cNvPr>
          <p:cNvCxnSpPr>
            <a:cxnSpLocks/>
          </p:cNvCxnSpPr>
          <p:nvPr/>
        </p:nvCxnSpPr>
        <p:spPr>
          <a:xfrm>
            <a:off x="7752523" y="3875490"/>
            <a:ext cx="0" cy="365206"/>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F2B24AB4-17E2-46A3-B26F-1A12CFA49517}"/>
              </a:ext>
            </a:extLst>
          </p:cNvPr>
          <p:cNvSpPr/>
          <p:nvPr/>
        </p:nvSpPr>
        <p:spPr>
          <a:xfrm>
            <a:off x="6705604" y="4240696"/>
            <a:ext cx="3551577" cy="901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latin typeface="Times New Roman" panose="02020603050405020304" pitchFamily="18" charset="0"/>
                <a:cs typeface="Times New Roman" panose="02020603050405020304" pitchFamily="18" charset="0"/>
              </a:rPr>
              <a:t>This is also the target section which need to take care of tourists. </a:t>
            </a:r>
          </a:p>
        </p:txBody>
      </p:sp>
      <p:cxnSp>
        <p:nvCxnSpPr>
          <p:cNvPr id="22" name="Straight Connector 21">
            <a:extLst>
              <a:ext uri="{FF2B5EF4-FFF2-40B4-BE49-F238E27FC236}">
                <a16:creationId xmlns:a16="http://schemas.microsoft.com/office/drawing/2014/main" id="{17FA263F-5747-4D37-83D1-5AA6C43A0538}"/>
              </a:ext>
            </a:extLst>
          </p:cNvPr>
          <p:cNvCxnSpPr>
            <a:cxnSpLocks/>
          </p:cNvCxnSpPr>
          <p:nvPr/>
        </p:nvCxnSpPr>
        <p:spPr>
          <a:xfrm flipV="1">
            <a:off x="9674086" y="2865949"/>
            <a:ext cx="0" cy="5630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9ADBB79F-ED9F-4523-9160-B1442716F3B0}"/>
              </a:ext>
            </a:extLst>
          </p:cNvPr>
          <p:cNvSpPr/>
          <p:nvPr/>
        </p:nvSpPr>
        <p:spPr>
          <a:xfrm>
            <a:off x="8415129" y="1886723"/>
            <a:ext cx="2517914" cy="1028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err="1">
                <a:latin typeface="Times New Roman" panose="02020603050405020304" pitchFamily="18" charset="0"/>
                <a:cs typeface="Times New Roman" panose="02020603050405020304" pitchFamily="18" charset="0"/>
              </a:rPr>
              <a:t>Weldors</a:t>
            </a:r>
            <a:r>
              <a:rPr lang="en-US" dirty="0">
                <a:latin typeface="Times New Roman" panose="02020603050405020304" pitchFamily="18" charset="0"/>
                <a:cs typeface="Times New Roman" panose="02020603050405020304" pitchFamily="18" charset="0"/>
              </a:rPr>
              <a:t>, Steel workers, Food preservation.</a:t>
            </a:r>
          </a:p>
        </p:txBody>
      </p:sp>
    </p:spTree>
    <p:extLst>
      <p:ext uri="{BB962C8B-B14F-4D97-AF65-F5344CB8AC3E}">
        <p14:creationId xmlns:p14="http://schemas.microsoft.com/office/powerpoint/2010/main" val="37162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2EB-FBCA-438B-BF6C-08B6FFE2D284}"/>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Business Model </a:t>
            </a:r>
          </a:p>
        </p:txBody>
      </p:sp>
      <p:sp>
        <p:nvSpPr>
          <p:cNvPr id="3" name="Content Placeholder 2">
            <a:extLst>
              <a:ext uri="{FF2B5EF4-FFF2-40B4-BE49-F238E27FC236}">
                <a16:creationId xmlns:a16="http://schemas.microsoft.com/office/drawing/2014/main" id="{8E0C0B7C-8112-43EA-8B70-53C495BEA3CB}"/>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Access to different types of oxygen cylinders in large quantities, which cope-up with demand. </a:t>
            </a:r>
          </a:p>
          <a:p>
            <a:r>
              <a:rPr lang="en-US" dirty="0">
                <a:latin typeface="Times New Roman" panose="02020603050405020304" pitchFamily="18" charset="0"/>
                <a:cs typeface="Times New Roman" panose="02020603050405020304" pitchFamily="18" charset="0"/>
              </a:rPr>
              <a:t>Price protection plan with the oxygen producers which lead to less fluctuation in prices.</a:t>
            </a:r>
          </a:p>
          <a:p>
            <a:r>
              <a:rPr lang="en-US" dirty="0">
                <a:latin typeface="Times New Roman" panose="02020603050405020304" pitchFamily="18" charset="0"/>
                <a:cs typeface="Times New Roman" panose="02020603050405020304" pitchFamily="18" charset="0"/>
              </a:rPr>
              <a:t>It gives the restriction for the spam users, so oxygen producer will give more interest into it.</a:t>
            </a:r>
          </a:p>
          <a:p>
            <a:r>
              <a:rPr lang="en-US" dirty="0">
                <a:latin typeface="Times New Roman" panose="02020603050405020304" pitchFamily="18" charset="0"/>
                <a:cs typeface="Times New Roman" panose="02020603050405020304" pitchFamily="18" charset="0"/>
              </a:rPr>
              <a:t>Large data of patients oxygen requirement to oxygen producers is directly proportional to increase in revenue.</a:t>
            </a:r>
          </a:p>
          <a:p>
            <a:r>
              <a:rPr lang="en-US" dirty="0">
                <a:latin typeface="Times New Roman" panose="02020603050405020304" pitchFamily="18" charset="0"/>
                <a:cs typeface="Times New Roman" panose="02020603050405020304" pitchFamily="18" charset="0"/>
              </a:rPr>
              <a:t>Emergency Home delivery option.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42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98B0-C4BF-468D-AD44-67A88528D6C7}"/>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Expertise and contributions</a:t>
            </a:r>
          </a:p>
        </p:txBody>
      </p:sp>
      <p:sp>
        <p:nvSpPr>
          <p:cNvPr id="3" name="Content Placeholder 2">
            <a:extLst>
              <a:ext uri="{FF2B5EF4-FFF2-40B4-BE49-F238E27FC236}">
                <a16:creationId xmlns:a16="http://schemas.microsoft.com/office/drawing/2014/main" id="{1E563F93-0537-40C6-917F-7C90A2021AC7}"/>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All the modules like sell, order history and different kinds of Oxygen will be divided on the basis interest as well as demand. Section is divided based on the frontend, backend, database and deployment and other required executions.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Ani </a:t>
            </a:r>
            <a:r>
              <a:rPr lang="en-US" dirty="0" err="1">
                <a:latin typeface="Times New Roman" panose="02020603050405020304" pitchFamily="18" charset="0"/>
                <a:cs typeface="Times New Roman" panose="02020603050405020304" pitchFamily="18" charset="0"/>
              </a:rPr>
              <a:t>Chelluboyina</a:t>
            </a:r>
            <a:r>
              <a:rPr lang="en-US" dirty="0">
                <a:latin typeface="Times New Roman" panose="02020603050405020304" pitchFamily="18" charset="0"/>
                <a:cs typeface="Times New Roman" panose="02020603050405020304" pitchFamily="18" charset="0"/>
              </a:rPr>
              <a:t> – value proposition, business model, target market</a:t>
            </a:r>
          </a:p>
          <a:p>
            <a:pPr marL="0" indent="0">
              <a:buNone/>
            </a:pPr>
            <a:r>
              <a:rPr lang="en-US" dirty="0">
                <a:latin typeface="Times New Roman" panose="02020603050405020304" pitchFamily="18" charset="0"/>
                <a:cs typeface="Times New Roman" panose="02020603050405020304" pitchFamily="18" charset="0"/>
              </a:rPr>
              <a:t>Priyanka –  Problem statement, market research</a:t>
            </a:r>
          </a:p>
          <a:p>
            <a:pPr marL="0" indent="0">
              <a:buNone/>
            </a:pPr>
            <a:r>
              <a:rPr lang="en-US" dirty="0">
                <a:latin typeface="Times New Roman" panose="02020603050405020304" pitchFamily="18" charset="0"/>
                <a:cs typeface="Times New Roman" panose="02020603050405020304" pitchFamily="18" charset="0"/>
              </a:rPr>
              <a:t>Surya </a:t>
            </a:r>
            <a:r>
              <a:rPr lang="en-US" dirty="0" err="1">
                <a:latin typeface="Times New Roman" panose="02020603050405020304" pitchFamily="18" charset="0"/>
                <a:cs typeface="Times New Roman" panose="02020603050405020304" pitchFamily="18" charset="0"/>
              </a:rPr>
              <a:t>teja</a:t>
            </a:r>
            <a:r>
              <a:rPr lang="en-US" dirty="0">
                <a:latin typeface="Times New Roman" panose="02020603050405020304" pitchFamily="18" charset="0"/>
                <a:cs typeface="Times New Roman" panose="02020603050405020304" pitchFamily="18" charset="0"/>
              </a:rPr>
              <a:t> –  Tools &amp; techniques</a:t>
            </a:r>
          </a:p>
          <a:p>
            <a:pPr marL="0" indent="0">
              <a:buNone/>
            </a:pPr>
            <a:r>
              <a:rPr lang="en-US" dirty="0" err="1">
                <a:latin typeface="Times New Roman" panose="02020603050405020304" pitchFamily="18" charset="0"/>
                <a:cs typeface="Times New Roman" panose="02020603050405020304" pitchFamily="18" charset="0"/>
              </a:rPr>
              <a:t>Sasi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maddineni</a:t>
            </a:r>
            <a:r>
              <a:rPr lang="en-US" dirty="0">
                <a:latin typeface="Times New Roman" panose="02020603050405020304" pitchFamily="18" charset="0"/>
                <a:cs typeface="Times New Roman" panose="02020603050405020304" pitchFamily="18" charset="0"/>
              </a:rPr>
              <a:t> - conceptualization &amp; justification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89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8ACC-EEC1-4581-9F11-1B7CD9CF3F1B}"/>
              </a:ext>
            </a:extLst>
          </p:cNvPr>
          <p:cNvSpPr>
            <a:spLocks noGrp="1"/>
          </p:cNvSpPr>
          <p:nvPr>
            <p:ph type="title"/>
          </p:nvPr>
        </p:nvSpPr>
        <p:spPr>
          <a:xfrm>
            <a:off x="685802" y="685520"/>
            <a:ext cx="10394706" cy="1151965"/>
          </a:xfrm>
        </p:spPr>
        <p:txBody>
          <a:bodyPr>
            <a:normAutofit/>
          </a:bodyPr>
          <a:lstStyle/>
          <a:p>
            <a:pPr algn="l"/>
            <a:r>
              <a:rPr lang="en-US" sz="4400" dirty="0">
                <a:latin typeface="Times New Roman" panose="02020603050405020304" pitchFamily="18" charset="0"/>
                <a:cs typeface="Times New Roman" panose="02020603050405020304" pitchFamily="18" charset="0"/>
              </a:rPr>
              <a:t>Tools and Techniques</a:t>
            </a:r>
          </a:p>
        </p:txBody>
      </p:sp>
      <p:sp>
        <p:nvSpPr>
          <p:cNvPr id="15" name="Text Placeholder 14">
            <a:extLst>
              <a:ext uri="{FF2B5EF4-FFF2-40B4-BE49-F238E27FC236}">
                <a16:creationId xmlns:a16="http://schemas.microsoft.com/office/drawing/2014/main" id="{BA390440-905C-4A44-8E8A-EA7E79969AE8}"/>
              </a:ext>
            </a:extLst>
          </p:cNvPr>
          <p:cNvSpPr>
            <a:spLocks noGrp="1"/>
          </p:cNvSpPr>
          <p:nvPr>
            <p:ph type="body" idx="1"/>
          </p:nvPr>
        </p:nvSpPr>
        <p:spPr/>
        <p:txBody>
          <a:bodyPr/>
          <a:lstStyle/>
          <a:p>
            <a:pPr algn="l"/>
            <a:r>
              <a:rPr lang="en-US" sz="2000" dirty="0">
                <a:latin typeface="Times New Roman" panose="02020603050405020304" pitchFamily="18" charset="0"/>
                <a:cs typeface="Times New Roman" panose="02020603050405020304" pitchFamily="18" charset="0"/>
              </a:rPr>
              <a:t>Front end</a:t>
            </a:r>
          </a:p>
        </p:txBody>
      </p:sp>
      <p:sp>
        <p:nvSpPr>
          <p:cNvPr id="18" name="Text Placeholder 17">
            <a:extLst>
              <a:ext uri="{FF2B5EF4-FFF2-40B4-BE49-F238E27FC236}">
                <a16:creationId xmlns:a16="http://schemas.microsoft.com/office/drawing/2014/main" id="{3A63CCE1-71AF-4BD1-850F-6443359D0BBD}"/>
              </a:ext>
            </a:extLst>
          </p:cNvPr>
          <p:cNvSpPr>
            <a:spLocks noGrp="1"/>
          </p:cNvSpPr>
          <p:nvPr>
            <p:ph type="body" sz="half" idx="15"/>
          </p:nvPr>
        </p:nvSpPr>
        <p:spPr/>
        <p:txBody>
          <a:bodyPr>
            <a:normAutofit fontScale="92500" lnSpcReduction="20000"/>
          </a:bodyPr>
          <a:lstStyle/>
          <a:p>
            <a:pPr marL="285750" lvl="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HTML</a:t>
            </a:r>
          </a:p>
          <a:p>
            <a:pPr marL="285750" lvl="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CSS</a:t>
            </a:r>
          </a:p>
          <a:p>
            <a:pPr marL="285750" lvl="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Bootstrap</a:t>
            </a:r>
          </a:p>
          <a:p>
            <a:pPr marL="285750" indent="-285750" algn="l">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Vscode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a:r>
              <a:rPr lang="en-US" sz="1500" dirty="0" err="1">
                <a:solidFill>
                  <a:schemeClr val="accent1">
                    <a:lumMod val="75000"/>
                  </a:schemeClr>
                </a:solidFill>
                <a:latin typeface="Times New Roman" panose="02020603050405020304" pitchFamily="18" charset="0"/>
                <a:cs typeface="Times New Roman" panose="02020603050405020304" pitchFamily="18" charset="0"/>
              </a:rPr>
              <a:t>Github</a:t>
            </a:r>
            <a:r>
              <a:rPr lang="en-US" sz="1500" dirty="0">
                <a:solidFill>
                  <a:schemeClr val="accent1">
                    <a:lumMod val="75000"/>
                  </a:schemeClr>
                </a:solidFill>
                <a:latin typeface="Times New Roman" panose="02020603050405020304" pitchFamily="18" charset="0"/>
                <a:cs typeface="Times New Roman" panose="02020603050405020304" pitchFamily="18" charset="0"/>
              </a:rPr>
              <a:t> :</a:t>
            </a:r>
          </a:p>
          <a:p>
            <a:pPr algn="l"/>
            <a:r>
              <a:rPr lang="en-US" sz="1500" dirty="0">
                <a:solidFill>
                  <a:schemeClr val="accent1">
                    <a:lumMod val="75000"/>
                  </a:schemeClr>
                </a:solidFill>
                <a:latin typeface="Times New Roman" panose="02020603050405020304" pitchFamily="18" charset="0"/>
                <a:cs typeface="Times New Roman" panose="02020603050405020304" pitchFamily="18" charset="0"/>
              </a:rPr>
              <a:t> https://github.com/Priyanka4566/O-TWO.git</a:t>
            </a:r>
          </a:p>
        </p:txBody>
      </p:sp>
      <p:sp>
        <p:nvSpPr>
          <p:cNvPr id="16" name="Text Placeholder 15">
            <a:extLst>
              <a:ext uri="{FF2B5EF4-FFF2-40B4-BE49-F238E27FC236}">
                <a16:creationId xmlns:a16="http://schemas.microsoft.com/office/drawing/2014/main" id="{5ECBDE12-C390-4DF6-BD45-CFAD104C8501}"/>
              </a:ext>
            </a:extLst>
          </p:cNvPr>
          <p:cNvSpPr>
            <a:spLocks noGrp="1"/>
          </p:cNvSpPr>
          <p:nvPr>
            <p:ph type="body" sz="quarter" idx="3"/>
          </p:nvPr>
        </p:nvSpPr>
        <p:spPr/>
        <p:txBody>
          <a:bodyPr/>
          <a:lstStyle/>
          <a:p>
            <a:r>
              <a:rPr lang="en-US" sz="2000" dirty="0">
                <a:latin typeface="Times New Roman" panose="02020603050405020304" pitchFamily="18" charset="0"/>
                <a:cs typeface="Times New Roman" panose="02020603050405020304" pitchFamily="18" charset="0"/>
              </a:rPr>
              <a:t>Backend &amp; database</a:t>
            </a:r>
          </a:p>
        </p:txBody>
      </p:sp>
      <p:sp>
        <p:nvSpPr>
          <p:cNvPr id="19" name="Text Placeholder 18">
            <a:extLst>
              <a:ext uri="{FF2B5EF4-FFF2-40B4-BE49-F238E27FC236}">
                <a16:creationId xmlns:a16="http://schemas.microsoft.com/office/drawing/2014/main" id="{1C182AC0-7416-45F4-A45A-19518DE4137D}"/>
              </a:ext>
            </a:extLst>
          </p:cNvPr>
          <p:cNvSpPr>
            <a:spLocks noGrp="1"/>
          </p:cNvSpPr>
          <p:nvPr>
            <p:ph type="body" sz="half" idx="16"/>
          </p:nvPr>
        </p:nvSpPr>
        <p:spPr/>
        <p:txBody>
          <a:bodyPr/>
          <a:lstStyle/>
          <a:p>
            <a:pPr marL="285750" lvl="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a:t>
            </a:r>
          </a:p>
          <a:p>
            <a:pPr marL="285750" lvl="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Django framework</a:t>
            </a:r>
          </a:p>
          <a:p>
            <a:pPr marL="285750" lvl="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MySQL</a:t>
            </a:r>
          </a:p>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Database optimization</a:t>
            </a:r>
          </a:p>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Modules creation</a:t>
            </a:r>
          </a:p>
          <a:p>
            <a:pPr marL="285750" indent="-28575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41ED6DA6-DBEC-41F6-A0E7-B586777F1C49}"/>
              </a:ext>
            </a:extLst>
          </p:cNvPr>
          <p:cNvSpPr>
            <a:spLocks noGrp="1"/>
          </p:cNvSpPr>
          <p:nvPr>
            <p:ph type="body" sz="quarter" idx="13"/>
          </p:nvPr>
        </p:nvSpPr>
        <p:spPr/>
        <p:txBody>
          <a:bodyPr/>
          <a:lstStyle/>
          <a:p>
            <a:pPr algn="l"/>
            <a:r>
              <a:rPr lang="en-US" sz="2000" dirty="0">
                <a:latin typeface="Times New Roman" panose="02020603050405020304" pitchFamily="18" charset="0"/>
                <a:cs typeface="Times New Roman" panose="02020603050405020304" pitchFamily="18" charset="0"/>
              </a:rPr>
              <a:t>cloud</a:t>
            </a:r>
          </a:p>
        </p:txBody>
      </p:sp>
      <p:sp>
        <p:nvSpPr>
          <p:cNvPr id="20" name="Text Placeholder 19">
            <a:extLst>
              <a:ext uri="{FF2B5EF4-FFF2-40B4-BE49-F238E27FC236}">
                <a16:creationId xmlns:a16="http://schemas.microsoft.com/office/drawing/2014/main" id="{5B83F73A-7440-4FDC-8E1C-5094FA5D7D09}"/>
              </a:ext>
            </a:extLst>
          </p:cNvPr>
          <p:cNvSpPr>
            <a:spLocks noGrp="1"/>
          </p:cNvSpPr>
          <p:nvPr>
            <p:ph type="body" sz="half" idx="17"/>
          </p:nvPr>
        </p:nvSpPr>
        <p:spPr/>
        <p:txBody>
          <a:bodyPr/>
          <a:lstStyle/>
          <a:p>
            <a:pPr marL="285750" lvl="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AWS</a:t>
            </a:r>
          </a:p>
          <a:p>
            <a:pPr marL="285750" lvl="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Cloud security </a:t>
            </a:r>
          </a:p>
          <a:p>
            <a:pPr marL="285750" lvl="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backup</a:t>
            </a:r>
          </a:p>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Load balancing</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5935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0</TotalTime>
  <Words>633</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Rounded MT Bold</vt:lpstr>
      <vt:lpstr>Impact</vt:lpstr>
      <vt:lpstr>Times New Roman</vt:lpstr>
      <vt:lpstr>Wingdings</vt:lpstr>
      <vt:lpstr>Main Event</vt:lpstr>
      <vt:lpstr>CEG 7370  Distributed Computing Project title: O-TWO  Target market: patients suffering from Covid-19 and other complications. Value Proposition: No-8 in periodic table but No-1 for your existence. </vt:lpstr>
      <vt:lpstr>Problem Statement</vt:lpstr>
      <vt:lpstr>AI and Distributed computing</vt:lpstr>
      <vt:lpstr>Conceptualization and justification </vt:lpstr>
      <vt:lpstr>Market Research</vt:lpstr>
      <vt:lpstr>value propositions AND Target market  No-8 in periodic table but No-1 for your existence.</vt:lpstr>
      <vt:lpstr>Business Model </vt:lpstr>
      <vt:lpstr>Expertise and contributions</vt:lpstr>
      <vt:lpstr>Tools and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CEG 7370  Distributed Computing  Project topic: Oxygen Cylinder Detecting</dc:title>
  <dc:creator>Kamatham, Priyanka</dc:creator>
  <cp:lastModifiedBy>Kamatham, Priyanka</cp:lastModifiedBy>
  <cp:revision>73</cp:revision>
  <dcterms:created xsi:type="dcterms:W3CDTF">2022-09-27T01:39:37Z</dcterms:created>
  <dcterms:modified xsi:type="dcterms:W3CDTF">2022-11-07T00:39:27Z</dcterms:modified>
</cp:coreProperties>
</file>