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tula Kiran Kumar" initials="BKK" lastIdx="1" clrIdx="0">
    <p:extLst>
      <p:ext uri="{19B8F6BF-5375-455C-9EA6-DF929625EA0E}">
        <p15:presenceInfo xmlns:p15="http://schemas.microsoft.com/office/powerpoint/2012/main" userId="S-1-5-21-531195880-3687168959-1048678610-953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2B52-C8B2-499F-ADB6-5EDF18BFF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33B0-EDCC-4A06-BC38-F15934814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ED5F-0B88-45C2-8C22-C0A38E7E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B98D5-8658-4EB2-A4F8-DD477A18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947B7-BBF9-4F8C-B537-8EC17B2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E2F6-03D6-4FFB-BA91-BCCE55C5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99D25-237C-41FF-8BF1-12DC4504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E95C-6A41-4299-8DAB-CA706F1C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03D9-4128-4A11-BBF1-021D54E7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359D-3536-4AB2-918E-52610D0F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21D3C-1FCF-4410-BDB2-A8891BAA5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A8997-5C7F-4E49-B4B1-8D803350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47FE-9342-4EF0-8C71-CAF718D0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BD3B-E7D6-4FC0-92D7-6D152094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E73E-EB04-4295-83AA-B83DF343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65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2BF-9B6C-42B1-BD52-1A756B48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C6B3B-DA9E-46A7-8B09-90F78879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5DED-CF23-40ED-AB2C-CA63EB41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4769-4923-4541-85C5-5F0DFFA2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D61-689A-4C74-9EAD-C053B9DD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9E0F-70E9-4873-848E-CC826A99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4969E-8779-4329-B428-662D5133C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B377E-C20C-4B56-B003-F6B30EB4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A79F-8A66-4A1F-9F24-A4EA2DE9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8711-A674-4BB5-8F13-4C6A3B62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93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F053-0B74-49FB-B342-82F06649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0E1D-F1DC-4232-91D2-7E25877AA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1088-6B67-47D4-A98C-12110999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6FC37-93E8-47CA-A814-7A796596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91093-2D3C-4502-9E75-80A3D1F0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A450C-686D-4F45-BBBC-CCAACB48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0932-8C0B-4B7D-A273-0706F191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5C662-E149-4B83-A70C-F25BFFFCA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6255A-BD5B-4631-B946-E34475B5B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A089C-38B2-4BC2-96FD-0AC8D4143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D29CE-BD50-4F38-AC2C-63AAE3D8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B202E-3EF3-4D49-80C8-6D76D9E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32677-B8B8-4B2B-87FF-39EFB3D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4C532-AE37-41F4-9008-DC9F08F4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9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91A5-4085-4A88-9E3A-B2D4D240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E63BF-7FF7-4433-BA67-54D17DF1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F633C-D300-4515-8753-3CF53A3D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2C07B-78C2-44BF-9CF4-6B146DA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2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69F0B-BC8A-461D-882B-F1767BD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6C920-D1B1-4CB4-9EE3-75E6895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833AF-1C39-4CD7-9455-7DA39F1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4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68F6-1D02-420A-9060-9591B62D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718FB-BE47-468E-A455-775EA845B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BED21-245C-4510-B23B-894204941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A798-5169-42F6-B946-9E95E8AA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E8DD-5589-49E8-85D9-962305B4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896E-EA16-44B7-B4B7-AF43FC45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5AA-00FD-4E20-99A9-5EEDADCE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EB070-B338-4D34-84F0-349CC8565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E5410-A1D6-4B33-8CC5-77D3B7D0C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89AE-E6B2-47B7-B332-63153BB0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620A0-F692-4B80-8854-343447FB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DC48E-BADA-430B-8AE5-E0166B83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12B92-195E-4E0D-97F9-417DE3A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4937-231F-468D-AA0C-C4B0F847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9F5A-CA65-4CAF-97A3-C8A1F3F15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E4C28-E761-4511-8B19-50A2AAED54F3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42BF-A2B6-40E4-8DE5-A0AF129B6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F7DB-0F88-4AD5-A9A0-DDD5AD3E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AA86-CB14-4654-A823-7184BAD9C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2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svg"/><Relationship Id="rId7" Type="http://schemas.openxmlformats.org/officeDocument/2006/relationships/image" Target="../media/image11.svg"/><Relationship Id="rId12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5.jf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12A06-D29A-4227-B66D-C843F038FC2E}"/>
              </a:ext>
            </a:extLst>
          </p:cNvPr>
          <p:cNvSpPr/>
          <p:nvPr/>
        </p:nvSpPr>
        <p:spPr>
          <a:xfrm>
            <a:off x="1350236" y="818473"/>
            <a:ext cx="1291472" cy="4200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</a:t>
            </a:r>
            <a:r>
              <a:rPr lang="en-IN" sz="1000" dirty="0">
                <a:solidFill>
                  <a:schemeClr val="tx1"/>
                </a:solidFill>
              </a:rPr>
              <a:t>launch the browser with QAD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186C8-C118-458C-831F-7C71864C9B38}"/>
              </a:ext>
            </a:extLst>
          </p:cNvPr>
          <p:cNvCxnSpPr>
            <a:cxnSpLocks/>
            <a:stCxn id="118" idx="3"/>
            <a:endCxn id="7" idx="1"/>
          </p:cNvCxnSpPr>
          <p:nvPr/>
        </p:nvCxnSpPr>
        <p:spPr>
          <a:xfrm>
            <a:off x="705415" y="1021672"/>
            <a:ext cx="644821" cy="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D29AC-2592-487E-B4B9-B85067C2261F}"/>
              </a:ext>
            </a:extLst>
          </p:cNvPr>
          <p:cNvSpPr/>
          <p:nvPr/>
        </p:nvSpPr>
        <p:spPr>
          <a:xfrm>
            <a:off x="3221339" y="741487"/>
            <a:ext cx="1308982" cy="567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Enter user name &amp; password taken from vault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8D932-3240-43B8-9C51-512B02C3D71D}"/>
              </a:ext>
            </a:extLst>
          </p:cNvPr>
          <p:cNvCxnSpPr>
            <a:cxnSpLocks/>
          </p:cNvCxnSpPr>
          <p:nvPr/>
        </p:nvCxnSpPr>
        <p:spPr>
          <a:xfrm>
            <a:off x="2639878" y="1021672"/>
            <a:ext cx="581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99FB4F-6551-4E52-A9B8-963C93EA0300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4562475" y="1074471"/>
            <a:ext cx="629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9638C15-B240-45A0-9D42-AC5D6EC22DDF}"/>
              </a:ext>
            </a:extLst>
          </p:cNvPr>
          <p:cNvSpPr/>
          <p:nvPr/>
        </p:nvSpPr>
        <p:spPr>
          <a:xfrm>
            <a:off x="8030923" y="658903"/>
            <a:ext cx="1633979" cy="6881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Go to QAD website main page</a:t>
            </a:r>
            <a:endParaRPr lang="en-IN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A068C6-6357-4796-A433-EB9A23581AB2}"/>
              </a:ext>
            </a:extLst>
          </p:cNvPr>
          <p:cNvCxnSpPr>
            <a:cxnSpLocks/>
          </p:cNvCxnSpPr>
          <p:nvPr/>
        </p:nvCxnSpPr>
        <p:spPr>
          <a:xfrm>
            <a:off x="7473377" y="1002981"/>
            <a:ext cx="549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2B1CF1-84CF-4F29-A0F7-B6C0EA5B8B85}"/>
              </a:ext>
            </a:extLst>
          </p:cNvPr>
          <p:cNvSpPr/>
          <p:nvPr/>
        </p:nvSpPr>
        <p:spPr>
          <a:xfrm>
            <a:off x="10178839" y="658903"/>
            <a:ext cx="1633979" cy="6881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Navigates to search bar in QAD website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66F778-4C6A-4E99-BD3D-BA566CB3E17F}"/>
              </a:ext>
            </a:extLst>
          </p:cNvPr>
          <p:cNvCxnSpPr>
            <a:cxnSpLocks/>
          </p:cNvCxnSpPr>
          <p:nvPr/>
        </p:nvCxnSpPr>
        <p:spPr>
          <a:xfrm flipV="1">
            <a:off x="9679902" y="1003379"/>
            <a:ext cx="483803" cy="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447268-4FB2-45BA-A58F-73A7A8D16E94}"/>
              </a:ext>
            </a:extLst>
          </p:cNvPr>
          <p:cNvCxnSpPr>
            <a:cxnSpLocks/>
          </p:cNvCxnSpPr>
          <p:nvPr/>
        </p:nvCxnSpPr>
        <p:spPr>
          <a:xfrm flipH="1">
            <a:off x="7520459" y="2511052"/>
            <a:ext cx="94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Diamond 74">
            <a:extLst>
              <a:ext uri="{FF2B5EF4-FFF2-40B4-BE49-F238E27FC236}">
                <a16:creationId xmlns:a16="http://schemas.microsoft.com/office/drawing/2014/main" id="{A980B24F-A2D0-4592-A064-1F9A37D29596}"/>
              </a:ext>
            </a:extLst>
          </p:cNvPr>
          <p:cNvSpPr/>
          <p:nvPr/>
        </p:nvSpPr>
        <p:spPr>
          <a:xfrm>
            <a:off x="6524422" y="619790"/>
            <a:ext cx="941120" cy="76638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 Failed</a:t>
            </a:r>
          </a:p>
        </p:txBody>
      </p:sp>
      <p:pic>
        <p:nvPicPr>
          <p:cNvPr id="76" name="Graphic 75" descr="Envelope">
            <a:extLst>
              <a:ext uri="{FF2B5EF4-FFF2-40B4-BE49-F238E27FC236}">
                <a16:creationId xmlns:a16="http://schemas.microsoft.com/office/drawing/2014/main" id="{5025CE3B-564F-427C-B247-5657B0BC6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595" y="-53811"/>
            <a:ext cx="513931" cy="51393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8FFBA3C2-2B34-4E08-B024-FCE8DDD0A0CF}"/>
              </a:ext>
            </a:extLst>
          </p:cNvPr>
          <p:cNvSpPr txBox="1"/>
          <p:nvPr/>
        </p:nvSpPr>
        <p:spPr>
          <a:xfrm>
            <a:off x="6633128" y="417423"/>
            <a:ext cx="360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361B983-5316-4D11-9A94-1EA426418239}"/>
              </a:ext>
            </a:extLst>
          </p:cNvPr>
          <p:cNvCxnSpPr>
            <a:cxnSpLocks/>
          </p:cNvCxnSpPr>
          <p:nvPr/>
        </p:nvCxnSpPr>
        <p:spPr>
          <a:xfrm flipH="1" flipV="1">
            <a:off x="6975105" y="330281"/>
            <a:ext cx="15291" cy="2868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E51DEFE-938F-4998-913B-704488B23126}"/>
              </a:ext>
            </a:extLst>
          </p:cNvPr>
          <p:cNvSpPr/>
          <p:nvPr/>
        </p:nvSpPr>
        <p:spPr>
          <a:xfrm>
            <a:off x="5436138" y="71953"/>
            <a:ext cx="1260324" cy="32799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Send Exception mail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4B04808-F969-4B2F-B123-C9F1C9580100}"/>
              </a:ext>
            </a:extLst>
          </p:cNvPr>
          <p:cNvCxnSpPr>
            <a:cxnSpLocks/>
          </p:cNvCxnSpPr>
          <p:nvPr/>
        </p:nvCxnSpPr>
        <p:spPr>
          <a:xfrm>
            <a:off x="7171888" y="203154"/>
            <a:ext cx="493578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Flowchart: Terminator 87">
            <a:extLst>
              <a:ext uri="{FF2B5EF4-FFF2-40B4-BE49-F238E27FC236}">
                <a16:creationId xmlns:a16="http://schemas.microsoft.com/office/drawing/2014/main" id="{BF361E9A-79A5-4D82-A3C6-516FB7221436}"/>
              </a:ext>
            </a:extLst>
          </p:cNvPr>
          <p:cNvSpPr/>
          <p:nvPr/>
        </p:nvSpPr>
        <p:spPr>
          <a:xfrm>
            <a:off x="7665466" y="71953"/>
            <a:ext cx="865447" cy="264819"/>
          </a:xfrm>
          <a:prstGeom prst="flowChartTerminator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 Process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D72553-AA6F-4A7B-BF64-BFC137064E99}"/>
              </a:ext>
            </a:extLst>
          </p:cNvPr>
          <p:cNvSpPr txBox="1"/>
          <p:nvPr/>
        </p:nvSpPr>
        <p:spPr>
          <a:xfrm>
            <a:off x="7615612" y="756760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3515ACB-88FA-44B4-98B6-40F60FD64077}"/>
              </a:ext>
            </a:extLst>
          </p:cNvPr>
          <p:cNvCxnSpPr>
            <a:cxnSpLocks/>
          </p:cNvCxnSpPr>
          <p:nvPr/>
        </p:nvCxnSpPr>
        <p:spPr>
          <a:xfrm flipH="1" flipV="1">
            <a:off x="8920413" y="1711681"/>
            <a:ext cx="15291" cy="2868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6" name="Flowchart: Terminator 105">
            <a:extLst>
              <a:ext uri="{FF2B5EF4-FFF2-40B4-BE49-F238E27FC236}">
                <a16:creationId xmlns:a16="http://schemas.microsoft.com/office/drawing/2014/main" id="{7BEFD7E9-323C-472F-BD6E-BC45DE61FE12}"/>
              </a:ext>
            </a:extLst>
          </p:cNvPr>
          <p:cNvSpPr/>
          <p:nvPr/>
        </p:nvSpPr>
        <p:spPr>
          <a:xfrm>
            <a:off x="8502980" y="1433271"/>
            <a:ext cx="865447" cy="273754"/>
          </a:xfrm>
          <a:prstGeom prst="flowChartTerminator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 Process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7E1216-8765-4323-9182-A338E6B82A07}"/>
              </a:ext>
            </a:extLst>
          </p:cNvPr>
          <p:cNvSpPr txBox="1"/>
          <p:nvPr/>
        </p:nvSpPr>
        <p:spPr>
          <a:xfrm>
            <a:off x="9043024" y="1805945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CBF1D1-842D-4EB2-8522-549E8080D696}"/>
              </a:ext>
            </a:extLst>
          </p:cNvPr>
          <p:cNvSpPr txBox="1"/>
          <p:nvPr/>
        </p:nvSpPr>
        <p:spPr>
          <a:xfrm>
            <a:off x="7910528" y="2571112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6F39ADB-A9F4-44C3-905F-E9B360462BBA}"/>
              </a:ext>
            </a:extLst>
          </p:cNvPr>
          <p:cNvSpPr/>
          <p:nvPr/>
        </p:nvSpPr>
        <p:spPr>
          <a:xfrm>
            <a:off x="8422703" y="1983150"/>
            <a:ext cx="1026003" cy="10558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Select from list successfully</a:t>
            </a:r>
            <a:endParaRPr lang="en-IN" sz="900" dirty="0">
              <a:solidFill>
                <a:schemeClr val="tx1"/>
              </a:solidFill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D65F732E-B4EF-4C14-BC1B-B183DC54E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" y="765674"/>
            <a:ext cx="661104" cy="511996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2EB0421C-6385-4764-A721-08880565A302}"/>
              </a:ext>
            </a:extLst>
          </p:cNvPr>
          <p:cNvSpPr/>
          <p:nvPr/>
        </p:nvSpPr>
        <p:spPr>
          <a:xfrm>
            <a:off x="50391" y="1286559"/>
            <a:ext cx="44755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Start</a:t>
            </a:r>
            <a:endParaRPr lang="en-IN" sz="1050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1B1C433-8BAB-442F-8D4E-4169074CF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84" y="738714"/>
            <a:ext cx="669187" cy="671514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B067535-47FA-477C-8CE0-3DA5A3B9E0CC}"/>
              </a:ext>
            </a:extLst>
          </p:cNvPr>
          <p:cNvCxnSpPr>
            <a:cxnSpLocks/>
          </p:cNvCxnSpPr>
          <p:nvPr/>
        </p:nvCxnSpPr>
        <p:spPr>
          <a:xfrm>
            <a:off x="5860671" y="996208"/>
            <a:ext cx="69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80A23889-F240-4F18-A0B3-6AFC3773715B}"/>
              </a:ext>
            </a:extLst>
          </p:cNvPr>
          <p:cNvSpPr/>
          <p:nvPr/>
        </p:nvSpPr>
        <p:spPr>
          <a:xfrm>
            <a:off x="10178839" y="2166975"/>
            <a:ext cx="1633979" cy="6881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Select List from drop down for CRM Accounts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05F602C-3568-48C9-A5F6-C62ED0F97CE6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10995829" y="1353988"/>
            <a:ext cx="2646" cy="81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2F85BB0-7999-406A-AD91-73E67D72B72B}"/>
              </a:ext>
            </a:extLst>
          </p:cNvPr>
          <p:cNvCxnSpPr>
            <a:cxnSpLocks/>
          </p:cNvCxnSpPr>
          <p:nvPr/>
        </p:nvCxnSpPr>
        <p:spPr>
          <a:xfrm flipH="1">
            <a:off x="9454275" y="2511053"/>
            <a:ext cx="72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E85CDB4-F6D5-4D27-AF09-9B0B7211BA77}"/>
              </a:ext>
            </a:extLst>
          </p:cNvPr>
          <p:cNvSpPr/>
          <p:nvPr/>
        </p:nvSpPr>
        <p:spPr>
          <a:xfrm>
            <a:off x="6226203" y="2301029"/>
            <a:ext cx="1291472" cy="4200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Opens CRM Accounts page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8AC389F-4B8C-4ED3-AF76-B42F40256B0D}"/>
              </a:ext>
            </a:extLst>
          </p:cNvPr>
          <p:cNvSpPr/>
          <p:nvPr/>
        </p:nvSpPr>
        <p:spPr>
          <a:xfrm>
            <a:off x="4925206" y="5436847"/>
            <a:ext cx="1291472" cy="5504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Go to status column and update as completed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6B8BA958-F551-4359-9933-19258FFB96FD}"/>
              </a:ext>
            </a:extLst>
          </p:cNvPr>
          <p:cNvSpPr/>
          <p:nvPr/>
        </p:nvSpPr>
        <p:spPr>
          <a:xfrm>
            <a:off x="8788038" y="5521602"/>
            <a:ext cx="1291472" cy="4521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Check If Else condition for the status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5AE3CF06-A364-4D1C-A7B9-B54AF96F47B3}"/>
              </a:ext>
            </a:extLst>
          </p:cNvPr>
          <p:cNvSpPr/>
          <p:nvPr/>
        </p:nvSpPr>
        <p:spPr>
          <a:xfrm>
            <a:off x="10558969" y="5294818"/>
            <a:ext cx="1291472" cy="8126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Create Status column in output excel sheet for updated details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FC13E46-823B-494E-B397-584C4E6C2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46" y="2276300"/>
            <a:ext cx="541495" cy="469502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DE602858-57B6-481F-B6AA-BA6C17E1AD49}"/>
              </a:ext>
            </a:extLst>
          </p:cNvPr>
          <p:cNvSpPr/>
          <p:nvPr/>
        </p:nvSpPr>
        <p:spPr>
          <a:xfrm>
            <a:off x="5057990" y="1945450"/>
            <a:ext cx="1291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Check weather input file is exists or not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93EB281-2375-412C-BB47-2850D7D089BF}"/>
              </a:ext>
            </a:extLst>
          </p:cNvPr>
          <p:cNvCxnSpPr>
            <a:cxnSpLocks/>
          </p:cNvCxnSpPr>
          <p:nvPr/>
        </p:nvCxnSpPr>
        <p:spPr>
          <a:xfrm flipH="1">
            <a:off x="5746744" y="2527034"/>
            <a:ext cx="47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Diamond 144">
            <a:extLst>
              <a:ext uri="{FF2B5EF4-FFF2-40B4-BE49-F238E27FC236}">
                <a16:creationId xmlns:a16="http://schemas.microsoft.com/office/drawing/2014/main" id="{ABF19653-C91C-434A-A874-93BE057D84DF}"/>
              </a:ext>
            </a:extLst>
          </p:cNvPr>
          <p:cNvSpPr/>
          <p:nvPr/>
        </p:nvSpPr>
        <p:spPr>
          <a:xfrm>
            <a:off x="4132832" y="2220577"/>
            <a:ext cx="836601" cy="578821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If Exists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E048F41-666A-4596-9782-997DD6F2CB5C}"/>
              </a:ext>
            </a:extLst>
          </p:cNvPr>
          <p:cNvCxnSpPr>
            <a:cxnSpLocks/>
            <a:endCxn id="145" idx="3"/>
          </p:cNvCxnSpPr>
          <p:nvPr/>
        </p:nvCxnSpPr>
        <p:spPr>
          <a:xfrm flipH="1">
            <a:off x="4969433" y="2503228"/>
            <a:ext cx="383228" cy="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6343B5B-4F87-4C9D-B10F-BA7B78836AE5}"/>
              </a:ext>
            </a:extLst>
          </p:cNvPr>
          <p:cNvSpPr txBox="1"/>
          <p:nvPr/>
        </p:nvSpPr>
        <p:spPr>
          <a:xfrm>
            <a:off x="4202804" y="1945450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9DD1070-7745-4003-AA0B-2F4A760CC9B0}"/>
              </a:ext>
            </a:extLst>
          </p:cNvPr>
          <p:cNvCxnSpPr>
            <a:cxnSpLocks/>
          </p:cNvCxnSpPr>
          <p:nvPr/>
        </p:nvCxnSpPr>
        <p:spPr>
          <a:xfrm flipH="1" flipV="1">
            <a:off x="4543486" y="1945450"/>
            <a:ext cx="15291" cy="2868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Flowchart: Terminator 163">
            <a:extLst>
              <a:ext uri="{FF2B5EF4-FFF2-40B4-BE49-F238E27FC236}">
                <a16:creationId xmlns:a16="http://schemas.microsoft.com/office/drawing/2014/main" id="{20739F3D-6AAB-48C0-8904-966A34A61BB4}"/>
              </a:ext>
            </a:extLst>
          </p:cNvPr>
          <p:cNvSpPr/>
          <p:nvPr/>
        </p:nvSpPr>
        <p:spPr>
          <a:xfrm>
            <a:off x="4154999" y="1644358"/>
            <a:ext cx="865447" cy="273754"/>
          </a:xfrm>
          <a:prstGeom prst="flowChartTerminator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 Process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D9367F-FB7B-4778-A992-FC37ADD44AA7}"/>
              </a:ext>
            </a:extLst>
          </p:cNvPr>
          <p:cNvCxnSpPr>
            <a:cxnSpLocks/>
          </p:cNvCxnSpPr>
          <p:nvPr/>
        </p:nvCxnSpPr>
        <p:spPr>
          <a:xfrm flipH="1">
            <a:off x="3181350" y="2515662"/>
            <a:ext cx="94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5F57240-A35F-426D-8949-BC3CF081332C}"/>
              </a:ext>
            </a:extLst>
          </p:cNvPr>
          <p:cNvSpPr txBox="1"/>
          <p:nvPr/>
        </p:nvSpPr>
        <p:spPr>
          <a:xfrm>
            <a:off x="3574384" y="2232275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pic>
        <p:nvPicPr>
          <p:cNvPr id="167" name="Picture 166" descr="A close up of a sign&#10;&#10;Description automatically generated">
            <a:extLst>
              <a:ext uri="{FF2B5EF4-FFF2-40B4-BE49-F238E27FC236}">
                <a16:creationId xmlns:a16="http://schemas.microsoft.com/office/drawing/2014/main" id="{AEE25E7C-2076-452C-8542-7BA9293F50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49" y="2285187"/>
            <a:ext cx="514973" cy="448322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78A8F672-8B47-47FA-B557-1C4E38BAF9C0}"/>
              </a:ext>
            </a:extLst>
          </p:cNvPr>
          <p:cNvSpPr/>
          <p:nvPr/>
        </p:nvSpPr>
        <p:spPr>
          <a:xfrm>
            <a:off x="10741951" y="3430489"/>
            <a:ext cx="12914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Save all the extracted data into output excel sheet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6171A170-E4B6-4F60-8234-7924CAA19219}"/>
              </a:ext>
            </a:extLst>
          </p:cNvPr>
          <p:cNvSpPr/>
          <p:nvPr/>
        </p:nvSpPr>
        <p:spPr>
          <a:xfrm>
            <a:off x="435600" y="2179689"/>
            <a:ext cx="1291472" cy="541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Click on new button to create new accounts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25F04B5-C2A1-47E4-935B-39961B692229}"/>
              </a:ext>
            </a:extLst>
          </p:cNvPr>
          <p:cNvCxnSpPr>
            <a:cxnSpLocks/>
          </p:cNvCxnSpPr>
          <p:nvPr/>
        </p:nvCxnSpPr>
        <p:spPr>
          <a:xfrm flipH="1">
            <a:off x="1727072" y="2450381"/>
            <a:ext cx="940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Flowchart: Predefined Process 159">
            <a:extLst>
              <a:ext uri="{FF2B5EF4-FFF2-40B4-BE49-F238E27FC236}">
                <a16:creationId xmlns:a16="http://schemas.microsoft.com/office/drawing/2014/main" id="{5248C394-2AD1-4929-9E24-001B419120E4}"/>
              </a:ext>
            </a:extLst>
          </p:cNvPr>
          <p:cNvSpPr/>
          <p:nvPr/>
        </p:nvSpPr>
        <p:spPr>
          <a:xfrm>
            <a:off x="63504" y="3294888"/>
            <a:ext cx="2783093" cy="1656865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Based on input given by the user fill the form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1.Account Name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2.Address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3.Pincode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4.City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5.State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6.Phone Number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7.Email ID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8.Region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6C85B44-3B5B-4843-A79D-CF4F2AC01F73}"/>
              </a:ext>
            </a:extLst>
          </p:cNvPr>
          <p:cNvCxnSpPr>
            <a:cxnSpLocks/>
          </p:cNvCxnSpPr>
          <p:nvPr/>
        </p:nvCxnSpPr>
        <p:spPr>
          <a:xfrm flipH="1">
            <a:off x="1081336" y="2694222"/>
            <a:ext cx="2646" cy="60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Flowchart: Decision 170">
            <a:extLst>
              <a:ext uri="{FF2B5EF4-FFF2-40B4-BE49-F238E27FC236}">
                <a16:creationId xmlns:a16="http://schemas.microsoft.com/office/drawing/2014/main" id="{2C9EB1BF-3721-4721-BACE-9540AF68F70E}"/>
              </a:ext>
            </a:extLst>
          </p:cNvPr>
          <p:cNvSpPr/>
          <p:nvPr/>
        </p:nvSpPr>
        <p:spPr>
          <a:xfrm>
            <a:off x="3923877" y="3722725"/>
            <a:ext cx="1254508" cy="102329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If Details filled successfully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9E89420-E364-4BE7-8305-74D6B8937030}"/>
              </a:ext>
            </a:extLst>
          </p:cNvPr>
          <p:cNvCxnSpPr>
            <a:cxnSpLocks/>
          </p:cNvCxnSpPr>
          <p:nvPr/>
        </p:nvCxnSpPr>
        <p:spPr>
          <a:xfrm>
            <a:off x="2889231" y="4228153"/>
            <a:ext cx="102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9E7ABB5-58E8-4DBA-87BE-1FF8CF12564A}"/>
              </a:ext>
            </a:extLst>
          </p:cNvPr>
          <p:cNvCxnSpPr>
            <a:cxnSpLocks/>
          </p:cNvCxnSpPr>
          <p:nvPr/>
        </p:nvCxnSpPr>
        <p:spPr>
          <a:xfrm flipH="1" flipV="1">
            <a:off x="4535840" y="3424550"/>
            <a:ext cx="15291" cy="2868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0" name="Flowchart: Terminator 179">
            <a:extLst>
              <a:ext uri="{FF2B5EF4-FFF2-40B4-BE49-F238E27FC236}">
                <a16:creationId xmlns:a16="http://schemas.microsoft.com/office/drawing/2014/main" id="{01144BB7-FC58-4F83-924E-DD1FAE98272E}"/>
              </a:ext>
            </a:extLst>
          </p:cNvPr>
          <p:cNvSpPr/>
          <p:nvPr/>
        </p:nvSpPr>
        <p:spPr>
          <a:xfrm>
            <a:off x="4080865" y="3146535"/>
            <a:ext cx="865447" cy="273754"/>
          </a:xfrm>
          <a:prstGeom prst="flowChartTerminator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 Process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3F1D062-7763-44C7-B5B8-5F9867670B66}"/>
              </a:ext>
            </a:extLst>
          </p:cNvPr>
          <p:cNvSpPr txBox="1"/>
          <p:nvPr/>
        </p:nvSpPr>
        <p:spPr>
          <a:xfrm>
            <a:off x="4611764" y="3470829"/>
            <a:ext cx="551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Else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021362B-0C2D-4778-87FE-3F2B5FE19E7C}"/>
              </a:ext>
            </a:extLst>
          </p:cNvPr>
          <p:cNvSpPr txBox="1"/>
          <p:nvPr/>
        </p:nvSpPr>
        <p:spPr>
          <a:xfrm>
            <a:off x="5250020" y="3947038"/>
            <a:ext cx="6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Then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BE174BC-4B77-4685-9ED7-65C8EF67D7B1}"/>
              </a:ext>
            </a:extLst>
          </p:cNvPr>
          <p:cNvCxnSpPr>
            <a:cxnSpLocks/>
          </p:cNvCxnSpPr>
          <p:nvPr/>
        </p:nvCxnSpPr>
        <p:spPr>
          <a:xfrm>
            <a:off x="5186783" y="4240304"/>
            <a:ext cx="690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F36A439-BD70-428F-8106-64F921BF8F95}"/>
              </a:ext>
            </a:extLst>
          </p:cNvPr>
          <p:cNvSpPr/>
          <p:nvPr/>
        </p:nvSpPr>
        <p:spPr>
          <a:xfrm>
            <a:off x="5877058" y="3963677"/>
            <a:ext cx="1291472" cy="5413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Click on Save and back to the accounts page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E786DE-131A-44DB-8503-A615BDD8D921}"/>
              </a:ext>
            </a:extLst>
          </p:cNvPr>
          <p:cNvCxnSpPr>
            <a:cxnSpLocks/>
          </p:cNvCxnSpPr>
          <p:nvPr/>
        </p:nvCxnSpPr>
        <p:spPr>
          <a:xfrm>
            <a:off x="7173640" y="4240304"/>
            <a:ext cx="88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Flowchart: Process 186">
            <a:extLst>
              <a:ext uri="{FF2B5EF4-FFF2-40B4-BE49-F238E27FC236}">
                <a16:creationId xmlns:a16="http://schemas.microsoft.com/office/drawing/2014/main" id="{DB51ABA5-A38A-4A06-B549-6DF63BF85CAA}"/>
              </a:ext>
            </a:extLst>
          </p:cNvPr>
          <p:cNvSpPr/>
          <p:nvPr/>
        </p:nvSpPr>
        <p:spPr>
          <a:xfrm>
            <a:off x="8057584" y="3644012"/>
            <a:ext cx="2446484" cy="1216917"/>
          </a:xfrm>
          <a:prstGeom prst="flowChart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Bot will extract the data from CRM Accounts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1.Account Name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2.Email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3.Ultimate Account Name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4.Address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362E8A6-E525-4288-AA79-2A19482BF767}"/>
              </a:ext>
            </a:extLst>
          </p:cNvPr>
          <p:cNvCxnSpPr>
            <a:cxnSpLocks/>
          </p:cNvCxnSpPr>
          <p:nvPr/>
        </p:nvCxnSpPr>
        <p:spPr>
          <a:xfrm flipV="1">
            <a:off x="10512025" y="4219488"/>
            <a:ext cx="483803" cy="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9" name="Picture 188" descr="A close up of a sign&#10;&#10;Description automatically generated">
            <a:extLst>
              <a:ext uri="{FF2B5EF4-FFF2-40B4-BE49-F238E27FC236}">
                <a16:creationId xmlns:a16="http://schemas.microsoft.com/office/drawing/2014/main" id="{EEB3D932-F691-4B61-BA1F-FF9BF9B4DB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785" y="4006773"/>
            <a:ext cx="514973" cy="448322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8590EAC8-C2BD-4071-A56F-1B75D1E758DD}"/>
              </a:ext>
            </a:extLst>
          </p:cNvPr>
          <p:cNvSpPr/>
          <p:nvPr/>
        </p:nvSpPr>
        <p:spPr>
          <a:xfrm>
            <a:off x="2468805" y="1868505"/>
            <a:ext cx="1291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/>
              <a:t>Reads the input file and stores as a table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29AA07A-E281-4C1D-B59A-D861F075503D}"/>
              </a:ext>
            </a:extLst>
          </p:cNvPr>
          <p:cNvCxnSpPr>
            <a:cxnSpLocks/>
          </p:cNvCxnSpPr>
          <p:nvPr/>
        </p:nvCxnSpPr>
        <p:spPr>
          <a:xfrm>
            <a:off x="11204705" y="4455095"/>
            <a:ext cx="0" cy="81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A16E960-E686-441E-B3C0-6FC1C871221A}"/>
              </a:ext>
            </a:extLst>
          </p:cNvPr>
          <p:cNvCxnSpPr>
            <a:cxnSpLocks/>
          </p:cNvCxnSpPr>
          <p:nvPr/>
        </p:nvCxnSpPr>
        <p:spPr>
          <a:xfrm flipH="1">
            <a:off x="10079510" y="5715149"/>
            <a:ext cx="47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Flowchart: Decision 194">
            <a:extLst>
              <a:ext uri="{FF2B5EF4-FFF2-40B4-BE49-F238E27FC236}">
                <a16:creationId xmlns:a16="http://schemas.microsoft.com/office/drawing/2014/main" id="{488484C1-4C2E-4271-A300-1C6CE56B92A4}"/>
              </a:ext>
            </a:extLst>
          </p:cNvPr>
          <p:cNvSpPr/>
          <p:nvPr/>
        </p:nvSpPr>
        <p:spPr>
          <a:xfrm>
            <a:off x="6928295" y="5197357"/>
            <a:ext cx="1254508" cy="1023291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If Condition satisfies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A2E9EE56-16A5-45D0-BA6E-EEBCCE226BE6}"/>
              </a:ext>
            </a:extLst>
          </p:cNvPr>
          <p:cNvCxnSpPr>
            <a:cxnSpLocks/>
          </p:cNvCxnSpPr>
          <p:nvPr/>
        </p:nvCxnSpPr>
        <p:spPr>
          <a:xfrm flipH="1" flipV="1">
            <a:off x="8183965" y="5709003"/>
            <a:ext cx="601748" cy="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DD2B704-4506-4CF5-B636-5EFFD6578FF6}"/>
              </a:ext>
            </a:extLst>
          </p:cNvPr>
          <p:cNvCxnSpPr>
            <a:cxnSpLocks/>
          </p:cNvCxnSpPr>
          <p:nvPr/>
        </p:nvCxnSpPr>
        <p:spPr>
          <a:xfrm flipH="1">
            <a:off x="6226203" y="5709002"/>
            <a:ext cx="698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3ED629A-A6D7-4E2F-885D-62CAE08CDCE1}"/>
              </a:ext>
            </a:extLst>
          </p:cNvPr>
          <p:cNvSpPr txBox="1"/>
          <p:nvPr/>
        </p:nvSpPr>
        <p:spPr>
          <a:xfrm>
            <a:off x="6247638" y="5381048"/>
            <a:ext cx="6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Then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B55C862-675F-479F-B73B-94E4B94E6FF8}"/>
              </a:ext>
            </a:extLst>
          </p:cNvPr>
          <p:cNvSpPr txBox="1"/>
          <p:nvPr/>
        </p:nvSpPr>
        <p:spPr>
          <a:xfrm>
            <a:off x="7744625" y="6257048"/>
            <a:ext cx="610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Else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DB0AD2E-8CEB-47AF-A20C-63EA29915330}"/>
              </a:ext>
            </a:extLst>
          </p:cNvPr>
          <p:cNvSpPr/>
          <p:nvPr/>
        </p:nvSpPr>
        <p:spPr>
          <a:xfrm>
            <a:off x="8523060" y="6210145"/>
            <a:ext cx="1291472" cy="5504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Go to status column and update as incomplete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90A10B77-99A6-4A88-BBFE-AC1D9C72BBDF}"/>
              </a:ext>
            </a:extLst>
          </p:cNvPr>
          <p:cNvSpPr/>
          <p:nvPr/>
        </p:nvSpPr>
        <p:spPr>
          <a:xfrm>
            <a:off x="3158127" y="5485369"/>
            <a:ext cx="1291472" cy="4200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Send Mail to the incomplete users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AD09F48C-912C-4755-96A4-1E50355BC519}"/>
              </a:ext>
            </a:extLst>
          </p:cNvPr>
          <p:cNvCxnSpPr>
            <a:cxnSpLocks/>
          </p:cNvCxnSpPr>
          <p:nvPr/>
        </p:nvCxnSpPr>
        <p:spPr>
          <a:xfrm flipH="1">
            <a:off x="4445747" y="5688775"/>
            <a:ext cx="47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29139A8-2F84-4FFF-925D-56AE635A6F22}"/>
              </a:ext>
            </a:extLst>
          </p:cNvPr>
          <p:cNvCxnSpPr>
            <a:cxnSpLocks/>
          </p:cNvCxnSpPr>
          <p:nvPr/>
        </p:nvCxnSpPr>
        <p:spPr>
          <a:xfrm flipH="1">
            <a:off x="2687754" y="5695391"/>
            <a:ext cx="479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41C12E15-3188-4847-82E5-EA95540F3B9C}"/>
              </a:ext>
            </a:extLst>
          </p:cNvPr>
          <p:cNvCxnSpPr>
            <a:stCxn id="195" idx="2"/>
            <a:endCxn id="208" idx="1"/>
          </p:cNvCxnSpPr>
          <p:nvPr/>
        </p:nvCxnSpPr>
        <p:spPr>
          <a:xfrm rot="16200000" flipH="1">
            <a:off x="7906941" y="5869255"/>
            <a:ext cx="264726" cy="967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216">
            <a:extLst>
              <a:ext uri="{FF2B5EF4-FFF2-40B4-BE49-F238E27FC236}">
                <a16:creationId xmlns:a16="http://schemas.microsoft.com/office/drawing/2014/main" id="{1D981DFB-A843-4992-871A-0A27671386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61" y="5491515"/>
            <a:ext cx="669187" cy="434974"/>
          </a:xfrm>
          <a:prstGeom prst="rect">
            <a:avLst/>
          </a:prstGeom>
        </p:spPr>
      </p:pic>
      <p:sp>
        <p:nvSpPr>
          <p:cNvPr id="218" name="Flowchart: Decision 217">
            <a:extLst>
              <a:ext uri="{FF2B5EF4-FFF2-40B4-BE49-F238E27FC236}">
                <a16:creationId xmlns:a16="http://schemas.microsoft.com/office/drawing/2014/main" id="{77425F04-6E4E-463E-A939-CACFE47E2EAF}"/>
              </a:ext>
            </a:extLst>
          </p:cNvPr>
          <p:cNvSpPr/>
          <p:nvPr/>
        </p:nvSpPr>
        <p:spPr>
          <a:xfrm>
            <a:off x="598687" y="5242590"/>
            <a:ext cx="1111266" cy="905602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Send mail successfully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D603838-1927-4FC1-86AD-8F99D65931F6}"/>
              </a:ext>
            </a:extLst>
          </p:cNvPr>
          <p:cNvCxnSpPr>
            <a:cxnSpLocks/>
          </p:cNvCxnSpPr>
          <p:nvPr/>
        </p:nvCxnSpPr>
        <p:spPr>
          <a:xfrm flipH="1" flipV="1">
            <a:off x="1717044" y="5685372"/>
            <a:ext cx="408997" cy="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C641A8C-F348-4665-82B4-95751F761BB4}"/>
              </a:ext>
            </a:extLst>
          </p:cNvPr>
          <p:cNvCxnSpPr>
            <a:stCxn id="218" idx="2"/>
          </p:cNvCxnSpPr>
          <p:nvPr/>
        </p:nvCxnSpPr>
        <p:spPr>
          <a:xfrm rot="16200000" flipH="1">
            <a:off x="1441449" y="5861062"/>
            <a:ext cx="337182" cy="911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ECAB8C1-ACF1-4CCA-83D1-72BEA4153758}"/>
              </a:ext>
            </a:extLst>
          </p:cNvPr>
          <p:cNvCxnSpPr>
            <a:stCxn id="218" idx="1"/>
          </p:cNvCxnSpPr>
          <p:nvPr/>
        </p:nvCxnSpPr>
        <p:spPr>
          <a:xfrm rot="10800000">
            <a:off x="342901" y="5381049"/>
            <a:ext cx="255787" cy="314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Terminator 230">
            <a:extLst>
              <a:ext uri="{FF2B5EF4-FFF2-40B4-BE49-F238E27FC236}">
                <a16:creationId xmlns:a16="http://schemas.microsoft.com/office/drawing/2014/main" id="{758E93BF-C775-4384-B84D-6D934F9A489C}"/>
              </a:ext>
            </a:extLst>
          </p:cNvPr>
          <p:cNvSpPr/>
          <p:nvPr/>
        </p:nvSpPr>
        <p:spPr>
          <a:xfrm>
            <a:off x="6320" y="5197357"/>
            <a:ext cx="865447" cy="175150"/>
          </a:xfrm>
          <a:prstGeom prst="flowChartTerminator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End Process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C730DA-1556-407F-9CEC-EB4DCB372384}"/>
              </a:ext>
            </a:extLst>
          </p:cNvPr>
          <p:cNvSpPr txBox="1"/>
          <p:nvPr/>
        </p:nvSpPr>
        <p:spPr>
          <a:xfrm>
            <a:off x="313576" y="5412330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No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46B5D5B-D262-48B8-98D9-ACBDBB917BDD}"/>
              </a:ext>
            </a:extLst>
          </p:cNvPr>
          <p:cNvSpPr txBox="1"/>
          <p:nvPr/>
        </p:nvSpPr>
        <p:spPr>
          <a:xfrm>
            <a:off x="1322142" y="6210145"/>
            <a:ext cx="375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Yes</a:t>
            </a:r>
          </a:p>
        </p:txBody>
      </p:sp>
      <p:sp>
        <p:nvSpPr>
          <p:cNvPr id="238" name="Flowchart: Terminator 237">
            <a:extLst>
              <a:ext uri="{FF2B5EF4-FFF2-40B4-BE49-F238E27FC236}">
                <a16:creationId xmlns:a16="http://schemas.microsoft.com/office/drawing/2014/main" id="{C3F34019-7890-4FBF-B603-3EA38F995666}"/>
              </a:ext>
            </a:extLst>
          </p:cNvPr>
          <p:cNvSpPr/>
          <p:nvPr/>
        </p:nvSpPr>
        <p:spPr>
          <a:xfrm>
            <a:off x="2055393" y="6292843"/>
            <a:ext cx="865447" cy="367265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704" tIns="36352" rIns="72704" bIns="36352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Bot run successfully</a:t>
            </a:r>
          </a:p>
        </p:txBody>
      </p:sp>
    </p:spTree>
    <p:extLst>
      <p:ext uri="{BB962C8B-B14F-4D97-AF65-F5344CB8AC3E}">
        <p14:creationId xmlns:p14="http://schemas.microsoft.com/office/powerpoint/2010/main" val="108485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E0B0-CDE1-4B43-91B8-CA33E14E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050" dirty="0"/>
              <a:t>Robocorp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98BEF2-650B-4232-BBC1-86A14C53636A}"/>
              </a:ext>
            </a:extLst>
          </p:cNvPr>
          <p:cNvCxnSpPr>
            <a:cxnSpLocks/>
          </p:cNvCxnSpPr>
          <p:nvPr/>
        </p:nvCxnSpPr>
        <p:spPr>
          <a:xfrm flipV="1">
            <a:off x="10517042" y="3575075"/>
            <a:ext cx="0" cy="8298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5" name="Content Placeholder 4" descr="Open folder">
            <a:extLst>
              <a:ext uri="{FF2B5EF4-FFF2-40B4-BE49-F238E27FC236}">
                <a16:creationId xmlns:a16="http://schemas.microsoft.com/office/drawing/2014/main" id="{A5925B7A-500A-4096-BC95-D857C6491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FD40D-13C9-4AA4-9773-80907BCB7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074591"/>
            <a:ext cx="541495" cy="46950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FA5C017-A5EB-4966-9388-118BB0933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008" y="2274848"/>
            <a:ext cx="448322" cy="44832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2D36562-49D7-4CBD-96A4-3FC2C3AB76BC}"/>
              </a:ext>
            </a:extLst>
          </p:cNvPr>
          <p:cNvSpPr/>
          <p:nvPr/>
        </p:nvSpPr>
        <p:spPr>
          <a:xfrm>
            <a:off x="2301748" y="6189906"/>
            <a:ext cx="1527142" cy="2026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End Process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B0B6E7E-74C8-4956-9381-63C7F5A28769}"/>
              </a:ext>
            </a:extLst>
          </p:cNvPr>
          <p:cNvSpPr/>
          <p:nvPr/>
        </p:nvSpPr>
        <p:spPr>
          <a:xfrm>
            <a:off x="1528911" y="2634397"/>
            <a:ext cx="1545673" cy="105580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Opportunity Name exist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5634A-B3EE-43C9-BB5A-CE5E75A992C6}"/>
              </a:ext>
            </a:extLst>
          </p:cNvPr>
          <p:cNvCxnSpPr/>
          <p:nvPr/>
        </p:nvCxnSpPr>
        <p:spPr>
          <a:xfrm flipH="1" flipV="1">
            <a:off x="4665036" y="2384775"/>
            <a:ext cx="6736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49C0D-6176-41D9-AC52-FB1F9B5D8981}"/>
              </a:ext>
            </a:extLst>
          </p:cNvPr>
          <p:cNvCxnSpPr/>
          <p:nvPr/>
        </p:nvCxnSpPr>
        <p:spPr>
          <a:xfrm>
            <a:off x="3828890" y="4492836"/>
            <a:ext cx="122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7" descr="Robot">
            <a:extLst>
              <a:ext uri="{FF2B5EF4-FFF2-40B4-BE49-F238E27FC236}">
                <a16:creationId xmlns:a16="http://schemas.microsoft.com/office/drawing/2014/main" id="{D91C2500-ADC3-40A4-A7EA-DB0EFF5923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278" y="3781425"/>
            <a:ext cx="552382" cy="5169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47D1F2-6A35-44E5-A0D3-01019354B8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982" y="4458494"/>
            <a:ext cx="669187" cy="6715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623CB1-5392-4257-BDA7-DD6F8B620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60" y="4794251"/>
            <a:ext cx="669187" cy="4349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E9DA82-89A4-4460-86E3-EB10AD6742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30" y="2626269"/>
            <a:ext cx="541495" cy="4483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C8E0484-23DC-4031-B75D-FF86507D1590}"/>
              </a:ext>
            </a:extLst>
          </p:cNvPr>
          <p:cNvSpPr txBox="1"/>
          <p:nvPr/>
        </p:nvSpPr>
        <p:spPr>
          <a:xfrm>
            <a:off x="5244347" y="904795"/>
            <a:ext cx="556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True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0964F-41A0-45C8-9E6C-C14E68C42904}"/>
              </a:ext>
            </a:extLst>
          </p:cNvPr>
          <p:cNvSpPr txBox="1"/>
          <p:nvPr/>
        </p:nvSpPr>
        <p:spPr>
          <a:xfrm>
            <a:off x="7759497" y="1309757"/>
            <a:ext cx="556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False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F88A3-A754-43FB-AB4C-50A915C66E6A}"/>
              </a:ext>
            </a:extLst>
          </p:cNvPr>
          <p:cNvCxnSpPr>
            <a:cxnSpLocks/>
          </p:cNvCxnSpPr>
          <p:nvPr/>
        </p:nvCxnSpPr>
        <p:spPr>
          <a:xfrm>
            <a:off x="9674090" y="4548676"/>
            <a:ext cx="10904" cy="55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Robot">
            <a:extLst>
              <a:ext uri="{FF2B5EF4-FFF2-40B4-BE49-F238E27FC236}">
                <a16:creationId xmlns:a16="http://schemas.microsoft.com/office/drawing/2014/main" id="{ED508B5F-7EA1-4E08-B17B-19127E5956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51236" y="1208365"/>
            <a:ext cx="695226" cy="6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5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237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Robocorp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Sanjesh L D</dc:creator>
  <cp:lastModifiedBy>Madugula Priyanka</cp:lastModifiedBy>
  <cp:revision>41</cp:revision>
  <dcterms:created xsi:type="dcterms:W3CDTF">2023-01-30T13:49:09Z</dcterms:created>
  <dcterms:modified xsi:type="dcterms:W3CDTF">2023-02-02T06:53:13Z</dcterms:modified>
</cp:coreProperties>
</file>