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95" r:id="rId3"/>
    <p:sldId id="259" r:id="rId4"/>
    <p:sldId id="302" r:id="rId5"/>
    <p:sldId id="301" r:id="rId6"/>
    <p:sldId id="306" r:id="rId7"/>
    <p:sldId id="296" r:id="rId8"/>
    <p:sldId id="299" r:id="rId9"/>
    <p:sldId id="262" r:id="rId10"/>
  </p:sldIdLst>
  <p:sldSz cx="9144000" cy="5143500" type="screen16x9"/>
  <p:notesSz cx="6858000" cy="9144000"/>
  <p:embeddedFontLst>
    <p:embeddedFont>
      <p:font typeface="Dosis Light" pitchFamily="2" charset="0"/>
      <p:regular r:id="rId12"/>
      <p:bold r:id="rId13"/>
    </p:embeddedFont>
    <p:embeddedFont>
      <p:font typeface="Pontano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43C"/>
    <a:srgbClr val="B24624"/>
    <a:srgbClr val="D65932"/>
    <a:srgbClr val="D6540C"/>
    <a:srgbClr val="8F8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7767CE-11C9-41BD-BCAE-EDAE791BB535}">
  <a:tblStyle styleId="{F47767CE-11C9-41BD-BCAE-EDAE791BB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ACF62F-9BE2-446D-B7BC-7A6F1DBBE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823711" y="1616462"/>
            <a:ext cx="4095818" cy="1910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l="932" r="942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378A0-F337-31F6-C4D3-747AB7D256D8}"/>
              </a:ext>
            </a:extLst>
          </p:cNvPr>
          <p:cNvSpPr txBox="1"/>
          <p:nvPr/>
        </p:nvSpPr>
        <p:spPr>
          <a:xfrm>
            <a:off x="6079685" y="3735115"/>
            <a:ext cx="2839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6540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 Light" pitchFamily="2" charset="0"/>
              </a:rPr>
              <a:t>By Gelle Priyanka</a:t>
            </a:r>
            <a:endParaRPr lang="en-IN" sz="2400" b="1" dirty="0">
              <a:solidFill>
                <a:srgbClr val="D6540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sis Ligh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99">
        <p:fade/>
      </p:transition>
    </mc:Choice>
    <mc:Fallback xmlns="">
      <p:transition spd="med" advTm="319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D998-31EF-C9E2-33FC-89AAA469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FB92-F1AF-7EDC-A7B6-14E7A2A3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117" y="1888925"/>
            <a:ext cx="4196676" cy="2468498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400" dirty="0"/>
              <a:t>The agriculture business domain plays a critical role in the supply chain and is poised for significant evolution in the coming years, driven by advancements in the Future Internet. This paper introduces a novel Business-to-Business (B2B) collaboration platform tailored to the agri-food sector. The platform aims to facilitate effective and flexible collaboration among stakeholders from various associated business domains.</a:t>
            </a:r>
            <a:endParaRPr lang="en-IN" sz="1400" dirty="0"/>
          </a:p>
        </p:txBody>
      </p:sp>
      <p:pic>
        <p:nvPicPr>
          <p:cNvPr id="6" name="Google Shape;151;p19">
            <a:extLst>
              <a:ext uri="{FF2B5EF4-FFF2-40B4-BE49-F238E27FC236}">
                <a16:creationId xmlns:a16="http://schemas.microsoft.com/office/drawing/2014/main" id="{281944F2-7648-E154-2509-8BA7D5CD81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1478" r="12854" b="8625"/>
          <a:stretch/>
        </p:blipFill>
        <p:spPr>
          <a:xfrm>
            <a:off x="2059259" y="453483"/>
            <a:ext cx="2787805" cy="3248722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16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5">
        <p:fade/>
      </p:transition>
    </mc:Choice>
    <mc:Fallback xmlns="">
      <p:transition spd="med" advTm="195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79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 idx="4294967295"/>
          </p:nvPr>
        </p:nvSpPr>
        <p:spPr>
          <a:xfrm>
            <a:off x="537729" y="441519"/>
            <a:ext cx="4389438" cy="8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B24624"/>
                </a:solidFill>
              </a:rPr>
              <a:t>Problem Statement</a:t>
            </a:r>
            <a:endParaRPr b="1" dirty="0">
              <a:solidFill>
                <a:srgbClr val="B24624"/>
              </a:solidFill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4294967295"/>
          </p:nvPr>
        </p:nvSpPr>
        <p:spPr>
          <a:xfrm>
            <a:off x="537729" y="1376114"/>
            <a:ext cx="6596686" cy="2671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The agriculture sector, a crucial part of the supply chain, is poised for significant advancements through Future Internet developments. This paper introduces a novel Business-to-Business (B2B) collaboration platform for the agri-food sector, designed to enhance cooperation among various stakeholders in a flexible and efficient manner. Using a comprehensive dataset on crop production in India spanning multiple years, the goal is to predict crop yields and uncover key insights, highlighting critical indicators and metrics that influence crop production.</a:t>
            </a: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rot="1438574">
            <a:off x="6554081" y="3916091"/>
            <a:ext cx="1949858" cy="1278210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rot="-7428817">
            <a:off x="7586481" y="2986965"/>
            <a:ext cx="640974" cy="998333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93">
        <p:fade/>
      </p:transition>
    </mc:Choice>
    <mc:Fallback xmlns="">
      <p:transition spd="med" advTm="269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93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6CF54-1950-99E9-902C-8D8BC971F3E9}"/>
              </a:ext>
            </a:extLst>
          </p:cNvPr>
          <p:cNvSpPr txBox="1"/>
          <p:nvPr/>
        </p:nvSpPr>
        <p:spPr>
          <a:xfrm>
            <a:off x="1048215" y="2286843"/>
            <a:ext cx="6953154" cy="273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Dosis Light" pitchFamily="2" charset="0"/>
              </a:rPr>
              <a:t>Data Sources: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The Ministry of Agriculture &amp; Farmers Welfare, Government of India, for providing comprehensive data on crop area, yield, and production through their online portal.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 Data obtained from Unified Mentor Pvt Ltd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  <a:latin typeface="Dosis Light" pitchFamily="2" charset="0"/>
              </a:rPr>
              <a:t>Data Manipulation: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Conduct exploratory data analysis (EDA) to identify and address missing values and data duplication. Prepare the data to create a dashboard for insights.</a:t>
            </a:r>
            <a:endParaRPr lang="en-IN" dirty="0">
              <a:latin typeface="Pontan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Pontano Sans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A9279-ECCB-7048-DFAA-0669A9B4C4BC}"/>
              </a:ext>
            </a:extLst>
          </p:cNvPr>
          <p:cNvSpPr txBox="1"/>
          <p:nvPr/>
        </p:nvSpPr>
        <p:spPr>
          <a:xfrm>
            <a:off x="1048215" y="151689"/>
            <a:ext cx="441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B24624"/>
                </a:solidFill>
                <a:latin typeface="Dosis Light" pitchFamily="2" charset="0"/>
              </a:rPr>
              <a:t>Steps Overview</a:t>
            </a:r>
            <a:endParaRPr lang="en-IN" sz="3600" dirty="0">
              <a:solidFill>
                <a:srgbClr val="B24624"/>
              </a:solidFill>
              <a:latin typeface="Dosis Ligh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CA7BD-8BDE-0B88-6BED-F0DB1DB184C0}"/>
              </a:ext>
            </a:extLst>
          </p:cNvPr>
          <p:cNvSpPr txBox="1"/>
          <p:nvPr/>
        </p:nvSpPr>
        <p:spPr>
          <a:xfrm>
            <a:off x="1048215" y="933459"/>
            <a:ext cx="6953155" cy="135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Data subset collected from Unified Mentor Pvt Ltd.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Understanding the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Data Cleaning &amp; Finding Missing values.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4879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73">
        <p:fade/>
      </p:transition>
    </mc:Choice>
    <mc:Fallback xmlns="">
      <p:transition spd="med" advTm="2773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8000">
              <a:schemeClr val="accent3">
                <a:lumMod val="100000"/>
              </a:schemeClr>
            </a:gs>
            <a:gs pos="22000">
              <a:srgbClr val="CDF895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7F40F7-C901-F021-BBC6-2B2B6765C386}"/>
              </a:ext>
            </a:extLst>
          </p:cNvPr>
          <p:cNvSpPr txBox="1"/>
          <p:nvPr/>
        </p:nvSpPr>
        <p:spPr>
          <a:xfrm>
            <a:off x="1204332" y="460916"/>
            <a:ext cx="6549484" cy="380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B0F0"/>
                </a:solidFill>
                <a:latin typeface="Dosis Light" pitchFamily="2" charset="0"/>
              </a:rPr>
              <a:t>Researchers and Analysis: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Gratitude is extended to researchers and analysts who have previously investigated crop production in India. Their past work has informed the approach and methodology used in this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Aim to make production forecasts to predict future production.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Pontano Sans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B0F0"/>
                </a:solidFill>
                <a:latin typeface="Dosis Light" pitchFamily="2" charset="0"/>
              </a:rPr>
              <a:t>Software and Tools: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ntano Sans" panose="020B0604020202020204" charset="0"/>
              </a:rPr>
              <a:t>Thanks to the developers of the software and tools used for data analysis and visualization, particularly #PowerBI. These tools facilitated the exploration and interpretation of the data.</a:t>
            </a:r>
            <a:endParaRPr lang="en-IN" dirty="0">
              <a:latin typeface="Pontan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Pontan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42">
        <p:fade/>
      </p:transition>
    </mc:Choice>
    <mc:Fallback xmlns="">
      <p:transition spd="med" advTm="184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0">
              <a:schemeClr val="accent3">
                <a:lumMod val="0"/>
                <a:lumOff val="100000"/>
              </a:schemeClr>
            </a:gs>
            <a:gs pos="60000">
              <a:srgbClr val="C6F784"/>
            </a:gs>
            <a:gs pos="90000">
              <a:schemeClr val="accent3"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7F40F7-C901-F021-BBC6-2B2B6765C386}"/>
              </a:ext>
            </a:extLst>
          </p:cNvPr>
          <p:cNvSpPr txBox="1"/>
          <p:nvPr/>
        </p:nvSpPr>
        <p:spPr>
          <a:xfrm>
            <a:off x="843776" y="1256370"/>
            <a:ext cx="7095892" cy="2906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Top 5 Districts by Production: Identify the five districts with the highest crop production.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Top 3 States by Crop Area: List the three states with the largest crop areas.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Production by Crop: Highest: Highlight the crop with the highest production.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Production by Season: Highest: Indicate the season with the highest crop production.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Average Production by State: Highest: State with the highest average crop production.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Production by Crop Year : Analyze crop production trends over the years 1995-2015.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Pontano Sans" panose="020B0604020202020204" charset="0"/>
              </a:rPr>
              <a:t>Area &amp; Production by States: Provide a comparative analysis of crop area and production across different states.</a:t>
            </a:r>
            <a:endParaRPr lang="en-IN" dirty="0">
              <a:solidFill>
                <a:schemeClr val="tx1">
                  <a:lumMod val="50000"/>
                </a:schemeClr>
              </a:solidFill>
              <a:latin typeface="Pontano Sans" panose="020B0604020202020204" charset="0"/>
            </a:endParaRPr>
          </a:p>
          <a:p>
            <a:pPr algn="just">
              <a:lnSpc>
                <a:spcPct val="150000"/>
              </a:lnSpc>
            </a:pPr>
            <a:endParaRPr lang="en-IN" sz="1100" dirty="0">
              <a:latin typeface="Pontano Sans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6B7AEE-9ACF-4B15-DC43-873F958F0D75}"/>
              </a:ext>
            </a:extLst>
          </p:cNvPr>
          <p:cNvSpPr txBox="1"/>
          <p:nvPr/>
        </p:nvSpPr>
        <p:spPr>
          <a:xfrm>
            <a:off x="905107" y="447385"/>
            <a:ext cx="529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B24624"/>
                </a:solidFill>
                <a:latin typeface="Dosis Light" pitchFamily="2" charset="0"/>
              </a:rPr>
              <a:t>Main KPIs</a:t>
            </a:r>
            <a:endParaRPr lang="en-IN" sz="3600" b="1" dirty="0">
              <a:solidFill>
                <a:srgbClr val="B24624"/>
              </a:solidFill>
              <a:latin typeface="Dosi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2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42">
        <p:fade/>
      </p:transition>
    </mc:Choice>
    <mc:Fallback xmlns="">
      <p:transition spd="med" advTm="184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9000">
              <a:schemeClr val="accent3">
                <a:lumMod val="0"/>
                <a:lumOff val="100000"/>
              </a:schemeClr>
            </a:gs>
            <a:gs pos="68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72CFD-877C-6B94-6762-ACA1D67C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15" y="709235"/>
            <a:ext cx="8214170" cy="4359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DEAE2-5B76-4738-1F84-96443A0DF54C}"/>
              </a:ext>
            </a:extLst>
          </p:cNvPr>
          <p:cNvSpPr txBox="1"/>
          <p:nvPr/>
        </p:nvSpPr>
        <p:spPr>
          <a:xfrm>
            <a:off x="464915" y="74342"/>
            <a:ext cx="5330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B24624"/>
                </a:solidFill>
                <a:latin typeface="Dosis Light" pitchFamily="2" charset="0"/>
              </a:rPr>
              <a:t>KPI Dashboards Overview</a:t>
            </a:r>
            <a:endParaRPr lang="en-IN" sz="3200" b="1" dirty="0">
              <a:solidFill>
                <a:srgbClr val="B24624"/>
              </a:solidFill>
              <a:latin typeface="Dosi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6">
        <p:fade/>
      </p:transition>
    </mc:Choice>
    <mc:Fallback xmlns="">
      <p:transition spd="med" advTm="309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32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788FE2-462C-8A62-192D-1E779592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7" y="241145"/>
            <a:ext cx="8858286" cy="46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9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89">
        <p:fade/>
      </p:transition>
    </mc:Choice>
    <mc:Fallback xmlns="">
      <p:transition spd="med" advTm="198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E43C"/>
            </a:gs>
            <a:gs pos="67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60" name="Google Shape;160;p2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2027271" y="916449"/>
            <a:ext cx="1417580" cy="80076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64" name="Google Shape;164;p2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/>
          <p:nvPr/>
        </p:nvSpPr>
        <p:spPr>
          <a:xfrm>
            <a:off x="1119751" y="2269155"/>
            <a:ext cx="1775404" cy="98132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404615" y="595000"/>
            <a:ext cx="696695" cy="393592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48B63-FBF2-48AA-87AD-B7517430E4D5}"/>
              </a:ext>
            </a:extLst>
          </p:cNvPr>
          <p:cNvSpPr/>
          <p:nvPr/>
        </p:nvSpPr>
        <p:spPr>
          <a:xfrm>
            <a:off x="4071705" y="1664620"/>
            <a:ext cx="407554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" sz="7200" b="1" dirty="0">
                <a:ln/>
                <a:solidFill>
                  <a:schemeClr val="accent2">
                    <a:lumMod val="50000"/>
                  </a:schemeClr>
                </a:solidFill>
              </a:rPr>
              <a:t>Thank you!</a:t>
            </a:r>
            <a:endParaRPr lang="en-IN" sz="7200" b="1" dirty="0">
              <a:ln/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81">
        <p:fade/>
      </p:transition>
    </mc:Choice>
    <mc:Fallback xmlns="">
      <p:transition spd="med" advTm="8081">
        <p:fade/>
      </p:transition>
    </mc:Fallback>
  </mc:AlternateContent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452</Words>
  <Application>Microsoft Office PowerPoint</Application>
  <PresentationFormat>On-screen Show (16:9)</PresentationFormat>
  <Paragraphs>32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Pontano Sans</vt:lpstr>
      <vt:lpstr>Arial</vt:lpstr>
      <vt:lpstr>Dosis Light</vt:lpstr>
      <vt:lpstr>Solanio template</vt:lpstr>
      <vt:lpstr>Crop Production Analysis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</dc:title>
  <dc:creator>priyanka</dc:creator>
  <cp:lastModifiedBy>Priyanka Gelle</cp:lastModifiedBy>
  <cp:revision>8</cp:revision>
  <dcterms:modified xsi:type="dcterms:W3CDTF">2024-05-26T11:31:12Z</dcterms:modified>
</cp:coreProperties>
</file>