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313" r:id="rId3"/>
    <p:sldId id="257" r:id="rId4"/>
    <p:sldId id="312" r:id="rId5"/>
    <p:sldId id="305" r:id="rId6"/>
    <p:sldId id="306" r:id="rId7"/>
    <p:sldId id="260" r:id="rId8"/>
    <p:sldId id="261" r:id="rId9"/>
    <p:sldId id="262" r:id="rId10"/>
    <p:sldId id="263" r:id="rId11"/>
    <p:sldId id="268" r:id="rId12"/>
    <p:sldId id="307" r:id="rId13"/>
    <p:sldId id="309" r:id="rId14"/>
    <p:sldId id="310" r:id="rId15"/>
    <p:sldId id="311" r:id="rId16"/>
    <p:sldId id="286" r:id="rId17"/>
  </p:sldIdLst>
  <p:sldSz cx="9144000" cy="5143500" type="screen16x9"/>
  <p:notesSz cx="6858000" cy="9144000"/>
  <p:embeddedFontLst>
    <p:embeddedFont>
      <p:font typeface="Nunito Light" panose="020B0604020202020204" charset="0"/>
      <p:regular r:id="rId19"/>
      <p:italic r:id="rId20"/>
    </p:embeddedFont>
    <p:embeddedFont>
      <p:font typeface="Source Sans Pro" panose="020B0604020202020204" charset="0"/>
      <p:regular r:id="rId21"/>
      <p:bold r:id="rId22"/>
      <p:italic r:id="rId23"/>
      <p:boldItalic r:id="rId24"/>
    </p:embeddedFont>
    <p:embeddedFont>
      <p:font typeface="Josefin Slab SemiBold" panose="020B0604020202020204" charset="0"/>
      <p:bold r:id="rId25"/>
      <p:boldItalic r:id="rId26"/>
    </p:embeddedFont>
    <p:embeddedFont>
      <p:font typeface="Source Sans Pro SemiBold"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Barlow Light" panose="020B0604020202020204" charset="0"/>
      <p:regular r:id="rId35"/>
      <p:bold r:id="rId36"/>
      <p:italic r:id="rId37"/>
      <p:boldItalic r:id="rId38"/>
    </p:embeddedFont>
    <p:embeddedFont>
      <p:font typeface="Abel" panose="020B0604020202020204" charset="0"/>
      <p:regular r:id="rId39"/>
    </p:embeddedFont>
    <p:embeddedFont>
      <p:font typeface="Fira Sans Extra Condensed Medium"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E0C193-3FBF-4761-AA99-4F19E9DCF7C0}">
  <a:tblStyle styleId="{19E0C193-3FBF-4761-AA99-4F19E9DCF7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070" autoAdjust="0"/>
  </p:normalViewPr>
  <p:slideViewPr>
    <p:cSldViewPr snapToGrid="0">
      <p:cViewPr varScale="1">
        <p:scale>
          <a:sx n="96" d="100"/>
          <a:sy n="96" d="100"/>
        </p:scale>
        <p:origin x="45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heme" Target="theme/theme1.xml"/><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311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814feb9d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814feb9d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846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05f66ed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05f66ed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992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05f66ed5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05f66ed5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24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05f66ed5c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05f66ed5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41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05f66ed5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05f66ed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23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41d9007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41d9007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85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41d900745_8_12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41d900745_8_12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728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641d900745_13_4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641d900745_13_4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13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7230650" y="3206850"/>
            <a:ext cx="3876900" cy="38769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81949" flipH="1">
            <a:off x="-5453412"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72050" y="1518175"/>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flipH="1">
            <a:off x="3134019" y="1518174"/>
            <a:ext cx="5294700" cy="3079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9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flipH="1">
            <a:off x="808394" y="3631350"/>
            <a:ext cx="2905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
  <p:cSld name="TITLE_ONLY_1_1">
    <p:bg>
      <p:bgPr>
        <a:solidFill>
          <a:schemeClr val="dk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19"/>
          <p:cNvSpPr/>
          <p:nvPr/>
        </p:nvSpPr>
        <p:spPr>
          <a:xfrm rot="281941">
            <a:off x="6362388" y="2408468"/>
            <a:ext cx="5478414" cy="5478414"/>
          </a:xfrm>
          <a:prstGeom prst="blockArc">
            <a:avLst>
              <a:gd name="adj1" fmla="val 10532336"/>
              <a:gd name="adj2" fmla="val 16027238"/>
              <a:gd name="adj3" fmla="val 70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design 1">
  <p:cSld name="TITLE_ONLY_1_1_1">
    <p:bg>
      <p:bgPr>
        <a:solidFill>
          <a:schemeClr val="dk2"/>
        </a:solidFill>
        <a:effectLst/>
      </p:bgPr>
    </p:bg>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20"/>
          <p:cNvSpPr/>
          <p:nvPr/>
        </p:nvSpPr>
        <p:spPr>
          <a:xfrm rot="-281941" flipH="1">
            <a:off x="-2677950" y="2408468"/>
            <a:ext cx="5478414" cy="5478414"/>
          </a:xfrm>
          <a:prstGeom prst="blockArc">
            <a:avLst>
              <a:gd name="adj1" fmla="val 10532336"/>
              <a:gd name="adj2" fmla="val 16027238"/>
              <a:gd name="adj3" fmla="val 70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
    <p:bg>
      <p:bgPr>
        <a:solidFill>
          <a:schemeClr val="dk2"/>
        </a:solidFill>
        <a:effectLst/>
      </p:bgPr>
    </p:bg>
    <p:spTree>
      <p:nvGrpSpPr>
        <p:cNvPr id="1" name="Shape 169"/>
        <p:cNvGrpSpPr/>
        <p:nvPr/>
      </p:nvGrpSpPr>
      <p:grpSpPr>
        <a:xfrm>
          <a:off x="0" y="0"/>
          <a:ext cx="0" cy="0"/>
          <a:chOff x="0" y="0"/>
          <a:chExt cx="0" cy="0"/>
        </a:xfrm>
      </p:grpSpPr>
      <p:sp>
        <p:nvSpPr>
          <p:cNvPr id="170" name="Google Shape;170;p28"/>
          <p:cNvSpPr/>
          <p:nvPr/>
        </p:nvSpPr>
        <p:spPr>
          <a:xfrm rot="10800000">
            <a:off x="6336375"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281949">
            <a:off x="3535739"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flipH="1">
            <a:off x="4604775" y="732850"/>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txBox="1">
            <a:spLocks noGrp="1"/>
          </p:cNvSpPr>
          <p:nvPr>
            <p:ph type="ctrTitle"/>
          </p:nvPr>
        </p:nvSpPr>
        <p:spPr>
          <a:xfrm>
            <a:off x="674167" y="757825"/>
            <a:ext cx="5414400" cy="1625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9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4" name="Google Shape;174;p28"/>
          <p:cNvSpPr txBox="1">
            <a:spLocks noGrp="1"/>
          </p:cNvSpPr>
          <p:nvPr>
            <p:ph type="subTitle" idx="1"/>
          </p:nvPr>
        </p:nvSpPr>
        <p:spPr>
          <a:xfrm>
            <a:off x="719750" y="2526077"/>
            <a:ext cx="3309300" cy="127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Abel"/>
                <a:ea typeface="Abel"/>
                <a:cs typeface="Abel"/>
                <a:sym typeface="Abe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75" name="Google Shape;175;p28"/>
          <p:cNvSpPr txBox="1"/>
          <p:nvPr/>
        </p:nvSpPr>
        <p:spPr>
          <a:xfrm>
            <a:off x="720025" y="3799875"/>
            <a:ext cx="2473500" cy="460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F3F3F3"/>
                </a:solidFill>
                <a:latin typeface="Abel"/>
                <a:ea typeface="Abel"/>
                <a:cs typeface="Abel"/>
                <a:sym typeface="Abel"/>
              </a:rPr>
              <a:t>CREDITS: This presentation template was created by </a:t>
            </a:r>
            <a:r>
              <a:rPr lang="en" sz="1000" b="1">
                <a:solidFill>
                  <a:srgbClr val="F3F3F3"/>
                </a:solidFill>
                <a:uFill>
                  <a:noFill/>
                </a:uFill>
                <a:latin typeface="Abel"/>
                <a:ea typeface="Abel"/>
                <a:cs typeface="Abel"/>
                <a:sym typeface="Abel"/>
                <a:hlinkClick r:id="rId2">
                  <a:extLst>
                    <a:ext uri="{A12FA001-AC4F-418D-AE19-62706E023703}">
                      <ahyp:hlinkClr xmlns="" xmlns:ahyp="http://schemas.microsoft.com/office/drawing/2018/hyperlinkcolor" val="tx"/>
                    </a:ext>
                  </a:extLst>
                </a:hlinkClick>
              </a:rPr>
              <a:t>Slidesgo</a:t>
            </a:r>
            <a:r>
              <a:rPr lang="en" sz="1000">
                <a:solidFill>
                  <a:srgbClr val="F3F3F3"/>
                </a:solidFill>
                <a:latin typeface="Abel"/>
                <a:ea typeface="Abel"/>
                <a:cs typeface="Abel"/>
                <a:sym typeface="Abel"/>
              </a:rPr>
              <a:t>, including icons by </a:t>
            </a:r>
            <a:r>
              <a:rPr lang="en" sz="1000" b="1">
                <a:solidFill>
                  <a:srgbClr val="F3F3F3"/>
                </a:solidFill>
                <a:uFill>
                  <a:noFill/>
                </a:uFill>
                <a:latin typeface="Abel"/>
                <a:ea typeface="Abel"/>
                <a:cs typeface="Abel"/>
                <a:sym typeface="Abel"/>
                <a:hlinkClick r:id="rId3">
                  <a:extLst>
                    <a:ext uri="{A12FA001-AC4F-418D-AE19-62706E023703}">
                      <ahyp:hlinkClr xmlns="" xmlns:ahyp="http://schemas.microsoft.com/office/drawing/2018/hyperlinkcolor" val="tx"/>
                    </a:ext>
                  </a:extLst>
                </a:hlinkClick>
              </a:rPr>
              <a:t>Flaticon</a:t>
            </a:r>
            <a:r>
              <a:rPr lang="en" sz="1000">
                <a:solidFill>
                  <a:srgbClr val="F3F3F3"/>
                </a:solidFill>
                <a:latin typeface="Abel"/>
                <a:ea typeface="Abel"/>
                <a:cs typeface="Abel"/>
                <a:sym typeface="Abel"/>
              </a:rPr>
              <a:t>, and infographics &amp; images by </a:t>
            </a:r>
            <a:r>
              <a:rPr lang="en" sz="1000" b="1">
                <a:solidFill>
                  <a:srgbClr val="F3F3F3"/>
                </a:solidFill>
                <a:uFill>
                  <a:noFill/>
                </a:uFill>
                <a:latin typeface="Abel"/>
                <a:ea typeface="Abel"/>
                <a:cs typeface="Abel"/>
                <a:sym typeface="Abel"/>
                <a:hlinkClick r:id="rId4">
                  <a:extLst>
                    <a:ext uri="{A12FA001-AC4F-418D-AE19-62706E023703}">
                      <ahyp:hlinkClr xmlns="" xmlns:ahyp="http://schemas.microsoft.com/office/drawing/2018/hyperlinkcolor" val="tx"/>
                    </a:ext>
                  </a:extLst>
                </a:hlinkClick>
              </a:rPr>
              <a:t>Freepik</a:t>
            </a:r>
            <a:r>
              <a:rPr lang="en" sz="1000">
                <a:solidFill>
                  <a:srgbClr val="F3F3F3"/>
                </a:solidFill>
                <a:latin typeface="Abel"/>
                <a:ea typeface="Abel"/>
                <a:cs typeface="Abel"/>
                <a:sym typeface="Abel"/>
              </a:rPr>
              <a:t>. </a:t>
            </a:r>
            <a:endParaRPr sz="1000">
              <a:solidFill>
                <a:srgbClr val="F3F3F3"/>
              </a:solidFill>
              <a:latin typeface="Abel"/>
              <a:ea typeface="Abel"/>
              <a:cs typeface="Abel"/>
              <a:sym typeface="A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p:nvPr/>
        </p:nvSpPr>
        <p:spPr>
          <a:xfrm>
            <a:off x="4131525" y="4269425"/>
            <a:ext cx="566400" cy="56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10800000">
            <a:off x="6325000"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6289400" y="391275"/>
            <a:ext cx="566400" cy="5664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98525" y="318375"/>
            <a:ext cx="1139700" cy="1139700"/>
          </a:xfrm>
          <a:prstGeom prst="donut">
            <a:avLst>
              <a:gd name="adj" fmla="val 12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490825" y="2035663"/>
            <a:ext cx="3933600" cy="174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4800">
                <a:solidFill>
                  <a:srgbClr val="F3F3F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 name="Google Shape;20;p3"/>
          <p:cNvSpPr txBox="1">
            <a:spLocks noGrp="1"/>
          </p:cNvSpPr>
          <p:nvPr>
            <p:ph type="subTitle" idx="1"/>
          </p:nvPr>
        </p:nvSpPr>
        <p:spPr>
          <a:xfrm>
            <a:off x="5656150" y="3799913"/>
            <a:ext cx="2768100" cy="46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solidFill>
                  <a:srgbClr val="F3F3F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 name="Google Shape;21;p3"/>
          <p:cNvSpPr txBox="1">
            <a:spLocks noGrp="1"/>
          </p:cNvSpPr>
          <p:nvPr>
            <p:ph type="title" idx="2" hasCustomPrompt="1"/>
          </p:nvPr>
        </p:nvSpPr>
        <p:spPr>
          <a:xfrm flipH="1">
            <a:off x="6119950" y="874090"/>
            <a:ext cx="2304300" cy="11397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rgbClr val="E87E45"/>
              </a:buClr>
              <a:buSzPts val="3600"/>
              <a:buNone/>
              <a:defRPr sz="7200">
                <a:solidFill>
                  <a:srgbClr val="F3F3F3"/>
                </a:solidFill>
              </a:defRPr>
            </a:lvl1pPr>
            <a:lvl2pPr lvl="1"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2"/>
        <p:cNvGrpSpPr/>
        <p:nvPr/>
      </p:nvGrpSpPr>
      <p:grpSpPr>
        <a:xfrm>
          <a:off x="0" y="0"/>
          <a:ext cx="0" cy="0"/>
          <a:chOff x="0" y="0"/>
          <a:chExt cx="0" cy="0"/>
        </a:xfrm>
      </p:grpSpPr>
      <p:sp>
        <p:nvSpPr>
          <p:cNvPr id="23" name="Google Shape;23;p4"/>
          <p:cNvSpPr/>
          <p:nvPr/>
        </p:nvSpPr>
        <p:spPr>
          <a:xfrm rot="10800000" flipH="1">
            <a:off x="-1941149" y="3206850"/>
            <a:ext cx="3876900" cy="38769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281949">
            <a:off x="3559740"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19750" y="1152475"/>
            <a:ext cx="77046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0C343D"/>
              </a:buClr>
              <a:buSzPts val="1000"/>
              <a:buFont typeface="Josefin Slab SemiBold"/>
              <a:buChar char="●"/>
              <a:defRPr/>
            </a:lvl1pPr>
            <a:lvl2pPr marL="914400" lvl="1" indent="-304800" rtl="0">
              <a:spcBef>
                <a:spcPts val="0"/>
              </a:spcBef>
              <a:spcAft>
                <a:spcPts val="0"/>
              </a:spcAft>
              <a:buClr>
                <a:srgbClr val="0C343D"/>
              </a:buClr>
              <a:buSzPts val="1200"/>
              <a:buFont typeface="Josefin Slab SemiBold"/>
              <a:buChar char="○"/>
              <a:defRPr/>
            </a:lvl2pPr>
            <a:lvl3pPr marL="1371600" lvl="2" indent="-304800" rtl="0">
              <a:spcBef>
                <a:spcPts val="1600"/>
              </a:spcBef>
              <a:spcAft>
                <a:spcPts val="0"/>
              </a:spcAft>
              <a:buClr>
                <a:srgbClr val="0C343D"/>
              </a:buClr>
              <a:buSzPts val="1200"/>
              <a:buFont typeface="Josefin Slab SemiBold"/>
              <a:buChar char="■"/>
              <a:defRPr/>
            </a:lvl3pPr>
            <a:lvl4pPr marL="1828800" lvl="3" indent="-304800" rtl="0">
              <a:spcBef>
                <a:spcPts val="1600"/>
              </a:spcBef>
              <a:spcAft>
                <a:spcPts val="0"/>
              </a:spcAft>
              <a:buClr>
                <a:srgbClr val="0C343D"/>
              </a:buClr>
              <a:buSzPts val="1200"/>
              <a:buFont typeface="Josefin Slab SemiBold"/>
              <a:buChar char="●"/>
              <a:defRPr/>
            </a:lvl4pPr>
            <a:lvl5pPr marL="2286000" lvl="4" indent="-304800" rtl="0">
              <a:spcBef>
                <a:spcPts val="1600"/>
              </a:spcBef>
              <a:spcAft>
                <a:spcPts val="0"/>
              </a:spcAft>
              <a:buClr>
                <a:srgbClr val="0C343D"/>
              </a:buClr>
              <a:buSzPts val="1200"/>
              <a:buFont typeface="Josefin Slab SemiBold"/>
              <a:buChar char="○"/>
              <a:defRPr/>
            </a:lvl5pPr>
            <a:lvl6pPr marL="2743200" lvl="5" indent="-304800" rtl="0">
              <a:spcBef>
                <a:spcPts val="1600"/>
              </a:spcBef>
              <a:spcAft>
                <a:spcPts val="0"/>
              </a:spcAft>
              <a:buClr>
                <a:srgbClr val="0C343D"/>
              </a:buClr>
              <a:buSzPts val="1200"/>
              <a:buFont typeface="Josefin Slab SemiBold"/>
              <a:buChar char="■"/>
              <a:defRPr/>
            </a:lvl6pPr>
            <a:lvl7pPr marL="3200400" lvl="6" indent="-304800" rtl="0">
              <a:spcBef>
                <a:spcPts val="1600"/>
              </a:spcBef>
              <a:spcAft>
                <a:spcPts val="0"/>
              </a:spcAft>
              <a:buClr>
                <a:srgbClr val="0C343D"/>
              </a:buClr>
              <a:buSzPts val="1200"/>
              <a:buFont typeface="Josefin Slab SemiBold"/>
              <a:buChar char="●"/>
              <a:defRPr/>
            </a:lvl7pPr>
            <a:lvl8pPr marL="3657600" lvl="7" indent="-304800" rtl="0">
              <a:spcBef>
                <a:spcPts val="1600"/>
              </a:spcBef>
              <a:spcAft>
                <a:spcPts val="0"/>
              </a:spcAft>
              <a:buClr>
                <a:srgbClr val="0C343D"/>
              </a:buClr>
              <a:buSzPts val="1200"/>
              <a:buFont typeface="Josefin Slab SemiBold"/>
              <a:buChar char="○"/>
              <a:defRPr/>
            </a:lvl8pPr>
            <a:lvl9pPr marL="4114800" lvl="8" indent="-304800" rtl="0">
              <a:spcBef>
                <a:spcPts val="1600"/>
              </a:spcBef>
              <a:spcAft>
                <a:spcPts val="1600"/>
              </a:spcAft>
              <a:buClr>
                <a:srgbClr val="0C343D"/>
              </a:buClr>
              <a:buSzPts val="1200"/>
              <a:buFont typeface="Josefin Slab SemiBold"/>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7"/>
        <p:cNvGrpSpPr/>
        <p:nvPr/>
      </p:nvGrpSpPr>
      <p:grpSpPr>
        <a:xfrm>
          <a:off x="0" y="0"/>
          <a:ext cx="0" cy="0"/>
          <a:chOff x="0" y="0"/>
          <a:chExt cx="0" cy="0"/>
        </a:xfrm>
      </p:grpSpPr>
      <p:sp>
        <p:nvSpPr>
          <p:cNvPr id="28" name="Google Shape;28;p5"/>
          <p:cNvSpPr/>
          <p:nvPr/>
        </p:nvSpPr>
        <p:spPr>
          <a:xfrm rot="10800000" flipH="1">
            <a:off x="-2822925"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rot="-6513633">
            <a:off x="4548712" y="-5002625"/>
            <a:ext cx="9953609" cy="9953609"/>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30" name="Google Shape;30;p5"/>
          <p:cNvSpPr txBox="1">
            <a:spLocks noGrp="1"/>
          </p:cNvSpPr>
          <p:nvPr>
            <p:ph type="ctrTitle"/>
          </p:nvPr>
        </p:nvSpPr>
        <p:spPr>
          <a:xfrm flipH="1">
            <a:off x="888725" y="2934650"/>
            <a:ext cx="328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 name="Google Shape;31;p5"/>
          <p:cNvSpPr txBox="1">
            <a:spLocks noGrp="1"/>
          </p:cNvSpPr>
          <p:nvPr>
            <p:ph type="subTitle" idx="1"/>
          </p:nvPr>
        </p:nvSpPr>
        <p:spPr>
          <a:xfrm flipH="1">
            <a:off x="888706" y="3512450"/>
            <a:ext cx="32895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idx="2"/>
          </p:nvPr>
        </p:nvSpPr>
        <p:spPr>
          <a:xfrm flipH="1">
            <a:off x="5066581" y="2934638"/>
            <a:ext cx="3188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 name="Google Shape;33;p5"/>
          <p:cNvSpPr txBox="1">
            <a:spLocks noGrp="1"/>
          </p:cNvSpPr>
          <p:nvPr>
            <p:ph type="subTitle" idx="3"/>
          </p:nvPr>
        </p:nvSpPr>
        <p:spPr>
          <a:xfrm flipH="1">
            <a:off x="5066600" y="3512450"/>
            <a:ext cx="31887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5"/>
          <p:cNvSpPr txBox="1">
            <a:spLocks noGrp="1"/>
          </p:cNvSpPr>
          <p:nvPr>
            <p:ph type="title" idx="4"/>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5"/>
        <p:cNvGrpSpPr/>
        <p:nvPr/>
      </p:nvGrpSpPr>
      <p:grpSpPr>
        <a:xfrm>
          <a:off x="0" y="0"/>
          <a:ext cx="0" cy="0"/>
          <a:chOff x="0" y="0"/>
          <a:chExt cx="0" cy="0"/>
        </a:xfrm>
      </p:grpSpPr>
      <p:sp>
        <p:nvSpPr>
          <p:cNvPr id="36" name="Google Shape;36;p6"/>
          <p:cNvSpPr/>
          <p:nvPr/>
        </p:nvSpPr>
        <p:spPr>
          <a:xfrm rot="10800000">
            <a:off x="6325000"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3"/>
        <p:cNvGrpSpPr/>
        <p:nvPr/>
      </p:nvGrpSpPr>
      <p:grpSpPr>
        <a:xfrm>
          <a:off x="0" y="0"/>
          <a:ext cx="0" cy="0"/>
          <a:chOff x="0" y="0"/>
          <a:chExt cx="0" cy="0"/>
        </a:xfrm>
      </p:grpSpPr>
      <p:sp>
        <p:nvSpPr>
          <p:cNvPr id="44" name="Google Shape;44;p8"/>
          <p:cNvSpPr/>
          <p:nvPr/>
        </p:nvSpPr>
        <p:spPr>
          <a:xfrm>
            <a:off x="803950" y="765150"/>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386700" y="4117625"/>
            <a:ext cx="453000" cy="453000"/>
          </a:xfrm>
          <a:prstGeom prst="donut">
            <a:avLst>
              <a:gd name="adj" fmla="val 12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5400000" flipH="1">
            <a:off x="5454725" y="1452225"/>
            <a:ext cx="7379100" cy="73791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ctrTitle"/>
          </p:nvPr>
        </p:nvSpPr>
        <p:spPr>
          <a:xfrm flipH="1">
            <a:off x="2984700" y="3207375"/>
            <a:ext cx="3035100" cy="67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541C1D"/>
              </a:buClr>
              <a:buSzPts val="1800"/>
              <a:buNone/>
              <a:defRPr sz="2400" b="0">
                <a:latin typeface="Source Sans Pro SemiBold"/>
                <a:ea typeface="Source Sans Pro SemiBold"/>
                <a:cs typeface="Source Sans Pro SemiBold"/>
                <a:sym typeface="Source Sans Pro SemiBold"/>
              </a:defRPr>
            </a:lvl1pPr>
            <a:lvl2pPr lvl="1" algn="ctr" rtl="0">
              <a:spcBef>
                <a:spcPts val="0"/>
              </a:spcBef>
              <a:spcAft>
                <a:spcPts val="0"/>
              </a:spcAft>
              <a:buClr>
                <a:srgbClr val="541C1D"/>
              </a:buClr>
              <a:buSzPts val="12000"/>
              <a:buNone/>
              <a:defRPr sz="12000">
                <a:solidFill>
                  <a:srgbClr val="541C1D"/>
                </a:solidFill>
              </a:defRPr>
            </a:lvl2pPr>
            <a:lvl3pPr lvl="2" algn="ctr" rtl="0">
              <a:spcBef>
                <a:spcPts val="0"/>
              </a:spcBef>
              <a:spcAft>
                <a:spcPts val="0"/>
              </a:spcAft>
              <a:buClr>
                <a:srgbClr val="541C1D"/>
              </a:buClr>
              <a:buSzPts val="12000"/>
              <a:buNone/>
              <a:defRPr sz="12000">
                <a:solidFill>
                  <a:srgbClr val="541C1D"/>
                </a:solidFill>
              </a:defRPr>
            </a:lvl3pPr>
            <a:lvl4pPr lvl="3" algn="ctr" rtl="0">
              <a:spcBef>
                <a:spcPts val="0"/>
              </a:spcBef>
              <a:spcAft>
                <a:spcPts val="0"/>
              </a:spcAft>
              <a:buClr>
                <a:srgbClr val="541C1D"/>
              </a:buClr>
              <a:buSzPts val="12000"/>
              <a:buNone/>
              <a:defRPr sz="12000">
                <a:solidFill>
                  <a:srgbClr val="541C1D"/>
                </a:solidFill>
              </a:defRPr>
            </a:lvl4pPr>
            <a:lvl5pPr lvl="4" algn="ctr" rtl="0">
              <a:spcBef>
                <a:spcPts val="0"/>
              </a:spcBef>
              <a:spcAft>
                <a:spcPts val="0"/>
              </a:spcAft>
              <a:buClr>
                <a:srgbClr val="541C1D"/>
              </a:buClr>
              <a:buSzPts val="12000"/>
              <a:buNone/>
              <a:defRPr sz="12000">
                <a:solidFill>
                  <a:srgbClr val="541C1D"/>
                </a:solidFill>
              </a:defRPr>
            </a:lvl5pPr>
            <a:lvl6pPr lvl="5" algn="ctr" rtl="0">
              <a:spcBef>
                <a:spcPts val="0"/>
              </a:spcBef>
              <a:spcAft>
                <a:spcPts val="0"/>
              </a:spcAft>
              <a:buClr>
                <a:srgbClr val="541C1D"/>
              </a:buClr>
              <a:buSzPts val="12000"/>
              <a:buNone/>
              <a:defRPr sz="12000">
                <a:solidFill>
                  <a:srgbClr val="541C1D"/>
                </a:solidFill>
              </a:defRPr>
            </a:lvl6pPr>
            <a:lvl7pPr lvl="6" algn="ctr" rtl="0">
              <a:spcBef>
                <a:spcPts val="0"/>
              </a:spcBef>
              <a:spcAft>
                <a:spcPts val="0"/>
              </a:spcAft>
              <a:buClr>
                <a:srgbClr val="541C1D"/>
              </a:buClr>
              <a:buSzPts val="12000"/>
              <a:buNone/>
              <a:defRPr sz="12000">
                <a:solidFill>
                  <a:srgbClr val="541C1D"/>
                </a:solidFill>
              </a:defRPr>
            </a:lvl7pPr>
            <a:lvl8pPr lvl="7" algn="ctr" rtl="0">
              <a:spcBef>
                <a:spcPts val="0"/>
              </a:spcBef>
              <a:spcAft>
                <a:spcPts val="0"/>
              </a:spcAft>
              <a:buClr>
                <a:srgbClr val="541C1D"/>
              </a:buClr>
              <a:buSzPts val="12000"/>
              <a:buNone/>
              <a:defRPr sz="12000">
                <a:solidFill>
                  <a:srgbClr val="541C1D"/>
                </a:solidFill>
              </a:defRPr>
            </a:lvl8pPr>
            <a:lvl9pPr lvl="8" algn="ctr" rtl="0">
              <a:spcBef>
                <a:spcPts val="0"/>
              </a:spcBef>
              <a:spcAft>
                <a:spcPts val="0"/>
              </a:spcAft>
              <a:buClr>
                <a:srgbClr val="541C1D"/>
              </a:buClr>
              <a:buSzPts val="12000"/>
              <a:buNone/>
              <a:defRPr sz="12000">
                <a:solidFill>
                  <a:srgbClr val="541C1D"/>
                </a:solidFill>
              </a:defRPr>
            </a:lvl9pPr>
          </a:lstStyle>
          <a:p>
            <a:endParaRPr/>
          </a:p>
        </p:txBody>
      </p:sp>
      <p:sp>
        <p:nvSpPr>
          <p:cNvPr id="48" name="Google Shape;48;p8"/>
          <p:cNvSpPr txBox="1">
            <a:spLocks noGrp="1"/>
          </p:cNvSpPr>
          <p:nvPr>
            <p:ph type="subTitle" idx="1"/>
          </p:nvPr>
        </p:nvSpPr>
        <p:spPr>
          <a:xfrm flipH="1">
            <a:off x="2276699" y="1938975"/>
            <a:ext cx="4543200" cy="126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541C1D"/>
              </a:buClr>
              <a:buSzPts val="2400"/>
              <a:buNone/>
              <a:defRPr sz="2400"/>
            </a:lvl1pPr>
            <a:lvl2pPr lvl="1" algn="ctr" rtl="0">
              <a:lnSpc>
                <a:spcPct val="100000"/>
              </a:lnSpc>
              <a:spcBef>
                <a:spcPts val="0"/>
              </a:spcBef>
              <a:spcAft>
                <a:spcPts val="0"/>
              </a:spcAft>
              <a:buClr>
                <a:srgbClr val="541C1D"/>
              </a:buClr>
              <a:buSzPts val="1600"/>
              <a:buNone/>
              <a:defRPr sz="1600">
                <a:solidFill>
                  <a:srgbClr val="541C1D"/>
                </a:solidFill>
              </a:defRPr>
            </a:lvl2pPr>
            <a:lvl3pPr lvl="2" algn="ctr" rtl="0">
              <a:lnSpc>
                <a:spcPct val="100000"/>
              </a:lnSpc>
              <a:spcBef>
                <a:spcPts val="0"/>
              </a:spcBef>
              <a:spcAft>
                <a:spcPts val="0"/>
              </a:spcAft>
              <a:buClr>
                <a:srgbClr val="541C1D"/>
              </a:buClr>
              <a:buSzPts val="1600"/>
              <a:buNone/>
              <a:defRPr sz="1600">
                <a:solidFill>
                  <a:srgbClr val="541C1D"/>
                </a:solidFill>
              </a:defRPr>
            </a:lvl3pPr>
            <a:lvl4pPr lvl="3" algn="ctr" rtl="0">
              <a:lnSpc>
                <a:spcPct val="100000"/>
              </a:lnSpc>
              <a:spcBef>
                <a:spcPts val="0"/>
              </a:spcBef>
              <a:spcAft>
                <a:spcPts val="0"/>
              </a:spcAft>
              <a:buClr>
                <a:srgbClr val="541C1D"/>
              </a:buClr>
              <a:buSzPts val="1600"/>
              <a:buNone/>
              <a:defRPr sz="1600">
                <a:solidFill>
                  <a:srgbClr val="541C1D"/>
                </a:solidFill>
              </a:defRPr>
            </a:lvl4pPr>
            <a:lvl5pPr lvl="4" algn="ctr" rtl="0">
              <a:lnSpc>
                <a:spcPct val="100000"/>
              </a:lnSpc>
              <a:spcBef>
                <a:spcPts val="0"/>
              </a:spcBef>
              <a:spcAft>
                <a:spcPts val="0"/>
              </a:spcAft>
              <a:buClr>
                <a:srgbClr val="541C1D"/>
              </a:buClr>
              <a:buSzPts val="1600"/>
              <a:buNone/>
              <a:defRPr sz="1600">
                <a:solidFill>
                  <a:srgbClr val="541C1D"/>
                </a:solidFill>
              </a:defRPr>
            </a:lvl5pPr>
            <a:lvl6pPr lvl="5" algn="ctr" rtl="0">
              <a:lnSpc>
                <a:spcPct val="100000"/>
              </a:lnSpc>
              <a:spcBef>
                <a:spcPts val="0"/>
              </a:spcBef>
              <a:spcAft>
                <a:spcPts val="0"/>
              </a:spcAft>
              <a:buClr>
                <a:srgbClr val="541C1D"/>
              </a:buClr>
              <a:buSzPts val="1600"/>
              <a:buNone/>
              <a:defRPr sz="1600">
                <a:solidFill>
                  <a:srgbClr val="541C1D"/>
                </a:solidFill>
              </a:defRPr>
            </a:lvl6pPr>
            <a:lvl7pPr lvl="6" algn="ctr" rtl="0">
              <a:lnSpc>
                <a:spcPct val="100000"/>
              </a:lnSpc>
              <a:spcBef>
                <a:spcPts val="0"/>
              </a:spcBef>
              <a:spcAft>
                <a:spcPts val="0"/>
              </a:spcAft>
              <a:buClr>
                <a:srgbClr val="541C1D"/>
              </a:buClr>
              <a:buSzPts val="1600"/>
              <a:buNone/>
              <a:defRPr sz="1600">
                <a:solidFill>
                  <a:srgbClr val="541C1D"/>
                </a:solidFill>
              </a:defRPr>
            </a:lvl7pPr>
            <a:lvl8pPr lvl="7" algn="ctr" rtl="0">
              <a:lnSpc>
                <a:spcPct val="100000"/>
              </a:lnSpc>
              <a:spcBef>
                <a:spcPts val="0"/>
              </a:spcBef>
              <a:spcAft>
                <a:spcPts val="0"/>
              </a:spcAft>
              <a:buClr>
                <a:srgbClr val="541C1D"/>
              </a:buClr>
              <a:buSzPts val="1600"/>
              <a:buNone/>
              <a:defRPr sz="1600">
                <a:solidFill>
                  <a:srgbClr val="541C1D"/>
                </a:solidFill>
              </a:defRPr>
            </a:lvl8pPr>
            <a:lvl9pPr lvl="8" algn="ctr" rtl="0">
              <a:lnSpc>
                <a:spcPct val="100000"/>
              </a:lnSpc>
              <a:spcBef>
                <a:spcPts val="0"/>
              </a:spcBef>
              <a:spcAft>
                <a:spcPts val="0"/>
              </a:spcAft>
              <a:buClr>
                <a:srgbClr val="541C1D"/>
              </a:buClr>
              <a:buSzPts val="1600"/>
              <a:buNone/>
              <a:defRPr sz="1600">
                <a:solidFill>
                  <a:srgbClr val="541C1D"/>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1">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p:nvPr/>
        </p:nvSpPr>
        <p:spPr>
          <a:xfrm rot="-5400000">
            <a:off x="-3686125" y="1452225"/>
            <a:ext cx="7379100" cy="73791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7123450" y="765150"/>
            <a:ext cx="1300800" cy="1300800"/>
          </a:xfrm>
          <a:prstGeom prst="donut">
            <a:avLst>
              <a:gd name="adj" fmla="val 12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txBox="1">
            <a:spLocks noGrp="1"/>
          </p:cNvSpPr>
          <p:nvPr>
            <p:ph type="title"/>
          </p:nvPr>
        </p:nvSpPr>
        <p:spPr>
          <a:xfrm>
            <a:off x="719750" y="1159200"/>
            <a:ext cx="4664400" cy="1598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4"/>
          <p:cNvSpPr txBox="1">
            <a:spLocks noGrp="1"/>
          </p:cNvSpPr>
          <p:nvPr>
            <p:ph type="subTitle" idx="1"/>
          </p:nvPr>
        </p:nvSpPr>
        <p:spPr>
          <a:xfrm flipH="1">
            <a:off x="719750" y="2757900"/>
            <a:ext cx="7656900" cy="215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SzPts val="1600"/>
              <a:buFont typeface="Nunito Light"/>
              <a:buChar char="○"/>
              <a:defRPr sz="1000"/>
            </a:lvl2pPr>
            <a:lvl3pPr lvl="2" algn="ctr" rtl="0">
              <a:lnSpc>
                <a:spcPct val="100000"/>
              </a:lnSpc>
              <a:spcBef>
                <a:spcPts val="0"/>
              </a:spcBef>
              <a:spcAft>
                <a:spcPts val="0"/>
              </a:spcAft>
              <a:buSzPts val="1500"/>
              <a:buFont typeface="Nunito Light"/>
              <a:buChar char="■"/>
              <a:defRPr sz="1000"/>
            </a:lvl3pPr>
            <a:lvl4pPr lvl="3" algn="ctr" rtl="0">
              <a:lnSpc>
                <a:spcPct val="100000"/>
              </a:lnSpc>
              <a:spcBef>
                <a:spcPts val="0"/>
              </a:spcBef>
              <a:spcAft>
                <a:spcPts val="0"/>
              </a:spcAft>
              <a:buSzPts val="1500"/>
              <a:buFont typeface="Nunito Light"/>
              <a:buChar char="●"/>
              <a:defRPr sz="1000"/>
            </a:lvl4pPr>
            <a:lvl5pPr lvl="4" algn="ctr" rtl="0">
              <a:lnSpc>
                <a:spcPct val="100000"/>
              </a:lnSpc>
              <a:spcBef>
                <a:spcPts val="0"/>
              </a:spcBef>
              <a:spcAft>
                <a:spcPts val="0"/>
              </a:spcAft>
              <a:buSzPts val="1400"/>
              <a:buFont typeface="Nunito Light"/>
              <a:buChar char="○"/>
              <a:defRPr sz="1000"/>
            </a:lvl5pPr>
            <a:lvl6pPr lvl="5" algn="ctr" rtl="0">
              <a:lnSpc>
                <a:spcPct val="100000"/>
              </a:lnSpc>
              <a:spcBef>
                <a:spcPts val="0"/>
              </a:spcBef>
              <a:spcAft>
                <a:spcPts val="0"/>
              </a:spcAft>
              <a:buSzPts val="1400"/>
              <a:buFont typeface="Nunito Light"/>
              <a:buChar char="■"/>
              <a:defRPr sz="1000"/>
            </a:lvl6pPr>
            <a:lvl7pPr lvl="6" algn="ctr" rtl="0">
              <a:lnSpc>
                <a:spcPct val="100000"/>
              </a:lnSpc>
              <a:spcBef>
                <a:spcPts val="0"/>
              </a:spcBef>
              <a:spcAft>
                <a:spcPts val="0"/>
              </a:spcAft>
              <a:buSzPts val="1300"/>
              <a:buFont typeface="Nunito Light"/>
              <a:buChar char="●"/>
              <a:defRPr sz="1000"/>
            </a:lvl7pPr>
            <a:lvl8pPr lvl="7" algn="ctr" rtl="0">
              <a:lnSpc>
                <a:spcPct val="100000"/>
              </a:lnSpc>
              <a:spcBef>
                <a:spcPts val="0"/>
              </a:spcBef>
              <a:spcAft>
                <a:spcPts val="0"/>
              </a:spcAft>
              <a:buSzPts val="1300"/>
              <a:buFont typeface="Nunito Light"/>
              <a:buChar char="○"/>
              <a:defRPr sz="1000"/>
            </a:lvl8pPr>
            <a:lvl9pPr lvl="8" algn="ctr" rtl="0">
              <a:lnSpc>
                <a:spcPct val="100000"/>
              </a:lnSpc>
              <a:spcBef>
                <a:spcPts val="0"/>
              </a:spcBef>
              <a:spcAft>
                <a:spcPts val="0"/>
              </a:spcAft>
              <a:buSzPts val="1200"/>
              <a:buFont typeface="Nunito Light"/>
              <a:buChar char="■"/>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
  <p:cSld name="TITLE_ONLY_1">
    <p:bg>
      <p:bgPr>
        <a:solidFill>
          <a:schemeClr val="dk2"/>
        </a:solidFill>
        <a:effectLst/>
      </p:bgPr>
    </p:bg>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18"/>
          <p:cNvSpPr/>
          <p:nvPr/>
        </p:nvSpPr>
        <p:spPr>
          <a:xfrm rot="10800000" flipH="1">
            <a:off x="-2837075"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Source Sans Pro SemiBold"/>
              <a:buNone/>
              <a:defRPr sz="2800">
                <a:solidFill>
                  <a:srgbClr val="F3F3F3"/>
                </a:solidFill>
                <a:latin typeface="Source Sans Pro SemiBold"/>
                <a:ea typeface="Source Sans Pro SemiBold"/>
                <a:cs typeface="Source Sans Pro SemiBold"/>
                <a:sym typeface="Source Sans Pro SemiBold"/>
              </a:defRPr>
            </a:lvl1pPr>
            <a:lvl2pPr lvl="1">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2pPr>
            <a:lvl3pPr lvl="2">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3pPr>
            <a:lvl4pPr lvl="3">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4pPr>
            <a:lvl5pPr lvl="4">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5pPr>
            <a:lvl6pPr lvl="5">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6pPr>
            <a:lvl7pPr lvl="6">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7pPr>
            <a:lvl8pPr lvl="7">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8pPr>
            <a:lvl9pPr lvl="8">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1pPr>
            <a:lvl2pPr marL="914400" lvl="1"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2pPr>
            <a:lvl3pPr marL="1371600" lvl="2"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3pPr>
            <a:lvl4pPr marL="1828800" lvl="3"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4pPr>
            <a:lvl5pPr marL="2286000" lvl="4"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5pPr>
            <a:lvl6pPr marL="2743200" lvl="5"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6pPr>
            <a:lvl7pPr marL="3200400" lvl="6"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7pPr>
            <a:lvl8pPr marL="3657600" lvl="7"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8pPr>
            <a:lvl9pPr marL="4114800" lvl="8" indent="-304800">
              <a:lnSpc>
                <a:spcPct val="100000"/>
              </a:lnSpc>
              <a:spcBef>
                <a:spcPts val="1600"/>
              </a:spcBef>
              <a:spcAft>
                <a:spcPts val="1600"/>
              </a:spcAft>
              <a:buClr>
                <a:srgbClr val="F3F3F3"/>
              </a:buClr>
              <a:buSzPts val="1200"/>
              <a:buFont typeface="Barlow Light"/>
              <a:buChar char="■"/>
              <a:defRPr sz="1200">
                <a:solidFill>
                  <a:srgbClr val="F3F3F3"/>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8" r:id="rId7"/>
    <p:sldLayoutId id="2147483660" r:id="rId8"/>
    <p:sldLayoutId id="2147483664" r:id="rId9"/>
    <p:sldLayoutId id="2147483665" r:id="rId10"/>
    <p:sldLayoutId id="2147483666"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32"/>
          <p:cNvSpPr txBox="1">
            <a:spLocks noGrp="1"/>
          </p:cNvSpPr>
          <p:nvPr>
            <p:ph type="ctrTitle"/>
          </p:nvPr>
        </p:nvSpPr>
        <p:spPr>
          <a:xfrm flipH="1">
            <a:off x="5661060" y="2537716"/>
            <a:ext cx="3482939" cy="219671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  </a:t>
            </a:r>
            <a:r>
              <a:rPr lang="en" sz="7200" dirty="0" smtClean="0"/>
              <a:t>Digital Music store data</a:t>
            </a:r>
            <a:endParaRPr sz="7200" dirty="0"/>
          </a:p>
        </p:txBody>
      </p:sp>
      <p:sp>
        <p:nvSpPr>
          <p:cNvPr id="10" name="Oval 9">
            <a:extLst>
              <a:ext uri="{FF2B5EF4-FFF2-40B4-BE49-F238E27FC236}">
                <a16:creationId xmlns="" xmlns:a16="http://schemas.microsoft.com/office/drawing/2014/main" id="{E849B1E7-80A8-4DDB-8543-3873EE8E08E8}"/>
              </a:ext>
            </a:extLst>
          </p:cNvPr>
          <p:cNvSpPr/>
          <p:nvPr/>
        </p:nvSpPr>
        <p:spPr>
          <a:xfrm>
            <a:off x="855458" y="4325372"/>
            <a:ext cx="821364" cy="818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084"/>
            <a:ext cx="6298059" cy="51735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1"/>
        <p:cNvGrpSpPr/>
        <p:nvPr/>
      </p:nvGrpSpPr>
      <p:grpSpPr>
        <a:xfrm>
          <a:off x="0" y="0"/>
          <a:ext cx="0" cy="0"/>
          <a:chOff x="0" y="0"/>
          <a:chExt cx="0" cy="0"/>
        </a:xfrm>
      </p:grpSpPr>
      <p:sp>
        <p:nvSpPr>
          <p:cNvPr id="249" name="Google Shape;249;p39"/>
          <p:cNvSpPr/>
          <p:nvPr/>
        </p:nvSpPr>
        <p:spPr>
          <a:xfrm>
            <a:off x="32909" y="25033"/>
            <a:ext cx="911100" cy="91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9"/>
          <p:cNvGrpSpPr/>
          <p:nvPr/>
        </p:nvGrpSpPr>
        <p:grpSpPr>
          <a:xfrm>
            <a:off x="302041" y="309296"/>
            <a:ext cx="372835" cy="342573"/>
            <a:chOff x="1952836" y="2774422"/>
            <a:chExt cx="372835" cy="342573"/>
          </a:xfrm>
        </p:grpSpPr>
        <p:sp>
          <p:nvSpPr>
            <p:cNvPr id="252" name="Google Shape;252;p39"/>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9"/>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1067663" y="60736"/>
            <a:ext cx="6606988" cy="886461"/>
          </a:xfrm>
          <a:prstGeom prst="rect">
            <a:avLst/>
          </a:prstGeom>
        </p:spPr>
        <p:txBody>
          <a:bodyPr wrap="square">
            <a:spAutoFit/>
          </a:bodyPr>
          <a:lstStyle/>
          <a:p>
            <a:pPr>
              <a:lnSpc>
                <a:spcPct val="107000"/>
              </a:lnSpc>
              <a:spcAft>
                <a:spcPts val="800"/>
              </a:spcAft>
            </a:pPr>
            <a:r>
              <a:rPr lang="en-US"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II</a:t>
            </a:r>
            <a:endParaRPr lang="en-IN"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Write query to return the email, first name, last name, &amp; Genre of all Rock Music listeners. Return your list ordered alphabetically by email starting with A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21733" y="1038792"/>
            <a:ext cx="5095875" cy="34480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12"/>
        <p:cNvGrpSpPr/>
        <p:nvPr/>
      </p:nvGrpSpPr>
      <p:grpSpPr>
        <a:xfrm>
          <a:off x="0" y="0"/>
          <a:ext cx="0" cy="0"/>
          <a:chOff x="0" y="0"/>
          <a:chExt cx="0" cy="0"/>
        </a:xfrm>
      </p:grpSpPr>
      <p:sp>
        <p:nvSpPr>
          <p:cNvPr id="4" name="Rounded Rectangle 73">
            <a:extLst>
              <a:ext uri="{FF2B5EF4-FFF2-40B4-BE49-F238E27FC236}">
                <a16:creationId xmlns="" xmlns:a16="http://schemas.microsoft.com/office/drawing/2014/main" id="{6A9FEE45-6615-668D-4D79-CAAF60867C21}"/>
              </a:ext>
            </a:extLst>
          </p:cNvPr>
          <p:cNvSpPr/>
          <p:nvPr/>
        </p:nvSpPr>
        <p:spPr>
          <a:xfrm>
            <a:off x="5964137" y="3913637"/>
            <a:ext cx="3086100" cy="1105475"/>
          </a:xfrm>
          <a:prstGeom prst="roundRect">
            <a:avLst/>
          </a:prstGeom>
          <a:gradFill>
            <a:gsLst>
              <a:gs pos="0">
                <a:schemeClr val="accent6">
                  <a:alpha val="75000"/>
                  <a:lumMod val="65000"/>
                  <a:lumOff val="35000"/>
                </a:schemeClr>
              </a:gs>
              <a:gs pos="100000">
                <a:schemeClr val="accent6">
                  <a:lumMod val="20000"/>
                  <a:lumOff val="80000"/>
                </a:schemeClr>
              </a:gs>
            </a:gsLst>
            <a:lin ang="5400000" scaled="0"/>
          </a:gradFill>
          <a:ln>
            <a:noFill/>
          </a:ln>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IN" sz="1200"/>
          </a:p>
        </p:txBody>
      </p:sp>
      <p:sp>
        <p:nvSpPr>
          <p:cNvPr id="6" name="Rectangle 5"/>
          <p:cNvSpPr/>
          <p:nvPr/>
        </p:nvSpPr>
        <p:spPr>
          <a:xfrm>
            <a:off x="528916" y="176394"/>
            <a:ext cx="8157883" cy="523220"/>
          </a:xfrm>
          <a:prstGeom prst="rect">
            <a:avLst/>
          </a:prstGeom>
        </p:spPr>
        <p:txBody>
          <a:bodyPr wrap="square">
            <a:spAutoFit/>
          </a:bodyPr>
          <a:lstStyle/>
          <a:p>
            <a:r>
              <a:rPr lang="en-US" dirty="0">
                <a:solidFill>
                  <a:schemeClr val="tx1">
                    <a:lumMod val="20000"/>
                    <a:lumOff val="80000"/>
                  </a:schemeClr>
                </a:solidFill>
                <a:latin typeface="Calibri" panose="020F0502020204030204" pitchFamily="34" charset="0"/>
                <a:ea typeface="Calibri" panose="020F0502020204030204" pitchFamily="34" charset="0"/>
              </a:rPr>
              <a:t>2. Let's invite the artists who have written the most rock music in our dataset. Write a query that returns the Artist name and total track count of the top 10 rock bands </a:t>
            </a:r>
            <a:endParaRPr lang="en-IN" dirty="0">
              <a:solidFill>
                <a:schemeClr val="tx1">
                  <a:lumMod val="20000"/>
                  <a:lumOff val="80000"/>
                </a:schemeClr>
              </a:solidFill>
            </a:endParaRPr>
          </a:p>
        </p:txBody>
      </p:sp>
      <p:pic>
        <p:nvPicPr>
          <p:cNvPr id="13" name="Picture 12">
            <a:extLst>
              <a:ext uri="{FF2B5EF4-FFF2-40B4-BE49-F238E27FC236}">
                <a16:creationId xmlns:a16="http://schemas.microsoft.com/office/drawing/2014/main" xmlns="" id="{37C565CD-75F6-4179-B4BA-46DD2F3D13BF}"/>
              </a:ext>
            </a:extLst>
          </p:cNvPr>
          <p:cNvPicPr>
            <a:picLocks noChangeAspect="1"/>
          </p:cNvPicPr>
          <p:nvPr/>
        </p:nvPicPr>
        <p:blipFill>
          <a:blip r:embed="rId3"/>
          <a:stretch>
            <a:fillRect/>
          </a:stretch>
        </p:blipFill>
        <p:spPr>
          <a:xfrm>
            <a:off x="91890" y="1030941"/>
            <a:ext cx="3915791" cy="2438400"/>
          </a:xfrm>
          <a:prstGeom prst="rect">
            <a:avLst/>
          </a:prstGeom>
        </p:spPr>
      </p:pic>
      <p:pic>
        <p:nvPicPr>
          <p:cNvPr id="7" name="Picture 6"/>
          <p:cNvPicPr>
            <a:picLocks noChangeAspect="1"/>
          </p:cNvPicPr>
          <p:nvPr/>
        </p:nvPicPr>
        <p:blipFill>
          <a:blip r:embed="rId4"/>
          <a:stretch>
            <a:fillRect/>
          </a:stretch>
        </p:blipFill>
        <p:spPr>
          <a:xfrm>
            <a:off x="4419600" y="866214"/>
            <a:ext cx="4465543" cy="2737597"/>
          </a:xfrm>
          <a:prstGeom prst="rect">
            <a:avLst/>
          </a:prstGeom>
        </p:spPr>
      </p:pic>
      <p:sp>
        <p:nvSpPr>
          <p:cNvPr id="3" name="TextBox 2"/>
          <p:cNvSpPr txBox="1"/>
          <p:nvPr/>
        </p:nvSpPr>
        <p:spPr>
          <a:xfrm>
            <a:off x="187356" y="4132484"/>
            <a:ext cx="5905331" cy="523220"/>
          </a:xfrm>
          <a:prstGeom prst="rect">
            <a:avLst/>
          </a:prstGeom>
          <a:noFill/>
        </p:spPr>
        <p:txBody>
          <a:bodyPr wrap="square" rtlCol="0">
            <a:spAutoFit/>
          </a:bodyPr>
          <a:lstStyle/>
          <a:p>
            <a:r>
              <a:rPr lang="en-US" dirty="0" smtClean="0">
                <a:solidFill>
                  <a:schemeClr val="tx1">
                    <a:lumMod val="20000"/>
                    <a:lumOff val="80000"/>
                  </a:schemeClr>
                </a:solidFill>
              </a:rPr>
              <a:t> These are top 10  rock bands- U2, Led zeppelin, deep purple, iron maiden, pearls jam, van halen, the rolling stones, kiss, queen, ninane</a:t>
            </a:r>
            <a:endParaRPr lang="en-IN"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0284" y="244725"/>
            <a:ext cx="7584140" cy="553357"/>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Return all the track names that have a song length longer than the average song length. Return the Name and Milliseconds for each track. Order by the song length with the longest songs listed first</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5835" y="1465768"/>
            <a:ext cx="3711388" cy="2837850"/>
          </a:xfrm>
          <a:prstGeom prst="rect">
            <a:avLst/>
          </a:prstGeom>
        </p:spPr>
      </p:pic>
      <p:pic>
        <p:nvPicPr>
          <p:cNvPr id="7" name="Picture 6"/>
          <p:cNvPicPr>
            <a:picLocks noChangeAspect="1"/>
          </p:cNvPicPr>
          <p:nvPr/>
        </p:nvPicPr>
        <p:blipFill>
          <a:blip r:embed="rId3"/>
          <a:stretch>
            <a:fillRect/>
          </a:stretch>
        </p:blipFill>
        <p:spPr>
          <a:xfrm>
            <a:off x="4554071" y="1030941"/>
            <a:ext cx="4186798" cy="2824443"/>
          </a:xfrm>
          <a:prstGeom prst="rect">
            <a:avLst/>
          </a:prstGeom>
        </p:spPr>
      </p:pic>
    </p:spTree>
    <p:extLst>
      <p:ext uri="{BB962C8B-B14F-4D97-AF65-F5344CB8AC3E}">
        <p14:creationId xmlns:p14="http://schemas.microsoft.com/office/powerpoint/2010/main" val="596061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7858" y="121711"/>
            <a:ext cx="7557247" cy="886461"/>
          </a:xfrm>
          <a:prstGeom prst="rect">
            <a:avLst/>
          </a:prstGeom>
        </p:spPr>
        <p:txBody>
          <a:bodyPr wrap="square">
            <a:spAutoFit/>
          </a:bodyPr>
          <a:lstStyle/>
          <a:p>
            <a:pPr>
              <a:lnSpc>
                <a:spcPct val="107000"/>
              </a:lnSpc>
              <a:spcAft>
                <a:spcPts val="800"/>
              </a:spcAft>
            </a:pPr>
            <a:r>
              <a:rPr lang="en-US"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III</a:t>
            </a:r>
            <a:endParaRPr lang="en-IN"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Find how much amount spent by each customer on artists? Write a query to return customer name, artist name and total spent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294B048C-BF43-47E6-A86D-05EBA49248EC}"/>
              </a:ext>
            </a:extLst>
          </p:cNvPr>
          <p:cNvPicPr>
            <a:picLocks noChangeAspect="1"/>
          </p:cNvPicPr>
          <p:nvPr/>
        </p:nvPicPr>
        <p:blipFill>
          <a:blip r:embed="rId2"/>
          <a:stretch>
            <a:fillRect/>
          </a:stretch>
        </p:blipFill>
        <p:spPr>
          <a:xfrm>
            <a:off x="93462" y="1397643"/>
            <a:ext cx="3277268" cy="2753868"/>
          </a:xfrm>
          <a:prstGeom prst="rect">
            <a:avLst/>
          </a:prstGeom>
        </p:spPr>
      </p:pic>
      <p:pic>
        <p:nvPicPr>
          <p:cNvPr id="2" name="Picture 1"/>
          <p:cNvPicPr>
            <a:picLocks noChangeAspect="1"/>
          </p:cNvPicPr>
          <p:nvPr/>
        </p:nvPicPr>
        <p:blipFill>
          <a:blip r:embed="rId3"/>
          <a:stretch>
            <a:fillRect/>
          </a:stretch>
        </p:blipFill>
        <p:spPr>
          <a:xfrm>
            <a:off x="3776870" y="1417522"/>
            <a:ext cx="5235643" cy="3025270"/>
          </a:xfrm>
          <a:prstGeom prst="rect">
            <a:avLst/>
          </a:prstGeom>
        </p:spPr>
      </p:pic>
    </p:spTree>
    <p:extLst>
      <p:ext uri="{BB962C8B-B14F-4D97-AF65-F5344CB8AC3E}">
        <p14:creationId xmlns:p14="http://schemas.microsoft.com/office/powerpoint/2010/main" val="127969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5811" y="265225"/>
            <a:ext cx="8166847" cy="783869"/>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ed Rectangle 4">
            <a:extLst>
              <a:ext uri="{FF2B5EF4-FFF2-40B4-BE49-F238E27FC236}">
                <a16:creationId xmlns="" xmlns:a16="http://schemas.microsoft.com/office/drawing/2014/main" id="{00000000-0008-0000-0000-000005000000}"/>
              </a:ext>
            </a:extLst>
          </p:cNvPr>
          <p:cNvSpPr/>
          <p:nvPr/>
        </p:nvSpPr>
        <p:spPr>
          <a:xfrm>
            <a:off x="71483" y="1095099"/>
            <a:ext cx="1730423" cy="4048401"/>
          </a:xfrm>
          <a:prstGeom prst="roundRect">
            <a:avLst/>
          </a:prstGeom>
          <a:gradFill>
            <a:gsLst>
              <a:gs pos="0">
                <a:schemeClr val="accent6">
                  <a:alpha val="75000"/>
                  <a:lumMod val="65000"/>
                  <a:lumOff val="35000"/>
                </a:schemeClr>
              </a:gs>
              <a:gs pos="100000">
                <a:schemeClr val="accent6">
                  <a:lumMod val="20000"/>
                  <a:lumOff val="80000"/>
                </a:schemeClr>
              </a:gs>
            </a:gsLst>
            <a:lin ang="5400000" scaled="0"/>
          </a:gradFill>
          <a:ln>
            <a:noFill/>
          </a:ln>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IN" sz="1100"/>
          </a:p>
        </p:txBody>
      </p:sp>
      <p:pic>
        <p:nvPicPr>
          <p:cNvPr id="8" name="Picture 7">
            <a:extLst>
              <a:ext uri="{FF2B5EF4-FFF2-40B4-BE49-F238E27FC236}">
                <a16:creationId xmlns:a16="http://schemas.microsoft.com/office/drawing/2014/main" xmlns="" id="{2D4BA314-9C4C-437E-AE6A-AA76EAC39909}"/>
              </a:ext>
            </a:extLst>
          </p:cNvPr>
          <p:cNvPicPr>
            <a:picLocks noChangeAspect="1"/>
          </p:cNvPicPr>
          <p:nvPr/>
        </p:nvPicPr>
        <p:blipFill>
          <a:blip r:embed="rId2"/>
          <a:stretch>
            <a:fillRect/>
          </a:stretch>
        </p:blipFill>
        <p:spPr>
          <a:xfrm>
            <a:off x="71483" y="1205000"/>
            <a:ext cx="1730423" cy="3988195"/>
          </a:xfrm>
          <a:prstGeom prst="rect">
            <a:avLst/>
          </a:prstGeom>
        </p:spPr>
      </p:pic>
      <p:pic>
        <p:nvPicPr>
          <p:cNvPr id="2" name="Picture 1"/>
          <p:cNvPicPr>
            <a:picLocks noChangeAspect="1"/>
          </p:cNvPicPr>
          <p:nvPr/>
        </p:nvPicPr>
        <p:blipFill>
          <a:blip r:embed="rId3"/>
          <a:stretch>
            <a:fillRect/>
          </a:stretch>
        </p:blipFill>
        <p:spPr>
          <a:xfrm>
            <a:off x="3462058" y="1155305"/>
            <a:ext cx="4991659" cy="2853398"/>
          </a:xfrm>
          <a:prstGeom prst="rect">
            <a:avLst/>
          </a:prstGeom>
        </p:spPr>
      </p:pic>
      <p:sp>
        <p:nvSpPr>
          <p:cNvPr id="4" name="Rectangle 3"/>
          <p:cNvSpPr/>
          <p:nvPr/>
        </p:nvSpPr>
        <p:spPr>
          <a:xfrm>
            <a:off x="2563905" y="4309269"/>
            <a:ext cx="6338047" cy="523220"/>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20000"/>
                    <a:lumOff val="80000"/>
                  </a:schemeClr>
                </a:solidFill>
              </a:rPr>
              <a:t>Rock is the only music genre which is popular in all country except Argentina.</a:t>
            </a:r>
          </a:p>
        </p:txBody>
      </p:sp>
    </p:spTree>
    <p:extLst>
      <p:ext uri="{BB962C8B-B14F-4D97-AF65-F5344CB8AC3E}">
        <p14:creationId xmlns:p14="http://schemas.microsoft.com/office/powerpoint/2010/main" val="165266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2534" y="1047618"/>
            <a:ext cx="5082988" cy="3361550"/>
          </a:xfrm>
          <a:prstGeom prst="rect">
            <a:avLst/>
          </a:prstGeom>
        </p:spPr>
      </p:pic>
      <p:pic>
        <p:nvPicPr>
          <p:cNvPr id="6" name="Picture 5">
            <a:extLst>
              <a:ext uri="{FF2B5EF4-FFF2-40B4-BE49-F238E27FC236}">
                <a16:creationId xmlns:a16="http://schemas.microsoft.com/office/drawing/2014/main" xmlns="" id="{2ED0DA2B-4F6E-463F-B1E2-0863F653ECA9}"/>
              </a:ext>
            </a:extLst>
          </p:cNvPr>
          <p:cNvPicPr>
            <a:picLocks noChangeAspect="1"/>
          </p:cNvPicPr>
          <p:nvPr/>
        </p:nvPicPr>
        <p:blipFill>
          <a:blip r:embed="rId3"/>
          <a:stretch>
            <a:fillRect/>
          </a:stretch>
        </p:blipFill>
        <p:spPr>
          <a:xfrm>
            <a:off x="187364" y="1307483"/>
            <a:ext cx="3397348" cy="2544427"/>
          </a:xfrm>
          <a:prstGeom prst="rect">
            <a:avLst/>
          </a:prstGeom>
        </p:spPr>
      </p:pic>
      <p:sp>
        <p:nvSpPr>
          <p:cNvPr id="7" name="Rectangle 6"/>
          <p:cNvSpPr/>
          <p:nvPr/>
        </p:nvSpPr>
        <p:spPr>
          <a:xfrm>
            <a:off x="277906" y="263749"/>
            <a:ext cx="8435788" cy="783869"/>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245692" y="4512365"/>
            <a:ext cx="3448380" cy="307777"/>
          </a:xfrm>
          <a:prstGeom prst="rect">
            <a:avLst/>
          </a:prstGeom>
          <a:noFill/>
        </p:spPr>
        <p:txBody>
          <a:bodyPr wrap="none" rtlCol="0">
            <a:spAutoFit/>
          </a:bodyPr>
          <a:lstStyle/>
          <a:p>
            <a:r>
              <a:rPr lang="en-US" dirty="0" smtClean="0">
                <a:solidFill>
                  <a:schemeClr val="tx1">
                    <a:lumMod val="20000"/>
                    <a:lumOff val="80000"/>
                  </a:schemeClr>
                </a:solidFill>
              </a:rPr>
              <a:t>1. Frantisek wichterlova –Czech republic </a:t>
            </a:r>
            <a:endParaRPr lang="en-IN" dirty="0">
              <a:solidFill>
                <a:schemeClr val="tx1">
                  <a:lumMod val="20000"/>
                  <a:lumOff val="80000"/>
                </a:schemeClr>
              </a:solidFill>
            </a:endParaRPr>
          </a:p>
        </p:txBody>
      </p:sp>
    </p:spTree>
    <p:extLst>
      <p:ext uri="{BB962C8B-B14F-4D97-AF65-F5344CB8AC3E}">
        <p14:creationId xmlns:p14="http://schemas.microsoft.com/office/powerpoint/2010/main" val="193394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15"/>
        <p:cNvGrpSpPr/>
        <p:nvPr/>
      </p:nvGrpSpPr>
      <p:grpSpPr>
        <a:xfrm>
          <a:off x="0" y="0"/>
          <a:ext cx="0" cy="0"/>
          <a:chOff x="0" y="0"/>
          <a:chExt cx="0" cy="0"/>
        </a:xfrm>
      </p:grpSpPr>
      <p:sp>
        <p:nvSpPr>
          <p:cNvPr id="816" name="Google Shape;816;p62"/>
          <p:cNvSpPr txBox="1">
            <a:spLocks noGrp="1"/>
          </p:cNvSpPr>
          <p:nvPr>
            <p:ph type="ctrTitle"/>
          </p:nvPr>
        </p:nvSpPr>
        <p:spPr>
          <a:xfrm>
            <a:off x="32237" y="-11870"/>
            <a:ext cx="5414400" cy="16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F3F3"/>
                </a:solidFill>
              </a:rPr>
              <a:t>Thank YOU!</a:t>
            </a:r>
            <a:endParaRPr sz="7200" dirty="0">
              <a:solidFill>
                <a:srgbClr val="F3F3F3"/>
              </a:solidFill>
            </a:endParaRPr>
          </a:p>
        </p:txBody>
      </p:sp>
      <p:sp>
        <p:nvSpPr>
          <p:cNvPr id="2" name="Rectangle 1">
            <a:extLst>
              <a:ext uri="{FF2B5EF4-FFF2-40B4-BE49-F238E27FC236}">
                <a16:creationId xmlns="" xmlns:a16="http://schemas.microsoft.com/office/drawing/2014/main" id="{38F5E223-ED61-D1BC-8845-DF77FA62B604}"/>
              </a:ext>
            </a:extLst>
          </p:cNvPr>
          <p:cNvSpPr/>
          <p:nvPr/>
        </p:nvSpPr>
        <p:spPr>
          <a:xfrm>
            <a:off x="501446" y="3687097"/>
            <a:ext cx="2875935" cy="8849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7" name="Google Shape;817;p62"/>
          <p:cNvSpPr txBox="1">
            <a:spLocks noGrp="1"/>
          </p:cNvSpPr>
          <p:nvPr>
            <p:ph type="subTitle" idx="1"/>
          </p:nvPr>
        </p:nvSpPr>
        <p:spPr>
          <a:xfrm>
            <a:off x="719750" y="3814508"/>
            <a:ext cx="3309300" cy="5120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latin typeface="Barlow Light"/>
                <a:ea typeface="Barlow Light"/>
                <a:cs typeface="Barlow Light"/>
                <a:sym typeface="Barlow Light"/>
              </a:rPr>
              <a:t>Priyanka Gaikwad</a:t>
            </a:r>
            <a:endParaRPr sz="1800" dirty="0">
              <a:latin typeface="Barlow Ligh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024" y="403411"/>
            <a:ext cx="4046301" cy="523220"/>
          </a:xfrm>
          <a:prstGeom prst="rect">
            <a:avLst/>
          </a:prstGeom>
          <a:noFill/>
        </p:spPr>
        <p:txBody>
          <a:bodyPr wrap="none" rtlCol="0">
            <a:spAutoFit/>
          </a:bodyPr>
          <a:lstStyle/>
          <a:p>
            <a:r>
              <a:rPr lang="en-IN" dirty="0">
                <a:solidFill>
                  <a:schemeClr val="accent2">
                    <a:lumMod val="10000"/>
                    <a:lumOff val="90000"/>
                  </a:schemeClr>
                </a:solidFill>
              </a:rPr>
              <a:t>Historical Information about Digital Music Stores:</a:t>
            </a:r>
          </a:p>
          <a:p>
            <a:r>
              <a:rPr lang="en-US" dirty="0" smtClean="0">
                <a:solidFill>
                  <a:schemeClr val="accent2">
                    <a:lumMod val="10000"/>
                    <a:lumOff val="90000"/>
                  </a:schemeClr>
                </a:solidFill>
              </a:rPr>
              <a:t>How its work..</a:t>
            </a:r>
            <a:endParaRPr lang="en-IN" dirty="0">
              <a:solidFill>
                <a:schemeClr val="accent2">
                  <a:lumMod val="10000"/>
                  <a:lumOff val="90000"/>
                </a:schemeClr>
              </a:solidFill>
            </a:endParaRPr>
          </a:p>
        </p:txBody>
      </p:sp>
      <p:sp>
        <p:nvSpPr>
          <p:cNvPr id="2" name="Rectangle 1"/>
          <p:cNvSpPr/>
          <p:nvPr/>
        </p:nvSpPr>
        <p:spPr>
          <a:xfrm>
            <a:off x="502024" y="1097871"/>
            <a:ext cx="7494494" cy="2893100"/>
          </a:xfrm>
          <a:prstGeom prst="rect">
            <a:avLst/>
          </a:prstGeom>
        </p:spPr>
        <p:txBody>
          <a:bodyPr wrap="square">
            <a:spAutoFit/>
          </a:bodyPr>
          <a:lstStyle/>
          <a:p>
            <a:endParaRPr lang="en-IN" dirty="0">
              <a:solidFill>
                <a:schemeClr val="tx1">
                  <a:lumMod val="20000"/>
                  <a:lumOff val="80000"/>
                </a:schemeClr>
              </a:solidFill>
            </a:endParaRPr>
          </a:p>
          <a:p>
            <a:r>
              <a:rPr lang="en-IN" dirty="0">
                <a:solidFill>
                  <a:schemeClr val="tx1">
                    <a:lumMod val="20000"/>
                    <a:lumOff val="80000"/>
                  </a:schemeClr>
                </a:solidFill>
              </a:rPr>
              <a:t>Digital music stores emerged in the late 1990s and early 2000s as online platforms to legally purchase and download digital music</a:t>
            </a:r>
            <a:r>
              <a:rPr lang="en-IN" dirty="0" smtClean="0">
                <a:solidFill>
                  <a:schemeClr val="tx1">
                    <a:lumMod val="20000"/>
                    <a:lumOff val="80000"/>
                  </a:schemeClr>
                </a:solidFill>
              </a:rPr>
              <a:t>.</a:t>
            </a:r>
          </a:p>
          <a:p>
            <a:endParaRPr lang="en-IN" dirty="0">
              <a:solidFill>
                <a:schemeClr val="tx1">
                  <a:lumMod val="20000"/>
                  <a:lumOff val="80000"/>
                </a:schemeClr>
              </a:solidFill>
            </a:endParaRPr>
          </a:p>
          <a:p>
            <a:r>
              <a:rPr lang="en-IN" dirty="0">
                <a:solidFill>
                  <a:schemeClr val="tx1">
                    <a:lumMod val="20000"/>
                    <a:lumOff val="80000"/>
                  </a:schemeClr>
                </a:solidFill>
              </a:rPr>
              <a:t>The introduction of digital music files, such as MP3, allowed for easy distribution and portability of music</a:t>
            </a:r>
            <a:r>
              <a:rPr lang="en-IN" dirty="0" smtClean="0">
                <a:solidFill>
                  <a:schemeClr val="tx1">
                    <a:lumMod val="20000"/>
                    <a:lumOff val="80000"/>
                  </a:schemeClr>
                </a:solidFill>
              </a:rPr>
              <a:t>.</a:t>
            </a:r>
          </a:p>
          <a:p>
            <a:endParaRPr lang="en-IN" dirty="0">
              <a:solidFill>
                <a:schemeClr val="tx1">
                  <a:lumMod val="20000"/>
                  <a:lumOff val="80000"/>
                </a:schemeClr>
              </a:solidFill>
            </a:endParaRPr>
          </a:p>
          <a:p>
            <a:r>
              <a:rPr lang="en-IN" dirty="0">
                <a:solidFill>
                  <a:schemeClr val="tx1">
                    <a:lumMod val="20000"/>
                    <a:lumOff val="80000"/>
                  </a:schemeClr>
                </a:solidFill>
              </a:rPr>
              <a:t>Apple's iTunes Store, launched in 2003, played a significant role in popularizing digital music purchases.</a:t>
            </a:r>
          </a:p>
          <a:p>
            <a:r>
              <a:rPr lang="en-IN" dirty="0">
                <a:solidFill>
                  <a:schemeClr val="tx1">
                    <a:lumMod val="20000"/>
                    <a:lumOff val="80000"/>
                  </a:schemeClr>
                </a:solidFill>
              </a:rPr>
              <a:t>With the rise of streaming services like Spotify and Apple Music in the 2010s, digital music consumption shifted from downloads to subscription-based streaming models.</a:t>
            </a:r>
          </a:p>
          <a:p>
            <a:r>
              <a:rPr lang="en-IN" dirty="0">
                <a:solidFill>
                  <a:schemeClr val="tx1">
                    <a:lumMod val="20000"/>
                    <a:lumOff val="80000"/>
                  </a:schemeClr>
                </a:solidFill>
              </a:rPr>
              <a:t>Digital music stores continue to evolve, offering a wide selection of music, personalized recommendations, and enhanced user experiences.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 y="4305064"/>
            <a:ext cx="9060873" cy="838435"/>
          </a:xfrm>
          <a:prstGeom prst="rect">
            <a:avLst/>
          </a:prstGeom>
        </p:spPr>
      </p:pic>
    </p:spTree>
    <p:extLst>
      <p:ext uri="{BB962C8B-B14F-4D97-AF65-F5344CB8AC3E}">
        <p14:creationId xmlns:p14="http://schemas.microsoft.com/office/powerpoint/2010/main" val="82141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0"/>
        <p:cNvGrpSpPr/>
        <p:nvPr/>
      </p:nvGrpSpPr>
      <p:grpSpPr>
        <a:xfrm>
          <a:off x="0" y="0"/>
          <a:ext cx="0" cy="0"/>
          <a:chOff x="0" y="0"/>
          <a:chExt cx="0" cy="0"/>
        </a:xfrm>
      </p:grpSpPr>
      <p:sp>
        <p:nvSpPr>
          <p:cNvPr id="22" name="Title 21"/>
          <p:cNvSpPr>
            <a:spLocks noGrp="1"/>
          </p:cNvSpPr>
          <p:nvPr>
            <p:ph type="title"/>
          </p:nvPr>
        </p:nvSpPr>
        <p:spPr>
          <a:xfrm>
            <a:off x="2863486" y="57075"/>
            <a:ext cx="2244436" cy="572700"/>
          </a:xfrm>
        </p:spPr>
        <p:txBody>
          <a:bodyPr/>
          <a:lstStyle/>
          <a:p>
            <a:r>
              <a:rPr lang="en-US" sz="2400" dirty="0" smtClean="0"/>
              <a:t>Overview</a:t>
            </a:r>
            <a:endParaRPr lang="en-IN" sz="24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4" y="613005"/>
            <a:ext cx="4163545" cy="4530495"/>
          </a:xfrm>
          <a:prstGeom prst="rect">
            <a:avLst/>
          </a:prstGeom>
        </p:spPr>
      </p:pic>
      <p:sp>
        <p:nvSpPr>
          <p:cNvPr id="2" name="TextBox 1"/>
          <p:cNvSpPr txBox="1"/>
          <p:nvPr/>
        </p:nvSpPr>
        <p:spPr>
          <a:xfrm>
            <a:off x="4546055" y="1455477"/>
            <a:ext cx="4597945" cy="954107"/>
          </a:xfrm>
          <a:prstGeom prst="rect">
            <a:avLst/>
          </a:prstGeom>
          <a:noFill/>
        </p:spPr>
        <p:txBody>
          <a:bodyPr wrap="square" rtlCol="0">
            <a:spAutoFit/>
          </a:bodyPr>
          <a:lstStyle/>
          <a:p>
            <a:r>
              <a:rPr lang="en-US" dirty="0" smtClean="0">
                <a:solidFill>
                  <a:schemeClr val="tx1">
                    <a:lumMod val="20000"/>
                    <a:lumOff val="80000"/>
                  </a:schemeClr>
                </a:solidFill>
              </a:rPr>
              <a:t>Objective:</a:t>
            </a:r>
          </a:p>
          <a:p>
            <a:r>
              <a:rPr lang="en-US" dirty="0" smtClean="0">
                <a:solidFill>
                  <a:schemeClr val="bg1">
                    <a:lumMod val="10000"/>
                    <a:lumOff val="90000"/>
                  </a:schemeClr>
                </a:solidFill>
              </a:rPr>
              <a:t>Analysis the music store dataset ,examine the dataset with SQL and help the understand its business growth by answering questions</a:t>
            </a:r>
            <a:endParaRPr lang="en-IN" dirty="0">
              <a:solidFill>
                <a:schemeClr val="bg1">
                  <a:lumMod val="10000"/>
                  <a:lumOff val="9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25388" y="484093"/>
            <a:ext cx="6508377" cy="4630831"/>
          </a:xfrm>
          <a:prstGeom prst="rect">
            <a:avLst/>
          </a:prstGeom>
        </p:spPr>
      </p:pic>
    </p:spTree>
    <p:extLst>
      <p:ext uri="{BB962C8B-B14F-4D97-AF65-F5344CB8AC3E}">
        <p14:creationId xmlns:p14="http://schemas.microsoft.com/office/powerpoint/2010/main" val="153028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4404C4-89D8-06DB-D555-FE88C7B7E42F}"/>
              </a:ext>
            </a:extLst>
          </p:cNvPr>
          <p:cNvSpPr>
            <a:spLocks noGrp="1"/>
          </p:cNvSpPr>
          <p:nvPr>
            <p:ph type="title"/>
          </p:nvPr>
        </p:nvSpPr>
        <p:spPr>
          <a:xfrm>
            <a:off x="3512202" y="124958"/>
            <a:ext cx="1509101" cy="572700"/>
          </a:xfrm>
        </p:spPr>
        <p:txBody>
          <a:bodyPr/>
          <a:lstStyle/>
          <a:p>
            <a:r>
              <a:rPr lang="en-US" sz="2400" dirty="0" smtClean="0">
                <a:solidFill>
                  <a:schemeClr val="tx1"/>
                </a:solidFill>
              </a:rPr>
              <a:t>Insights</a:t>
            </a:r>
            <a:endParaRPr lang="en-US" sz="2400" dirty="0">
              <a:solidFill>
                <a:schemeClr val="tx1"/>
              </a:solidFill>
            </a:endParaRPr>
          </a:p>
        </p:txBody>
      </p:sp>
      <p:sp>
        <p:nvSpPr>
          <p:cNvPr id="3" name="Rectangle 2"/>
          <p:cNvSpPr/>
          <p:nvPr/>
        </p:nvSpPr>
        <p:spPr>
          <a:xfrm>
            <a:off x="360404" y="697658"/>
            <a:ext cx="5363969" cy="375552"/>
          </a:xfrm>
          <a:prstGeom prst="rect">
            <a:avLst/>
          </a:prstGeom>
        </p:spPr>
        <p:txBody>
          <a:bodyPr wrap="none">
            <a:spAutoFit/>
          </a:bodyPr>
          <a:lstStyle/>
          <a:p>
            <a:pPr>
              <a:lnSpc>
                <a:spcPct val="107000"/>
              </a:lnSpc>
              <a:spcAft>
                <a:spcPts val="800"/>
              </a:spcAft>
            </a:pPr>
            <a:r>
              <a:rPr lang="en-US" sz="18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Who is the senior most employee based on job title?</a:t>
            </a:r>
            <a:endParaRPr lang="en-IN" sz="18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00974" y="1270358"/>
            <a:ext cx="4330268" cy="3676650"/>
          </a:xfrm>
          <a:prstGeom prst="rect">
            <a:avLst/>
          </a:prstGeom>
        </p:spPr>
      </p:pic>
      <p:sp>
        <p:nvSpPr>
          <p:cNvPr id="9" name="Rectangle 8"/>
          <p:cNvSpPr/>
          <p:nvPr/>
        </p:nvSpPr>
        <p:spPr>
          <a:xfrm>
            <a:off x="4571813" y="4311473"/>
            <a:ext cx="4572000" cy="523220"/>
          </a:xfrm>
          <a:prstGeom prst="rect">
            <a:avLst/>
          </a:prstGeom>
        </p:spPr>
        <p:txBody>
          <a:bodyPr>
            <a:spAutoFit/>
          </a:bodyPr>
          <a:lstStyle/>
          <a:p>
            <a:pPr marL="285750" indent="-285750">
              <a:buFont typeface="Arial" panose="020B0604020202020204" pitchFamily="34" charset="0"/>
              <a:buChar char="•"/>
            </a:pPr>
            <a:r>
              <a:rPr lang="en-IN" b="1" dirty="0">
                <a:solidFill>
                  <a:schemeClr val="tx1"/>
                </a:solidFill>
              </a:rPr>
              <a:t>Senior most employee is Mohan Madan (Senior General Manager)</a:t>
            </a:r>
          </a:p>
        </p:txBody>
      </p:sp>
      <p:sp>
        <p:nvSpPr>
          <p:cNvPr id="11" name="Rectangle 10"/>
          <p:cNvSpPr/>
          <p:nvPr/>
        </p:nvSpPr>
        <p:spPr>
          <a:xfrm>
            <a:off x="4962497" y="1645828"/>
            <a:ext cx="4041536" cy="2468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DBD72370-03CD-4F44-8E9E-7B1E963ABEB1}"/>
              </a:ext>
            </a:extLst>
          </p:cNvPr>
          <p:cNvPicPr>
            <a:picLocks noChangeAspect="1"/>
          </p:cNvPicPr>
          <p:nvPr/>
        </p:nvPicPr>
        <p:blipFill>
          <a:blip r:embed="rId3"/>
          <a:stretch>
            <a:fillRect/>
          </a:stretch>
        </p:blipFill>
        <p:spPr>
          <a:xfrm>
            <a:off x="4962497" y="1635274"/>
            <a:ext cx="4041536" cy="2447867"/>
          </a:xfrm>
          <a:prstGeom prst="rect">
            <a:avLst/>
          </a:prstGeom>
        </p:spPr>
      </p:pic>
    </p:spTree>
    <p:extLst>
      <p:ext uri="{BB962C8B-B14F-4D97-AF65-F5344CB8AC3E}">
        <p14:creationId xmlns:p14="http://schemas.microsoft.com/office/powerpoint/2010/main" val="365902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a:extLst>
              <a:ext uri="{FF2B5EF4-FFF2-40B4-BE49-F238E27FC236}">
                <a16:creationId xmlns="" xmlns:a16="http://schemas.microsoft.com/office/drawing/2014/main" id="{2F258294-E941-6574-BB09-622690351D7F}"/>
              </a:ext>
            </a:extLst>
          </p:cNvPr>
          <p:cNvSpPr>
            <a:spLocks/>
          </p:cNvSpPr>
          <p:nvPr/>
        </p:nvSpPr>
        <p:spPr bwMode="auto">
          <a:xfrm>
            <a:off x="385990" y="247451"/>
            <a:ext cx="910465" cy="316157"/>
          </a:xfrm>
          <a:custGeom>
            <a:avLst/>
            <a:gdLst>
              <a:gd name="T0" fmla="*/ 94 w 137"/>
              <a:gd name="T1" fmla="*/ 0 h 72"/>
              <a:gd name="T2" fmla="*/ 107 w 137"/>
              <a:gd name="T3" fmla="*/ 14 h 72"/>
              <a:gd name="T4" fmla="*/ 77 w 137"/>
              <a:gd name="T5" fmla="*/ 42 h 72"/>
              <a:gd name="T6" fmla="*/ 46 w 137"/>
              <a:gd name="T7" fmla="*/ 12 h 72"/>
              <a:gd name="T8" fmla="*/ 0 w 137"/>
              <a:gd name="T9" fmla="*/ 57 h 72"/>
              <a:gd name="T10" fmla="*/ 15 w 137"/>
              <a:gd name="T11" fmla="*/ 71 h 72"/>
              <a:gd name="T12" fmla="*/ 46 w 137"/>
              <a:gd name="T13" fmla="*/ 42 h 72"/>
              <a:gd name="T14" fmla="*/ 77 w 137"/>
              <a:gd name="T15" fmla="*/ 72 h 72"/>
              <a:gd name="T16" fmla="*/ 122 w 137"/>
              <a:gd name="T17" fmla="*/ 28 h 72"/>
              <a:gd name="T18" fmla="*/ 137 w 137"/>
              <a:gd name="T19" fmla="*/ 42 h 72"/>
              <a:gd name="T20" fmla="*/ 137 w 137"/>
              <a:gd name="T21" fmla="*/ 0 h 72"/>
              <a:gd name="T22" fmla="*/ 94 w 137"/>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72">
                <a:moveTo>
                  <a:pt x="94" y="0"/>
                </a:moveTo>
                <a:lnTo>
                  <a:pt x="107" y="14"/>
                </a:lnTo>
                <a:lnTo>
                  <a:pt x="77" y="42"/>
                </a:lnTo>
                <a:lnTo>
                  <a:pt x="46" y="12"/>
                </a:lnTo>
                <a:lnTo>
                  <a:pt x="0" y="57"/>
                </a:lnTo>
                <a:lnTo>
                  <a:pt x="15" y="71"/>
                </a:lnTo>
                <a:lnTo>
                  <a:pt x="46" y="42"/>
                </a:lnTo>
                <a:lnTo>
                  <a:pt x="77" y="72"/>
                </a:lnTo>
                <a:lnTo>
                  <a:pt x="122" y="28"/>
                </a:lnTo>
                <a:lnTo>
                  <a:pt x="137" y="42"/>
                </a:lnTo>
                <a:lnTo>
                  <a:pt x="137" y="0"/>
                </a:lnTo>
                <a:lnTo>
                  <a:pt x="94" y="0"/>
                </a:lnTo>
                <a:close/>
              </a:path>
            </a:pathLst>
          </a:custGeom>
          <a:solidFill>
            <a:srgbClr val="E593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8" name="Rectangle 6">
            <a:extLst>
              <a:ext uri="{FF2B5EF4-FFF2-40B4-BE49-F238E27FC236}">
                <a16:creationId xmlns="" xmlns:a16="http://schemas.microsoft.com/office/drawing/2014/main" id="{7DF3C801-D11B-CF74-3F03-8364F681B577}"/>
              </a:ext>
            </a:extLst>
          </p:cNvPr>
          <p:cNvSpPr>
            <a:spLocks noChangeArrowheads="1"/>
          </p:cNvSpPr>
          <p:nvPr/>
        </p:nvSpPr>
        <p:spPr bwMode="auto">
          <a:xfrm>
            <a:off x="318830" y="815663"/>
            <a:ext cx="86296" cy="134920"/>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Liberation Serif"/>
              <a:ea typeface="+mn-ea"/>
              <a:cs typeface="+mn-cs"/>
            </a:endParaRPr>
          </a:p>
        </p:txBody>
      </p:sp>
      <p:sp>
        <p:nvSpPr>
          <p:cNvPr id="9" name="Rectangle 7">
            <a:extLst>
              <a:ext uri="{FF2B5EF4-FFF2-40B4-BE49-F238E27FC236}">
                <a16:creationId xmlns="" xmlns:a16="http://schemas.microsoft.com/office/drawing/2014/main" id="{DD9DB815-F30B-9383-83E3-7D9448570EDE}"/>
              </a:ext>
            </a:extLst>
          </p:cNvPr>
          <p:cNvSpPr>
            <a:spLocks noChangeArrowheads="1"/>
          </p:cNvSpPr>
          <p:nvPr/>
        </p:nvSpPr>
        <p:spPr bwMode="auto">
          <a:xfrm>
            <a:off x="509809" y="744467"/>
            <a:ext cx="86296" cy="214284"/>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10" name="Rectangle 8">
            <a:extLst>
              <a:ext uri="{FF2B5EF4-FFF2-40B4-BE49-F238E27FC236}">
                <a16:creationId xmlns="" xmlns:a16="http://schemas.microsoft.com/office/drawing/2014/main" id="{832DBFD7-B9DC-9E8D-6D39-48C54C4FE79B}"/>
              </a:ext>
            </a:extLst>
          </p:cNvPr>
          <p:cNvSpPr>
            <a:spLocks noChangeArrowheads="1"/>
          </p:cNvSpPr>
          <p:nvPr/>
        </p:nvSpPr>
        <p:spPr bwMode="auto">
          <a:xfrm>
            <a:off x="1020287" y="717941"/>
            <a:ext cx="91339" cy="228336"/>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11" name="Rectangle 9">
            <a:extLst>
              <a:ext uri="{FF2B5EF4-FFF2-40B4-BE49-F238E27FC236}">
                <a16:creationId xmlns="" xmlns:a16="http://schemas.microsoft.com/office/drawing/2014/main" id="{07B28506-208D-1C47-B24F-E14BAAA01485}"/>
              </a:ext>
            </a:extLst>
          </p:cNvPr>
          <p:cNvSpPr>
            <a:spLocks noChangeArrowheads="1"/>
          </p:cNvSpPr>
          <p:nvPr/>
        </p:nvSpPr>
        <p:spPr bwMode="auto">
          <a:xfrm>
            <a:off x="1288295" y="635001"/>
            <a:ext cx="66065" cy="331540"/>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12" name="Freeform 10">
            <a:extLst>
              <a:ext uri="{FF2B5EF4-FFF2-40B4-BE49-F238E27FC236}">
                <a16:creationId xmlns="" xmlns:a16="http://schemas.microsoft.com/office/drawing/2014/main" id="{813FC625-C827-092A-B3A8-3E24F2F10FC3}"/>
              </a:ext>
            </a:extLst>
          </p:cNvPr>
          <p:cNvSpPr>
            <a:spLocks/>
          </p:cNvSpPr>
          <p:nvPr/>
        </p:nvSpPr>
        <p:spPr bwMode="auto">
          <a:xfrm>
            <a:off x="141620" y="80100"/>
            <a:ext cx="1256874" cy="937570"/>
          </a:xfrm>
          <a:custGeom>
            <a:avLst/>
            <a:gdLst>
              <a:gd name="T0" fmla="*/ 12 w 194"/>
              <a:gd name="T1" fmla="*/ 146 h 157"/>
              <a:gd name="T2" fmla="*/ 12 w 194"/>
              <a:gd name="T3" fmla="*/ 0 h 157"/>
              <a:gd name="T4" fmla="*/ 0 w 194"/>
              <a:gd name="T5" fmla="*/ 0 h 157"/>
              <a:gd name="T6" fmla="*/ 0 w 194"/>
              <a:gd name="T7" fmla="*/ 157 h 157"/>
              <a:gd name="T8" fmla="*/ 194 w 194"/>
              <a:gd name="T9" fmla="*/ 157 h 157"/>
              <a:gd name="T10" fmla="*/ 194 w 194"/>
              <a:gd name="T11" fmla="*/ 146 h 157"/>
              <a:gd name="T12" fmla="*/ 12 w 194"/>
              <a:gd name="T13" fmla="*/ 146 h 157"/>
            </a:gdLst>
            <a:ahLst/>
            <a:cxnLst>
              <a:cxn ang="0">
                <a:pos x="T0" y="T1"/>
              </a:cxn>
              <a:cxn ang="0">
                <a:pos x="T2" y="T3"/>
              </a:cxn>
              <a:cxn ang="0">
                <a:pos x="T4" y="T5"/>
              </a:cxn>
              <a:cxn ang="0">
                <a:pos x="T6" y="T7"/>
              </a:cxn>
              <a:cxn ang="0">
                <a:pos x="T8" y="T9"/>
              </a:cxn>
              <a:cxn ang="0">
                <a:pos x="T10" y="T11"/>
              </a:cxn>
              <a:cxn ang="0">
                <a:pos x="T12" y="T13"/>
              </a:cxn>
            </a:cxnLst>
            <a:rect l="0" t="0" r="r" b="b"/>
            <a:pathLst>
              <a:path w="194" h="157">
                <a:moveTo>
                  <a:pt x="12" y="146"/>
                </a:moveTo>
                <a:lnTo>
                  <a:pt x="12" y="0"/>
                </a:lnTo>
                <a:lnTo>
                  <a:pt x="0" y="0"/>
                </a:lnTo>
                <a:lnTo>
                  <a:pt x="0" y="157"/>
                </a:lnTo>
                <a:lnTo>
                  <a:pt x="194" y="157"/>
                </a:lnTo>
                <a:lnTo>
                  <a:pt x="194" y="146"/>
                </a:lnTo>
                <a:lnTo>
                  <a:pt x="12" y="146"/>
                </a:lnTo>
                <a:close/>
              </a:path>
            </a:pathLst>
          </a:custGeom>
          <a:solidFill>
            <a:srgbClr val="72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20" name="Rectangle 8">
            <a:extLst>
              <a:ext uri="{FF2B5EF4-FFF2-40B4-BE49-F238E27FC236}">
                <a16:creationId xmlns="" xmlns:a16="http://schemas.microsoft.com/office/drawing/2014/main" id="{F7EC3CF2-9F09-D09F-1B25-5D1487FD8C5D}"/>
              </a:ext>
            </a:extLst>
          </p:cNvPr>
          <p:cNvSpPr>
            <a:spLocks noChangeArrowheads="1"/>
          </p:cNvSpPr>
          <p:nvPr/>
        </p:nvSpPr>
        <p:spPr bwMode="auto">
          <a:xfrm>
            <a:off x="754926" y="576907"/>
            <a:ext cx="86297" cy="403839"/>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Liberation Serif"/>
              <a:ea typeface="+mn-ea"/>
              <a:cs typeface="+mn-cs"/>
            </a:endParaRPr>
          </a:p>
        </p:txBody>
      </p:sp>
      <p:sp>
        <p:nvSpPr>
          <p:cNvPr id="3" name="Rectangle 2"/>
          <p:cNvSpPr/>
          <p:nvPr/>
        </p:nvSpPr>
        <p:spPr>
          <a:xfrm>
            <a:off x="2015835" y="77132"/>
            <a:ext cx="4711546" cy="407035"/>
          </a:xfrm>
          <a:prstGeom prst="rect">
            <a:avLst/>
          </a:prstGeom>
        </p:spPr>
        <p:txBody>
          <a:bodyPr wrap="none">
            <a:spAutoFit/>
          </a:bodyPr>
          <a:lstStyle/>
          <a:p>
            <a:pPr>
              <a:lnSpc>
                <a:spcPct val="107000"/>
              </a:lnSpc>
              <a:spcAft>
                <a:spcPts val="800"/>
              </a:spcAft>
            </a:pPr>
            <a:r>
              <a:rPr lang="en-US" sz="20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2. Which countries have the most Invoices?</a:t>
            </a:r>
            <a:endParaRPr lang="en-IN" sz="20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FD651462-B19E-416D-96BA-2B8DBD69E530}"/>
              </a:ext>
            </a:extLst>
          </p:cNvPr>
          <p:cNvPicPr>
            <a:picLocks noChangeAspect="1"/>
          </p:cNvPicPr>
          <p:nvPr/>
        </p:nvPicPr>
        <p:blipFill>
          <a:blip r:embed="rId2"/>
          <a:stretch>
            <a:fillRect/>
          </a:stretch>
        </p:blipFill>
        <p:spPr>
          <a:xfrm>
            <a:off x="221133" y="1427260"/>
            <a:ext cx="4229988" cy="2151612"/>
          </a:xfrm>
          <a:prstGeom prst="rect">
            <a:avLst/>
          </a:prstGeom>
        </p:spPr>
      </p:pic>
      <p:sp>
        <p:nvSpPr>
          <p:cNvPr id="14" name="Rectangle 13"/>
          <p:cNvSpPr/>
          <p:nvPr/>
        </p:nvSpPr>
        <p:spPr>
          <a:xfrm>
            <a:off x="0" y="4112375"/>
            <a:ext cx="5686115" cy="938719"/>
          </a:xfrm>
          <a:prstGeom prst="rect">
            <a:avLst/>
          </a:prstGeom>
        </p:spPr>
        <p:txBody>
          <a:bodyPr wrap="square">
            <a:spAutoFit/>
          </a:bodyPr>
          <a:lstStyle/>
          <a:p>
            <a:pPr marL="285750" indent="-285750">
              <a:buFont typeface="Arial" panose="020B0604020202020204" pitchFamily="34" charset="0"/>
              <a:buChar char="•"/>
            </a:pPr>
            <a:r>
              <a:rPr lang="en-IN" sz="1100" b="1" dirty="0">
                <a:solidFill>
                  <a:schemeClr val="bg1">
                    <a:lumMod val="10000"/>
                    <a:lumOff val="90000"/>
                  </a:schemeClr>
                </a:solidFill>
              </a:rPr>
              <a:t>It is clearly seen from the more the number of countries more will the number of invoices.</a:t>
            </a:r>
          </a:p>
          <a:p>
            <a:pPr marL="285750" indent="-285750">
              <a:buFont typeface="Arial" panose="020B0604020202020204" pitchFamily="34" charset="0"/>
              <a:buChar char="•"/>
            </a:pPr>
            <a:r>
              <a:rPr lang="en-IN" sz="1100" b="1" dirty="0" smtClean="0">
                <a:solidFill>
                  <a:schemeClr val="bg1">
                    <a:lumMod val="10000"/>
                    <a:lumOff val="90000"/>
                  </a:schemeClr>
                </a:solidFill>
              </a:rPr>
              <a:t>country </a:t>
            </a:r>
            <a:r>
              <a:rPr lang="en-IN" sz="1100" b="1" dirty="0">
                <a:solidFill>
                  <a:schemeClr val="bg1">
                    <a:lumMod val="10000"/>
                    <a:lumOff val="90000"/>
                  </a:schemeClr>
                </a:solidFill>
              </a:rPr>
              <a:t>is of North America(USA).</a:t>
            </a:r>
          </a:p>
          <a:p>
            <a:pPr marL="285750" indent="-285750">
              <a:buFont typeface="Arial" panose="020B0604020202020204" pitchFamily="34" charset="0"/>
              <a:buChar char="•"/>
            </a:pPr>
            <a:r>
              <a:rPr lang="en-IN" sz="1100" b="1" dirty="0">
                <a:solidFill>
                  <a:schemeClr val="bg1">
                    <a:lumMod val="10000"/>
                    <a:lumOff val="90000"/>
                  </a:schemeClr>
                </a:solidFill>
              </a:rPr>
              <a:t>USA played a major role in terms of invoices invoice generated in North America.</a:t>
            </a:r>
          </a:p>
        </p:txBody>
      </p:sp>
      <p:pic>
        <p:nvPicPr>
          <p:cNvPr id="2" name="Picture 1"/>
          <p:cNvPicPr>
            <a:picLocks noChangeAspect="1"/>
          </p:cNvPicPr>
          <p:nvPr/>
        </p:nvPicPr>
        <p:blipFill>
          <a:blip r:embed="rId3"/>
          <a:stretch>
            <a:fillRect/>
          </a:stretch>
        </p:blipFill>
        <p:spPr>
          <a:xfrm>
            <a:off x="4898193" y="484167"/>
            <a:ext cx="4079000" cy="3667125"/>
          </a:xfrm>
          <a:prstGeom prst="rect">
            <a:avLst/>
          </a:prstGeom>
        </p:spPr>
      </p:pic>
    </p:spTree>
    <p:extLst>
      <p:ext uri="{BB962C8B-B14F-4D97-AF65-F5344CB8AC3E}">
        <p14:creationId xmlns:p14="http://schemas.microsoft.com/office/powerpoint/2010/main" val="1958346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1"/>
        <p:cNvGrpSpPr/>
        <p:nvPr/>
      </p:nvGrpSpPr>
      <p:grpSpPr>
        <a:xfrm>
          <a:off x="0" y="0"/>
          <a:ext cx="0" cy="0"/>
          <a:chOff x="0" y="0"/>
          <a:chExt cx="0" cy="0"/>
        </a:xfrm>
      </p:grpSpPr>
      <p:sp>
        <p:nvSpPr>
          <p:cNvPr id="4" name="Rectangle 3"/>
          <p:cNvSpPr/>
          <p:nvPr/>
        </p:nvSpPr>
        <p:spPr>
          <a:xfrm>
            <a:off x="547711" y="63883"/>
            <a:ext cx="5379999" cy="487506"/>
          </a:xfrm>
          <a:prstGeom prst="rect">
            <a:avLst/>
          </a:prstGeom>
        </p:spPr>
        <p:txBody>
          <a:bodyPr wrap="none">
            <a:spAutoFit/>
          </a:bodyPr>
          <a:lstStyle/>
          <a:p>
            <a:pPr>
              <a:lnSpc>
                <a:spcPct val="107000"/>
              </a:lnSpc>
              <a:spcAft>
                <a:spcPts val="800"/>
              </a:spcAft>
            </a:pPr>
            <a:r>
              <a:rPr lang="en-US" sz="24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a:t>
            </a:r>
            <a:r>
              <a:rPr lang="en-US" sz="2400" dirty="0" smtClean="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What </a:t>
            </a:r>
            <a:r>
              <a:rPr lang="en-US" sz="24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are top 3 values of total invoice? </a:t>
            </a:r>
            <a:endParaRPr lang="en-IN" sz="24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626157" y="4560222"/>
            <a:ext cx="5477435" cy="307777"/>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solidFill>
              </a:rPr>
              <a:t>Top 3 values of total invoice contain 4 Countries.</a:t>
            </a:r>
          </a:p>
        </p:txBody>
      </p:sp>
      <p:sp>
        <p:nvSpPr>
          <p:cNvPr id="8" name="Rectangle 7"/>
          <p:cNvSpPr/>
          <p:nvPr/>
        </p:nvSpPr>
        <p:spPr>
          <a:xfrm>
            <a:off x="117406" y="890385"/>
            <a:ext cx="3806754" cy="164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4AC519E4-1E84-4335-AAD9-EFB592B3CA61}"/>
              </a:ext>
            </a:extLst>
          </p:cNvPr>
          <p:cNvPicPr>
            <a:picLocks noChangeAspect="1"/>
          </p:cNvPicPr>
          <p:nvPr/>
        </p:nvPicPr>
        <p:blipFill>
          <a:blip r:embed="rId3"/>
          <a:stretch>
            <a:fillRect/>
          </a:stretch>
        </p:blipFill>
        <p:spPr>
          <a:xfrm>
            <a:off x="117405" y="890385"/>
            <a:ext cx="3806754" cy="1642508"/>
          </a:xfrm>
          <a:prstGeom prst="rect">
            <a:avLst/>
          </a:prstGeom>
        </p:spPr>
      </p:pic>
      <p:pic>
        <p:nvPicPr>
          <p:cNvPr id="9" name="Picture 8"/>
          <p:cNvPicPr>
            <a:picLocks noChangeAspect="1"/>
          </p:cNvPicPr>
          <p:nvPr/>
        </p:nvPicPr>
        <p:blipFill>
          <a:blip r:embed="rId4"/>
          <a:stretch>
            <a:fillRect/>
          </a:stretch>
        </p:blipFill>
        <p:spPr>
          <a:xfrm>
            <a:off x="4402534" y="763514"/>
            <a:ext cx="4701058" cy="34402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7"/>
        <p:cNvGrpSpPr/>
        <p:nvPr/>
      </p:nvGrpSpPr>
      <p:grpSpPr>
        <a:xfrm>
          <a:off x="0" y="0"/>
          <a:ext cx="0" cy="0"/>
          <a:chOff x="0" y="0"/>
          <a:chExt cx="0" cy="0"/>
        </a:xfrm>
      </p:grpSpPr>
      <p:sp>
        <p:nvSpPr>
          <p:cNvPr id="18" name="Rounded Rectangle 4">
            <a:extLst>
              <a:ext uri="{FF2B5EF4-FFF2-40B4-BE49-F238E27FC236}">
                <a16:creationId xmlns="" xmlns:a16="http://schemas.microsoft.com/office/drawing/2014/main" id="{00000000-0008-0000-0000-000005000000}"/>
              </a:ext>
            </a:extLst>
          </p:cNvPr>
          <p:cNvSpPr/>
          <p:nvPr/>
        </p:nvSpPr>
        <p:spPr>
          <a:xfrm>
            <a:off x="7277331" y="3507377"/>
            <a:ext cx="1666874" cy="907457"/>
          </a:xfrm>
          <a:prstGeom prst="roundRect">
            <a:avLst/>
          </a:prstGeom>
          <a:gradFill>
            <a:gsLst>
              <a:gs pos="0">
                <a:schemeClr val="accent6">
                  <a:alpha val="75000"/>
                  <a:lumMod val="65000"/>
                  <a:lumOff val="35000"/>
                </a:schemeClr>
              </a:gs>
              <a:gs pos="100000">
                <a:schemeClr val="accent6">
                  <a:lumMod val="20000"/>
                  <a:lumOff val="80000"/>
                </a:schemeClr>
              </a:gs>
            </a:gsLst>
            <a:lin ang="5400000" scaled="0"/>
          </a:gradFill>
          <a:ln>
            <a:noFill/>
          </a:ln>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IN" sz="1100"/>
          </a:p>
        </p:txBody>
      </p:sp>
      <p:sp>
        <p:nvSpPr>
          <p:cNvPr id="61" name="Google Shape;255;p39">
            <a:extLst>
              <a:ext uri="{FF2B5EF4-FFF2-40B4-BE49-F238E27FC236}">
                <a16:creationId xmlns="" xmlns:a16="http://schemas.microsoft.com/office/drawing/2014/main" id="{B3F0319E-64AE-BCB3-3C08-7FCDF3AF90BA}"/>
              </a:ext>
            </a:extLst>
          </p:cNvPr>
          <p:cNvSpPr/>
          <p:nvPr/>
        </p:nvSpPr>
        <p:spPr>
          <a:xfrm>
            <a:off x="8546112" y="2528888"/>
            <a:ext cx="355434" cy="326981"/>
          </a:xfrm>
          <a:custGeom>
            <a:avLst/>
            <a:gdLst/>
            <a:ahLst/>
            <a:cxnLst/>
            <a:rect l="l" t="t" r="r" b="b"/>
            <a:pathLst>
              <a:path w="11193" h="10297" extrusionOk="0">
                <a:moveTo>
                  <a:pt x="6014" y="2129"/>
                </a:moveTo>
                <a:lnTo>
                  <a:pt x="6014" y="3034"/>
                </a:lnTo>
                <a:lnTo>
                  <a:pt x="5097" y="3034"/>
                </a:lnTo>
                <a:lnTo>
                  <a:pt x="5097" y="2129"/>
                </a:lnTo>
                <a:close/>
                <a:moveTo>
                  <a:pt x="8704" y="347"/>
                </a:moveTo>
                <a:cubicBezTo>
                  <a:pt x="8745" y="347"/>
                  <a:pt x="8785" y="350"/>
                  <a:pt x="8824" y="355"/>
                </a:cubicBezTo>
                <a:cubicBezTo>
                  <a:pt x="9133" y="403"/>
                  <a:pt x="9371" y="617"/>
                  <a:pt x="9550" y="1058"/>
                </a:cubicBezTo>
                <a:cubicBezTo>
                  <a:pt x="9824" y="1689"/>
                  <a:pt x="9847" y="2201"/>
                  <a:pt x="9645" y="2558"/>
                </a:cubicBezTo>
                <a:cubicBezTo>
                  <a:pt x="9419" y="2939"/>
                  <a:pt x="8966" y="3034"/>
                  <a:pt x="8907" y="3046"/>
                </a:cubicBezTo>
                <a:lnTo>
                  <a:pt x="6335" y="3046"/>
                </a:lnTo>
                <a:lnTo>
                  <a:pt x="6335" y="2034"/>
                </a:lnTo>
                <a:cubicBezTo>
                  <a:pt x="6442" y="1903"/>
                  <a:pt x="6764" y="1498"/>
                  <a:pt x="7204" y="1141"/>
                </a:cubicBezTo>
                <a:cubicBezTo>
                  <a:pt x="7798" y="612"/>
                  <a:pt x="8304" y="347"/>
                  <a:pt x="8704" y="347"/>
                </a:cubicBezTo>
                <a:close/>
                <a:moveTo>
                  <a:pt x="4585" y="3356"/>
                </a:moveTo>
                <a:lnTo>
                  <a:pt x="4585" y="4653"/>
                </a:lnTo>
                <a:lnTo>
                  <a:pt x="299" y="4653"/>
                </a:lnTo>
                <a:lnTo>
                  <a:pt x="299" y="3356"/>
                </a:lnTo>
                <a:close/>
                <a:moveTo>
                  <a:pt x="6204" y="3356"/>
                </a:moveTo>
                <a:lnTo>
                  <a:pt x="6204" y="9987"/>
                </a:lnTo>
                <a:lnTo>
                  <a:pt x="4906" y="9987"/>
                </a:lnTo>
                <a:lnTo>
                  <a:pt x="4906" y="3356"/>
                </a:lnTo>
                <a:close/>
                <a:moveTo>
                  <a:pt x="10812" y="3356"/>
                </a:moveTo>
                <a:lnTo>
                  <a:pt x="10812" y="4653"/>
                </a:lnTo>
                <a:lnTo>
                  <a:pt x="9074" y="4653"/>
                </a:lnTo>
                <a:cubicBezTo>
                  <a:pt x="8990" y="4653"/>
                  <a:pt x="8907" y="4725"/>
                  <a:pt x="8907" y="4820"/>
                </a:cubicBezTo>
                <a:cubicBezTo>
                  <a:pt x="8907" y="4903"/>
                  <a:pt x="8990" y="4987"/>
                  <a:pt x="9074" y="4987"/>
                </a:cubicBezTo>
                <a:lnTo>
                  <a:pt x="10002" y="4987"/>
                </a:lnTo>
                <a:lnTo>
                  <a:pt x="10002" y="9594"/>
                </a:lnTo>
                <a:cubicBezTo>
                  <a:pt x="10002" y="9809"/>
                  <a:pt x="9824" y="9987"/>
                  <a:pt x="9609" y="9987"/>
                </a:cubicBezTo>
                <a:lnTo>
                  <a:pt x="6526" y="9987"/>
                </a:lnTo>
                <a:lnTo>
                  <a:pt x="6526" y="4987"/>
                </a:lnTo>
                <a:lnTo>
                  <a:pt x="8419" y="4987"/>
                </a:lnTo>
                <a:cubicBezTo>
                  <a:pt x="8514" y="4987"/>
                  <a:pt x="8585" y="4903"/>
                  <a:pt x="8585" y="4820"/>
                </a:cubicBezTo>
                <a:cubicBezTo>
                  <a:pt x="8585" y="4725"/>
                  <a:pt x="8514" y="4653"/>
                  <a:pt x="8419" y="4653"/>
                </a:cubicBezTo>
                <a:lnTo>
                  <a:pt x="6526" y="4653"/>
                </a:lnTo>
                <a:lnTo>
                  <a:pt x="6526" y="3356"/>
                </a:lnTo>
                <a:close/>
                <a:moveTo>
                  <a:pt x="2416" y="1"/>
                </a:moveTo>
                <a:cubicBezTo>
                  <a:pt x="2282" y="1"/>
                  <a:pt x="2156" y="24"/>
                  <a:pt x="2037" y="69"/>
                </a:cubicBezTo>
                <a:cubicBezTo>
                  <a:pt x="1727" y="188"/>
                  <a:pt x="1465" y="474"/>
                  <a:pt x="1287" y="903"/>
                </a:cubicBezTo>
                <a:cubicBezTo>
                  <a:pt x="977" y="1653"/>
                  <a:pt x="965" y="2248"/>
                  <a:pt x="1215" y="2689"/>
                </a:cubicBezTo>
                <a:cubicBezTo>
                  <a:pt x="1287" y="2820"/>
                  <a:pt x="1382" y="2927"/>
                  <a:pt x="1489" y="3022"/>
                </a:cubicBezTo>
                <a:lnTo>
                  <a:pt x="156" y="3022"/>
                </a:lnTo>
                <a:cubicBezTo>
                  <a:pt x="72" y="3022"/>
                  <a:pt x="1" y="3094"/>
                  <a:pt x="1" y="3177"/>
                </a:cubicBezTo>
                <a:lnTo>
                  <a:pt x="1" y="4808"/>
                </a:lnTo>
                <a:cubicBezTo>
                  <a:pt x="1" y="4891"/>
                  <a:pt x="72" y="4963"/>
                  <a:pt x="156" y="4963"/>
                </a:cubicBezTo>
                <a:lnTo>
                  <a:pt x="834" y="4963"/>
                </a:lnTo>
                <a:lnTo>
                  <a:pt x="834" y="9583"/>
                </a:lnTo>
                <a:cubicBezTo>
                  <a:pt x="834" y="9964"/>
                  <a:pt x="1156" y="10297"/>
                  <a:pt x="1549" y="10297"/>
                </a:cubicBezTo>
                <a:lnTo>
                  <a:pt x="2656" y="10297"/>
                </a:lnTo>
                <a:cubicBezTo>
                  <a:pt x="2751" y="10297"/>
                  <a:pt x="2823" y="10225"/>
                  <a:pt x="2823" y="10130"/>
                </a:cubicBezTo>
                <a:cubicBezTo>
                  <a:pt x="2823" y="10047"/>
                  <a:pt x="2751" y="9964"/>
                  <a:pt x="2656" y="9964"/>
                </a:cubicBezTo>
                <a:lnTo>
                  <a:pt x="1549" y="9964"/>
                </a:lnTo>
                <a:cubicBezTo>
                  <a:pt x="1334" y="9964"/>
                  <a:pt x="1156" y="9785"/>
                  <a:pt x="1156" y="9583"/>
                </a:cubicBezTo>
                <a:lnTo>
                  <a:pt x="1156" y="4963"/>
                </a:lnTo>
                <a:lnTo>
                  <a:pt x="4609" y="4963"/>
                </a:lnTo>
                <a:lnTo>
                  <a:pt x="4609" y="9964"/>
                </a:lnTo>
                <a:lnTo>
                  <a:pt x="3311" y="9964"/>
                </a:lnTo>
                <a:cubicBezTo>
                  <a:pt x="3228" y="9964"/>
                  <a:pt x="3156" y="10047"/>
                  <a:pt x="3156" y="10130"/>
                </a:cubicBezTo>
                <a:cubicBezTo>
                  <a:pt x="3156" y="10225"/>
                  <a:pt x="3228" y="10297"/>
                  <a:pt x="3311" y="10297"/>
                </a:cubicBezTo>
                <a:lnTo>
                  <a:pt x="9645" y="10297"/>
                </a:lnTo>
                <a:cubicBezTo>
                  <a:pt x="10026" y="10297"/>
                  <a:pt x="10359" y="9964"/>
                  <a:pt x="10359" y="9583"/>
                </a:cubicBezTo>
                <a:lnTo>
                  <a:pt x="10359" y="4963"/>
                </a:lnTo>
                <a:lnTo>
                  <a:pt x="11026" y="4963"/>
                </a:lnTo>
                <a:cubicBezTo>
                  <a:pt x="11110" y="4963"/>
                  <a:pt x="11193" y="4891"/>
                  <a:pt x="11193" y="4808"/>
                </a:cubicBezTo>
                <a:lnTo>
                  <a:pt x="11193" y="3177"/>
                </a:lnTo>
                <a:cubicBezTo>
                  <a:pt x="11145" y="3106"/>
                  <a:pt x="11074" y="3034"/>
                  <a:pt x="10979" y="3034"/>
                </a:cubicBezTo>
                <a:lnTo>
                  <a:pt x="9657" y="3034"/>
                </a:lnTo>
                <a:cubicBezTo>
                  <a:pt x="9752" y="2939"/>
                  <a:pt x="9847" y="2844"/>
                  <a:pt x="9919" y="2701"/>
                </a:cubicBezTo>
                <a:cubicBezTo>
                  <a:pt x="10181" y="2260"/>
                  <a:pt x="10157" y="1641"/>
                  <a:pt x="9847" y="915"/>
                </a:cubicBezTo>
                <a:cubicBezTo>
                  <a:pt x="9621" y="379"/>
                  <a:pt x="9300" y="81"/>
                  <a:pt x="8871" y="22"/>
                </a:cubicBezTo>
                <a:cubicBezTo>
                  <a:pt x="8824" y="16"/>
                  <a:pt x="8776" y="13"/>
                  <a:pt x="8728" y="13"/>
                </a:cubicBezTo>
                <a:cubicBezTo>
                  <a:pt x="7648" y="13"/>
                  <a:pt x="6371" y="1489"/>
                  <a:pt x="6097" y="1808"/>
                </a:cubicBezTo>
                <a:lnTo>
                  <a:pt x="5025" y="1808"/>
                </a:lnTo>
                <a:cubicBezTo>
                  <a:pt x="4859" y="1617"/>
                  <a:pt x="4359" y="1022"/>
                  <a:pt x="3751" y="581"/>
                </a:cubicBezTo>
                <a:cubicBezTo>
                  <a:pt x="3715" y="556"/>
                  <a:pt x="3677" y="543"/>
                  <a:pt x="3642" y="543"/>
                </a:cubicBezTo>
                <a:cubicBezTo>
                  <a:pt x="3595" y="543"/>
                  <a:pt x="3552" y="565"/>
                  <a:pt x="3525" y="605"/>
                </a:cubicBezTo>
                <a:cubicBezTo>
                  <a:pt x="3466" y="677"/>
                  <a:pt x="3478" y="784"/>
                  <a:pt x="3549" y="831"/>
                </a:cubicBezTo>
                <a:cubicBezTo>
                  <a:pt x="4144" y="1260"/>
                  <a:pt x="4656" y="1855"/>
                  <a:pt x="4787" y="2022"/>
                </a:cubicBezTo>
                <a:lnTo>
                  <a:pt x="4787" y="3034"/>
                </a:lnTo>
                <a:lnTo>
                  <a:pt x="2216" y="3034"/>
                </a:lnTo>
                <a:cubicBezTo>
                  <a:pt x="2144" y="3022"/>
                  <a:pt x="1692" y="2927"/>
                  <a:pt x="1489" y="2546"/>
                </a:cubicBezTo>
                <a:cubicBezTo>
                  <a:pt x="1275" y="2189"/>
                  <a:pt x="1323" y="1677"/>
                  <a:pt x="1573" y="1034"/>
                </a:cubicBezTo>
                <a:cubicBezTo>
                  <a:pt x="1727" y="700"/>
                  <a:pt x="1906" y="474"/>
                  <a:pt x="2144" y="379"/>
                </a:cubicBezTo>
                <a:cubicBezTo>
                  <a:pt x="2224" y="348"/>
                  <a:pt x="2314" y="332"/>
                  <a:pt x="2413" y="332"/>
                </a:cubicBezTo>
                <a:cubicBezTo>
                  <a:pt x="2578" y="332"/>
                  <a:pt x="2769" y="377"/>
                  <a:pt x="2978" y="474"/>
                </a:cubicBezTo>
                <a:cubicBezTo>
                  <a:pt x="3001" y="488"/>
                  <a:pt x="3025" y="493"/>
                  <a:pt x="3049" y="493"/>
                </a:cubicBezTo>
                <a:cubicBezTo>
                  <a:pt x="3109" y="493"/>
                  <a:pt x="3166" y="454"/>
                  <a:pt x="3192" y="403"/>
                </a:cubicBezTo>
                <a:cubicBezTo>
                  <a:pt x="3239" y="308"/>
                  <a:pt x="3192" y="224"/>
                  <a:pt x="3120" y="177"/>
                </a:cubicBezTo>
                <a:cubicBezTo>
                  <a:pt x="2864" y="59"/>
                  <a:pt x="2630" y="1"/>
                  <a:pt x="2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Rectangle 20"/>
          <p:cNvSpPr/>
          <p:nvPr/>
        </p:nvSpPr>
        <p:spPr>
          <a:xfrm>
            <a:off x="417430" y="199774"/>
            <a:ext cx="7225552" cy="783869"/>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4. Which city has the best customers? We would like to throw a promotional Music Festival in the city we made the most money. Write a query that returns one city that has the highest sum of invoice totals. Return both the city name &amp; sum of all invoice totals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8" name="Picture 167">
            <a:extLst>
              <a:ext uri="{FF2B5EF4-FFF2-40B4-BE49-F238E27FC236}">
                <a16:creationId xmlns:a16="http://schemas.microsoft.com/office/drawing/2014/main" xmlns="" id="{9624921F-61A6-4DF8-B6F9-C8F37FEAA2BF}"/>
              </a:ext>
            </a:extLst>
          </p:cNvPr>
          <p:cNvPicPr>
            <a:picLocks noChangeAspect="1"/>
          </p:cNvPicPr>
          <p:nvPr/>
        </p:nvPicPr>
        <p:blipFill>
          <a:blip r:embed="rId3"/>
          <a:stretch>
            <a:fillRect/>
          </a:stretch>
        </p:blipFill>
        <p:spPr>
          <a:xfrm>
            <a:off x="5097569" y="1380076"/>
            <a:ext cx="3642179" cy="1883177"/>
          </a:xfrm>
          <a:prstGeom prst="rect">
            <a:avLst/>
          </a:prstGeom>
        </p:spPr>
      </p:pic>
      <p:pic>
        <p:nvPicPr>
          <p:cNvPr id="128" name="Picture 127"/>
          <p:cNvPicPr>
            <a:picLocks noChangeAspect="1"/>
          </p:cNvPicPr>
          <p:nvPr/>
        </p:nvPicPr>
        <p:blipFill>
          <a:blip r:embed="rId4"/>
          <a:stretch>
            <a:fillRect/>
          </a:stretch>
        </p:blipFill>
        <p:spPr>
          <a:xfrm>
            <a:off x="102912" y="1119999"/>
            <a:ext cx="4415299" cy="2477341"/>
          </a:xfrm>
          <a:prstGeom prst="rect">
            <a:avLst/>
          </a:prstGeom>
        </p:spPr>
      </p:pic>
      <p:sp>
        <p:nvSpPr>
          <p:cNvPr id="129" name="Rectangle 128"/>
          <p:cNvSpPr/>
          <p:nvPr/>
        </p:nvSpPr>
        <p:spPr>
          <a:xfrm>
            <a:off x="0" y="4045502"/>
            <a:ext cx="7427441" cy="577081"/>
          </a:xfrm>
          <a:prstGeom prst="rect">
            <a:avLst/>
          </a:prstGeom>
        </p:spPr>
        <p:txBody>
          <a:bodyPr wrap="square">
            <a:spAutoFit/>
          </a:bodyPr>
          <a:lstStyle/>
          <a:p>
            <a:pPr marL="285750" indent="-285750">
              <a:buFont typeface="Arial" panose="020B0604020202020204" pitchFamily="34" charset="0"/>
              <a:buChar char="•"/>
            </a:pPr>
            <a:r>
              <a:rPr lang="en-IN" sz="1050" b="1" dirty="0">
                <a:solidFill>
                  <a:schemeClr val="bg1">
                    <a:lumMod val="10000"/>
                    <a:lumOff val="90000"/>
                  </a:schemeClr>
                </a:solidFill>
              </a:rPr>
              <a:t>These are the cities having in terms of maximum total invoice.</a:t>
            </a:r>
          </a:p>
          <a:p>
            <a:pPr marL="285750" indent="-285750">
              <a:buFont typeface="Arial" panose="020B0604020202020204" pitchFamily="34" charset="0"/>
              <a:buChar char="•"/>
            </a:pPr>
            <a:r>
              <a:rPr lang="en-IN" sz="1050" b="1" dirty="0">
                <a:solidFill>
                  <a:schemeClr val="bg1">
                    <a:lumMod val="10000"/>
                    <a:lumOff val="90000"/>
                  </a:schemeClr>
                </a:solidFill>
              </a:rPr>
              <a:t>So for throw a promotional music festival , choose any one of these.</a:t>
            </a:r>
          </a:p>
          <a:p>
            <a:pPr marL="285750" indent="-285750">
              <a:buFont typeface="Arial" panose="020B0604020202020204" pitchFamily="34" charset="0"/>
              <a:buChar char="•"/>
            </a:pPr>
            <a:r>
              <a:rPr lang="en-IN" sz="1050" b="1" dirty="0">
                <a:solidFill>
                  <a:schemeClr val="bg1">
                    <a:lumMod val="10000"/>
                    <a:lumOff val="90000"/>
                  </a:schemeClr>
                </a:solidFill>
              </a:rPr>
              <a:t>It is better to choose Prague because top 2 customers also belong to this </a:t>
            </a:r>
            <a:r>
              <a:rPr lang="en-IN" sz="1050" b="1" dirty="0" smtClean="0">
                <a:solidFill>
                  <a:schemeClr val="bg1">
                    <a:lumMod val="10000"/>
                    <a:lumOff val="90000"/>
                  </a:schemeClr>
                </a:solidFill>
              </a:rPr>
              <a:t>city.</a:t>
            </a:r>
            <a:endParaRPr lang="en-IN" sz="1050" b="1" dirty="0">
              <a:solidFill>
                <a:schemeClr val="bg1">
                  <a:lumMod val="10000"/>
                  <a:lumOff val="9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
        <p:cNvGrpSpPr/>
        <p:nvPr/>
      </p:nvGrpSpPr>
      <p:grpSpPr>
        <a:xfrm>
          <a:off x="0" y="0"/>
          <a:ext cx="0" cy="0"/>
          <a:chOff x="0" y="0"/>
          <a:chExt cx="0" cy="0"/>
        </a:xfrm>
      </p:grpSpPr>
      <p:sp>
        <p:nvSpPr>
          <p:cNvPr id="14" name="Rectangle 13"/>
          <p:cNvSpPr/>
          <p:nvPr/>
        </p:nvSpPr>
        <p:spPr>
          <a:xfrm>
            <a:off x="573740" y="289548"/>
            <a:ext cx="7879977" cy="553357"/>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5. Who is the best customer? The customer who has spent the most money will be declared the best customer. Write a query that returns the person who has spent the most money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xmlns="" id="{AA5E456D-7539-4C5F-A970-1BEAD00FE99E}"/>
              </a:ext>
            </a:extLst>
          </p:cNvPr>
          <p:cNvPicPr>
            <a:picLocks noChangeAspect="1"/>
          </p:cNvPicPr>
          <p:nvPr/>
        </p:nvPicPr>
        <p:blipFill>
          <a:blip r:embed="rId3"/>
          <a:stretch>
            <a:fillRect/>
          </a:stretch>
        </p:blipFill>
        <p:spPr>
          <a:xfrm>
            <a:off x="144675" y="1277408"/>
            <a:ext cx="3387419" cy="2948773"/>
          </a:xfrm>
          <a:prstGeom prst="rect">
            <a:avLst/>
          </a:prstGeom>
        </p:spPr>
      </p:pic>
      <p:pic>
        <p:nvPicPr>
          <p:cNvPr id="16" name="Picture 15"/>
          <p:cNvPicPr>
            <a:picLocks noChangeAspect="1"/>
          </p:cNvPicPr>
          <p:nvPr/>
        </p:nvPicPr>
        <p:blipFill>
          <a:blip r:embed="rId4"/>
          <a:stretch>
            <a:fillRect/>
          </a:stretch>
        </p:blipFill>
        <p:spPr>
          <a:xfrm>
            <a:off x="3998841" y="1102657"/>
            <a:ext cx="4925570" cy="3128683"/>
          </a:xfrm>
          <a:prstGeom prst="rect">
            <a:avLst/>
          </a:prstGeom>
        </p:spPr>
      </p:pic>
      <p:sp>
        <p:nvSpPr>
          <p:cNvPr id="2" name="TextBox 1"/>
          <p:cNvSpPr txBox="1"/>
          <p:nvPr/>
        </p:nvSpPr>
        <p:spPr>
          <a:xfrm>
            <a:off x="874644" y="4506795"/>
            <a:ext cx="3785011" cy="307777"/>
          </a:xfrm>
          <a:prstGeom prst="rect">
            <a:avLst/>
          </a:prstGeom>
          <a:noFill/>
        </p:spPr>
        <p:txBody>
          <a:bodyPr wrap="none" rtlCol="0">
            <a:spAutoFit/>
          </a:bodyPr>
          <a:lstStyle/>
          <a:p>
            <a:r>
              <a:rPr lang="en-US" dirty="0" smtClean="0"/>
              <a:t>Frantiaiek wichterloveai-spent money 144.54 </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les &amp; Deals by Slidesgo">
  <a:themeElements>
    <a:clrScheme name="Simple Light">
      <a:dk1>
        <a:srgbClr val="F9B317"/>
      </a:dk1>
      <a:lt1>
        <a:srgbClr val="0C343D"/>
      </a:lt1>
      <a:dk2>
        <a:srgbClr val="134F5C"/>
      </a:dk2>
      <a:lt2>
        <a:srgbClr val="6F0116"/>
      </a:lt2>
      <a:accent1>
        <a:srgbClr val="F9B317"/>
      </a:accent1>
      <a:accent2>
        <a:srgbClr val="0C343D"/>
      </a:accent2>
      <a:accent3>
        <a:srgbClr val="134F5C"/>
      </a:accent3>
      <a:accent4>
        <a:srgbClr val="6F0116"/>
      </a:accent4>
      <a:accent5>
        <a:srgbClr val="F9B317"/>
      </a:accent5>
      <a:accent6>
        <a:srgbClr val="0C343D"/>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3030</TotalTime>
  <Words>690</Words>
  <Application>Microsoft Office PowerPoint</Application>
  <PresentationFormat>On-screen Show (16:9)</PresentationFormat>
  <Paragraphs>42</Paragraphs>
  <Slides>16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Nunito Light</vt:lpstr>
      <vt:lpstr>Source Sans Pro</vt:lpstr>
      <vt:lpstr>Josefin Slab SemiBold</vt:lpstr>
      <vt:lpstr>Source Sans Pro SemiBold</vt:lpstr>
      <vt:lpstr>Calibri</vt:lpstr>
      <vt:lpstr>Times New Roman</vt:lpstr>
      <vt:lpstr>Liberation Serif</vt:lpstr>
      <vt:lpstr>Barlow Light</vt:lpstr>
      <vt:lpstr>Abel</vt:lpstr>
      <vt:lpstr>Fira Sans Extra Condensed Medium</vt:lpstr>
      <vt:lpstr>Sales &amp; Deals by Slidesgo</vt:lpstr>
      <vt:lpstr>  Digital Music store data</vt:lpstr>
      <vt:lpstr>PowerPoint Presentation</vt:lpstr>
      <vt:lpstr>Overview</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Toys Sales Analysis</dc:title>
  <dc:creator>LENOVO</dc:creator>
  <cp:lastModifiedBy>Microsoft account</cp:lastModifiedBy>
  <cp:revision>47</cp:revision>
  <dcterms:modified xsi:type="dcterms:W3CDTF">2023-05-15T19:19:14Z</dcterms:modified>
</cp:coreProperties>
</file>