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72"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15047C"/>
    <a:srgbClr val="6600FF"/>
    <a:srgbClr val="003366"/>
    <a:srgbClr val="FF0066"/>
    <a:srgbClr val="660066"/>
    <a:srgbClr val="006666"/>
    <a:srgbClr val="008000"/>
    <a:srgbClr val="4E124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AAB087C-71BE-450F-9AA8-4103DAA3276B}" type="datetimeFigureOut">
              <a:rPr lang="en-US" smtClean="0"/>
              <a:t>3/14/2022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7BF5E80-F4A5-4D6B-8582-71B7B7300E7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AB087C-71BE-450F-9AA8-4103DAA3276B}" type="datetimeFigureOut">
              <a:rPr lang="en-US" smtClean="0"/>
              <a:t>3/14/2022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BF5E80-F4A5-4D6B-8582-71B7B7300E7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AB087C-71BE-450F-9AA8-4103DAA3276B}" type="datetimeFigureOut">
              <a:rPr lang="en-US" smtClean="0"/>
              <a:t>3/14/2022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BF5E80-F4A5-4D6B-8582-71B7B7300E7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AB087C-71BE-450F-9AA8-4103DAA3276B}" type="datetimeFigureOut">
              <a:rPr lang="en-US" smtClean="0"/>
              <a:t>3/14/2022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BF5E80-F4A5-4D6B-8582-71B7B7300E7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AAB087C-71BE-450F-9AA8-4103DAA3276B}" type="datetimeFigureOut">
              <a:rPr lang="en-US" smtClean="0"/>
              <a:t>3/14/2022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BF5E80-F4A5-4D6B-8582-71B7B7300E7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AB087C-71BE-450F-9AA8-4103DAA3276B}" type="datetimeFigureOut">
              <a:rPr lang="en-US" smtClean="0"/>
              <a:t>3/14/2022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BF5E80-F4A5-4D6B-8582-71B7B7300E7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AAB087C-71BE-450F-9AA8-4103DAA3276B}" type="datetimeFigureOut">
              <a:rPr lang="en-US" smtClean="0"/>
              <a:t>3/14/2022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BF5E80-F4A5-4D6B-8582-71B7B7300E7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AB087C-71BE-450F-9AA8-4103DAA3276B}" type="datetimeFigureOut">
              <a:rPr lang="en-US" smtClean="0"/>
              <a:t>3/14/2022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BF5E80-F4A5-4D6B-8582-71B7B7300E7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B087C-71BE-450F-9AA8-4103DAA3276B}" type="datetimeFigureOut">
              <a:rPr lang="en-US" smtClean="0"/>
              <a:t>3/14/2022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BF5E80-F4A5-4D6B-8582-71B7B7300E7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AB087C-71BE-450F-9AA8-4103DAA3276B}" type="datetimeFigureOut">
              <a:rPr lang="en-US" smtClean="0"/>
              <a:t>3/14/2022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BF5E80-F4A5-4D6B-8582-71B7B7300E7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AB087C-71BE-450F-9AA8-4103DAA3276B}" type="datetimeFigureOut">
              <a:rPr lang="en-US" smtClean="0"/>
              <a:t>3/14/2022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7BF5E80-F4A5-4D6B-8582-71B7B7300E7D}"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AB087C-71BE-450F-9AA8-4103DAA3276B}" type="datetimeFigureOut">
              <a:rPr lang="en-US" smtClean="0"/>
              <a:t>3/14/2022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7BF5E80-F4A5-4D6B-8582-71B7B7300E7D}"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571479"/>
            <a:ext cx="7000924" cy="1643075"/>
          </a:xfrm>
        </p:spPr>
        <p:txBody>
          <a:bodyPr>
            <a:normAutofit/>
          </a:bodyPr>
          <a:lstStyle/>
          <a:p>
            <a:r>
              <a:rPr lang="en-IN" sz="2800" b="1" dirty="0" smtClean="0"/>
              <a:t>PROJECT REPORT 			 </a:t>
            </a:r>
            <a:br>
              <a:rPr lang="en-IN" sz="2800" b="1" dirty="0" smtClean="0"/>
            </a:br>
            <a:r>
              <a:rPr lang="en-IN" sz="2800" b="1" dirty="0" smtClean="0"/>
              <a:t>ON				 </a:t>
            </a:r>
            <a:br>
              <a:rPr lang="en-IN" sz="2800" b="1" dirty="0" smtClean="0"/>
            </a:br>
            <a:r>
              <a:rPr lang="en-IN" sz="2800" b="1" dirty="0" smtClean="0"/>
              <a:t>SIMPLE LIBRARY MANAGEMENT SYSTEM	</a:t>
            </a:r>
            <a:endParaRPr lang="en-IN" sz="2800" b="1" dirty="0"/>
          </a:p>
        </p:txBody>
      </p:sp>
      <p:sp>
        <p:nvSpPr>
          <p:cNvPr id="3" name="Subtitle 2"/>
          <p:cNvSpPr>
            <a:spLocks noGrp="1"/>
          </p:cNvSpPr>
          <p:nvPr>
            <p:ph type="subTitle" idx="1"/>
          </p:nvPr>
        </p:nvSpPr>
        <p:spPr>
          <a:xfrm>
            <a:off x="1500166" y="2571744"/>
            <a:ext cx="6500858" cy="2643206"/>
          </a:xfrm>
        </p:spPr>
        <p:txBody>
          <a:bodyPr>
            <a:normAutofit lnSpcReduction="10000"/>
          </a:bodyPr>
          <a:lstStyle/>
          <a:p>
            <a:r>
              <a:rPr lang="en-IN" sz="2000" dirty="0" smtClean="0">
                <a:solidFill>
                  <a:srgbClr val="FF0000"/>
                </a:solidFill>
              </a:rPr>
              <a:t>SUBMITTED BY:-</a:t>
            </a:r>
            <a:r>
              <a:rPr lang="en-IN" sz="2000" dirty="0" smtClean="0"/>
              <a:t>					</a:t>
            </a:r>
          </a:p>
          <a:p>
            <a:r>
              <a:rPr lang="en-IN" sz="2000" dirty="0" smtClean="0"/>
              <a:t>	</a:t>
            </a:r>
            <a:r>
              <a:rPr lang="en-IN" sz="2000" dirty="0" smtClean="0">
                <a:solidFill>
                  <a:srgbClr val="7030A0"/>
                </a:solidFill>
              </a:rPr>
              <a:t>PRIYANKA RANA		20CS81		</a:t>
            </a:r>
          </a:p>
          <a:p>
            <a:r>
              <a:rPr lang="en-IN" sz="2000" dirty="0" smtClean="0">
                <a:solidFill>
                  <a:srgbClr val="7030A0"/>
                </a:solidFill>
              </a:rPr>
              <a:t>B.SC[COMPUTER SCIENCE] 2</a:t>
            </a:r>
            <a:r>
              <a:rPr lang="en-IN" sz="2000" baseline="30000" dirty="0" smtClean="0">
                <a:solidFill>
                  <a:srgbClr val="7030A0"/>
                </a:solidFill>
              </a:rPr>
              <a:t>nd</a:t>
            </a:r>
            <a:r>
              <a:rPr lang="en-IN" sz="2000" dirty="0" smtClean="0">
                <a:solidFill>
                  <a:srgbClr val="7030A0"/>
                </a:solidFill>
              </a:rPr>
              <a:t> YEAR		</a:t>
            </a:r>
          </a:p>
          <a:p>
            <a:r>
              <a:rPr lang="en-IN" sz="2000" dirty="0" smtClean="0">
                <a:solidFill>
                  <a:srgbClr val="7030A0"/>
                </a:solidFill>
              </a:rPr>
              <a:t>ANCHAL SHARMA		20CS82		</a:t>
            </a:r>
          </a:p>
          <a:p>
            <a:r>
              <a:rPr lang="en-IN" sz="2000" dirty="0" smtClean="0">
                <a:solidFill>
                  <a:srgbClr val="7030A0"/>
                </a:solidFill>
              </a:rPr>
              <a:t>B.SC[COMPUTER SCIENCE] 2</a:t>
            </a:r>
            <a:r>
              <a:rPr lang="en-IN" sz="2000" baseline="30000" dirty="0" smtClean="0">
                <a:solidFill>
                  <a:srgbClr val="7030A0"/>
                </a:solidFill>
              </a:rPr>
              <a:t>nd</a:t>
            </a:r>
            <a:r>
              <a:rPr lang="en-IN" sz="2000" dirty="0" smtClean="0">
                <a:solidFill>
                  <a:srgbClr val="7030A0"/>
                </a:solidFill>
              </a:rPr>
              <a:t> YEAR</a:t>
            </a:r>
            <a:r>
              <a:rPr lang="en-IN" sz="2000" dirty="0" smtClean="0"/>
              <a:t>		</a:t>
            </a:r>
          </a:p>
          <a:p>
            <a:r>
              <a:rPr lang="en-IN" sz="2400" dirty="0" smtClean="0"/>
              <a:t>	</a:t>
            </a:r>
          </a:p>
          <a:p>
            <a:r>
              <a:rPr lang="en-IN" sz="1800" dirty="0" smtClean="0">
                <a:solidFill>
                  <a:srgbClr val="FF0000"/>
                </a:solidFill>
              </a:rPr>
              <a:t>            SUBMITTED TO:-</a:t>
            </a:r>
            <a:r>
              <a:rPr lang="en-IN" sz="1800" i="1" dirty="0" smtClean="0">
                <a:solidFill>
                  <a:srgbClr val="002060"/>
                </a:solidFill>
              </a:rPr>
              <a:t>ABHINAV SHARMA</a:t>
            </a:r>
            <a:r>
              <a:rPr lang="en-IN" sz="2400" i="1" dirty="0" smtClean="0">
                <a:solidFill>
                  <a:srgbClr val="002060"/>
                </a:solidFill>
              </a:rPr>
              <a:t>	</a:t>
            </a:r>
            <a:r>
              <a:rPr lang="en-IN" sz="2400" dirty="0" smtClean="0"/>
              <a:t>	</a:t>
            </a:r>
          </a:p>
          <a:p>
            <a:endParaRPr lang="en-IN" sz="2400" dirty="0" smtClean="0"/>
          </a:p>
          <a:p>
            <a:endParaRPr lang="en-IN" sz="2400" dirty="0" smtClean="0"/>
          </a:p>
          <a:p>
            <a:endParaRPr lang="en-IN" sz="2400" dirty="0" smtClean="0"/>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smtClean="0">
                <a:solidFill>
                  <a:srgbClr val="7030A0"/>
                </a:solidFill>
              </a:rPr>
              <a:t>SOFTWARE </a:t>
            </a:r>
            <a:r>
              <a:rPr lang="en-IN" sz="3200" b="1" dirty="0" smtClean="0">
                <a:solidFill>
                  <a:srgbClr val="7030A0"/>
                </a:solidFill>
              </a:rPr>
              <a:t>AND HARDWARE </a:t>
            </a:r>
            <a:r>
              <a:rPr lang="en-IN" sz="3200" b="1" dirty="0" smtClean="0">
                <a:solidFill>
                  <a:srgbClr val="7030A0"/>
                </a:solidFill>
              </a:rPr>
              <a:t>REQUIREMENTS</a:t>
            </a:r>
            <a:endParaRPr lang="en-IN" sz="3200"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IN" sz="2300" dirty="0" smtClean="0">
                <a:solidFill>
                  <a:srgbClr val="FF0000"/>
                </a:solidFill>
              </a:rPr>
              <a:t>SOFTWARE </a:t>
            </a:r>
            <a:r>
              <a:rPr lang="en-IN" sz="2300" dirty="0" smtClean="0">
                <a:solidFill>
                  <a:srgbClr val="FF0000"/>
                </a:solidFill>
              </a:rPr>
              <a:t>REQUIREMENTS- </a:t>
            </a:r>
            <a:r>
              <a:rPr lang="en-IN" dirty="0" smtClean="0"/>
              <a:t>Operating system windows 7 is used as the operating. system as it is stable and supports more features and is more user friendly</a:t>
            </a:r>
            <a:r>
              <a:rPr lang="en-IN" dirty="0" smtClean="0"/>
              <a:t>.</a:t>
            </a:r>
          </a:p>
          <a:p>
            <a:r>
              <a:rPr lang="en-IN" sz="2300" dirty="0" smtClean="0">
                <a:solidFill>
                  <a:srgbClr val="FF0000"/>
                </a:solidFill>
              </a:rPr>
              <a:t>Database </a:t>
            </a:r>
            <a:r>
              <a:rPr lang="en-IN" sz="2300" dirty="0" err="1" smtClean="0">
                <a:solidFill>
                  <a:srgbClr val="FF0000"/>
                </a:solidFill>
              </a:rPr>
              <a:t>Mysql</a:t>
            </a:r>
            <a:r>
              <a:rPr lang="en-IN" sz="2300" dirty="0" smtClean="0">
                <a:solidFill>
                  <a:srgbClr val="FF0000"/>
                </a:solidFill>
              </a:rPr>
              <a:t>:- </a:t>
            </a:r>
            <a:r>
              <a:rPr lang="en-IN" dirty="0" err="1" smtClean="0"/>
              <a:t>MySQL</a:t>
            </a:r>
            <a:r>
              <a:rPr lang="en-IN" dirty="0" smtClean="0"/>
              <a:t> </a:t>
            </a:r>
            <a:r>
              <a:rPr lang="en-IN" dirty="0" smtClean="0"/>
              <a:t>is used as database as it easy to maintain and retrieve </a:t>
            </a:r>
            <a:r>
              <a:rPr lang="en-IN" dirty="0" smtClean="0"/>
              <a:t>records </a:t>
            </a:r>
            <a:r>
              <a:rPr lang="en-IN" dirty="0" smtClean="0"/>
              <a:t>by simple queries which are in English language which are easy to understand and easy to write</a:t>
            </a:r>
            <a:r>
              <a:rPr lang="en-IN" dirty="0" smtClean="0"/>
              <a:t>.</a:t>
            </a:r>
          </a:p>
          <a:p>
            <a:r>
              <a:rPr lang="en-IN" dirty="0" smtClean="0"/>
              <a:t> </a:t>
            </a:r>
            <a:r>
              <a:rPr lang="en-IN" dirty="0" smtClean="0">
                <a:solidFill>
                  <a:srgbClr val="FF0000"/>
                </a:solidFill>
              </a:rPr>
              <a:t>Development </a:t>
            </a:r>
            <a:r>
              <a:rPr lang="en-IN" dirty="0" smtClean="0">
                <a:solidFill>
                  <a:srgbClr val="FF0000"/>
                </a:solidFill>
              </a:rPr>
              <a:t>tools and programming language- </a:t>
            </a:r>
            <a:r>
              <a:rPr lang="en-IN" dirty="0" smtClean="0"/>
              <a:t>HTML is used to write the whole code and develop </a:t>
            </a:r>
            <a:r>
              <a:rPr lang="en-IN" dirty="0" err="1" smtClean="0"/>
              <a:t>webpages</a:t>
            </a:r>
            <a:r>
              <a:rPr lang="en-IN" dirty="0" smtClean="0"/>
              <a:t> with </a:t>
            </a:r>
            <a:r>
              <a:rPr lang="en-IN" dirty="0" err="1" smtClean="0"/>
              <a:t>css</a:t>
            </a:r>
            <a:r>
              <a:rPr lang="en-IN" dirty="0" smtClean="0"/>
              <a:t>, </a:t>
            </a:r>
            <a:r>
              <a:rPr lang="en-IN" dirty="0" err="1" smtClean="0"/>
              <a:t>javascript</a:t>
            </a:r>
            <a:r>
              <a:rPr lang="en-IN" dirty="0" smtClean="0"/>
              <a:t> for styling work and </a:t>
            </a:r>
            <a:r>
              <a:rPr lang="en-IN" dirty="0" err="1" smtClean="0"/>
              <a:t>php</a:t>
            </a:r>
            <a:r>
              <a:rPr lang="en-IN" dirty="0" smtClean="0"/>
              <a:t> </a:t>
            </a:r>
            <a:r>
              <a:rPr lang="en-IN" dirty="0" smtClean="0"/>
              <a:t>server side scripting</a:t>
            </a:r>
            <a:r>
              <a:rPr lang="en-IN" dirty="0" smtClean="0"/>
              <a:t>.</a:t>
            </a:r>
          </a:p>
          <a:p>
            <a:r>
              <a:rPr lang="en-IN" sz="2300" dirty="0" smtClean="0">
                <a:solidFill>
                  <a:srgbClr val="FF0000"/>
                </a:solidFill>
              </a:rPr>
              <a:t>HARDWARE REQUIREMENTS:-</a:t>
            </a:r>
            <a:r>
              <a:rPr lang="en-IN" dirty="0" smtClean="0"/>
              <a:t>Intel </a:t>
            </a:r>
            <a:r>
              <a:rPr lang="en-IN" dirty="0" smtClean="0"/>
              <a:t>Core i5 2nd </a:t>
            </a:r>
            <a:r>
              <a:rPr lang="en-IN" dirty="0" smtClean="0"/>
              <a:t>generation </a:t>
            </a:r>
            <a:r>
              <a:rPr lang="en-IN" dirty="0" smtClean="0"/>
              <a:t>is used as a processor because it is Thy fast than other processors on provide reliable and stable and we can run our pc for long </a:t>
            </a:r>
            <a:r>
              <a:rPr lang="en-IN" dirty="0" smtClean="0"/>
              <a:t>time.</a:t>
            </a:r>
          </a:p>
          <a:p>
            <a:r>
              <a:rPr lang="en-IN" dirty="0" smtClean="0"/>
              <a:t>By </a:t>
            </a:r>
            <a:r>
              <a:rPr lang="en-IN" dirty="0" smtClean="0"/>
              <a:t>using this processor we can keep on developing </a:t>
            </a:r>
            <a:r>
              <a:rPr lang="en-IN" dirty="0" smtClean="0"/>
              <a:t>our project without </a:t>
            </a:r>
            <a:r>
              <a:rPr lang="en-IN" dirty="0" smtClean="0"/>
              <a:t>any worries</a:t>
            </a:r>
            <a:r>
              <a:rPr lang="en-IN" dirty="0" smtClean="0"/>
              <a:t>.</a:t>
            </a:r>
          </a:p>
          <a:p>
            <a:r>
              <a:rPr lang="en-IN" dirty="0" smtClean="0"/>
              <a:t>Ram </a:t>
            </a:r>
            <a:r>
              <a:rPr lang="en-IN" dirty="0" smtClean="0"/>
              <a:t>1gb is used as it will provide fast reading and writing capabilities and will in turn support in processing.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4160" y="524853"/>
            <a:ext cx="6858000" cy="5047536"/>
          </a:xfrm>
          <a:prstGeom prst="rect">
            <a:avLst/>
          </a:prstGeom>
        </p:spPr>
        <p:txBody>
          <a:bodyPr wrap="square">
            <a:spAutoFit/>
          </a:bodyPr>
          <a:lstStyle/>
          <a:p>
            <a:r>
              <a:rPr lang="en-IN" b="1" dirty="0" smtClean="0">
                <a:solidFill>
                  <a:srgbClr val="FF0000"/>
                </a:solidFill>
              </a:rPr>
              <a:t>EXISTING SYSTEM</a:t>
            </a:r>
          </a:p>
          <a:p>
            <a:r>
              <a:rPr lang="en-IN" sz="1600" dirty="0" smtClean="0">
                <a:solidFill>
                  <a:srgbClr val="7030A0"/>
                </a:solidFill>
              </a:rPr>
              <a:t>• Early days libraries are managed manually. It required tot of time to record or to retrieve the details. The employees who have to record the details must perform their job very carefully .Even a small mistake would create a lot of problems Security of information is very less. Report generations of all the information is very tough task.</a:t>
            </a:r>
          </a:p>
          <a:p>
            <a:r>
              <a:rPr lang="en-IN" sz="1600" dirty="0" smtClean="0">
                <a:solidFill>
                  <a:srgbClr val="7030A0"/>
                </a:solidFill>
              </a:rPr>
              <a:t> • Maintenance of library catalogue and arrangement of the books</a:t>
            </a:r>
          </a:p>
          <a:p>
            <a:r>
              <a:rPr lang="en-IN" sz="1600" dirty="0" smtClean="0">
                <a:solidFill>
                  <a:srgbClr val="7030A0"/>
                </a:solidFill>
              </a:rPr>
              <a:t>to the catalogue is very complex task.</a:t>
            </a:r>
          </a:p>
          <a:p>
            <a:r>
              <a:rPr lang="en-IN" sz="1600" dirty="0" smtClean="0">
                <a:solidFill>
                  <a:srgbClr val="7030A0"/>
                </a:solidFill>
              </a:rPr>
              <a:t> • All the operations must be performed in perfect manner for the maintenance of the library with out any finally in the failure of the entire system.</a:t>
            </a:r>
          </a:p>
          <a:p>
            <a:r>
              <a:rPr lang="en-IN" sz="1600" b="1" dirty="0" smtClean="0">
                <a:solidFill>
                  <a:srgbClr val="FF0000"/>
                </a:solidFill>
              </a:rPr>
              <a:t>PROPOSED SYSTEM</a:t>
            </a:r>
            <a:endParaRPr lang="en-IN" sz="1600" b="1" dirty="0">
              <a:solidFill>
                <a:srgbClr val="FF0000"/>
              </a:solidFill>
            </a:endParaRPr>
          </a:p>
          <a:p>
            <a:r>
              <a:rPr lang="en-IN" sz="1600" dirty="0" smtClean="0">
                <a:solidFill>
                  <a:srgbClr val="7030A0"/>
                </a:solidFill>
              </a:rPr>
              <a:t>The students will register them through online. Individually each member will have his account through which he can access the information he needs.</a:t>
            </a:r>
          </a:p>
          <a:p>
            <a:r>
              <a:rPr lang="en-IN" sz="1600" dirty="0" smtClean="0">
                <a:solidFill>
                  <a:srgbClr val="7030A0"/>
                </a:solidFill>
              </a:rPr>
              <a:t>. Book details like authors, number of copies totally maintained 7 by library, present available number of books, reference books non-reference books etc. all this information can be made handy.</a:t>
            </a:r>
          </a:p>
          <a:p>
            <a:r>
              <a:rPr lang="en-IN" sz="1600" dirty="0" smtClean="0">
                <a:solidFill>
                  <a:srgbClr val="7030A0"/>
                </a:solidFill>
              </a:rPr>
              <a:t> • Regarding the members designation number of books was issued.</a:t>
            </a:r>
          </a:p>
          <a:p>
            <a:r>
              <a:rPr lang="en-IN" sz="1600" dirty="0" smtClean="0">
                <a:solidFill>
                  <a:srgbClr val="7030A0"/>
                </a:solidFill>
              </a:rPr>
              <a:t>Issue dates and returns of each member is maintained separately Administrator can add update the books.</a:t>
            </a:r>
            <a:endParaRPr lang="en-IN" sz="1600" dirty="0">
              <a:solidFill>
                <a:srgbClr val="7030A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704088"/>
            <a:ext cx="6500858" cy="796086"/>
          </a:xfrm>
        </p:spPr>
        <p:txBody>
          <a:bodyPr>
            <a:normAutofit/>
          </a:bodyPr>
          <a:lstStyle/>
          <a:p>
            <a:r>
              <a:rPr lang="en-IN" sz="4000" b="1" dirty="0" smtClean="0">
                <a:solidFill>
                  <a:schemeClr val="accent1">
                    <a:lumMod val="50000"/>
                  </a:schemeClr>
                </a:solidFill>
              </a:rPr>
              <a:t>	SOFTWARE </a:t>
            </a:r>
            <a:r>
              <a:rPr lang="en-IN" sz="4000" b="1" dirty="0" smtClean="0">
                <a:solidFill>
                  <a:schemeClr val="accent1">
                    <a:lumMod val="50000"/>
                  </a:schemeClr>
                </a:solidFill>
              </a:rPr>
              <a:t>TOOLS </a:t>
            </a:r>
            <a:r>
              <a:rPr lang="en-IN" sz="4000" b="1" dirty="0" smtClean="0">
                <a:solidFill>
                  <a:schemeClr val="accent1">
                    <a:lumMod val="50000"/>
                  </a:schemeClr>
                </a:solidFill>
              </a:rPr>
              <a:t>USED </a:t>
            </a:r>
            <a:endParaRPr lang="en-IN" sz="4000" b="1" dirty="0">
              <a:solidFill>
                <a:schemeClr val="accent1">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IN" sz="2900" dirty="0" smtClean="0">
                <a:solidFill>
                  <a:srgbClr val="FF0066"/>
                </a:solidFill>
              </a:rPr>
              <a:t>HTML :- </a:t>
            </a:r>
            <a:r>
              <a:rPr lang="en-IN" sz="2300" dirty="0" smtClean="0">
                <a:solidFill>
                  <a:srgbClr val="15047C"/>
                </a:solidFill>
              </a:rPr>
              <a:t>HTML (</a:t>
            </a:r>
            <a:r>
              <a:rPr lang="en-IN" sz="2300" dirty="0" smtClean="0">
                <a:solidFill>
                  <a:srgbClr val="15047C"/>
                </a:solidFill>
              </a:rPr>
              <a:t>Hyper </a:t>
            </a:r>
            <a:r>
              <a:rPr lang="en-IN" sz="2300" dirty="0" smtClean="0">
                <a:solidFill>
                  <a:srgbClr val="15047C"/>
                </a:solidFill>
              </a:rPr>
              <a:t>Text </a:t>
            </a:r>
            <a:r>
              <a:rPr lang="en-IN" sz="2300" dirty="0" err="1" smtClean="0">
                <a:solidFill>
                  <a:srgbClr val="15047C"/>
                </a:solidFill>
              </a:rPr>
              <a:t>markup</a:t>
            </a:r>
            <a:r>
              <a:rPr lang="en-IN" sz="2300" dirty="0" smtClean="0">
                <a:solidFill>
                  <a:srgbClr val="15047C"/>
                </a:solidFill>
              </a:rPr>
              <a:t> language) is the main </a:t>
            </a:r>
            <a:r>
              <a:rPr lang="en-IN" sz="2300" dirty="0" err="1" smtClean="0">
                <a:solidFill>
                  <a:srgbClr val="15047C"/>
                </a:solidFill>
              </a:rPr>
              <a:t>markup</a:t>
            </a:r>
            <a:r>
              <a:rPr lang="en-IN" sz="2300" dirty="0" smtClean="0">
                <a:solidFill>
                  <a:srgbClr val="15047C"/>
                </a:solidFill>
              </a:rPr>
              <a:t> language creating web pages and other information that can be displayed in a web browser</a:t>
            </a:r>
            <a:r>
              <a:rPr lang="en-IN" sz="2300" dirty="0" smtClean="0">
                <a:solidFill>
                  <a:srgbClr val="15047C"/>
                </a:solidFill>
              </a:rPr>
              <a:t>.</a:t>
            </a:r>
          </a:p>
          <a:p>
            <a:r>
              <a:rPr lang="en-IN" sz="2300" dirty="0" smtClean="0">
                <a:solidFill>
                  <a:srgbClr val="15047C"/>
                </a:solidFill>
              </a:rPr>
              <a:t> HTML </a:t>
            </a:r>
            <a:r>
              <a:rPr lang="en-IN" sz="2300" dirty="0" smtClean="0">
                <a:solidFill>
                  <a:srgbClr val="15047C"/>
                </a:solidFill>
              </a:rPr>
              <a:t>is written in the form of -</a:t>
            </a:r>
            <a:r>
              <a:rPr lang="en-IN" sz="2300" dirty="0" smtClean="0">
                <a:solidFill>
                  <a:srgbClr val="15047C"/>
                </a:solidFill>
              </a:rPr>
              <a:t>HTML </a:t>
            </a:r>
            <a:r>
              <a:rPr lang="en-IN" sz="2300" dirty="0" smtClean="0">
                <a:solidFill>
                  <a:srgbClr val="15047C"/>
                </a:solidFill>
              </a:rPr>
              <a:t>elements consisting of tags enclosed in angle </a:t>
            </a:r>
            <a:r>
              <a:rPr lang="en-IN" sz="2300" dirty="0" smtClean="0">
                <a:solidFill>
                  <a:srgbClr val="15047C"/>
                </a:solidFill>
              </a:rPr>
              <a:t>brackets( </a:t>
            </a:r>
            <a:r>
              <a:rPr lang="en-IN" sz="2300" dirty="0" smtClean="0">
                <a:solidFill>
                  <a:srgbClr val="15047C"/>
                </a:solidFill>
              </a:rPr>
              <a:t>like &lt;</a:t>
            </a:r>
            <a:r>
              <a:rPr lang="en-IN" sz="2300" dirty="0" smtClean="0">
                <a:solidFill>
                  <a:srgbClr val="15047C"/>
                </a:solidFill>
              </a:rPr>
              <a:t>html </a:t>
            </a:r>
            <a:r>
              <a:rPr lang="en-IN" sz="2300" dirty="0" smtClean="0">
                <a:solidFill>
                  <a:srgbClr val="15047C"/>
                </a:solidFill>
              </a:rPr>
              <a:t>&gt; </a:t>
            </a:r>
            <a:r>
              <a:rPr lang="en-IN" sz="2300" dirty="0" smtClean="0">
                <a:solidFill>
                  <a:srgbClr val="15047C"/>
                </a:solidFill>
              </a:rPr>
              <a:t>).</a:t>
            </a:r>
          </a:p>
          <a:p>
            <a:r>
              <a:rPr lang="en-IN" sz="2300" dirty="0" smtClean="0">
                <a:solidFill>
                  <a:srgbClr val="15047C"/>
                </a:solidFill>
              </a:rPr>
              <a:t> Although </a:t>
            </a:r>
            <a:r>
              <a:rPr lang="en-IN" sz="2300" dirty="0" smtClean="0">
                <a:solidFill>
                  <a:srgbClr val="15047C"/>
                </a:solidFill>
              </a:rPr>
              <a:t>some tags represent empty elements. and so are </a:t>
            </a:r>
            <a:r>
              <a:rPr lang="en-IN" sz="2300" dirty="0" smtClean="0">
                <a:solidFill>
                  <a:srgbClr val="15047C"/>
                </a:solidFill>
              </a:rPr>
              <a:t>unpaired</a:t>
            </a:r>
            <a:r>
              <a:rPr lang="en-IN" sz="2300" dirty="0" smtClean="0">
                <a:solidFill>
                  <a:srgbClr val="15047C"/>
                </a:solidFill>
              </a:rPr>
              <a:t>, </a:t>
            </a:r>
            <a:r>
              <a:rPr lang="en-IN" sz="2300" dirty="0" smtClean="0">
                <a:solidFill>
                  <a:srgbClr val="15047C"/>
                </a:solidFill>
              </a:rPr>
              <a:t>e.g</a:t>
            </a:r>
            <a:r>
              <a:rPr lang="en-IN" sz="2300" dirty="0" smtClean="0">
                <a:solidFill>
                  <a:srgbClr val="15047C"/>
                </a:solidFill>
              </a:rPr>
              <a:t>. </a:t>
            </a:r>
            <a:r>
              <a:rPr lang="en-IN" sz="2300" dirty="0" smtClean="0">
                <a:solidFill>
                  <a:srgbClr val="15047C"/>
                </a:solidFill>
              </a:rPr>
              <a:t>&lt; </a:t>
            </a:r>
            <a:r>
              <a:rPr lang="en-IN" sz="2300" dirty="0" err="1" smtClean="0">
                <a:solidFill>
                  <a:srgbClr val="15047C"/>
                </a:solidFill>
              </a:rPr>
              <a:t>img</a:t>
            </a:r>
            <a:r>
              <a:rPr lang="en-IN" sz="2300" dirty="0" smtClean="0">
                <a:solidFill>
                  <a:srgbClr val="15047C"/>
                </a:solidFill>
              </a:rPr>
              <a:t> &gt;. </a:t>
            </a:r>
            <a:r>
              <a:rPr lang="en-IN" sz="2300" dirty="0" smtClean="0">
                <a:solidFill>
                  <a:srgbClr val="15047C"/>
                </a:solidFill>
              </a:rPr>
              <a:t>The first tog in a pair is the start tag, and the second tag is the end tag</a:t>
            </a:r>
            <a:r>
              <a:rPr lang="en-IN" sz="2300" dirty="0" smtClean="0">
                <a:solidFill>
                  <a:srgbClr val="15047C"/>
                </a:solidFill>
              </a:rPr>
              <a:t>.</a:t>
            </a:r>
            <a:endParaRPr lang="en-IN" dirty="0" smtClean="0">
              <a:solidFill>
                <a:srgbClr val="15047C"/>
              </a:solidFill>
            </a:endParaRPr>
          </a:p>
          <a:p>
            <a:r>
              <a:rPr lang="en-IN" sz="2900" dirty="0" smtClean="0">
                <a:solidFill>
                  <a:srgbClr val="FF0000"/>
                </a:solidFill>
              </a:rPr>
              <a:t>PHP</a:t>
            </a:r>
            <a:r>
              <a:rPr lang="en-IN" dirty="0" smtClean="0">
                <a:solidFill>
                  <a:srgbClr val="FF0000"/>
                </a:solidFill>
              </a:rPr>
              <a:t>:- </a:t>
            </a:r>
            <a:r>
              <a:rPr lang="en-IN" sz="2300" dirty="0" smtClean="0">
                <a:solidFill>
                  <a:srgbClr val="15047C"/>
                </a:solidFill>
              </a:rPr>
              <a:t>PHP </a:t>
            </a:r>
            <a:r>
              <a:rPr lang="en-IN" sz="2300" dirty="0" smtClean="0">
                <a:solidFill>
                  <a:srgbClr val="15047C"/>
                </a:solidFill>
              </a:rPr>
              <a:t>(Hyper </a:t>
            </a:r>
            <a:r>
              <a:rPr lang="en-IN" sz="2300" dirty="0" smtClean="0">
                <a:solidFill>
                  <a:srgbClr val="15047C"/>
                </a:solidFill>
              </a:rPr>
              <a:t>Text </a:t>
            </a:r>
            <a:r>
              <a:rPr lang="en-IN" sz="2300" dirty="0" err="1" smtClean="0">
                <a:solidFill>
                  <a:srgbClr val="15047C"/>
                </a:solidFill>
              </a:rPr>
              <a:t>Preprocessor</a:t>
            </a:r>
            <a:r>
              <a:rPr lang="en-IN" sz="2300" dirty="0" smtClean="0">
                <a:solidFill>
                  <a:srgbClr val="15047C"/>
                </a:solidFill>
              </a:rPr>
              <a:t>) is a server-side scripting language designed for web development but also used as a general. </a:t>
            </a:r>
            <a:endParaRPr lang="en-IN" sz="2300" dirty="0" smtClean="0">
              <a:solidFill>
                <a:srgbClr val="15047C"/>
              </a:solidFill>
            </a:endParaRPr>
          </a:p>
          <a:p>
            <a:r>
              <a:rPr lang="en-IN" sz="2300" dirty="0" smtClean="0">
                <a:solidFill>
                  <a:srgbClr val="15047C"/>
                </a:solidFill>
              </a:rPr>
              <a:t>P</a:t>
            </a:r>
            <a:r>
              <a:rPr lang="en-IN" sz="2300" dirty="0" smtClean="0">
                <a:solidFill>
                  <a:srgbClr val="15047C"/>
                </a:solidFill>
              </a:rPr>
              <a:t>urpose </a:t>
            </a:r>
            <a:r>
              <a:rPr lang="en-IN" sz="2300" dirty="0" smtClean="0">
                <a:solidFill>
                  <a:srgbClr val="15047C"/>
                </a:solidFill>
              </a:rPr>
              <a:t>programming language. PHP is now installed on 244 million websites and 21 million </a:t>
            </a:r>
            <a:r>
              <a:rPr lang="en-IN" sz="2300" dirty="0" smtClean="0">
                <a:solidFill>
                  <a:srgbClr val="15047C"/>
                </a:solidFill>
              </a:rPr>
              <a:t>web </a:t>
            </a:r>
            <a:r>
              <a:rPr lang="en-IN" sz="2300" dirty="0" smtClean="0">
                <a:solidFill>
                  <a:srgbClr val="15047C"/>
                </a:solidFill>
              </a:rPr>
              <a:t>servers. more than Originally created by </a:t>
            </a:r>
            <a:r>
              <a:rPr lang="en-IN" sz="2300" dirty="0" err="1" smtClean="0">
                <a:solidFill>
                  <a:srgbClr val="15047C"/>
                </a:solidFill>
              </a:rPr>
              <a:t>Rasmus</a:t>
            </a:r>
            <a:r>
              <a:rPr lang="en-IN" sz="2300" dirty="0" smtClean="0">
                <a:solidFill>
                  <a:srgbClr val="15047C"/>
                </a:solidFill>
              </a:rPr>
              <a:t> </a:t>
            </a:r>
            <a:r>
              <a:rPr lang="en-IN" sz="2300" dirty="0" err="1" smtClean="0">
                <a:solidFill>
                  <a:srgbClr val="15047C"/>
                </a:solidFill>
              </a:rPr>
              <a:t>lerdorf</a:t>
            </a:r>
            <a:r>
              <a:rPr lang="en-IN" sz="2300" dirty="0" smtClean="0">
                <a:solidFill>
                  <a:srgbClr val="15047C"/>
                </a:solidFill>
              </a:rPr>
              <a:t> </a:t>
            </a:r>
            <a:r>
              <a:rPr lang="en-IN" sz="2300" dirty="0" smtClean="0">
                <a:solidFill>
                  <a:srgbClr val="15047C"/>
                </a:solidFill>
              </a:rPr>
              <a:t>in 1995. while PHP originally stood for Personal Home Page</a:t>
            </a:r>
            <a:r>
              <a:rPr lang="en-IN" sz="2300" dirty="0" smtClean="0">
                <a:solidFill>
                  <a:srgbClr val="15047C"/>
                </a:solidFill>
              </a:rPr>
              <a:t>.</a:t>
            </a:r>
          </a:p>
          <a:p>
            <a:r>
              <a:rPr lang="en-IN" sz="2300" dirty="0" smtClean="0">
                <a:solidFill>
                  <a:srgbClr val="15047C"/>
                </a:solidFill>
              </a:rPr>
              <a:t> </a:t>
            </a:r>
            <a:r>
              <a:rPr lang="en-IN" sz="2300" dirty="0" smtClean="0">
                <a:solidFill>
                  <a:srgbClr val="15047C"/>
                </a:solidFill>
              </a:rPr>
              <a:t>A </a:t>
            </a:r>
            <a:r>
              <a:rPr lang="en-IN" sz="2300" dirty="0" smtClean="0">
                <a:solidFill>
                  <a:srgbClr val="15047C"/>
                </a:solidFill>
              </a:rPr>
              <a:t>recursive </a:t>
            </a:r>
            <a:r>
              <a:rPr lang="en-IN" sz="2300" dirty="0" err="1" smtClean="0">
                <a:solidFill>
                  <a:srgbClr val="15047C"/>
                </a:solidFill>
              </a:rPr>
              <a:t>backronym</a:t>
            </a:r>
            <a:r>
              <a:rPr lang="en-IN" sz="2300" dirty="0" smtClean="0">
                <a:solidFill>
                  <a:srgbClr val="15047C"/>
                </a:solidFill>
              </a:rPr>
              <a:t> . </a:t>
            </a:r>
            <a:r>
              <a:rPr lang="en-IN" sz="2300" dirty="0" smtClean="0">
                <a:solidFill>
                  <a:srgbClr val="15047C"/>
                </a:solidFill>
              </a:rPr>
              <a:t>PHP is a free software released under the PHP license. PHP can he deployed go most web servers and also as a standalone shell </a:t>
            </a:r>
            <a:r>
              <a:rPr lang="en-IN" sz="2300" dirty="0" smtClean="0">
                <a:solidFill>
                  <a:srgbClr val="15047C"/>
                </a:solidFill>
              </a:rPr>
              <a:t>on almost </a:t>
            </a:r>
            <a:r>
              <a:rPr lang="en-IN" sz="2300" dirty="0" smtClean="0">
                <a:solidFill>
                  <a:srgbClr val="15047C"/>
                </a:solidFill>
              </a:rPr>
              <a:t>every operating system and platform, free of </a:t>
            </a:r>
            <a:r>
              <a:rPr lang="en-IN" sz="2300" dirty="0" smtClean="0">
                <a:solidFill>
                  <a:srgbClr val="15047C"/>
                </a:solidFill>
              </a:rPr>
              <a:t>charge·</a:t>
            </a:r>
            <a:endParaRPr lang="en-IN" dirty="0" smtClean="0">
              <a:solidFill>
                <a:srgbClr val="15047C"/>
              </a:solidFill>
            </a:endParaRPr>
          </a:p>
          <a:p>
            <a:r>
              <a:rPr lang="en-IN" sz="2900" dirty="0" smtClean="0">
                <a:solidFill>
                  <a:srgbClr val="15047C"/>
                </a:solidFill>
              </a:rPr>
              <a:t> </a:t>
            </a:r>
            <a:r>
              <a:rPr lang="en-IN" sz="2900" dirty="0" err="1" smtClean="0">
                <a:solidFill>
                  <a:srgbClr val="FF0000"/>
                </a:solidFill>
              </a:rPr>
              <a:t>Mysql</a:t>
            </a:r>
            <a:r>
              <a:rPr lang="en-IN" dirty="0" smtClean="0">
                <a:solidFill>
                  <a:srgbClr val="FF0000"/>
                </a:solidFill>
              </a:rPr>
              <a:t>:- </a:t>
            </a:r>
            <a:r>
              <a:rPr lang="en-IN" sz="2300" dirty="0" err="1" smtClean="0">
                <a:solidFill>
                  <a:srgbClr val="15047C"/>
                </a:solidFill>
              </a:rPr>
              <a:t>M</a:t>
            </a:r>
            <a:r>
              <a:rPr lang="en-IN" sz="2300" dirty="0" err="1" smtClean="0">
                <a:solidFill>
                  <a:srgbClr val="15047C"/>
                </a:solidFill>
              </a:rPr>
              <a:t>ysql</a:t>
            </a:r>
            <a:r>
              <a:rPr lang="en-IN" sz="2300" dirty="0" smtClean="0">
                <a:solidFill>
                  <a:srgbClr val="15047C"/>
                </a:solidFill>
              </a:rPr>
              <a:t> </a:t>
            </a:r>
            <a:r>
              <a:rPr lang="en-IN" sz="2300" dirty="0" smtClean="0">
                <a:solidFill>
                  <a:srgbClr val="15047C"/>
                </a:solidFill>
              </a:rPr>
              <a:t>( 'My S.Q-1", officially but also called "My sequel") is (as of July 2013) the world's second most widely used </a:t>
            </a:r>
            <a:r>
              <a:rPr lang="en-IN" sz="2300" dirty="0" smtClean="0">
                <a:solidFill>
                  <a:srgbClr val="15047C"/>
                </a:solidFill>
              </a:rPr>
              <a:t>open-source. </a:t>
            </a:r>
            <a:r>
              <a:rPr lang="en-IN" sz="2300" dirty="0" err="1" smtClean="0">
                <a:solidFill>
                  <a:srgbClr val="15047C"/>
                </a:solidFill>
              </a:rPr>
              <a:t>I</a:t>
            </a:r>
            <a:r>
              <a:rPr lang="en-IN" sz="2300" dirty="0" err="1" smtClean="0">
                <a:solidFill>
                  <a:srgbClr val="15047C"/>
                </a:solidFill>
              </a:rPr>
              <a:t>rrelational</a:t>
            </a:r>
            <a:r>
              <a:rPr lang="en-IN" sz="2300" dirty="0" smtClean="0">
                <a:solidFill>
                  <a:srgbClr val="15047C"/>
                </a:solidFill>
              </a:rPr>
              <a:t> </a:t>
            </a:r>
            <a:r>
              <a:rPr lang="en-IN" sz="2300" dirty="0" smtClean="0">
                <a:solidFill>
                  <a:srgbClr val="15047C"/>
                </a:solidFill>
              </a:rPr>
              <a:t>database management system (RDBMS</a:t>
            </a:r>
            <a:r>
              <a:rPr lang="en-IN" sz="2300" dirty="0" smtClean="0">
                <a:solidFill>
                  <a:srgbClr val="15047C"/>
                </a:solidFill>
              </a:rPr>
              <a:t>).</a:t>
            </a:r>
          </a:p>
          <a:p>
            <a:r>
              <a:rPr lang="en-IN" sz="2300" dirty="0" smtClean="0">
                <a:solidFill>
                  <a:srgbClr val="15047C"/>
                </a:solidFill>
              </a:rPr>
              <a:t> </a:t>
            </a:r>
            <a:r>
              <a:rPr lang="en-IN" sz="2300" dirty="0" smtClean="0">
                <a:solidFill>
                  <a:srgbClr val="15047C"/>
                </a:solidFill>
              </a:rPr>
              <a:t>The </a:t>
            </a:r>
            <a:r>
              <a:rPr lang="en-IN" sz="2300" dirty="0" err="1" smtClean="0">
                <a:solidFill>
                  <a:srgbClr val="15047C"/>
                </a:solidFill>
              </a:rPr>
              <a:t>M</a:t>
            </a:r>
            <a:r>
              <a:rPr lang="en-IN" sz="2300" dirty="0" err="1" smtClean="0">
                <a:solidFill>
                  <a:srgbClr val="15047C"/>
                </a:solidFill>
              </a:rPr>
              <a:t>ysql</a:t>
            </a:r>
            <a:r>
              <a:rPr lang="en-IN" sz="2300" dirty="0" smtClean="0">
                <a:solidFill>
                  <a:srgbClr val="15047C"/>
                </a:solidFill>
              </a:rPr>
              <a:t> development project </a:t>
            </a:r>
            <a:r>
              <a:rPr lang="en-IN" sz="2300" dirty="0" smtClean="0">
                <a:solidFill>
                  <a:srgbClr val="15047C"/>
                </a:solidFill>
              </a:rPr>
              <a:t>has made its </a:t>
            </a:r>
            <a:r>
              <a:rPr lang="en-IN" sz="2300" dirty="0" smtClean="0">
                <a:solidFill>
                  <a:srgbClr val="15047C"/>
                </a:solidFill>
              </a:rPr>
              <a:t>source code </a:t>
            </a:r>
            <a:r>
              <a:rPr lang="en-IN" sz="2300" dirty="0" smtClean="0">
                <a:solidFill>
                  <a:srgbClr val="15047C"/>
                </a:solidFill>
              </a:rPr>
              <a:t>available under the </a:t>
            </a:r>
            <a:r>
              <a:rPr lang="en-IN" sz="2300" dirty="0" smtClean="0">
                <a:solidFill>
                  <a:srgbClr val="15047C"/>
                </a:solidFill>
              </a:rPr>
              <a:t>terms  </a:t>
            </a:r>
            <a:r>
              <a:rPr lang="en-IN" sz="2300" dirty="0" smtClean="0">
                <a:solidFill>
                  <a:srgbClr val="15047C"/>
                </a:solidFill>
              </a:rPr>
              <a:t>of the GNU General </a:t>
            </a:r>
            <a:r>
              <a:rPr lang="en-IN" sz="2300" dirty="0" smtClean="0">
                <a:solidFill>
                  <a:srgbClr val="15047C"/>
                </a:solidFill>
              </a:rPr>
              <a:t>Public license</a:t>
            </a:r>
            <a:r>
              <a:rPr lang="en-IN" sz="2300" dirty="0" smtClean="0">
                <a:solidFill>
                  <a:srgbClr val="15047C"/>
                </a:solidFill>
              </a:rPr>
              <a:t>, as well as </a:t>
            </a:r>
            <a:r>
              <a:rPr lang="en-IN" sz="2300" dirty="0" smtClean="0">
                <a:solidFill>
                  <a:srgbClr val="15047C"/>
                </a:solidFill>
              </a:rPr>
              <a:t>under </a:t>
            </a:r>
            <a:r>
              <a:rPr lang="en-IN" sz="2300" dirty="0" smtClean="0">
                <a:solidFill>
                  <a:srgbClr val="15047C"/>
                </a:solidFill>
              </a:rPr>
              <a:t>a variety.</a:t>
            </a:r>
            <a:endParaRPr lang="en-IN" dirty="0">
              <a:solidFill>
                <a:srgbClr val="15047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normAutofit/>
          </a:bodyPr>
          <a:lstStyle/>
          <a:p>
            <a:r>
              <a:rPr lang="en-IN" sz="3600" b="1" dirty="0" smtClean="0"/>
              <a:t>	PROJECT AIMS AND OBJECTIVES</a:t>
            </a:r>
            <a:endParaRPr lang="en-IN" sz="3600" b="1" dirty="0"/>
          </a:p>
        </p:txBody>
      </p:sp>
      <p:sp>
        <p:nvSpPr>
          <p:cNvPr id="3" name="Content Placeholder 2"/>
          <p:cNvSpPr>
            <a:spLocks noGrp="1"/>
          </p:cNvSpPr>
          <p:nvPr>
            <p:ph idx="1"/>
          </p:nvPr>
        </p:nvSpPr>
        <p:spPr>
          <a:xfrm>
            <a:off x="457200" y="1935480"/>
            <a:ext cx="7829576" cy="3136594"/>
          </a:xfrm>
        </p:spPr>
        <p:txBody>
          <a:bodyPr>
            <a:normAutofit/>
          </a:bodyPr>
          <a:lstStyle/>
          <a:p>
            <a:r>
              <a:rPr lang="en-IN" sz="2000" dirty="0" smtClean="0">
                <a:solidFill>
                  <a:srgbClr val="FF0000"/>
                </a:solidFill>
              </a:rPr>
              <a:t>Online book reading</a:t>
            </a:r>
            <a:r>
              <a:rPr lang="en-IN" sz="2000" dirty="0" smtClean="0">
                <a:solidFill>
                  <a:srgbClr val="FF0000"/>
                </a:solidFill>
              </a:rPr>
              <a:t>.</a:t>
            </a:r>
          </a:p>
          <a:p>
            <a:r>
              <a:rPr lang="en-IN" sz="2000" dirty="0" smtClean="0">
                <a:solidFill>
                  <a:srgbClr val="FF0000"/>
                </a:solidFill>
              </a:rPr>
              <a:t> </a:t>
            </a:r>
            <a:r>
              <a:rPr lang="en-IN" sz="2000" dirty="0" smtClean="0">
                <a:solidFill>
                  <a:srgbClr val="FF0000"/>
                </a:solidFill>
              </a:rPr>
              <a:t>A search column to search availability of books</a:t>
            </a:r>
            <a:r>
              <a:rPr lang="en-IN" sz="2000" dirty="0" smtClean="0">
                <a:solidFill>
                  <a:srgbClr val="FF0000"/>
                </a:solidFill>
              </a:rPr>
              <a:t>.</a:t>
            </a:r>
          </a:p>
          <a:p>
            <a:r>
              <a:rPr lang="en-IN" sz="2000" dirty="0" smtClean="0">
                <a:solidFill>
                  <a:srgbClr val="FF0000"/>
                </a:solidFill>
              </a:rPr>
              <a:t>Facility </a:t>
            </a:r>
            <a:r>
              <a:rPr lang="en-IN" sz="2000" dirty="0" smtClean="0">
                <a:solidFill>
                  <a:srgbClr val="FF0000"/>
                </a:solidFill>
              </a:rPr>
              <a:t>to download required book.</a:t>
            </a:r>
            <a:endParaRPr lang="en-IN" sz="2000" dirty="0" smtClean="0">
              <a:solidFill>
                <a:srgbClr val="FF0000"/>
              </a:solidFill>
            </a:endParaRPr>
          </a:p>
          <a:p>
            <a:r>
              <a:rPr lang="en-IN" sz="2000" dirty="0" smtClean="0">
                <a:solidFill>
                  <a:srgbClr val="FF0000"/>
                </a:solidFill>
              </a:rPr>
              <a:t>Video </a:t>
            </a:r>
            <a:r>
              <a:rPr lang="en-IN" sz="2000" dirty="0" smtClean="0">
                <a:solidFill>
                  <a:srgbClr val="FF0000"/>
                </a:solidFill>
              </a:rPr>
              <a:t>tutorial for students</a:t>
            </a:r>
            <a:r>
              <a:rPr lang="en-IN" sz="2000" dirty="0" smtClean="0">
                <a:solidFill>
                  <a:srgbClr val="FF0000"/>
                </a:solidFill>
              </a:rPr>
              <a:t>.</a:t>
            </a:r>
          </a:p>
          <a:p>
            <a:r>
              <a:rPr lang="en-IN" sz="2000" dirty="0" smtClean="0">
                <a:solidFill>
                  <a:srgbClr val="FF0000"/>
                </a:solidFill>
              </a:rPr>
              <a:t>An </a:t>
            </a:r>
            <a:r>
              <a:rPr lang="en-IN" sz="2000" dirty="0" smtClean="0">
                <a:solidFill>
                  <a:srgbClr val="FF0000"/>
                </a:solidFill>
              </a:rPr>
              <a:t>Admin login page where admin can add books, </a:t>
            </a:r>
            <a:r>
              <a:rPr lang="en-IN" sz="2000" dirty="0" smtClean="0">
                <a:solidFill>
                  <a:srgbClr val="FF0000"/>
                </a:solidFill>
              </a:rPr>
              <a:t>videos or page </a:t>
            </a:r>
            <a:r>
              <a:rPr lang="en-IN" sz="2000" dirty="0" smtClean="0">
                <a:solidFill>
                  <a:srgbClr val="FF0000"/>
                </a:solidFill>
              </a:rPr>
              <a:t>source</a:t>
            </a:r>
            <a:r>
              <a:rPr lang="en-IN" sz="2000" dirty="0" smtClean="0">
                <a:solidFill>
                  <a:srgbClr val="FF0000"/>
                </a:solidFill>
              </a:rPr>
              <a:t>. </a:t>
            </a:r>
          </a:p>
          <a:p>
            <a:r>
              <a:rPr lang="en-IN" sz="2000" dirty="0" smtClean="0">
                <a:solidFill>
                  <a:srgbClr val="FF0000"/>
                </a:solidFill>
              </a:rPr>
              <a:t> </a:t>
            </a:r>
            <a:r>
              <a:rPr lang="en-IN" sz="2000" dirty="0" smtClean="0">
                <a:solidFill>
                  <a:srgbClr val="FF0000"/>
                </a:solidFill>
              </a:rPr>
              <a:t>Open link for learning </a:t>
            </a:r>
            <a:r>
              <a:rPr lang="en-IN" sz="2000" dirty="0" smtClean="0">
                <a:solidFill>
                  <a:srgbClr val="FF0000"/>
                </a:solidFill>
              </a:rPr>
              <a:t>websites.</a:t>
            </a:r>
            <a:endParaRPr lang="en-IN" sz="20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857232"/>
            <a:ext cx="6715172" cy="785818"/>
          </a:xfrm>
        </p:spPr>
        <p:txBody>
          <a:bodyPr>
            <a:normAutofit fontScale="90000"/>
          </a:bodyPr>
          <a:lstStyle/>
          <a:p>
            <a:r>
              <a:rPr lang="en-IN" sz="4000" b="1" dirty="0" smtClean="0">
                <a:solidFill>
                  <a:srgbClr val="C00000"/>
                </a:solidFill>
              </a:rPr>
              <a:t>	BACKGROUND </a:t>
            </a:r>
            <a:r>
              <a:rPr lang="en-IN" sz="4000" b="1" dirty="0" smtClean="0">
                <a:solidFill>
                  <a:srgbClr val="C00000"/>
                </a:solidFill>
              </a:rPr>
              <a:t>OF </a:t>
            </a:r>
            <a:r>
              <a:rPr lang="en-IN" sz="4000" b="1" dirty="0" smtClean="0">
                <a:solidFill>
                  <a:srgbClr val="C00000"/>
                </a:solidFill>
              </a:rPr>
              <a:t>PROJECTS</a:t>
            </a:r>
            <a:endParaRPr lang="en-IN" sz="4000" b="1" dirty="0">
              <a:solidFill>
                <a:srgbClr val="C00000"/>
              </a:solidFill>
            </a:endParaRPr>
          </a:p>
        </p:txBody>
      </p:sp>
      <p:sp>
        <p:nvSpPr>
          <p:cNvPr id="3" name="Content Placeholder 2"/>
          <p:cNvSpPr>
            <a:spLocks noGrp="1"/>
          </p:cNvSpPr>
          <p:nvPr>
            <p:ph idx="1"/>
          </p:nvPr>
        </p:nvSpPr>
        <p:spPr>
          <a:xfrm>
            <a:off x="457200" y="1935480"/>
            <a:ext cx="8229600" cy="3565222"/>
          </a:xfrm>
        </p:spPr>
        <p:txBody>
          <a:bodyPr>
            <a:normAutofit/>
          </a:bodyPr>
          <a:lstStyle/>
          <a:p>
            <a:r>
              <a:rPr lang="en-IN" sz="2000" dirty="0" smtClean="0">
                <a:solidFill>
                  <a:srgbClr val="002060"/>
                </a:solidFill>
              </a:rPr>
              <a:t>Simple </a:t>
            </a:r>
            <a:r>
              <a:rPr lang="en-IN" sz="2000" dirty="0" smtClean="0">
                <a:solidFill>
                  <a:srgbClr val="002060"/>
                </a:solidFill>
              </a:rPr>
              <a:t>library management System is an application which refers to library systems which are generally small or medium in size. It is used by librarian to manage the library using a computerized system where he/the can add new books, video and Page </a:t>
            </a:r>
            <a:r>
              <a:rPr lang="en-IN" sz="2000" dirty="0" smtClean="0">
                <a:solidFill>
                  <a:srgbClr val="002060"/>
                </a:solidFill>
              </a:rPr>
              <a:t>source.</a:t>
            </a:r>
          </a:p>
          <a:p>
            <a:r>
              <a:rPr lang="en-IN" sz="2000" dirty="0" smtClean="0">
                <a:solidFill>
                  <a:srgbClr val="002060"/>
                </a:solidFill>
              </a:rPr>
              <a:t>Book </a:t>
            </a:r>
            <a:r>
              <a:rPr lang="en-IN" sz="2000" dirty="0" smtClean="0">
                <a:solidFill>
                  <a:srgbClr val="002060"/>
                </a:solidFill>
              </a:rPr>
              <a:t>and student maintenance </a:t>
            </a:r>
            <a:r>
              <a:rPr lang="en-IN" sz="2000" dirty="0" smtClean="0">
                <a:solidFill>
                  <a:srgbClr val="002060"/>
                </a:solidFill>
              </a:rPr>
              <a:t>modules are </a:t>
            </a:r>
            <a:r>
              <a:rPr lang="en-IN" sz="2000" dirty="0" smtClean="0">
                <a:solidFill>
                  <a:srgbClr val="002060"/>
                </a:solidFill>
              </a:rPr>
              <a:t>also included in this system which would keep track of the students using the library and also a detailed description about the books a library </a:t>
            </a:r>
            <a:r>
              <a:rPr lang="en-IN" sz="2000" dirty="0" smtClean="0">
                <a:solidFill>
                  <a:srgbClr val="002060"/>
                </a:solidFill>
              </a:rPr>
              <a:t>contains.</a:t>
            </a:r>
          </a:p>
          <a:p>
            <a:r>
              <a:rPr lang="en-IN" sz="2000" dirty="0" smtClean="0">
                <a:solidFill>
                  <a:srgbClr val="002060"/>
                </a:solidFill>
              </a:rPr>
              <a:t> </a:t>
            </a:r>
            <a:r>
              <a:rPr lang="en-IN" sz="2000" dirty="0" smtClean="0">
                <a:solidFill>
                  <a:srgbClr val="002060"/>
                </a:solidFill>
              </a:rPr>
              <a:t>All these modules </a:t>
            </a:r>
            <a:r>
              <a:rPr lang="en-IN" sz="2000" dirty="0" smtClean="0">
                <a:solidFill>
                  <a:srgbClr val="002060"/>
                </a:solidFill>
              </a:rPr>
              <a:t>size </a:t>
            </a:r>
            <a:r>
              <a:rPr lang="en-IN" sz="2000" dirty="0" smtClean="0">
                <a:solidFill>
                  <a:srgbClr val="002060"/>
                </a:solidFill>
              </a:rPr>
              <a:t>able to help librarian to manage the library with more convenience and in a more efficient way as compared to </a:t>
            </a:r>
            <a:r>
              <a:rPr lang="en-IN" sz="2000" dirty="0" smtClean="0">
                <a:solidFill>
                  <a:srgbClr val="002060"/>
                </a:solidFill>
              </a:rPr>
              <a:t>library </a:t>
            </a:r>
            <a:r>
              <a:rPr lang="en-IN" sz="2000" dirty="0" smtClean="0">
                <a:solidFill>
                  <a:srgbClr val="002060"/>
                </a:solidFill>
              </a:rPr>
              <a:t>systems which are not computerized.</a:t>
            </a:r>
            <a:endParaRPr lang="en-IN" sz="2000" dirty="0">
              <a:solidFill>
                <a:srgbClr val="00206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714356"/>
            <a:ext cx="7000924" cy="796086"/>
          </a:xfrm>
        </p:spPr>
        <p:txBody>
          <a:bodyPr>
            <a:normAutofit fontScale="90000"/>
          </a:bodyPr>
          <a:lstStyle/>
          <a:p>
            <a:r>
              <a:rPr lang="en-IN" sz="3600" b="1" dirty="0" smtClean="0"/>
              <a:t>	</a:t>
            </a:r>
            <a:r>
              <a:rPr lang="en-IN" sz="3600" b="1" dirty="0" smtClean="0">
                <a:solidFill>
                  <a:srgbClr val="7030A0"/>
                </a:solidFill>
              </a:rPr>
              <a:t>CONCLUSION AND FUTURE SCOPE</a:t>
            </a:r>
            <a:endParaRPr lang="en-IN" sz="3600" b="1" dirty="0">
              <a:solidFill>
                <a:srgbClr val="7030A0"/>
              </a:solidFill>
            </a:endParaRPr>
          </a:p>
        </p:txBody>
      </p:sp>
      <p:sp>
        <p:nvSpPr>
          <p:cNvPr id="3" name="Content Placeholder 2"/>
          <p:cNvSpPr>
            <a:spLocks noGrp="1"/>
          </p:cNvSpPr>
          <p:nvPr>
            <p:ph idx="1"/>
          </p:nvPr>
        </p:nvSpPr>
        <p:spPr/>
        <p:txBody>
          <a:bodyPr>
            <a:normAutofit/>
          </a:bodyPr>
          <a:lstStyle/>
          <a:p>
            <a:r>
              <a:rPr lang="en-IN" sz="1800" dirty="0" smtClean="0">
                <a:solidFill>
                  <a:srgbClr val="FF0000"/>
                </a:solidFill>
              </a:rPr>
              <a:t>This </a:t>
            </a:r>
            <a:r>
              <a:rPr lang="en-IN" sz="1800" dirty="0" smtClean="0">
                <a:solidFill>
                  <a:srgbClr val="FF0000"/>
                </a:solidFill>
              </a:rPr>
              <a:t>website provides a computerized version of Simple library -Management system which will benefit the students as well as the staff of the library</a:t>
            </a:r>
            <a:r>
              <a:rPr lang="en-IN" sz="1800" dirty="0" smtClean="0">
                <a:solidFill>
                  <a:srgbClr val="FF0000"/>
                </a:solidFill>
              </a:rPr>
              <a:t>.</a:t>
            </a:r>
          </a:p>
          <a:p>
            <a:r>
              <a:rPr lang="en-IN" sz="1800" dirty="0" smtClean="0">
                <a:solidFill>
                  <a:srgbClr val="FF0000"/>
                </a:solidFill>
              </a:rPr>
              <a:t>It </a:t>
            </a:r>
            <a:r>
              <a:rPr lang="en-IN" sz="1800" dirty="0" smtClean="0">
                <a:solidFill>
                  <a:srgbClr val="FF0000"/>
                </a:solidFill>
              </a:rPr>
              <a:t>makes entire process online where student can search books, staff can generate reports and do book transactions. It also has a facility for, student can login and can see status of books issued as well </a:t>
            </a:r>
            <a:r>
              <a:rPr lang="en-IN" sz="1800" dirty="0" smtClean="0">
                <a:solidFill>
                  <a:srgbClr val="FF0000"/>
                </a:solidFill>
              </a:rPr>
              <a:t>request </a:t>
            </a:r>
            <a:r>
              <a:rPr lang="en-IN" sz="1800" dirty="0" smtClean="0">
                <a:solidFill>
                  <a:srgbClr val="FF0000"/>
                </a:solidFill>
              </a:rPr>
              <a:t>for book or give some </a:t>
            </a:r>
            <a:r>
              <a:rPr lang="en-IN" sz="1800" dirty="0" smtClean="0">
                <a:solidFill>
                  <a:srgbClr val="FF0000"/>
                </a:solidFill>
              </a:rPr>
              <a:t>suggestions</a:t>
            </a:r>
            <a:r>
              <a:rPr lang="en-IN" sz="1800" dirty="0" smtClean="0">
                <a:solidFill>
                  <a:srgbClr val="FF0000"/>
                </a:solidFill>
              </a:rPr>
              <a:t>. It has a facility of teacher's login where teachers can add lectures notes and also give necessary suggestion. to library and also add info about workshops or events happening in our college or nearby college in the online </a:t>
            </a:r>
            <a:r>
              <a:rPr lang="en-IN" sz="1800" dirty="0" smtClean="0">
                <a:solidFill>
                  <a:srgbClr val="FF0000"/>
                </a:solidFill>
              </a:rPr>
              <a:t>notice board. </a:t>
            </a:r>
          </a:p>
          <a:p>
            <a:r>
              <a:rPr lang="en-IN" sz="1800" dirty="0" smtClean="0">
                <a:solidFill>
                  <a:srgbClr val="FF0000"/>
                </a:solidFill>
              </a:rPr>
              <a:t>There </a:t>
            </a:r>
            <a:r>
              <a:rPr lang="en-IN" sz="1800" dirty="0" smtClean="0">
                <a:solidFill>
                  <a:srgbClr val="FF0000"/>
                </a:solidFill>
              </a:rPr>
              <a:t>is a future scope of this facility that many more features such as </a:t>
            </a:r>
            <a:r>
              <a:rPr lang="en-IN" sz="1800" dirty="0" smtClean="0">
                <a:solidFill>
                  <a:srgbClr val="FF0000"/>
                </a:solidFill>
              </a:rPr>
              <a:t>online </a:t>
            </a:r>
            <a:r>
              <a:rPr lang="en-IN" sz="1800" dirty="0" smtClean="0">
                <a:solidFill>
                  <a:srgbClr val="FF0000"/>
                </a:solidFill>
              </a:rPr>
              <a:t>lectures video </a:t>
            </a:r>
            <a:r>
              <a:rPr lang="en-IN" sz="1800" dirty="0" smtClean="0">
                <a:solidFill>
                  <a:srgbClr val="FF0000"/>
                </a:solidFill>
              </a:rPr>
              <a:t>tutorials </a:t>
            </a:r>
            <a:r>
              <a:rPr lang="en-IN" sz="1800" dirty="0" smtClean="0">
                <a:solidFill>
                  <a:srgbClr val="FF0000"/>
                </a:solidFill>
              </a:rPr>
              <a:t>can be added by teachers as well as online assignments submission facility, a feature of group chat where students can discuss various issues of engineering can be added this project thus making it more interactive more user friendly and project which </a:t>
            </a:r>
            <a:r>
              <a:rPr lang="en-IN" sz="1800" dirty="0" err="1" smtClean="0">
                <a:solidFill>
                  <a:srgbClr val="FF0000"/>
                </a:solidFill>
              </a:rPr>
              <a:t>fullfills</a:t>
            </a:r>
            <a:r>
              <a:rPr lang="en-IN" sz="1800" dirty="0" smtClean="0">
                <a:solidFill>
                  <a:srgbClr val="FF0000"/>
                </a:solidFill>
              </a:rPr>
              <a:t> </a:t>
            </a:r>
            <a:r>
              <a:rPr lang="en-IN" sz="1800" dirty="0" smtClean="0">
                <a:solidFill>
                  <a:srgbClr val="FF0000"/>
                </a:solidFill>
              </a:rPr>
              <a:t>each users need in the best way possible.</a:t>
            </a:r>
            <a:endParaRPr lang="en-IN" sz="18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108" y="642918"/>
            <a:ext cx="4286280" cy="785818"/>
          </a:xfrm>
        </p:spPr>
        <p:txBody>
          <a:bodyPr>
            <a:normAutofit fontScale="90000"/>
          </a:bodyPr>
          <a:lstStyle/>
          <a:p>
            <a:r>
              <a:rPr lang="en-IN" sz="4400" dirty="0" smtClean="0">
                <a:solidFill>
                  <a:srgbClr val="FF0000"/>
                </a:solidFill>
              </a:rPr>
              <a:t>    INDEX</a:t>
            </a:r>
            <a:r>
              <a:rPr lang="en-IN" sz="4000" dirty="0" smtClean="0">
                <a:solidFill>
                  <a:srgbClr val="FF0000"/>
                </a:solidFill>
              </a:rPr>
              <a:t>	</a:t>
            </a:r>
            <a:r>
              <a:rPr lang="en-IN" dirty="0" smtClean="0"/>
              <a:t>		</a:t>
            </a:r>
            <a:endParaRPr lang="en-IN" dirty="0"/>
          </a:p>
        </p:txBody>
      </p:sp>
      <p:sp>
        <p:nvSpPr>
          <p:cNvPr id="3" name="Subtitle 2"/>
          <p:cNvSpPr>
            <a:spLocks noGrp="1"/>
          </p:cNvSpPr>
          <p:nvPr>
            <p:ph type="subTitle" idx="1"/>
          </p:nvPr>
        </p:nvSpPr>
        <p:spPr>
          <a:xfrm>
            <a:off x="533400" y="2214554"/>
            <a:ext cx="7854696" cy="3643338"/>
          </a:xfrm>
        </p:spPr>
        <p:txBody>
          <a:bodyPr>
            <a:normAutofit/>
          </a:bodyPr>
          <a:lstStyle/>
          <a:p>
            <a:pPr marL="971550" lvl="1" indent="-514350">
              <a:buFont typeface="+mj-lt"/>
              <a:buAutoNum type="arabicPeriod"/>
            </a:pPr>
            <a:r>
              <a:rPr lang="en-IN" sz="2000" dirty="0" smtClean="0">
                <a:solidFill>
                  <a:srgbClr val="7030A0"/>
                </a:solidFill>
              </a:rPr>
              <a:t>Introduction						</a:t>
            </a:r>
          </a:p>
          <a:p>
            <a:pPr marL="971550" lvl="1" indent="-514350">
              <a:buFont typeface="+mj-lt"/>
              <a:buAutoNum type="arabicPeriod"/>
            </a:pPr>
            <a:r>
              <a:rPr lang="en-IN" sz="2000" dirty="0" smtClean="0">
                <a:solidFill>
                  <a:srgbClr val="7030A0"/>
                </a:solidFill>
              </a:rPr>
              <a:t>Abstract						</a:t>
            </a:r>
          </a:p>
          <a:p>
            <a:pPr marL="971550" lvl="1" indent="-514350">
              <a:buFont typeface="+mj-lt"/>
              <a:buAutoNum type="arabicPeriod"/>
            </a:pPr>
            <a:r>
              <a:rPr lang="en-IN" sz="2000" dirty="0" smtClean="0">
                <a:solidFill>
                  <a:srgbClr val="7030A0"/>
                </a:solidFill>
              </a:rPr>
              <a:t>Acknowledgement					</a:t>
            </a:r>
          </a:p>
          <a:p>
            <a:pPr marL="971550" lvl="1" indent="-514350">
              <a:buFont typeface="+mj-lt"/>
              <a:buAutoNum type="arabicPeriod"/>
            </a:pPr>
            <a:r>
              <a:rPr lang="en-IN" sz="2000" dirty="0" smtClean="0">
                <a:solidFill>
                  <a:srgbClr val="7030A0"/>
                </a:solidFill>
              </a:rPr>
              <a:t>Advantages						</a:t>
            </a:r>
          </a:p>
          <a:p>
            <a:pPr marL="971550" lvl="1" indent="-514350">
              <a:buFont typeface="+mj-lt"/>
              <a:buAutoNum type="arabicPeriod"/>
            </a:pPr>
            <a:r>
              <a:rPr lang="en-IN" sz="2000" dirty="0" smtClean="0">
                <a:solidFill>
                  <a:srgbClr val="7030A0"/>
                </a:solidFill>
              </a:rPr>
              <a:t>Disadvantages						</a:t>
            </a:r>
          </a:p>
          <a:p>
            <a:pPr marL="971550" lvl="1" indent="-514350">
              <a:buFont typeface="+mj-lt"/>
              <a:buAutoNum type="arabicPeriod"/>
            </a:pPr>
            <a:r>
              <a:rPr lang="en-IN" sz="2000" dirty="0" smtClean="0">
                <a:solidFill>
                  <a:srgbClr val="7030A0"/>
                </a:solidFill>
              </a:rPr>
              <a:t>Software and Hardware Requirements			</a:t>
            </a:r>
          </a:p>
          <a:p>
            <a:pPr marL="971550" lvl="1" indent="-514350">
              <a:buFont typeface="+mj-lt"/>
              <a:buAutoNum type="arabicPeriod"/>
            </a:pPr>
            <a:r>
              <a:rPr lang="en-IN" sz="2000" dirty="0" err="1" smtClean="0">
                <a:solidFill>
                  <a:srgbClr val="7030A0"/>
                </a:solidFill>
              </a:rPr>
              <a:t>Backgrounf</a:t>
            </a:r>
            <a:r>
              <a:rPr lang="en-IN" sz="2000" dirty="0" smtClean="0">
                <a:solidFill>
                  <a:srgbClr val="7030A0"/>
                </a:solidFill>
              </a:rPr>
              <a:t> of Projects					</a:t>
            </a:r>
          </a:p>
          <a:p>
            <a:pPr marL="971550" lvl="1" indent="-514350">
              <a:buFont typeface="+mj-lt"/>
              <a:buAutoNum type="arabicPeriod"/>
            </a:pPr>
            <a:r>
              <a:rPr lang="en-IN" sz="2000" dirty="0" smtClean="0">
                <a:solidFill>
                  <a:srgbClr val="7030A0"/>
                </a:solidFill>
              </a:rPr>
              <a:t>Conclusion and Future Scope	</a:t>
            </a:r>
            <a:r>
              <a:rPr lang="en-IN" dirty="0" smtClean="0">
                <a:solidFill>
                  <a:srgbClr val="FF0000"/>
                </a:solidFill>
              </a:rPr>
              <a:t>		</a:t>
            </a:r>
            <a:r>
              <a:rPr lang="en-IN" dirty="0" smtClean="0"/>
              <a: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14356"/>
            <a:ext cx="6072230" cy="867524"/>
          </a:xfrm>
        </p:spPr>
        <p:txBody>
          <a:bodyPr>
            <a:normAutofit/>
          </a:bodyPr>
          <a:lstStyle/>
          <a:p>
            <a:r>
              <a:rPr lang="en-IN" sz="4400" b="1" dirty="0" smtClean="0">
                <a:solidFill>
                  <a:srgbClr val="7030A0"/>
                </a:solidFill>
              </a:rPr>
              <a:t>		INTRODUCTION</a:t>
            </a:r>
            <a:endParaRPr lang="en-IN" sz="4400" b="1" dirty="0">
              <a:solidFill>
                <a:srgbClr val="7030A0"/>
              </a:solidFill>
            </a:endParaRPr>
          </a:p>
        </p:txBody>
      </p:sp>
      <p:sp>
        <p:nvSpPr>
          <p:cNvPr id="3" name="Content Placeholder 2"/>
          <p:cNvSpPr>
            <a:spLocks noGrp="1"/>
          </p:cNvSpPr>
          <p:nvPr>
            <p:ph idx="1"/>
          </p:nvPr>
        </p:nvSpPr>
        <p:spPr/>
        <p:txBody>
          <a:bodyPr>
            <a:normAutofit/>
          </a:bodyPr>
          <a:lstStyle/>
          <a:p>
            <a:r>
              <a:rPr lang="en-IN" sz="2000" dirty="0" smtClean="0">
                <a:solidFill>
                  <a:srgbClr val="990099"/>
                </a:solidFill>
              </a:rPr>
              <a:t>The project titled library management system is library management software for monitoring and controlling the transactions in a library. The project “Simple library management system” is develop in </a:t>
            </a:r>
            <a:r>
              <a:rPr lang="en-IN" sz="2000" dirty="0" err="1" smtClean="0">
                <a:solidFill>
                  <a:srgbClr val="990099"/>
                </a:solidFill>
              </a:rPr>
              <a:t>php</a:t>
            </a:r>
            <a:r>
              <a:rPr lang="en-IN" sz="2000" dirty="0" smtClean="0">
                <a:solidFill>
                  <a:srgbClr val="990099"/>
                </a:solidFill>
              </a:rPr>
              <a:t>, which mainly focuses on basic operations in a library like adding new book, and updating new information, searching books and members and return books </a:t>
            </a:r>
          </a:p>
          <a:p>
            <a:r>
              <a:rPr lang="en-IN" sz="2000" dirty="0" smtClean="0">
                <a:solidFill>
                  <a:srgbClr val="990099"/>
                </a:solidFill>
              </a:rPr>
              <a:t>This project of “Simple library management system” of give us the complete information about the library, we can issue the book of the student and maintain their record and can also check how, many books are issued and stock available in the library.</a:t>
            </a:r>
            <a:endParaRPr lang="en-IN" dirty="0">
              <a:solidFill>
                <a:srgbClr val="9900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4000" b="1" dirty="0" smtClean="0">
                <a:solidFill>
                  <a:srgbClr val="003366"/>
                </a:solidFill>
              </a:rPr>
              <a:t>ABSTRACT</a:t>
            </a:r>
            <a:endParaRPr lang="en-IN" sz="4000" b="1" dirty="0">
              <a:solidFill>
                <a:srgbClr val="003366"/>
              </a:solidFill>
            </a:endParaRPr>
          </a:p>
        </p:txBody>
      </p:sp>
      <p:sp>
        <p:nvSpPr>
          <p:cNvPr id="3" name="Content Placeholder 2"/>
          <p:cNvSpPr>
            <a:spLocks noGrp="1"/>
          </p:cNvSpPr>
          <p:nvPr>
            <p:ph idx="1"/>
          </p:nvPr>
        </p:nvSpPr>
        <p:spPr/>
        <p:txBody>
          <a:bodyPr>
            <a:normAutofit/>
          </a:bodyPr>
          <a:lstStyle/>
          <a:p>
            <a:r>
              <a:rPr lang="en-IN" sz="2000" dirty="0" smtClean="0">
                <a:solidFill>
                  <a:srgbClr val="008000"/>
                </a:solidFill>
              </a:rPr>
              <a:t>The Simple library management system is an application for assisting a librarian in managing a book library in a university. The system would provide basic set of feature to add/update members, add/update books, and manage check in specification in for the system based on the client’s statement of need.</a:t>
            </a:r>
            <a:endParaRPr lang="en-IN" sz="2000" dirty="0">
              <a:solidFill>
                <a:srgbClr val="008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18" y="714356"/>
            <a:ext cx="5357850" cy="714380"/>
          </a:xfrm>
        </p:spPr>
        <p:txBody>
          <a:bodyPr>
            <a:normAutofit/>
          </a:bodyPr>
          <a:lstStyle/>
          <a:p>
            <a:pPr algn="ctr"/>
            <a:r>
              <a:rPr lang="en-IN" sz="4000" b="1" dirty="0" smtClean="0">
                <a:solidFill>
                  <a:srgbClr val="990099"/>
                </a:solidFill>
              </a:rPr>
              <a:t>ACKNOWLEDGEMENT</a:t>
            </a:r>
            <a:endParaRPr lang="en-IN" sz="4000" b="1" dirty="0">
              <a:solidFill>
                <a:srgbClr val="990099"/>
              </a:solidFill>
            </a:endParaRPr>
          </a:p>
        </p:txBody>
      </p:sp>
      <p:sp>
        <p:nvSpPr>
          <p:cNvPr id="3" name="Content Placeholder 2"/>
          <p:cNvSpPr>
            <a:spLocks noGrp="1"/>
          </p:cNvSpPr>
          <p:nvPr>
            <p:ph idx="1"/>
          </p:nvPr>
        </p:nvSpPr>
        <p:spPr/>
        <p:txBody>
          <a:bodyPr/>
          <a:lstStyle/>
          <a:p>
            <a:pPr>
              <a:buNone/>
            </a:pPr>
            <a:r>
              <a:rPr lang="en-IN" sz="2400" dirty="0" smtClean="0">
                <a:solidFill>
                  <a:srgbClr val="003366"/>
                </a:solidFill>
              </a:rPr>
              <a:t>    I </a:t>
            </a:r>
            <a:r>
              <a:rPr lang="en-IN" sz="2400" dirty="0" smtClean="0">
                <a:solidFill>
                  <a:srgbClr val="003366"/>
                </a:solidFill>
              </a:rPr>
              <a:t>would like to express my special thanks of gratitude to my computer Science teacher "Mr. </a:t>
            </a:r>
            <a:r>
              <a:rPr lang="en-IN" sz="2400" dirty="0" err="1" smtClean="0">
                <a:solidFill>
                  <a:srgbClr val="003366"/>
                </a:solidFill>
              </a:rPr>
              <a:t>Abhinav</a:t>
            </a:r>
            <a:r>
              <a:rPr lang="en-IN" sz="2400" dirty="0" smtClean="0">
                <a:solidFill>
                  <a:srgbClr val="003366"/>
                </a:solidFill>
              </a:rPr>
              <a:t> Sharma" for their able </a:t>
            </a:r>
            <a:r>
              <a:rPr lang="en-IN" sz="2400" dirty="0" smtClean="0">
                <a:solidFill>
                  <a:srgbClr val="003366"/>
                </a:solidFill>
              </a:rPr>
              <a:t>guidance and </a:t>
            </a:r>
            <a:r>
              <a:rPr lang="en-IN" sz="2400" dirty="0" smtClean="0">
                <a:solidFill>
                  <a:srgbClr val="003366"/>
                </a:solidFill>
              </a:rPr>
              <a:t>support in completing my project. I would also like to extend my gratitude to the Principal </a:t>
            </a:r>
            <a:r>
              <a:rPr lang="en-IN" sz="2400" dirty="0" err="1" smtClean="0">
                <a:solidFill>
                  <a:srgbClr val="003366"/>
                </a:solidFill>
              </a:rPr>
              <a:t>Mam</a:t>
            </a:r>
            <a:r>
              <a:rPr lang="en-IN" sz="2400" dirty="0" smtClean="0">
                <a:solidFill>
                  <a:srgbClr val="003366"/>
                </a:solidFill>
              </a:rPr>
              <a:t> " Dr</a:t>
            </a:r>
            <a:r>
              <a:rPr lang="en-IN" sz="2400" dirty="0" smtClean="0">
                <a:solidFill>
                  <a:srgbClr val="003366"/>
                </a:solidFill>
              </a:rPr>
              <a:t>. </a:t>
            </a:r>
            <a:r>
              <a:rPr lang="en-IN" sz="2400" dirty="0" err="1" smtClean="0">
                <a:solidFill>
                  <a:srgbClr val="003366"/>
                </a:solidFill>
              </a:rPr>
              <a:t>Anju</a:t>
            </a:r>
            <a:r>
              <a:rPr lang="en-IN" sz="2400" dirty="0" smtClean="0">
                <a:solidFill>
                  <a:srgbClr val="003366"/>
                </a:solidFill>
              </a:rPr>
              <a:t> </a:t>
            </a:r>
            <a:r>
              <a:rPr lang="en-IN" sz="2400" dirty="0" err="1" smtClean="0">
                <a:solidFill>
                  <a:srgbClr val="003366"/>
                </a:solidFill>
              </a:rPr>
              <a:t>Batta</a:t>
            </a:r>
            <a:r>
              <a:rPr lang="en-IN" sz="2400" dirty="0" smtClean="0">
                <a:solidFill>
                  <a:srgbClr val="003366"/>
                </a:solidFill>
              </a:rPr>
              <a:t> </a:t>
            </a:r>
            <a:r>
              <a:rPr lang="en-IN" sz="2400" dirty="0" err="1" smtClean="0">
                <a:solidFill>
                  <a:srgbClr val="003366"/>
                </a:solidFill>
              </a:rPr>
              <a:t>Sehgal</a:t>
            </a:r>
            <a:r>
              <a:rPr lang="en-IN" sz="2400" dirty="0" smtClean="0">
                <a:solidFill>
                  <a:srgbClr val="003366"/>
                </a:solidFill>
              </a:rPr>
              <a:t>” for </a:t>
            </a:r>
            <a:r>
              <a:rPr lang="en-IN" sz="2400" dirty="0" smtClean="0">
                <a:solidFill>
                  <a:srgbClr val="003366"/>
                </a:solidFill>
              </a:rPr>
              <a:t>providing me with all the facility that was required</a:t>
            </a:r>
            <a:r>
              <a:rPr lang="en-IN" sz="2400" dirty="0" smtClean="0">
                <a:solidFill>
                  <a:srgbClr val="003366"/>
                </a:solidFill>
              </a:rPr>
              <a:t>. </a:t>
            </a:r>
          </a:p>
          <a:p>
            <a:pPr>
              <a:buNone/>
            </a:pPr>
            <a:r>
              <a:rPr lang="en-IN" dirty="0" smtClean="0"/>
              <a:t> 				</a:t>
            </a:r>
            <a:r>
              <a:rPr lang="en-IN" b="1" dirty="0" err="1" smtClean="0"/>
              <a:t>Priyanka</a:t>
            </a:r>
            <a:r>
              <a:rPr lang="en-IN" b="1" dirty="0" smtClean="0"/>
              <a:t> </a:t>
            </a:r>
            <a:r>
              <a:rPr lang="en-IN" b="1" dirty="0" smtClean="0"/>
              <a:t>&amp; </a:t>
            </a:r>
            <a:r>
              <a:rPr lang="en-IN" b="1" dirty="0" err="1" smtClean="0"/>
              <a:t>Anchal</a:t>
            </a:r>
            <a:r>
              <a:rPr lang="en-IN" b="1" dirty="0" smtClean="0"/>
              <a:t> </a:t>
            </a:r>
            <a:r>
              <a:rPr lang="en-IN" b="1" dirty="0" err="1" smtClean="0"/>
              <a:t>B.Sc</a:t>
            </a:r>
            <a:r>
              <a:rPr lang="en-IN" b="1" dirty="0" smtClean="0"/>
              <a:t> 2</a:t>
            </a:r>
            <a:r>
              <a:rPr lang="en-IN" b="1" baseline="30000" dirty="0" smtClean="0"/>
              <a:t>nd</a:t>
            </a:r>
            <a:r>
              <a:rPr lang="en-IN" b="1" dirty="0" smtClean="0"/>
              <a:t>  Year</a:t>
            </a: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2400" b="1" dirty="0" smtClean="0">
                <a:solidFill>
                  <a:srgbClr val="15047C"/>
                </a:solidFill>
              </a:rPr>
              <a:t>ADVANTAGES </a:t>
            </a:r>
            <a:br>
              <a:rPr lang="en-IN" sz="2400" b="1" dirty="0" smtClean="0">
                <a:solidFill>
                  <a:srgbClr val="15047C"/>
                </a:solidFill>
              </a:rPr>
            </a:br>
            <a:r>
              <a:rPr lang="en-IN" sz="2400" b="1" dirty="0" smtClean="0">
                <a:solidFill>
                  <a:srgbClr val="15047C"/>
                </a:solidFill>
              </a:rPr>
              <a:t>of </a:t>
            </a:r>
            <a:br>
              <a:rPr lang="en-IN" sz="2400" b="1" dirty="0" smtClean="0">
                <a:solidFill>
                  <a:srgbClr val="15047C"/>
                </a:solidFill>
              </a:rPr>
            </a:br>
            <a:r>
              <a:rPr lang="en-IN" sz="2400" b="1" dirty="0" smtClean="0">
                <a:solidFill>
                  <a:srgbClr val="15047C"/>
                </a:solidFill>
              </a:rPr>
              <a:t>SIMPLE LIBRARY MANAGEMENT SYSTEM</a:t>
            </a:r>
            <a:endParaRPr lang="en-IN" sz="2400" b="1" dirty="0">
              <a:solidFill>
                <a:srgbClr val="15047C"/>
              </a:solidFill>
            </a:endParaRPr>
          </a:p>
        </p:txBody>
      </p:sp>
      <p:sp>
        <p:nvSpPr>
          <p:cNvPr id="3" name="Content Placeholder 2"/>
          <p:cNvSpPr>
            <a:spLocks noGrp="1"/>
          </p:cNvSpPr>
          <p:nvPr>
            <p:ph idx="1"/>
          </p:nvPr>
        </p:nvSpPr>
        <p:spPr/>
        <p:txBody>
          <a:bodyPr>
            <a:normAutofit/>
          </a:bodyPr>
          <a:lstStyle/>
          <a:p>
            <a:r>
              <a:rPr lang="en-IN" dirty="0" smtClean="0">
                <a:solidFill>
                  <a:srgbClr val="990099"/>
                </a:solidFill>
              </a:rPr>
              <a:t>Simple and easy to use:- </a:t>
            </a:r>
            <a:r>
              <a:rPr lang="en-IN" sz="2000" dirty="0" smtClean="0">
                <a:solidFill>
                  <a:srgbClr val="006666"/>
                </a:solidFill>
              </a:rPr>
              <a:t>The library management software is simple user friendly can be easily integrated with your existing system. The “LMS” benefits provide online and offline storage, automated backup and easy upgrades to simplify and enhance the learning process.</a:t>
            </a:r>
            <a:endParaRPr lang="en-IN" dirty="0" smtClean="0">
              <a:solidFill>
                <a:srgbClr val="006666"/>
              </a:solidFill>
            </a:endParaRPr>
          </a:p>
          <a:p>
            <a:r>
              <a:rPr lang="en-IN" dirty="0" smtClean="0">
                <a:solidFill>
                  <a:srgbClr val="990099"/>
                </a:solidFill>
              </a:rPr>
              <a:t>Increased library engagement:- </a:t>
            </a:r>
            <a:r>
              <a:rPr lang="en-IN" sz="2000" dirty="0" smtClean="0">
                <a:solidFill>
                  <a:srgbClr val="006666"/>
                </a:solidFill>
              </a:rPr>
              <a:t>Avoid frustration and tediousness by providing students with 24/7 accessed to library resources from anywhere any time. Library management software allow the librarian to maintain all type of books, </a:t>
            </a:r>
            <a:r>
              <a:rPr lang="en-IN" sz="2000" dirty="0" err="1" smtClean="0">
                <a:solidFill>
                  <a:srgbClr val="006666"/>
                </a:solidFill>
              </a:rPr>
              <a:t>ebooks</a:t>
            </a:r>
            <a:r>
              <a:rPr lang="en-IN" sz="2000" dirty="0" smtClean="0">
                <a:solidFill>
                  <a:srgbClr val="006666"/>
                </a:solidFill>
              </a:rPr>
              <a:t> photos ,videos and create event .</a:t>
            </a:r>
            <a:endParaRPr lang="en-IN" dirty="0" smtClean="0">
              <a:solidFill>
                <a:srgbClr val="00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142984"/>
            <a:ext cx="8662990" cy="4000528"/>
          </a:xfrm>
        </p:spPr>
        <p:txBody>
          <a:bodyPr>
            <a:normAutofit/>
          </a:bodyPr>
          <a:lstStyle/>
          <a:p>
            <a:pPr>
              <a:buFont typeface="Arial" pitchFamily="34" charset="0"/>
              <a:buChar char="•"/>
            </a:pPr>
            <a:r>
              <a:rPr lang="en-IN" sz="2000" dirty="0" smtClean="0">
                <a:solidFill>
                  <a:srgbClr val="990099"/>
                </a:solidFill>
              </a:rPr>
              <a:t>Highly secure, scalable and reliable</a:t>
            </a:r>
            <a:r>
              <a:rPr lang="en-IN" sz="1800" dirty="0" smtClean="0">
                <a:solidFill>
                  <a:srgbClr val="990099"/>
                </a:solidFill>
              </a:rPr>
              <a:t>:-</a:t>
            </a:r>
            <a:r>
              <a:rPr lang="en-IN" sz="1800" dirty="0" smtClean="0"/>
              <a:t> </a:t>
            </a:r>
            <a:r>
              <a:rPr lang="en-IN" sz="1600" dirty="0" smtClean="0">
                <a:solidFill>
                  <a:srgbClr val="003366"/>
                </a:solidFill>
              </a:rPr>
              <a:t>College libraries benefit for scalable infrastructure </a:t>
            </a:r>
            <a:r>
              <a:rPr lang="en-IN" sz="1600" dirty="0" err="1" smtClean="0">
                <a:solidFill>
                  <a:srgbClr val="003366"/>
                </a:solidFill>
              </a:rPr>
              <a:t>rolebased</a:t>
            </a:r>
            <a:r>
              <a:rPr lang="en-IN" sz="1600" dirty="0" smtClean="0">
                <a:solidFill>
                  <a:srgbClr val="003366"/>
                </a:solidFill>
              </a:rPr>
              <a:t> secure access high performance and reliable to ensure seamless access to library database.</a:t>
            </a:r>
            <a:r>
              <a:rPr lang="en-IN" sz="1600" dirty="0" smtClean="0"/>
              <a:t/>
            </a:r>
            <a:br>
              <a:rPr lang="en-IN" sz="1600" dirty="0" smtClean="0"/>
            </a:br>
            <a:r>
              <a:rPr lang="en-IN" sz="2000" dirty="0" smtClean="0">
                <a:solidFill>
                  <a:srgbClr val="990099"/>
                </a:solidFill>
              </a:rPr>
              <a:t>Fully Customizable :- </a:t>
            </a:r>
            <a:r>
              <a:rPr lang="en-IN" sz="1600" dirty="0" smtClean="0">
                <a:solidFill>
                  <a:srgbClr val="003366"/>
                </a:solidFill>
              </a:rPr>
              <a:t>The library automation system is fully customizable and adaptable to the needs of educational institution to provide fast reliable data.</a:t>
            </a:r>
            <a:r>
              <a:rPr lang="en-IN" sz="1800" dirty="0" smtClean="0"/>
              <a:t/>
            </a:r>
            <a:br>
              <a:rPr lang="en-IN" sz="1800" dirty="0" smtClean="0"/>
            </a:br>
            <a:r>
              <a:rPr lang="en-IN" sz="2000" dirty="0" smtClean="0">
                <a:solidFill>
                  <a:srgbClr val="990099"/>
                </a:solidFill>
              </a:rPr>
              <a:t>Innovation</a:t>
            </a:r>
            <a:r>
              <a:rPr lang="en-IN" sz="1800" dirty="0" smtClean="0">
                <a:solidFill>
                  <a:srgbClr val="990099"/>
                </a:solidFill>
              </a:rPr>
              <a:t>:- </a:t>
            </a:r>
            <a:r>
              <a:rPr lang="en-IN" sz="1600" dirty="0" smtClean="0">
                <a:solidFill>
                  <a:srgbClr val="003366"/>
                </a:solidFill>
              </a:rPr>
              <a:t>Student can search write article, upload photo and videos , and manage email, send messages, but also help them to keep up with the librarian and other student via chat, discussion forums, and social media.</a:t>
            </a:r>
            <a:r>
              <a:rPr lang="en-IN" sz="1800" dirty="0" smtClean="0"/>
              <a:t/>
            </a:r>
            <a:br>
              <a:rPr lang="en-IN" sz="1800" dirty="0" smtClean="0"/>
            </a:br>
            <a:r>
              <a:rPr lang="en-IN" sz="2000" dirty="0" err="1" smtClean="0">
                <a:solidFill>
                  <a:srgbClr val="990099"/>
                </a:solidFill>
              </a:rPr>
              <a:t>Error_Free</a:t>
            </a:r>
            <a:r>
              <a:rPr lang="en-IN" sz="1800" dirty="0" smtClean="0">
                <a:solidFill>
                  <a:srgbClr val="990099"/>
                </a:solidFill>
              </a:rPr>
              <a:t>:- </a:t>
            </a:r>
            <a:r>
              <a:rPr lang="en-IN" sz="1600" dirty="0" smtClean="0">
                <a:solidFill>
                  <a:srgbClr val="003366"/>
                </a:solidFill>
              </a:rPr>
              <a:t>The automated library software is </a:t>
            </a:r>
            <a:r>
              <a:rPr lang="en-IN" sz="1600" dirty="0" err="1" smtClean="0">
                <a:solidFill>
                  <a:srgbClr val="003366"/>
                </a:solidFill>
              </a:rPr>
              <a:t>user_firendly</a:t>
            </a:r>
            <a:r>
              <a:rPr lang="en-IN" sz="1600" dirty="0" smtClean="0">
                <a:solidFill>
                  <a:srgbClr val="003366"/>
                </a:solidFill>
              </a:rPr>
              <a:t>, powerful and developed for easy entry of data, make library operation free from errors.</a:t>
            </a:r>
            <a:r>
              <a:rPr lang="en-IN" sz="1800" dirty="0" smtClean="0"/>
              <a:t/>
            </a:r>
            <a:br>
              <a:rPr lang="en-IN" sz="1800" dirty="0" smtClean="0"/>
            </a:br>
            <a:r>
              <a:rPr lang="en-IN" sz="2000" dirty="0" smtClean="0">
                <a:solidFill>
                  <a:srgbClr val="990099"/>
                </a:solidFill>
              </a:rPr>
              <a:t>Dynamic report:-</a:t>
            </a:r>
            <a:r>
              <a:rPr lang="en-IN" sz="2000" dirty="0" smtClean="0">
                <a:solidFill>
                  <a:srgbClr val="15047C"/>
                </a:solidFill>
              </a:rPr>
              <a:t> </a:t>
            </a:r>
            <a:r>
              <a:rPr lang="en-IN" sz="1600" dirty="0" smtClean="0">
                <a:solidFill>
                  <a:srgbClr val="15047C"/>
                </a:solidFill>
              </a:rPr>
              <a:t>Maximize the performance of libraries with dynamic reports, charts and graph to review and track the </a:t>
            </a:r>
            <a:r>
              <a:rPr lang="en-IN" sz="1600" dirty="0" err="1" smtClean="0">
                <a:solidFill>
                  <a:srgbClr val="15047C"/>
                </a:solidFill>
              </a:rPr>
              <a:t>progres</a:t>
            </a:r>
            <a:r>
              <a:rPr lang="en-IN" sz="1600" dirty="0" smtClean="0">
                <a:solidFill>
                  <a:srgbClr val="15047C"/>
                </a:solidFill>
              </a:rPr>
              <a:t> for better decision making.</a:t>
            </a:r>
            <a:br>
              <a:rPr lang="en-IN" sz="1600" dirty="0" smtClean="0">
                <a:solidFill>
                  <a:srgbClr val="15047C"/>
                </a:solidFill>
              </a:rPr>
            </a:br>
            <a:r>
              <a:rPr lang="en-IN" sz="1600" dirty="0" smtClean="0"/>
              <a:t/>
            </a:r>
            <a:br>
              <a:rPr lang="en-IN" sz="1600" dirty="0" smtClean="0"/>
            </a:br>
            <a:r>
              <a:rPr lang="en-IN" sz="1600" dirty="0" smtClean="0"/>
              <a:t>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632798"/>
          </a:xfrm>
        </p:spPr>
        <p:txBody>
          <a:bodyPr>
            <a:noAutofit/>
          </a:bodyPr>
          <a:lstStyle/>
          <a:p>
            <a:r>
              <a:rPr lang="en-IN" sz="3200" b="1" dirty="0" smtClean="0"/>
              <a:t>			</a:t>
            </a:r>
            <a:r>
              <a:rPr lang="en-IN" sz="3200" b="1" dirty="0" smtClean="0">
                <a:solidFill>
                  <a:srgbClr val="FF0000"/>
                </a:solidFill>
              </a:rPr>
              <a:t>DISADVANTAGES</a:t>
            </a:r>
            <a:br>
              <a:rPr lang="en-IN" sz="3200" b="1" dirty="0" smtClean="0">
                <a:solidFill>
                  <a:srgbClr val="FF0000"/>
                </a:solidFill>
              </a:rPr>
            </a:br>
            <a:r>
              <a:rPr lang="en-IN" sz="3200" b="1" dirty="0" smtClean="0">
                <a:solidFill>
                  <a:srgbClr val="FF0000"/>
                </a:solidFill>
              </a:rPr>
              <a:t>				OF</a:t>
            </a:r>
            <a:br>
              <a:rPr lang="en-IN" sz="3200" b="1" dirty="0" smtClean="0">
                <a:solidFill>
                  <a:srgbClr val="FF0000"/>
                </a:solidFill>
              </a:rPr>
            </a:br>
            <a:r>
              <a:rPr lang="en-IN" sz="3200" b="1" dirty="0" smtClean="0">
                <a:solidFill>
                  <a:srgbClr val="FF0000"/>
                </a:solidFill>
              </a:rPr>
              <a:t> 	SIMPLE </a:t>
            </a:r>
            <a:r>
              <a:rPr lang="en-IN" sz="3200" b="1" dirty="0" smtClean="0">
                <a:solidFill>
                  <a:srgbClr val="FF0000"/>
                </a:solidFill>
              </a:rPr>
              <a:t>LIBRARY MANAGEMENT </a:t>
            </a:r>
            <a:r>
              <a:rPr lang="en-IN" sz="3200" b="1" dirty="0" smtClean="0">
                <a:solidFill>
                  <a:srgbClr val="FF0000"/>
                </a:solidFill>
              </a:rPr>
              <a:t>SYSTEM</a:t>
            </a:r>
            <a:endParaRPr lang="en-IN" sz="3200"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smtClean="0">
                <a:solidFill>
                  <a:srgbClr val="7030A0"/>
                </a:solidFill>
              </a:rPr>
              <a:t>1. COPYRIGHT:-</a:t>
            </a:r>
            <a:r>
              <a:rPr lang="en-IN" sz="1900" dirty="0" smtClean="0">
                <a:solidFill>
                  <a:schemeClr val="accent4">
                    <a:lumMod val="75000"/>
                  </a:schemeClr>
                </a:solidFill>
              </a:rPr>
              <a:t>Digitization </a:t>
            </a:r>
            <a:r>
              <a:rPr lang="en-IN" sz="1900" dirty="0" smtClean="0">
                <a:solidFill>
                  <a:schemeClr val="accent4">
                    <a:lumMod val="75000"/>
                  </a:schemeClr>
                </a:solidFill>
              </a:rPr>
              <a:t>violates the copy right law because the thought </a:t>
            </a:r>
            <a:r>
              <a:rPr lang="en-IN" sz="1900" dirty="0" smtClean="0">
                <a:solidFill>
                  <a:schemeClr val="accent4">
                    <a:lumMod val="75000"/>
                  </a:schemeClr>
                </a:solidFill>
              </a:rPr>
              <a:t>content of 1 author </a:t>
            </a:r>
            <a:r>
              <a:rPr lang="en-IN" sz="1900" dirty="0" smtClean="0">
                <a:solidFill>
                  <a:schemeClr val="accent4">
                    <a:lumMod val="75000"/>
                  </a:schemeClr>
                </a:solidFill>
              </a:rPr>
              <a:t>are often freely transfer by other without his acknowledgement. So One difficulty to beat fox digital libraries is that the thanks to distribute information</a:t>
            </a:r>
            <a:r>
              <a:rPr lang="en-IN" sz="1900" dirty="0" smtClean="0">
                <a:solidFill>
                  <a:srgbClr val="4E1247"/>
                </a:solidFill>
              </a:rPr>
              <a:t>.</a:t>
            </a:r>
            <a:endParaRPr lang="en-IN" dirty="0" smtClean="0">
              <a:solidFill>
                <a:srgbClr val="4E1247"/>
              </a:solidFill>
            </a:endParaRPr>
          </a:p>
          <a:p>
            <a:r>
              <a:rPr lang="en-IN" dirty="0" smtClean="0">
                <a:solidFill>
                  <a:srgbClr val="7030A0"/>
                </a:solidFill>
              </a:rPr>
              <a:t>2</a:t>
            </a:r>
            <a:r>
              <a:rPr lang="en-IN" dirty="0" smtClean="0">
                <a:solidFill>
                  <a:srgbClr val="7030A0"/>
                </a:solidFill>
              </a:rPr>
              <a:t>. SPEED OF </a:t>
            </a:r>
            <a:r>
              <a:rPr lang="en-IN" dirty="0" smtClean="0">
                <a:solidFill>
                  <a:srgbClr val="7030A0"/>
                </a:solidFill>
              </a:rPr>
              <a:t>ACCESS:- </a:t>
            </a:r>
            <a:r>
              <a:rPr lang="en-IN" sz="2000" dirty="0" smtClean="0">
                <a:solidFill>
                  <a:schemeClr val="accent4">
                    <a:lumMod val="75000"/>
                  </a:schemeClr>
                </a:solidFill>
              </a:rPr>
              <a:t>As </a:t>
            </a:r>
            <a:r>
              <a:rPr lang="en-IN" sz="2000" dirty="0" smtClean="0">
                <a:solidFill>
                  <a:schemeClr val="accent4">
                    <a:lumMod val="75000"/>
                  </a:schemeClr>
                </a:solidFill>
              </a:rPr>
              <a:t>more and more computer are connected to the web its speed of access reasonably decreasing</a:t>
            </a:r>
            <a:r>
              <a:rPr lang="en-IN" sz="2000" dirty="0" smtClean="0">
                <a:solidFill>
                  <a:schemeClr val="accent4">
                    <a:lumMod val="75000"/>
                  </a:schemeClr>
                </a:solidFill>
              </a:rPr>
              <a:t>. If </a:t>
            </a:r>
            <a:r>
              <a:rPr lang="en-IN" sz="2000" dirty="0" smtClean="0">
                <a:solidFill>
                  <a:schemeClr val="accent4">
                    <a:lumMod val="75000"/>
                  </a:schemeClr>
                </a:solidFill>
              </a:rPr>
              <a:t>new technology won't </a:t>
            </a:r>
            <a:r>
              <a:rPr lang="en-IN" sz="2000" dirty="0" smtClean="0">
                <a:solidFill>
                  <a:schemeClr val="accent4">
                    <a:lumMod val="75000"/>
                  </a:schemeClr>
                </a:solidFill>
              </a:rPr>
              <a:t>evolve </a:t>
            </a:r>
            <a:r>
              <a:rPr lang="en-IN" sz="2000" dirty="0" smtClean="0">
                <a:solidFill>
                  <a:schemeClr val="accent4">
                    <a:lumMod val="75000"/>
                  </a:schemeClr>
                </a:solidFill>
              </a:rPr>
              <a:t>to unravel the matter then in near future internet are going to be filled with </a:t>
            </a:r>
            <a:r>
              <a:rPr lang="en-IN" sz="2000" dirty="0" smtClean="0">
                <a:solidFill>
                  <a:schemeClr val="accent4">
                    <a:lumMod val="75000"/>
                  </a:schemeClr>
                </a:solidFill>
              </a:rPr>
              <a:t>error messages.</a:t>
            </a:r>
            <a:endParaRPr lang="en-IN" dirty="0" smtClean="0">
              <a:solidFill>
                <a:schemeClr val="accent4">
                  <a:lumMod val="75000"/>
                </a:schemeClr>
              </a:solidFill>
            </a:endParaRPr>
          </a:p>
          <a:p>
            <a:r>
              <a:rPr lang="en-IN" dirty="0" smtClean="0">
                <a:solidFill>
                  <a:srgbClr val="7030A0"/>
                </a:solidFill>
              </a:rPr>
              <a:t>3</a:t>
            </a:r>
            <a:r>
              <a:rPr lang="en-IN" sz="2000" dirty="0" smtClean="0">
                <a:solidFill>
                  <a:srgbClr val="7030A0"/>
                </a:solidFill>
              </a:rPr>
              <a:t>.</a:t>
            </a:r>
            <a:r>
              <a:rPr lang="en-IN" sz="2000" dirty="0" smtClean="0"/>
              <a:t> </a:t>
            </a:r>
            <a:r>
              <a:rPr lang="en-IN" sz="2000" dirty="0" smtClean="0">
                <a:solidFill>
                  <a:schemeClr val="accent4">
                    <a:lumMod val="75000"/>
                  </a:schemeClr>
                </a:solidFill>
              </a:rPr>
              <a:t>the into stored is susceptible to cyber hacks. Choosing a reliable online system eliminates the </a:t>
            </a:r>
            <a:r>
              <a:rPr lang="en-IN" sz="2000" dirty="0" smtClean="0">
                <a:solidFill>
                  <a:schemeClr val="accent4">
                    <a:lumMod val="75000"/>
                  </a:schemeClr>
                </a:solidFill>
              </a:rPr>
              <a:t>risk</a:t>
            </a:r>
            <a:endParaRPr lang="en-IN" dirty="0" smtClean="0">
              <a:solidFill>
                <a:schemeClr val="accent4">
                  <a:lumMod val="75000"/>
                </a:schemeClr>
              </a:solidFill>
            </a:endParaRPr>
          </a:p>
          <a:p>
            <a:r>
              <a:rPr lang="en-IN" dirty="0" smtClean="0">
                <a:solidFill>
                  <a:srgbClr val="7030A0"/>
                </a:solidFill>
              </a:rPr>
              <a:t>4</a:t>
            </a:r>
            <a:r>
              <a:rPr lang="en-IN" dirty="0" smtClean="0">
                <a:solidFill>
                  <a:srgbClr val="7030A0"/>
                </a:solidFill>
              </a:rPr>
              <a:t>.</a:t>
            </a:r>
            <a:r>
              <a:rPr lang="en-IN" dirty="0" smtClean="0"/>
              <a:t> </a:t>
            </a:r>
            <a:r>
              <a:rPr lang="en-IN" sz="2000" dirty="0" smtClean="0">
                <a:solidFill>
                  <a:schemeClr val="accent4">
                    <a:lumMod val="75000"/>
                  </a:schemeClr>
                </a:solidFill>
              </a:rPr>
              <a:t>Costly and </a:t>
            </a:r>
            <a:r>
              <a:rPr lang="en-IN" sz="2000" dirty="0" smtClean="0">
                <a:solidFill>
                  <a:schemeClr val="accent4">
                    <a:lumMod val="75000"/>
                  </a:schemeClr>
                </a:solidFill>
              </a:rPr>
              <a:t>Expensive</a:t>
            </a:r>
            <a:endParaRPr lang="en-IN" dirty="0" smtClean="0">
              <a:solidFill>
                <a:schemeClr val="accent4">
                  <a:lumMod val="75000"/>
                </a:schemeClr>
              </a:solidFill>
            </a:endParaRPr>
          </a:p>
          <a:p>
            <a:r>
              <a:rPr lang="en-IN" dirty="0" smtClean="0">
                <a:solidFill>
                  <a:srgbClr val="7030A0"/>
                </a:solidFill>
              </a:rPr>
              <a:t>5</a:t>
            </a:r>
            <a:r>
              <a:rPr lang="en-IN" dirty="0" smtClean="0">
                <a:solidFill>
                  <a:srgbClr val="7030A0"/>
                </a:solidFill>
              </a:rPr>
              <a:t>. </a:t>
            </a:r>
            <a:r>
              <a:rPr lang="en-IN" sz="2000" dirty="0" smtClean="0">
                <a:solidFill>
                  <a:schemeClr val="accent4">
                    <a:lumMod val="75000"/>
                  </a:schemeClr>
                </a:solidFill>
              </a:rPr>
              <a:t>Complicated to operate</a:t>
            </a:r>
            <a:endParaRPr lang="en-IN" dirty="0">
              <a:solidFill>
                <a:schemeClr val="accent4">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643050"/>
            <a:ext cx="8305800" cy="2500330"/>
          </a:xfrm>
        </p:spPr>
        <p:txBody>
          <a:bodyPr>
            <a:normAutofit/>
          </a:bodyPr>
          <a:lstStyle/>
          <a:p>
            <a:r>
              <a:rPr lang="en-IN" sz="2000" dirty="0" smtClean="0">
                <a:solidFill>
                  <a:srgbClr val="002060"/>
                </a:solidFill>
              </a:rPr>
              <a:t>5. </a:t>
            </a:r>
            <a:r>
              <a:rPr lang="en-IN" sz="2000" dirty="0" smtClean="0">
                <a:solidFill>
                  <a:schemeClr val="accent4">
                    <a:lumMod val="75000"/>
                  </a:schemeClr>
                </a:solidFill>
              </a:rPr>
              <a:t>Online Systems require high- speed internet connectivity</a:t>
            </a:r>
            <a:r>
              <a:rPr lang="en-IN" sz="2000" dirty="0" smtClean="0"/>
              <a:t>.</a:t>
            </a:r>
            <a:br>
              <a:rPr lang="en-IN" sz="2000" dirty="0" smtClean="0"/>
            </a:br>
            <a:r>
              <a:rPr lang="en-IN" sz="2000" dirty="0" smtClean="0">
                <a:solidFill>
                  <a:srgbClr val="002060"/>
                </a:solidFill>
              </a:rPr>
              <a:t>7</a:t>
            </a:r>
            <a:r>
              <a:rPr lang="en-IN" sz="2000" dirty="0" smtClean="0">
                <a:solidFill>
                  <a:srgbClr val="002060"/>
                </a:solidFill>
              </a:rPr>
              <a:t>. </a:t>
            </a:r>
            <a:r>
              <a:rPr lang="en-IN" sz="2000" dirty="0" smtClean="0">
                <a:solidFill>
                  <a:schemeClr val="accent4">
                    <a:lumMod val="75000"/>
                  </a:schemeClr>
                </a:solidFill>
              </a:rPr>
              <a:t>Risk of Computer virus</a:t>
            </a:r>
            <a:r>
              <a:rPr lang="en-IN" sz="2000" dirty="0" smtClean="0">
                <a:solidFill>
                  <a:schemeClr val="accent4">
                    <a:lumMod val="75000"/>
                  </a:schemeClr>
                </a:solidFill>
              </a:rPr>
              <a:t>.</a:t>
            </a:r>
            <a:r>
              <a:rPr lang="en-IN" sz="2000" dirty="0" smtClean="0"/>
              <a:t/>
            </a:r>
            <a:br>
              <a:rPr lang="en-IN" sz="2000" dirty="0" smtClean="0"/>
            </a:br>
            <a:r>
              <a:rPr lang="en-IN" sz="2000" dirty="0" smtClean="0">
                <a:solidFill>
                  <a:srgbClr val="002060"/>
                </a:solidFill>
              </a:rPr>
              <a:t>8</a:t>
            </a:r>
            <a:r>
              <a:rPr lang="en-IN" sz="2000" dirty="0" smtClean="0">
                <a:solidFill>
                  <a:srgbClr val="002060"/>
                </a:solidFill>
              </a:rPr>
              <a:t>. </a:t>
            </a:r>
            <a:r>
              <a:rPr lang="en-IN" sz="2000" dirty="0" smtClean="0">
                <a:solidFill>
                  <a:schemeClr val="accent4">
                    <a:lumMod val="75000"/>
                  </a:schemeClr>
                </a:solidFill>
              </a:rPr>
              <a:t>The automation feature isn't available in offline/open. source systems thus, requires manual action to perform </a:t>
            </a:r>
            <a:r>
              <a:rPr lang="en-IN" sz="2000" dirty="0" smtClean="0">
                <a:solidFill>
                  <a:schemeClr val="accent4">
                    <a:lumMod val="75000"/>
                  </a:schemeClr>
                </a:solidFill>
              </a:rPr>
              <a:t>operations</a:t>
            </a:r>
            <a:r>
              <a:rPr lang="en-IN" sz="2000" dirty="0" smtClean="0"/>
              <a:t/>
            </a:r>
            <a:br>
              <a:rPr lang="en-IN" sz="2000" dirty="0" smtClean="0"/>
            </a:br>
            <a:r>
              <a:rPr lang="en-IN" sz="2000" dirty="0" smtClean="0">
                <a:solidFill>
                  <a:srgbClr val="002060"/>
                </a:solidFill>
              </a:rPr>
              <a:t>9</a:t>
            </a:r>
            <a:r>
              <a:rPr lang="en-IN" sz="2000" dirty="0" smtClean="0">
                <a:solidFill>
                  <a:srgbClr val="002060"/>
                </a:solidFill>
              </a:rPr>
              <a:t>. </a:t>
            </a:r>
            <a:r>
              <a:rPr lang="en-IN" sz="2000" dirty="0" smtClean="0">
                <a:solidFill>
                  <a:schemeClr val="accent4">
                    <a:lumMod val="75000"/>
                  </a:schemeClr>
                </a:solidFill>
              </a:rPr>
              <a:t>Unlike online systems that utilize cloud computing, Open - Ro Lace systems store data on Computer disk drive. This increases the danger of knowledge loss.</a:t>
            </a:r>
            <a:endParaRPr lang="en-IN" sz="2000" dirty="0">
              <a:solidFill>
                <a:schemeClr val="accent4">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139</TotalTime>
  <Words>1455</Words>
  <Application>Microsoft Office PowerPoint</Application>
  <PresentationFormat>On-screen Show (4:3)</PresentationFormat>
  <Paragraphs>79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PROJECT REPORT      ON      SIMPLE LIBRARY MANAGEMENT SYSTEM </vt:lpstr>
      <vt:lpstr>    INDEX   </vt:lpstr>
      <vt:lpstr>  INTRODUCTION</vt:lpstr>
      <vt:lpstr>   ABSTRACT</vt:lpstr>
      <vt:lpstr>ACKNOWLEDGEMENT</vt:lpstr>
      <vt:lpstr>ADVANTAGES  of  SIMPLE LIBRARY MANAGEMENT SYSTEM</vt:lpstr>
      <vt:lpstr>Highly secure, scalable and reliable:- College libraries benefit for scalable infrastructure rolebased secure access high performance and reliable to ensure seamless access to library database. Fully Customizable :- The library automation system is fully customizable and adaptable to the needs of educational institution to provide fast reliable data. Innovation:- Student can search write article, upload photo and videos , and manage email, send messages, but also help them to keep up with the librarian and other student via chat, discussion forums, and social media. Error_Free:- The automated library software is user_firendly, powerful and developed for easy entry of data, make library operation free from errors. Dynamic report:- Maximize the performance of libraries with dynamic reports, charts and graph to review and track the progres for better decision making.   </vt:lpstr>
      <vt:lpstr>   DISADVANTAGES     OF   SIMPLE LIBRARY MANAGEMENT SYSTEM</vt:lpstr>
      <vt:lpstr>5. Online Systems require high- speed internet connectivity. 7. Risk of Computer virus. 8. The automation feature isn't available in offline/open. source systems thus, requires manual action to perform operations 9. Unlike online systems that utilize cloud computing, Open - Ro Lace systems store data on Computer disk drive. This increases the danger of knowledge loss.</vt:lpstr>
      <vt:lpstr>SOFTWARE AND HARDWARE REQUIREMENTS</vt:lpstr>
      <vt:lpstr>Slide 11</vt:lpstr>
      <vt:lpstr> SOFTWARE TOOLS USED </vt:lpstr>
      <vt:lpstr> PROJECT AIMS AND OBJECTIVES</vt:lpstr>
      <vt:lpstr> BACKGROUND OF PROJECTS</vt:lpstr>
      <vt:lpstr> CONCLUSION AND 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NSCBM</dc:creator>
  <cp:lastModifiedBy>NSCBM</cp:lastModifiedBy>
  <cp:revision>18</cp:revision>
  <dcterms:created xsi:type="dcterms:W3CDTF">2022-03-14T04:06:20Z</dcterms:created>
  <dcterms:modified xsi:type="dcterms:W3CDTF">2022-03-14T06:25:51Z</dcterms:modified>
</cp:coreProperties>
</file>