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480936" y="9321054"/>
            <a:ext cx="204470" cy="16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etbootstrap.com/" TargetMode="External"/><Relationship Id="rId3" Type="http://schemas.openxmlformats.org/officeDocument/2006/relationships/hyperlink" Target="http://www.youtube.com/watch?v=oepmLGQP1m4&amp;list=PLUoqTnNH-" TargetMode="External"/><Relationship Id="rId4" Type="http://schemas.openxmlformats.org/officeDocument/2006/relationships/hyperlink" Target="http://www.javazoom.net/jzservlets/uploadbean/uploadbean.html" TargetMode="External"/><Relationship Id="rId5" Type="http://schemas.openxmlformats.org/officeDocument/2006/relationships/hyperlink" Target="http://www.java2s.com/Tutorial/Java/0360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cc.fc.up.pt/~zp/aulas/0405/es/geral/bibliografia/O%27Reilly%20-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0370" y="3902201"/>
            <a:ext cx="186245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10">
                <a:solidFill>
                  <a:srgbClr val="FF0000"/>
                </a:solidFill>
                <a:latin typeface="Times New Roman"/>
                <a:cs typeface="Times New Roman"/>
              </a:rPr>
              <a:t>Food </a:t>
            </a:r>
            <a:r>
              <a:rPr dirty="0" sz="1550">
                <a:solidFill>
                  <a:srgbClr val="FF0000"/>
                </a:solidFill>
                <a:latin typeface="Times New Roman"/>
                <a:cs typeface="Times New Roman"/>
              </a:rPr>
              <a:t>Delivery</a:t>
            </a:r>
            <a:r>
              <a:rPr dirty="0" sz="155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FF0000"/>
                </a:solidFill>
                <a:latin typeface="Times New Roman"/>
                <a:cs typeface="Times New Roman"/>
              </a:rPr>
              <a:t>Website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7296" y="9321054"/>
            <a:ext cx="86360" cy="16065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50" spc="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796" y="1124458"/>
            <a:ext cx="70548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20" b="1">
                <a:latin typeface="Times New Roman"/>
                <a:cs typeface="Times New Roman"/>
              </a:rPr>
              <a:t>ER</a:t>
            </a:r>
            <a:r>
              <a:rPr dirty="0" sz="950" spc="-35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Diagram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5064" y="1349628"/>
            <a:ext cx="6389624" cy="5888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pc="5"/>
              <a:t>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pc="5"/>
              <a:t>12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42796" y="859282"/>
            <a:ext cx="5473700" cy="786701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950" spc="15" b="1">
                <a:latin typeface="Times New Roman"/>
                <a:cs typeface="Times New Roman"/>
              </a:rPr>
              <a:t>Non-functional</a:t>
            </a:r>
            <a:r>
              <a:rPr dirty="0" sz="950" spc="20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Requirements</a:t>
            </a:r>
            <a:endParaRPr sz="950">
              <a:latin typeface="Times New Roman"/>
              <a:cs typeface="Times New Roman"/>
            </a:endParaRPr>
          </a:p>
          <a:p>
            <a:pPr marL="12700" marR="207010" indent="457200">
              <a:lnSpc>
                <a:spcPct val="149500"/>
              </a:lnSpc>
            </a:pPr>
            <a:r>
              <a:rPr dirty="0" sz="950" spc="10">
                <a:latin typeface="Times New Roman"/>
                <a:cs typeface="Times New Roman"/>
              </a:rPr>
              <a:t>All of </a:t>
            </a:r>
            <a:r>
              <a:rPr dirty="0" sz="950" spc="15">
                <a:latin typeface="Times New Roman"/>
                <a:cs typeface="Times New Roman"/>
              </a:rPr>
              <a:t>the application </a:t>
            </a:r>
            <a:r>
              <a:rPr dirty="0" sz="950" spc="10">
                <a:latin typeface="Times New Roman"/>
                <a:cs typeface="Times New Roman"/>
              </a:rPr>
              <a:t>data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stored in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0">
                <a:latin typeface="Times New Roman"/>
                <a:cs typeface="Times New Roman"/>
              </a:rPr>
              <a:t>Oracle database, </a:t>
            </a:r>
            <a:r>
              <a:rPr dirty="0" sz="950" spc="15">
                <a:latin typeface="Times New Roman"/>
                <a:cs typeface="Times New Roman"/>
              </a:rPr>
              <a:t>and </a:t>
            </a:r>
            <a:r>
              <a:rPr dirty="0" sz="950" spc="10">
                <a:latin typeface="Times New Roman"/>
                <a:cs typeface="Times New Roman"/>
              </a:rPr>
              <a:t>therefore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0">
                <a:latin typeface="Times New Roman"/>
                <a:cs typeface="Times New Roman"/>
              </a:rPr>
              <a:t>Oracle </a:t>
            </a:r>
            <a:r>
              <a:rPr dirty="0" sz="950" spc="15">
                <a:latin typeface="Times New Roman"/>
                <a:cs typeface="Times New Roman"/>
              </a:rPr>
              <a:t>Database must  </a:t>
            </a:r>
            <a:r>
              <a:rPr dirty="0" sz="950" spc="10">
                <a:latin typeface="Times New Roman"/>
                <a:cs typeface="Times New Roman"/>
              </a:rPr>
              <a:t>also be installed </a:t>
            </a:r>
            <a:r>
              <a:rPr dirty="0" sz="950" spc="5">
                <a:latin typeface="Times New Roman"/>
                <a:cs typeface="Times New Roman"/>
              </a:rPr>
              <a:t>on the </a:t>
            </a:r>
            <a:r>
              <a:rPr dirty="0" sz="950" spc="10">
                <a:latin typeface="Times New Roman"/>
                <a:cs typeface="Times New Roman"/>
              </a:rPr>
              <a:t>host </a:t>
            </a:r>
            <a:r>
              <a:rPr dirty="0" sz="950" spc="15">
                <a:latin typeface="Times New Roman"/>
                <a:cs typeface="Times New Roman"/>
              </a:rPr>
              <a:t>computer. </a:t>
            </a:r>
            <a:r>
              <a:rPr dirty="0" sz="950" spc="5">
                <a:latin typeface="Times New Roman"/>
                <a:cs typeface="Times New Roman"/>
              </a:rPr>
              <a:t>As </a:t>
            </a:r>
            <a:r>
              <a:rPr dirty="0" sz="950" spc="10">
                <a:latin typeface="Times New Roman"/>
                <a:cs typeface="Times New Roman"/>
              </a:rPr>
              <a:t>with </a:t>
            </a:r>
            <a:r>
              <a:rPr dirty="0" sz="950" spc="15">
                <a:latin typeface="Times New Roman"/>
                <a:cs typeface="Times New Roman"/>
              </a:rPr>
              <a:t>Apache2, </a:t>
            </a:r>
            <a:r>
              <a:rPr dirty="0" sz="950" spc="10">
                <a:latin typeface="Times New Roman"/>
                <a:cs typeface="Times New Roman"/>
              </a:rPr>
              <a:t>this </a:t>
            </a:r>
            <a:r>
              <a:rPr dirty="0" sz="950" spc="15">
                <a:latin typeface="Times New Roman"/>
                <a:cs typeface="Times New Roman"/>
              </a:rPr>
              <a:t>software </a:t>
            </a:r>
            <a:r>
              <a:rPr dirty="0" sz="950" spc="10">
                <a:latin typeface="Times New Roman"/>
                <a:cs typeface="Times New Roman"/>
              </a:rPr>
              <a:t>is freely </a:t>
            </a:r>
            <a:r>
              <a:rPr dirty="0" sz="950" spc="15">
                <a:latin typeface="Times New Roman"/>
                <a:cs typeface="Times New Roman"/>
              </a:rPr>
              <a:t>available</a:t>
            </a:r>
            <a:r>
              <a:rPr dirty="0" sz="950" spc="12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and can be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950" spc="10">
                <a:latin typeface="Times New Roman"/>
                <a:cs typeface="Times New Roman"/>
              </a:rPr>
              <a:t>installed and </a:t>
            </a:r>
            <a:r>
              <a:rPr dirty="0" sz="950" spc="5">
                <a:latin typeface="Times New Roman"/>
                <a:cs typeface="Times New Roman"/>
              </a:rPr>
              <a:t>run </a:t>
            </a:r>
            <a:r>
              <a:rPr dirty="0" sz="950" spc="10">
                <a:latin typeface="Times New Roman"/>
                <a:cs typeface="Times New Roman"/>
              </a:rPr>
              <a:t>under </a:t>
            </a:r>
            <a:r>
              <a:rPr dirty="0" sz="950" spc="15">
                <a:latin typeface="Times New Roman"/>
                <a:cs typeface="Times New Roman"/>
              </a:rPr>
              <a:t>most </a:t>
            </a:r>
            <a:r>
              <a:rPr dirty="0" sz="950" spc="10">
                <a:latin typeface="Times New Roman"/>
                <a:cs typeface="Times New Roman"/>
              </a:rPr>
              <a:t>operating</a:t>
            </a:r>
            <a:r>
              <a:rPr dirty="0" sz="950" spc="18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systems.</a:t>
            </a:r>
            <a:endParaRPr sz="950">
              <a:latin typeface="Times New Roman"/>
              <a:cs typeface="Times New Roman"/>
            </a:endParaRPr>
          </a:p>
          <a:p>
            <a:pPr marL="12700" marR="43815" indent="457200">
              <a:lnSpc>
                <a:spcPct val="151600"/>
              </a:lnSpc>
              <a:spcBef>
                <a:spcPts val="25"/>
              </a:spcBef>
            </a:pP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server </a:t>
            </a:r>
            <a:r>
              <a:rPr dirty="0" sz="950" spc="15">
                <a:latin typeface="Times New Roman"/>
                <a:cs typeface="Times New Roman"/>
              </a:rPr>
              <a:t>hardware </a:t>
            </a:r>
            <a:r>
              <a:rPr dirty="0" sz="950">
                <a:latin typeface="Times New Roman"/>
                <a:cs typeface="Times New Roman"/>
              </a:rPr>
              <a:t>can </a:t>
            </a:r>
            <a:r>
              <a:rPr dirty="0" sz="950" spc="10">
                <a:latin typeface="Times New Roman"/>
                <a:cs typeface="Times New Roman"/>
              </a:rPr>
              <a:t>be </a:t>
            </a:r>
            <a:r>
              <a:rPr dirty="0" sz="950" spc="15">
                <a:latin typeface="Times New Roman"/>
                <a:cs typeface="Times New Roman"/>
              </a:rPr>
              <a:t>any computer capable </a:t>
            </a:r>
            <a:r>
              <a:rPr dirty="0" sz="950" spc="10">
                <a:latin typeface="Times New Roman"/>
                <a:cs typeface="Times New Roman"/>
              </a:rPr>
              <a:t>of </a:t>
            </a:r>
            <a:r>
              <a:rPr dirty="0" sz="950" spc="15">
                <a:latin typeface="Times New Roman"/>
                <a:cs typeface="Times New Roman"/>
              </a:rPr>
              <a:t>running </a:t>
            </a:r>
            <a:r>
              <a:rPr dirty="0" sz="950" spc="10">
                <a:latin typeface="Times New Roman"/>
                <a:cs typeface="Times New Roman"/>
              </a:rPr>
              <a:t>both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web and database </a:t>
            </a:r>
            <a:r>
              <a:rPr dirty="0" sz="950" spc="15">
                <a:latin typeface="Times New Roman"/>
                <a:cs typeface="Times New Roman"/>
              </a:rPr>
              <a:t>servers  </a:t>
            </a:r>
            <a:r>
              <a:rPr dirty="0" sz="950" spc="10">
                <a:latin typeface="Times New Roman"/>
                <a:cs typeface="Times New Roman"/>
              </a:rPr>
              <a:t>and </a:t>
            </a:r>
            <a:r>
              <a:rPr dirty="0" sz="950" spc="15">
                <a:latin typeface="Times New Roman"/>
                <a:cs typeface="Times New Roman"/>
              </a:rPr>
              <a:t>handling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expected traffic. </a:t>
            </a:r>
            <a:r>
              <a:rPr dirty="0" sz="950" spc="5">
                <a:latin typeface="Times New Roman"/>
                <a:cs typeface="Times New Roman"/>
              </a:rPr>
              <a:t>For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5">
                <a:latin typeface="Times New Roman"/>
                <a:cs typeface="Times New Roman"/>
              </a:rPr>
              <a:t>small </a:t>
            </a:r>
            <a:r>
              <a:rPr dirty="0" sz="950" spc="10">
                <a:latin typeface="Times New Roman"/>
                <a:cs typeface="Times New Roman"/>
              </a:rPr>
              <a:t>scale restaurant </a:t>
            </a:r>
            <a:r>
              <a:rPr dirty="0" sz="950" spc="15">
                <a:latin typeface="Times New Roman"/>
                <a:cs typeface="Times New Roman"/>
              </a:rPr>
              <a:t>that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not expecting to see </a:t>
            </a:r>
            <a:r>
              <a:rPr dirty="0" sz="950" spc="15">
                <a:latin typeface="Times New Roman"/>
                <a:cs typeface="Times New Roman"/>
              </a:rPr>
              <a:t>much </a:t>
            </a:r>
            <a:r>
              <a:rPr dirty="0" sz="950" spc="10">
                <a:latin typeface="Times New Roman"/>
                <a:cs typeface="Times New Roman"/>
              </a:rPr>
              <a:t>web traffic,  </a:t>
            </a:r>
            <a:r>
              <a:rPr dirty="0" sz="950">
                <a:latin typeface="Times New Roman"/>
                <a:cs typeface="Times New Roman"/>
              </a:rPr>
              <a:t>an </a:t>
            </a:r>
            <a:r>
              <a:rPr dirty="0" sz="950" spc="15">
                <a:latin typeface="Times New Roman"/>
                <a:cs typeface="Times New Roman"/>
              </a:rPr>
              <a:t>average </a:t>
            </a:r>
            <a:r>
              <a:rPr dirty="0" sz="950" spc="10">
                <a:latin typeface="Times New Roman"/>
                <a:cs typeface="Times New Roman"/>
              </a:rPr>
              <a:t>personal </a:t>
            </a:r>
            <a:r>
              <a:rPr dirty="0" sz="950" spc="15">
                <a:latin typeface="Times New Roman"/>
                <a:cs typeface="Times New Roman"/>
              </a:rPr>
              <a:t>computer </a:t>
            </a:r>
            <a:r>
              <a:rPr dirty="0" sz="950" spc="20">
                <a:latin typeface="Times New Roman"/>
                <a:cs typeface="Times New Roman"/>
              </a:rPr>
              <a:t>may </a:t>
            </a:r>
            <a:r>
              <a:rPr dirty="0" sz="950" spc="10">
                <a:latin typeface="Times New Roman"/>
                <a:cs typeface="Times New Roman"/>
              </a:rPr>
              <a:t>be appropriate. </a:t>
            </a:r>
            <a:r>
              <a:rPr dirty="0" sz="950" spc="15">
                <a:latin typeface="Times New Roman"/>
                <a:cs typeface="Times New Roman"/>
              </a:rPr>
              <a:t>Once </a:t>
            </a:r>
            <a:r>
              <a:rPr dirty="0" sz="950" spc="5">
                <a:latin typeface="Times New Roman"/>
                <a:cs typeface="Times New Roman"/>
              </a:rPr>
              <a:t>the site </a:t>
            </a:r>
            <a:r>
              <a:rPr dirty="0" sz="950" spc="10">
                <a:latin typeface="Times New Roman"/>
                <a:cs typeface="Times New Roman"/>
              </a:rPr>
              <a:t>starts generating more hits, </a:t>
            </a:r>
            <a:r>
              <a:rPr dirty="0" sz="950" spc="15">
                <a:latin typeface="Times New Roman"/>
                <a:cs typeface="Times New Roman"/>
              </a:rPr>
              <a:t>though, </a:t>
            </a:r>
            <a:r>
              <a:rPr dirty="0" sz="950" spc="10">
                <a:latin typeface="Times New Roman"/>
                <a:cs typeface="Times New Roman"/>
              </a:rPr>
              <a:t>it will  </a:t>
            </a:r>
            <a:r>
              <a:rPr dirty="0" sz="950" spc="15">
                <a:latin typeface="Times New Roman"/>
                <a:cs typeface="Times New Roman"/>
              </a:rPr>
              <a:t>likely </a:t>
            </a:r>
            <a:r>
              <a:rPr dirty="0" sz="950" spc="10">
                <a:latin typeface="Times New Roman"/>
                <a:cs typeface="Times New Roman"/>
              </a:rPr>
              <a:t>be </a:t>
            </a:r>
            <a:r>
              <a:rPr dirty="0" sz="950" spc="15">
                <a:latin typeface="Times New Roman"/>
                <a:cs typeface="Times New Roman"/>
              </a:rPr>
              <a:t>necessary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15">
                <a:latin typeface="Times New Roman"/>
                <a:cs typeface="Times New Roman"/>
              </a:rPr>
              <a:t>upgrade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0">
                <a:latin typeface="Times New Roman"/>
                <a:cs typeface="Times New Roman"/>
              </a:rPr>
              <a:t>dedicated </a:t>
            </a:r>
            <a:r>
              <a:rPr dirty="0" sz="950" spc="15">
                <a:latin typeface="Times New Roman"/>
                <a:cs typeface="Times New Roman"/>
              </a:rPr>
              <a:t>host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15">
                <a:latin typeface="Times New Roman"/>
                <a:cs typeface="Times New Roman"/>
              </a:rPr>
              <a:t>ensure </a:t>
            </a:r>
            <a:r>
              <a:rPr dirty="0" sz="950" spc="10">
                <a:latin typeface="Times New Roman"/>
                <a:cs typeface="Times New Roman"/>
              </a:rPr>
              <a:t>proper </a:t>
            </a:r>
            <a:r>
              <a:rPr dirty="0" sz="950" spc="15">
                <a:latin typeface="Times New Roman"/>
                <a:cs typeface="Times New Roman"/>
              </a:rPr>
              <a:t>performance.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exact cutoffs </a:t>
            </a:r>
            <a:r>
              <a:rPr dirty="0" sz="950" spc="5">
                <a:latin typeface="Times New Roman"/>
                <a:cs typeface="Times New Roman"/>
              </a:rPr>
              <a:t>will  need </a:t>
            </a:r>
            <a:r>
              <a:rPr dirty="0" sz="950" spc="10">
                <a:latin typeface="Times New Roman"/>
                <a:cs typeface="Times New Roman"/>
              </a:rPr>
              <a:t>to be </a:t>
            </a:r>
            <a:r>
              <a:rPr dirty="0" sz="950" spc="15">
                <a:latin typeface="Times New Roman"/>
                <a:cs typeface="Times New Roman"/>
              </a:rPr>
              <a:t>determined </a:t>
            </a:r>
            <a:r>
              <a:rPr dirty="0" sz="950" spc="10">
                <a:latin typeface="Times New Roman"/>
                <a:cs typeface="Times New Roman"/>
              </a:rPr>
              <a:t>through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0">
                <a:latin typeface="Times New Roman"/>
                <a:cs typeface="Times New Roman"/>
              </a:rPr>
              <a:t>more </a:t>
            </a:r>
            <a:r>
              <a:rPr dirty="0" sz="950" spc="15">
                <a:latin typeface="Times New Roman"/>
                <a:cs typeface="Times New Roman"/>
              </a:rPr>
              <a:t>thorough stress </a:t>
            </a:r>
            <a:r>
              <a:rPr dirty="0" sz="950" spc="10">
                <a:latin typeface="Times New Roman"/>
                <a:cs typeface="Times New Roman"/>
              </a:rPr>
              <a:t>testing </a:t>
            </a:r>
            <a:r>
              <a:rPr dirty="0" sz="950">
                <a:latin typeface="Times New Roman"/>
                <a:cs typeface="Times New Roman"/>
              </a:rPr>
              <a:t>of </a:t>
            </a:r>
            <a:r>
              <a:rPr dirty="0" sz="950" spc="15">
                <a:latin typeface="Times New Roman"/>
                <a:cs typeface="Times New Roman"/>
              </a:rPr>
              <a:t>the</a:t>
            </a:r>
            <a:r>
              <a:rPr dirty="0" sz="950" spc="6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system.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50" spc="15" b="1">
                <a:latin typeface="Times New Roman"/>
                <a:cs typeface="Times New Roman"/>
              </a:rPr>
              <a:t>Constraints</a:t>
            </a:r>
            <a:endParaRPr sz="95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750"/>
              </a:lnSpc>
              <a:spcBef>
                <a:spcPts val="90"/>
              </a:spcBef>
              <a:buAutoNum type="arabicPeriod"/>
              <a:tabLst>
                <a:tab pos="698500" algn="l"/>
                <a:tab pos="699135" algn="l"/>
              </a:tabLst>
            </a:pPr>
            <a:r>
              <a:rPr dirty="0" sz="950" spc="15">
                <a:latin typeface="Times New Roman"/>
                <a:cs typeface="Times New Roman"/>
              </a:rPr>
              <a:t>Hardware </a:t>
            </a:r>
            <a:r>
              <a:rPr dirty="0" sz="950" spc="10">
                <a:latin typeface="Times New Roman"/>
                <a:cs typeface="Times New Roman"/>
              </a:rPr>
              <a:t>Limitations: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20">
                <a:latin typeface="Times New Roman"/>
                <a:cs typeface="Times New Roman"/>
              </a:rPr>
              <a:t>minimum </a:t>
            </a:r>
            <a:r>
              <a:rPr dirty="0" sz="950" spc="15">
                <a:latin typeface="Times New Roman"/>
                <a:cs typeface="Times New Roman"/>
              </a:rPr>
              <a:t>hardware requirement </a:t>
            </a:r>
            <a:r>
              <a:rPr dirty="0" sz="950" spc="5">
                <a:latin typeface="Times New Roman"/>
                <a:cs typeface="Times New Roman"/>
              </a:rPr>
              <a:t>for </a:t>
            </a:r>
            <a:r>
              <a:rPr dirty="0" sz="950" spc="15">
                <a:latin typeface="Times New Roman"/>
                <a:cs typeface="Times New Roman"/>
              </a:rPr>
              <a:t>the system </a:t>
            </a:r>
            <a:r>
              <a:rPr dirty="0" sz="950" spc="10">
                <a:latin typeface="Times New Roman"/>
                <a:cs typeface="Times New Roman"/>
              </a:rPr>
              <a:t>is 128 </a:t>
            </a:r>
            <a:r>
              <a:rPr dirty="0" sz="950" spc="20">
                <a:latin typeface="Times New Roman"/>
                <a:cs typeface="Times New Roman"/>
              </a:rPr>
              <a:t>MB </a:t>
            </a:r>
            <a:r>
              <a:rPr dirty="0" sz="950">
                <a:latin typeface="Times New Roman"/>
                <a:cs typeface="Times New Roman"/>
              </a:rPr>
              <a:t>of </a:t>
            </a:r>
            <a:r>
              <a:rPr dirty="0" sz="950" spc="20">
                <a:latin typeface="Times New Roman"/>
                <a:cs typeface="Times New Roman"/>
              </a:rPr>
              <a:t>Ram  </a:t>
            </a:r>
            <a:r>
              <a:rPr dirty="0" sz="950" spc="10">
                <a:latin typeface="Times New Roman"/>
                <a:cs typeface="Times New Roman"/>
              </a:rPr>
              <a:t>and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20">
                <a:latin typeface="Times New Roman"/>
                <a:cs typeface="Times New Roman"/>
              </a:rPr>
              <a:t>60MB </a:t>
            </a:r>
            <a:r>
              <a:rPr dirty="0" sz="950" spc="15">
                <a:latin typeface="Times New Roman"/>
                <a:cs typeface="Times New Roman"/>
              </a:rPr>
              <a:t>hard-disc</a:t>
            </a:r>
            <a:r>
              <a:rPr dirty="0" sz="950" spc="7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drive.</a:t>
            </a:r>
            <a:endParaRPr sz="950">
              <a:latin typeface="Times New Roman"/>
              <a:cs typeface="Times New Roman"/>
            </a:endParaRPr>
          </a:p>
          <a:p>
            <a:pPr marL="598170" indent="-12890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598805" algn="l"/>
              </a:tabLst>
            </a:pPr>
            <a:r>
              <a:rPr dirty="0" sz="950" spc="10">
                <a:latin typeface="Times New Roman"/>
                <a:cs typeface="Times New Roman"/>
              </a:rPr>
              <a:t>Others: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5">
                <a:latin typeface="Times New Roman"/>
                <a:cs typeface="Times New Roman"/>
              </a:rPr>
              <a:t>application should </a:t>
            </a:r>
            <a:r>
              <a:rPr dirty="0" sz="950" spc="10">
                <a:latin typeface="Times New Roman"/>
                <a:cs typeface="Times New Roman"/>
              </a:rPr>
              <a:t>be built using Java </a:t>
            </a:r>
            <a:r>
              <a:rPr dirty="0" sz="950" spc="15">
                <a:latin typeface="Times New Roman"/>
                <a:cs typeface="Times New Roman"/>
              </a:rPr>
              <a:t>and JavaScript inscribed </a:t>
            </a:r>
            <a:r>
              <a:rPr dirty="0" sz="950" spc="10">
                <a:latin typeface="Times New Roman"/>
                <a:cs typeface="Times New Roman"/>
              </a:rPr>
              <a:t>in </a:t>
            </a:r>
            <a:r>
              <a:rPr dirty="0" sz="950" spc="15">
                <a:latin typeface="Times New Roman"/>
                <a:cs typeface="Times New Roman"/>
              </a:rPr>
              <a:t>HTML, </a:t>
            </a:r>
            <a:r>
              <a:rPr dirty="0" sz="950" spc="10">
                <a:latin typeface="Times New Roman"/>
                <a:cs typeface="Times New Roman"/>
              </a:rPr>
              <a:t>and</a:t>
            </a:r>
            <a:r>
              <a:rPr dirty="0" sz="950" spc="24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it</a:t>
            </a:r>
            <a:endParaRPr sz="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dirty="0" sz="950" spc="10">
                <a:latin typeface="Times New Roman"/>
                <a:cs typeface="Times New Roman"/>
              </a:rPr>
              <a:t>should, initially, be </a:t>
            </a:r>
            <a:r>
              <a:rPr dirty="0" sz="950" spc="15">
                <a:latin typeface="Times New Roman"/>
                <a:cs typeface="Times New Roman"/>
              </a:rPr>
              <a:t>accessible through the </a:t>
            </a:r>
            <a:r>
              <a:rPr dirty="0" sz="950" spc="10">
                <a:latin typeface="Times New Roman"/>
                <a:cs typeface="Times New Roman"/>
              </a:rPr>
              <a:t>eclipse </a:t>
            </a:r>
            <a:r>
              <a:rPr dirty="0" sz="950" spc="15">
                <a:latin typeface="Times New Roman"/>
                <a:cs typeface="Times New Roman"/>
              </a:rPr>
              <a:t>IDE and </a:t>
            </a:r>
            <a:r>
              <a:rPr dirty="0" sz="950" spc="10">
                <a:latin typeface="Times New Roman"/>
                <a:cs typeface="Times New Roman"/>
              </a:rPr>
              <a:t>later published </a:t>
            </a:r>
            <a:r>
              <a:rPr dirty="0" sz="950" spc="5">
                <a:latin typeface="Times New Roman"/>
                <a:cs typeface="Times New Roman"/>
              </a:rPr>
              <a:t>on </a:t>
            </a:r>
            <a:r>
              <a:rPr dirty="0" sz="950">
                <a:latin typeface="Times New Roman"/>
                <a:cs typeface="Times New Roman"/>
              </a:rPr>
              <a:t>a</a:t>
            </a:r>
            <a:r>
              <a:rPr dirty="0" sz="950" spc="1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server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System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Evolution</a:t>
            </a:r>
            <a:endParaRPr sz="1400">
              <a:latin typeface="Times New Roman"/>
              <a:cs typeface="Times New Roman"/>
            </a:endParaRPr>
          </a:p>
          <a:p>
            <a:pPr marL="12700" marR="43815" indent="457200">
              <a:lnSpc>
                <a:spcPct val="151600"/>
              </a:lnSpc>
              <a:spcBef>
                <a:spcPts val="200"/>
              </a:spcBef>
            </a:pP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heart of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entire ordering system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Database. </a:t>
            </a:r>
            <a:r>
              <a:rPr dirty="0" sz="950" spc="15">
                <a:latin typeface="Times New Roman"/>
                <a:cs typeface="Times New Roman"/>
              </a:rPr>
              <a:t>Currently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5">
                <a:latin typeface="Times New Roman"/>
                <a:cs typeface="Times New Roman"/>
              </a:rPr>
              <a:t>system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5">
                <a:latin typeface="Times New Roman"/>
                <a:cs typeface="Times New Roman"/>
              </a:rPr>
              <a:t>only available </a:t>
            </a:r>
            <a:r>
              <a:rPr dirty="0" sz="950">
                <a:latin typeface="Times New Roman"/>
                <a:cs typeface="Times New Roman"/>
              </a:rPr>
              <a:t>for  </a:t>
            </a:r>
            <a:r>
              <a:rPr dirty="0" sz="950" spc="10">
                <a:latin typeface="Times New Roman"/>
                <a:cs typeface="Times New Roman"/>
              </a:rPr>
              <a:t>small </a:t>
            </a:r>
            <a:r>
              <a:rPr dirty="0" sz="950" spc="15">
                <a:latin typeface="Times New Roman"/>
                <a:cs typeface="Times New Roman"/>
              </a:rPr>
              <a:t>scale </a:t>
            </a:r>
            <a:r>
              <a:rPr dirty="0" sz="950" spc="10">
                <a:latin typeface="Times New Roman"/>
                <a:cs typeface="Times New Roman"/>
              </a:rPr>
              <a:t>restaurants. </a:t>
            </a:r>
            <a:r>
              <a:rPr dirty="0" sz="950" spc="5">
                <a:latin typeface="Times New Roman"/>
                <a:cs typeface="Times New Roman"/>
              </a:rPr>
              <a:t>For </a:t>
            </a:r>
            <a:r>
              <a:rPr dirty="0" sz="950" spc="10">
                <a:latin typeface="Times New Roman"/>
                <a:cs typeface="Times New Roman"/>
              </a:rPr>
              <a:t>Large restaurants, </a:t>
            </a:r>
            <a:r>
              <a:rPr dirty="0" sz="950" spc="15">
                <a:latin typeface="Times New Roman"/>
                <a:cs typeface="Times New Roman"/>
              </a:rPr>
              <a:t>performance </a:t>
            </a:r>
            <a:r>
              <a:rPr dirty="0" sz="950" spc="10">
                <a:latin typeface="Times New Roman"/>
                <a:cs typeface="Times New Roman"/>
              </a:rPr>
              <a:t>considerations </a:t>
            </a:r>
            <a:r>
              <a:rPr dirty="0" sz="950" spc="15">
                <a:latin typeface="Times New Roman"/>
                <a:cs typeface="Times New Roman"/>
              </a:rPr>
              <a:t>should </a:t>
            </a:r>
            <a:r>
              <a:rPr dirty="0" sz="950" spc="10">
                <a:latin typeface="Times New Roman"/>
                <a:cs typeface="Times New Roman"/>
              </a:rPr>
              <a:t>be taken into </a:t>
            </a:r>
            <a:r>
              <a:rPr dirty="0" sz="950" spc="25">
                <a:latin typeface="Times New Roman"/>
                <a:cs typeface="Times New Roman"/>
              </a:rPr>
              <a:t>account </a:t>
            </a:r>
            <a:r>
              <a:rPr dirty="0" sz="950" spc="10">
                <a:latin typeface="Times New Roman"/>
                <a:cs typeface="Times New Roman"/>
              </a:rPr>
              <a:t>in  terms </a:t>
            </a:r>
            <a:r>
              <a:rPr dirty="0" sz="950">
                <a:latin typeface="Times New Roman"/>
                <a:cs typeface="Times New Roman"/>
              </a:rPr>
              <a:t>of </a:t>
            </a:r>
            <a:r>
              <a:rPr dirty="0" sz="950" spc="15">
                <a:latin typeface="Times New Roman"/>
                <a:cs typeface="Times New Roman"/>
              </a:rPr>
              <a:t>Hardware/Software capacity/Page load </a:t>
            </a:r>
            <a:r>
              <a:rPr dirty="0" sz="950" spc="10">
                <a:latin typeface="Times New Roman"/>
                <a:cs typeface="Times New Roman"/>
              </a:rPr>
              <a:t>time </a:t>
            </a:r>
            <a:r>
              <a:rPr dirty="0" sz="950" spc="5">
                <a:latin typeface="Times New Roman"/>
                <a:cs typeface="Times New Roman"/>
              </a:rPr>
              <a:t>etc. </a:t>
            </a:r>
            <a:r>
              <a:rPr dirty="0" sz="950" spc="10">
                <a:latin typeface="Times New Roman"/>
                <a:cs typeface="Times New Roman"/>
              </a:rPr>
              <a:t>Also, </a:t>
            </a:r>
            <a:r>
              <a:rPr dirty="0" sz="950" spc="15">
                <a:latin typeface="Times New Roman"/>
                <a:cs typeface="Times New Roman"/>
              </a:rPr>
              <a:t>security </a:t>
            </a:r>
            <a:r>
              <a:rPr dirty="0" sz="950" spc="10">
                <a:latin typeface="Times New Roman"/>
                <a:cs typeface="Times New Roman"/>
              </a:rPr>
              <a:t>vulnerabilities </a:t>
            </a:r>
            <a:r>
              <a:rPr dirty="0" sz="950" spc="15">
                <a:latin typeface="Times New Roman"/>
                <a:cs typeface="Times New Roman"/>
              </a:rPr>
              <a:t>should </a:t>
            </a:r>
            <a:r>
              <a:rPr dirty="0" sz="950" spc="10">
                <a:latin typeface="Times New Roman"/>
                <a:cs typeface="Times New Roman"/>
              </a:rPr>
              <a:t>be evaluated  </a:t>
            </a:r>
            <a:r>
              <a:rPr dirty="0" sz="950" spc="5">
                <a:latin typeface="Times New Roman"/>
                <a:cs typeface="Times New Roman"/>
              </a:rPr>
              <a:t>for </a:t>
            </a:r>
            <a:r>
              <a:rPr dirty="0" sz="950" spc="15">
                <a:latin typeface="Times New Roman"/>
                <a:cs typeface="Times New Roman"/>
              </a:rPr>
              <a:t>large </a:t>
            </a:r>
            <a:r>
              <a:rPr dirty="0" sz="950" spc="10">
                <a:latin typeface="Times New Roman"/>
                <a:cs typeface="Times New Roman"/>
              </a:rPr>
              <a:t>scale</a:t>
            </a:r>
            <a:r>
              <a:rPr dirty="0" sz="950" spc="3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systems.</a:t>
            </a:r>
            <a:endParaRPr sz="950">
              <a:latin typeface="Times New Roman"/>
              <a:cs typeface="Times New Roman"/>
            </a:endParaRPr>
          </a:p>
          <a:p>
            <a:pPr marL="12700" marR="277495" indent="457200">
              <a:lnSpc>
                <a:spcPts val="1750"/>
              </a:lnSpc>
              <a:spcBef>
                <a:spcPts val="135"/>
              </a:spcBef>
            </a:pPr>
            <a:r>
              <a:rPr dirty="0" sz="950" spc="10">
                <a:latin typeface="Times New Roman"/>
                <a:cs typeface="Times New Roman"/>
              </a:rPr>
              <a:t>In future this can </a:t>
            </a:r>
            <a:r>
              <a:rPr dirty="0" sz="950" spc="15">
                <a:latin typeface="Times New Roman"/>
                <a:cs typeface="Times New Roman"/>
              </a:rPr>
              <a:t>also </a:t>
            </a:r>
            <a:r>
              <a:rPr dirty="0" sz="950" spc="10">
                <a:latin typeface="Times New Roman"/>
                <a:cs typeface="Times New Roman"/>
              </a:rPr>
              <a:t>be </a:t>
            </a:r>
            <a:r>
              <a:rPr dirty="0" sz="950" spc="15">
                <a:latin typeface="Times New Roman"/>
                <a:cs typeface="Times New Roman"/>
              </a:rPr>
              <a:t>available </a:t>
            </a:r>
            <a:r>
              <a:rPr dirty="0" sz="950">
                <a:latin typeface="Times New Roman"/>
                <a:cs typeface="Times New Roman"/>
              </a:rPr>
              <a:t>as a </a:t>
            </a:r>
            <a:r>
              <a:rPr dirty="0" sz="950" spc="15">
                <a:latin typeface="Times New Roman"/>
                <a:cs typeface="Times New Roman"/>
              </a:rPr>
              <a:t>Mobile application and </a:t>
            </a:r>
            <a:r>
              <a:rPr dirty="0" sz="950" spc="10">
                <a:latin typeface="Times New Roman"/>
                <a:cs typeface="Times New Roman"/>
              </a:rPr>
              <a:t>can be </a:t>
            </a:r>
            <a:r>
              <a:rPr dirty="0" sz="950" spc="15">
                <a:latin typeface="Times New Roman"/>
                <a:cs typeface="Times New Roman"/>
              </a:rPr>
              <a:t>integrated </a:t>
            </a:r>
            <a:r>
              <a:rPr dirty="0" sz="950" spc="10">
                <a:latin typeface="Times New Roman"/>
                <a:cs typeface="Times New Roman"/>
              </a:rPr>
              <a:t>with in </a:t>
            </a:r>
            <a:r>
              <a:rPr dirty="0" sz="950" spc="15">
                <a:latin typeface="Times New Roman"/>
                <a:cs typeface="Times New Roman"/>
              </a:rPr>
              <a:t>store  </a:t>
            </a:r>
            <a:r>
              <a:rPr dirty="0" sz="950" spc="10">
                <a:latin typeface="Times New Roman"/>
                <a:cs typeface="Times New Roman"/>
              </a:rPr>
              <a:t>Touch Screen </a:t>
            </a:r>
            <a:r>
              <a:rPr dirty="0" sz="950" spc="15">
                <a:latin typeface="Times New Roman"/>
                <a:cs typeface="Times New Roman"/>
              </a:rPr>
              <a:t>Order</a:t>
            </a:r>
            <a:r>
              <a:rPr dirty="0" sz="950" spc="10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devices.</a:t>
            </a:r>
            <a:endParaRPr sz="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dirty="0" sz="950">
                <a:latin typeface="Times New Roman"/>
                <a:cs typeface="Times New Roman"/>
              </a:rPr>
              <a:t>I </a:t>
            </a:r>
            <a:r>
              <a:rPr dirty="0" sz="950" spc="15">
                <a:latin typeface="Times New Roman"/>
                <a:cs typeface="Times New Roman"/>
              </a:rPr>
              <a:t>am also </a:t>
            </a:r>
            <a:r>
              <a:rPr dirty="0" sz="950" spc="10">
                <a:latin typeface="Times New Roman"/>
                <a:cs typeface="Times New Roman"/>
              </a:rPr>
              <a:t>certain </a:t>
            </a:r>
            <a:r>
              <a:rPr dirty="0" sz="950" spc="5">
                <a:latin typeface="Times New Roman"/>
                <a:cs typeface="Times New Roman"/>
              </a:rPr>
              <a:t>that </a:t>
            </a:r>
            <a:r>
              <a:rPr dirty="0" sz="950" spc="10">
                <a:latin typeface="Times New Roman"/>
                <a:cs typeface="Times New Roman"/>
              </a:rPr>
              <a:t>if this </a:t>
            </a:r>
            <a:r>
              <a:rPr dirty="0" sz="950" spc="15">
                <a:latin typeface="Times New Roman"/>
                <a:cs typeface="Times New Roman"/>
              </a:rPr>
              <a:t>system </a:t>
            </a:r>
            <a:r>
              <a:rPr dirty="0" sz="950" spc="5">
                <a:latin typeface="Times New Roman"/>
                <a:cs typeface="Times New Roman"/>
              </a:rPr>
              <a:t>goes </a:t>
            </a:r>
            <a:r>
              <a:rPr dirty="0" sz="950" spc="10">
                <a:latin typeface="Times New Roman"/>
                <a:cs typeface="Times New Roman"/>
              </a:rPr>
              <a:t>into </a:t>
            </a:r>
            <a:r>
              <a:rPr dirty="0" sz="950" spc="15">
                <a:latin typeface="Times New Roman"/>
                <a:cs typeface="Times New Roman"/>
              </a:rPr>
              <a:t>actual </a:t>
            </a:r>
            <a:r>
              <a:rPr dirty="0" sz="950" spc="10">
                <a:latin typeface="Times New Roman"/>
                <a:cs typeface="Times New Roman"/>
              </a:rPr>
              <a:t>use, </a:t>
            </a:r>
            <a:r>
              <a:rPr dirty="0" sz="950" spc="20">
                <a:latin typeface="Times New Roman"/>
                <a:cs typeface="Times New Roman"/>
              </a:rPr>
              <a:t>many </a:t>
            </a:r>
            <a:r>
              <a:rPr dirty="0" sz="950" spc="10">
                <a:latin typeface="Times New Roman"/>
                <a:cs typeface="Times New Roman"/>
              </a:rPr>
              <a:t>requests </a:t>
            </a:r>
            <a:r>
              <a:rPr dirty="0" sz="950" spc="5">
                <a:latin typeface="Times New Roman"/>
                <a:cs typeface="Times New Roman"/>
              </a:rPr>
              <a:t>will </a:t>
            </a:r>
            <a:r>
              <a:rPr dirty="0" sz="950" spc="15">
                <a:latin typeface="Times New Roman"/>
                <a:cs typeface="Times New Roman"/>
              </a:rPr>
              <a:t>arise </a:t>
            </a:r>
            <a:r>
              <a:rPr dirty="0" sz="950">
                <a:latin typeface="Times New Roman"/>
                <a:cs typeface="Times New Roman"/>
              </a:rPr>
              <a:t>for</a:t>
            </a:r>
            <a:r>
              <a:rPr dirty="0" sz="950" spc="8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additional</a:t>
            </a:r>
            <a:endParaRPr sz="950">
              <a:latin typeface="Times New Roman"/>
              <a:cs typeface="Times New Roman"/>
            </a:endParaRPr>
          </a:p>
          <a:p>
            <a:pPr marL="12700" marR="351790">
              <a:lnSpc>
                <a:spcPct val="149500"/>
              </a:lnSpc>
            </a:pPr>
            <a:r>
              <a:rPr dirty="0" sz="950" spc="10">
                <a:latin typeface="Times New Roman"/>
                <a:cs typeface="Times New Roman"/>
              </a:rPr>
              <a:t>features which </a:t>
            </a:r>
            <a:r>
              <a:rPr dirty="0" sz="950">
                <a:latin typeface="Times New Roman"/>
                <a:cs typeface="Times New Roman"/>
              </a:rPr>
              <a:t>I </a:t>
            </a:r>
            <a:r>
              <a:rPr dirty="0" sz="950" spc="10">
                <a:latin typeface="Times New Roman"/>
                <a:cs typeface="Times New Roman"/>
              </a:rPr>
              <a:t>had not </a:t>
            </a:r>
            <a:r>
              <a:rPr dirty="0" sz="950" spc="15">
                <a:latin typeface="Times New Roman"/>
                <a:cs typeface="Times New Roman"/>
              </a:rPr>
              <a:t>previously considered, but would </a:t>
            </a:r>
            <a:r>
              <a:rPr dirty="0" sz="950" spc="10">
                <a:latin typeface="Times New Roman"/>
                <a:cs typeface="Times New Roman"/>
              </a:rPr>
              <a:t>be useful to </a:t>
            </a:r>
            <a:r>
              <a:rPr dirty="0" sz="950" spc="5">
                <a:latin typeface="Times New Roman"/>
                <a:cs typeface="Times New Roman"/>
              </a:rPr>
              <a:t>have. For this </a:t>
            </a:r>
            <a:r>
              <a:rPr dirty="0" sz="950" spc="10">
                <a:latin typeface="Times New Roman"/>
                <a:cs typeface="Times New Roman"/>
              </a:rPr>
              <a:t>reason, </a:t>
            </a:r>
            <a:r>
              <a:rPr dirty="0" sz="950">
                <a:latin typeface="Times New Roman"/>
                <a:cs typeface="Times New Roman"/>
              </a:rPr>
              <a:t>I </a:t>
            </a:r>
            <a:r>
              <a:rPr dirty="0" sz="950" spc="5">
                <a:latin typeface="Times New Roman"/>
                <a:cs typeface="Times New Roman"/>
              </a:rPr>
              <a:t>feel </a:t>
            </a:r>
            <a:r>
              <a:rPr dirty="0" sz="950">
                <a:latin typeface="Times New Roman"/>
                <a:cs typeface="Times New Roman"/>
              </a:rPr>
              <a:t>as  </a:t>
            </a:r>
            <a:r>
              <a:rPr dirty="0" sz="950" spc="10">
                <a:latin typeface="Times New Roman"/>
                <a:cs typeface="Times New Roman"/>
              </a:rPr>
              <a:t>though </a:t>
            </a:r>
            <a:r>
              <a:rPr dirty="0" sz="950" spc="15">
                <a:latin typeface="Times New Roman"/>
                <a:cs typeface="Times New Roman"/>
              </a:rPr>
              <a:t>the application </a:t>
            </a:r>
            <a:r>
              <a:rPr dirty="0" sz="950" spc="10">
                <a:latin typeface="Times New Roman"/>
                <a:cs typeface="Times New Roman"/>
              </a:rPr>
              <a:t>can be </a:t>
            </a:r>
            <a:r>
              <a:rPr dirty="0" sz="950" spc="15">
                <a:latin typeface="Times New Roman"/>
                <a:cs typeface="Times New Roman"/>
              </a:rPr>
              <a:t>constantly evolving, </a:t>
            </a:r>
            <a:r>
              <a:rPr dirty="0" sz="950" spc="10">
                <a:latin typeface="Times New Roman"/>
                <a:cs typeface="Times New Roman"/>
              </a:rPr>
              <a:t>which </a:t>
            </a:r>
            <a:r>
              <a:rPr dirty="0" sz="950">
                <a:latin typeface="Times New Roman"/>
                <a:cs typeface="Times New Roman"/>
              </a:rPr>
              <a:t>I </a:t>
            </a:r>
            <a:r>
              <a:rPr dirty="0" sz="950" spc="15">
                <a:latin typeface="Times New Roman"/>
                <a:cs typeface="Times New Roman"/>
              </a:rPr>
              <a:t>consider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0">
                <a:latin typeface="Times New Roman"/>
                <a:cs typeface="Times New Roman"/>
              </a:rPr>
              <a:t>very </a:t>
            </a:r>
            <a:r>
              <a:rPr dirty="0" sz="950" spc="15">
                <a:latin typeface="Times New Roman"/>
                <a:cs typeface="Times New Roman"/>
              </a:rPr>
              <a:t>good</a:t>
            </a:r>
            <a:r>
              <a:rPr dirty="0" sz="950" spc="3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thing.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Conclusions </a:t>
            </a:r>
            <a:r>
              <a:rPr dirty="0" sz="1400" spc="-5" b="1">
                <a:latin typeface="Times New Roman"/>
                <a:cs typeface="Times New Roman"/>
              </a:rPr>
              <a:t>and Future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Work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950" spc="10" b="1">
                <a:latin typeface="Times New Roman"/>
                <a:cs typeface="Times New Roman"/>
              </a:rPr>
              <a:t>Conclusion:</a:t>
            </a:r>
            <a:endParaRPr sz="950">
              <a:latin typeface="Times New Roman"/>
              <a:cs typeface="Times New Roman"/>
            </a:endParaRPr>
          </a:p>
          <a:p>
            <a:pPr marL="12700" marR="74295">
              <a:lnSpc>
                <a:spcPts val="1710"/>
              </a:lnSpc>
              <a:spcBef>
                <a:spcPts val="145"/>
              </a:spcBef>
            </a:pPr>
            <a:r>
              <a:rPr dirty="0" sz="950" spc="15">
                <a:latin typeface="Times New Roman"/>
                <a:cs typeface="Times New Roman"/>
              </a:rPr>
              <a:t>The main objective </a:t>
            </a:r>
            <a:r>
              <a:rPr dirty="0" sz="950" spc="10">
                <a:latin typeface="Times New Roman"/>
                <a:cs typeface="Times New Roman"/>
              </a:rPr>
              <a:t>of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application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to help </a:t>
            </a:r>
            <a:r>
              <a:rPr dirty="0" sz="950" spc="15">
                <a:latin typeface="Times New Roman"/>
                <a:cs typeface="Times New Roman"/>
              </a:rPr>
              <a:t>Computer Science </a:t>
            </a:r>
            <a:r>
              <a:rPr dirty="0" sz="950" spc="10">
                <a:latin typeface="Times New Roman"/>
                <a:cs typeface="Times New Roman"/>
              </a:rPr>
              <a:t>students </a:t>
            </a:r>
            <a:r>
              <a:rPr dirty="0" sz="950" spc="15">
                <a:latin typeface="Times New Roman"/>
                <a:cs typeface="Times New Roman"/>
              </a:rPr>
              <a:t>understands the </a:t>
            </a:r>
            <a:r>
              <a:rPr dirty="0" sz="950" spc="10">
                <a:latin typeface="Times New Roman"/>
                <a:cs typeface="Times New Roman"/>
              </a:rPr>
              <a:t>basics </a:t>
            </a:r>
            <a:r>
              <a:rPr dirty="0" sz="950">
                <a:latin typeface="Times New Roman"/>
                <a:cs typeface="Times New Roman"/>
              </a:rPr>
              <a:t>of </a:t>
            </a:r>
            <a:r>
              <a:rPr dirty="0" sz="950" spc="15">
                <a:latin typeface="Times New Roman"/>
                <a:cs typeface="Times New Roman"/>
              </a:rPr>
              <a:t>Java,  </a:t>
            </a:r>
            <a:r>
              <a:rPr dirty="0" sz="950" spc="10">
                <a:latin typeface="Times New Roman"/>
                <a:cs typeface="Times New Roman"/>
              </a:rPr>
              <a:t>JavaScript and </a:t>
            </a:r>
            <a:r>
              <a:rPr dirty="0" sz="950" spc="15">
                <a:latin typeface="Times New Roman"/>
                <a:cs typeface="Times New Roman"/>
              </a:rPr>
              <a:t>HTML.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5">
                <a:latin typeface="Times New Roman"/>
                <a:cs typeface="Times New Roman"/>
              </a:rPr>
              <a:t>following </a:t>
            </a:r>
            <a:r>
              <a:rPr dirty="0" sz="950" spc="10">
                <a:latin typeface="Times New Roman"/>
                <a:cs typeface="Times New Roman"/>
              </a:rPr>
              <a:t>results </a:t>
            </a:r>
            <a:r>
              <a:rPr dirty="0" sz="950" spc="15">
                <a:latin typeface="Times New Roman"/>
                <a:cs typeface="Times New Roman"/>
              </a:rPr>
              <a:t>have </a:t>
            </a:r>
            <a:r>
              <a:rPr dirty="0" sz="950" spc="5">
                <a:latin typeface="Times New Roman"/>
                <a:cs typeface="Times New Roman"/>
              </a:rPr>
              <a:t>been </a:t>
            </a:r>
            <a:r>
              <a:rPr dirty="0" sz="950" spc="10">
                <a:latin typeface="Times New Roman"/>
                <a:cs typeface="Times New Roman"/>
              </a:rPr>
              <a:t>achieved after </a:t>
            </a:r>
            <a:r>
              <a:rPr dirty="0" sz="950" spc="15">
                <a:latin typeface="Times New Roman"/>
                <a:cs typeface="Times New Roman"/>
              </a:rPr>
              <a:t>completing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5">
                <a:latin typeface="Times New Roman"/>
                <a:cs typeface="Times New Roman"/>
              </a:rPr>
              <a:t>system </a:t>
            </a:r>
            <a:r>
              <a:rPr dirty="0" sz="950" spc="10">
                <a:latin typeface="Times New Roman"/>
                <a:cs typeface="Times New Roman"/>
              </a:rPr>
              <a:t>and relate  back to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5">
                <a:latin typeface="Times New Roman"/>
                <a:cs typeface="Times New Roman"/>
              </a:rPr>
              <a:t>system’s</a:t>
            </a:r>
            <a:r>
              <a:rPr dirty="0" sz="950" spc="10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objective.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52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 b="1">
                <a:latin typeface="Times New Roman"/>
                <a:cs typeface="Times New Roman"/>
              </a:rPr>
              <a:t>S</a:t>
            </a:r>
            <a:r>
              <a:rPr dirty="0" sz="950" spc="10" b="1">
                <a:latin typeface="Times New Roman"/>
                <a:cs typeface="Times New Roman"/>
              </a:rPr>
              <a:t>hould allow </a:t>
            </a:r>
            <a:r>
              <a:rPr dirty="0" sz="950" spc="20" b="1">
                <a:latin typeface="Times New Roman"/>
                <a:cs typeface="Times New Roman"/>
              </a:rPr>
              <a:t>Computer </a:t>
            </a:r>
            <a:r>
              <a:rPr dirty="0" sz="950" spc="10" b="1">
                <a:latin typeface="Times New Roman"/>
                <a:cs typeface="Times New Roman"/>
              </a:rPr>
              <a:t>Science </a:t>
            </a:r>
            <a:r>
              <a:rPr dirty="0" sz="950" spc="15" b="1">
                <a:latin typeface="Times New Roman"/>
                <a:cs typeface="Times New Roman"/>
              </a:rPr>
              <a:t>students </a:t>
            </a:r>
            <a:r>
              <a:rPr dirty="0" sz="950" spc="10" b="1">
                <a:latin typeface="Times New Roman"/>
                <a:cs typeface="Times New Roman"/>
              </a:rPr>
              <a:t>to </a:t>
            </a:r>
            <a:r>
              <a:rPr dirty="0" sz="950" spc="15" b="1">
                <a:latin typeface="Times New Roman"/>
                <a:cs typeface="Times New Roman"/>
              </a:rPr>
              <a:t>browse through </a:t>
            </a:r>
            <a:r>
              <a:rPr dirty="0" sz="950" spc="5" b="1">
                <a:latin typeface="Times New Roman"/>
                <a:cs typeface="Times New Roman"/>
              </a:rPr>
              <a:t>the </a:t>
            </a:r>
            <a:r>
              <a:rPr dirty="0" sz="950" spc="10" b="1">
                <a:latin typeface="Times New Roman"/>
                <a:cs typeface="Times New Roman"/>
              </a:rPr>
              <a:t>code </a:t>
            </a:r>
            <a:r>
              <a:rPr dirty="0" sz="950" spc="5" b="1">
                <a:latin typeface="Times New Roman"/>
                <a:cs typeface="Times New Roman"/>
              </a:rPr>
              <a:t>and</a:t>
            </a:r>
            <a:r>
              <a:rPr dirty="0" sz="950" spc="10" b="1">
                <a:latin typeface="Times New Roman"/>
                <a:cs typeface="Times New Roman"/>
              </a:rPr>
              <a:t> application:</a:t>
            </a:r>
            <a:endParaRPr sz="950">
              <a:latin typeface="Times New Roman"/>
              <a:cs typeface="Times New Roman"/>
            </a:endParaRPr>
          </a:p>
          <a:p>
            <a:pPr marL="469900" marR="92075">
              <a:lnSpc>
                <a:spcPts val="1730"/>
              </a:lnSpc>
              <a:spcBef>
                <a:spcPts val="130"/>
              </a:spcBef>
            </a:pPr>
            <a:r>
              <a:rPr dirty="0" sz="950" spc="10">
                <a:latin typeface="Times New Roman"/>
                <a:cs typeface="Times New Roman"/>
              </a:rPr>
              <a:t>This can be </a:t>
            </a:r>
            <a:r>
              <a:rPr dirty="0" sz="950" spc="15">
                <a:latin typeface="Times New Roman"/>
                <a:cs typeface="Times New Roman"/>
              </a:rPr>
              <a:t>achieved when </a:t>
            </a:r>
            <a:r>
              <a:rPr dirty="0" sz="950" spc="10">
                <a:latin typeface="Times New Roman"/>
                <a:cs typeface="Times New Roman"/>
              </a:rPr>
              <a:t>students </a:t>
            </a:r>
            <a:r>
              <a:rPr dirty="0" sz="950" spc="15">
                <a:latin typeface="Times New Roman"/>
                <a:cs typeface="Times New Roman"/>
              </a:rPr>
              <a:t>are </a:t>
            </a:r>
            <a:r>
              <a:rPr dirty="0" sz="950" spc="20">
                <a:latin typeface="Times New Roman"/>
                <a:cs typeface="Times New Roman"/>
              </a:rPr>
              <a:t>able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15">
                <a:latin typeface="Times New Roman"/>
                <a:cs typeface="Times New Roman"/>
              </a:rPr>
              <a:t>run and </a:t>
            </a:r>
            <a:r>
              <a:rPr dirty="0" sz="950" spc="10">
                <a:latin typeface="Times New Roman"/>
                <a:cs typeface="Times New Roman"/>
              </a:rPr>
              <a:t>install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application. </a:t>
            </a:r>
            <a:r>
              <a:rPr dirty="0" sz="950" spc="15">
                <a:latin typeface="Times New Roman"/>
                <a:cs typeface="Times New Roman"/>
              </a:rPr>
              <a:t>When </a:t>
            </a:r>
            <a:r>
              <a:rPr dirty="0" sz="950" spc="10">
                <a:latin typeface="Times New Roman"/>
                <a:cs typeface="Times New Roman"/>
              </a:rPr>
              <a:t>they </a:t>
            </a:r>
            <a:r>
              <a:rPr dirty="0" sz="950" spc="15">
                <a:latin typeface="Times New Roman"/>
                <a:cs typeface="Times New Roman"/>
              </a:rPr>
              <a:t>run the  </a:t>
            </a:r>
            <a:r>
              <a:rPr dirty="0" sz="950" spc="10">
                <a:latin typeface="Times New Roman"/>
                <a:cs typeface="Times New Roman"/>
              </a:rPr>
              <a:t>application, they can </a:t>
            </a:r>
            <a:r>
              <a:rPr dirty="0" sz="950" spc="15">
                <a:latin typeface="Times New Roman"/>
                <a:cs typeface="Times New Roman"/>
              </a:rPr>
              <a:t>browse through the implementation </a:t>
            </a:r>
            <a:r>
              <a:rPr dirty="0" sz="950" spc="10">
                <a:latin typeface="Times New Roman"/>
                <a:cs typeface="Times New Roman"/>
              </a:rPr>
              <a:t>of different</a:t>
            </a:r>
            <a:r>
              <a:rPr dirty="0" sz="950" spc="16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objects.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pc="5"/>
              <a:t>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42796" y="847090"/>
            <a:ext cx="5472430" cy="8111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102870" indent="-228600">
              <a:lnSpc>
                <a:spcPct val="1474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 b="1">
                <a:latin typeface="Times New Roman"/>
                <a:cs typeface="Times New Roman"/>
              </a:rPr>
              <a:t>Should allow </a:t>
            </a:r>
            <a:r>
              <a:rPr dirty="0" sz="950" spc="5" b="1">
                <a:latin typeface="Times New Roman"/>
                <a:cs typeface="Times New Roman"/>
              </a:rPr>
              <a:t>users </a:t>
            </a:r>
            <a:r>
              <a:rPr dirty="0" sz="950" spc="10" b="1">
                <a:latin typeface="Times New Roman"/>
                <a:cs typeface="Times New Roman"/>
              </a:rPr>
              <a:t>to </a:t>
            </a:r>
            <a:r>
              <a:rPr dirty="0" sz="950" spc="15" b="1">
                <a:latin typeface="Times New Roman"/>
                <a:cs typeface="Times New Roman"/>
              </a:rPr>
              <a:t>browse through </a:t>
            </a:r>
            <a:r>
              <a:rPr dirty="0" sz="950" spc="10" b="1">
                <a:latin typeface="Times New Roman"/>
                <a:cs typeface="Times New Roman"/>
              </a:rPr>
              <a:t>different </a:t>
            </a:r>
            <a:r>
              <a:rPr dirty="0" sz="950" spc="15" b="1">
                <a:latin typeface="Times New Roman"/>
                <a:cs typeface="Times New Roman"/>
              </a:rPr>
              <a:t>product categories: </a:t>
            </a:r>
            <a:r>
              <a:rPr dirty="0" sz="950">
                <a:latin typeface="Times New Roman"/>
                <a:cs typeface="Times New Roman"/>
              </a:rPr>
              <a:t>This is </a:t>
            </a:r>
            <a:r>
              <a:rPr dirty="0" sz="950" spc="15">
                <a:latin typeface="Times New Roman"/>
                <a:cs typeface="Times New Roman"/>
              </a:rPr>
              <a:t>achieved through  </a:t>
            </a:r>
            <a:r>
              <a:rPr dirty="0" sz="950" spc="5">
                <a:latin typeface="Times New Roman"/>
                <a:cs typeface="Times New Roman"/>
              </a:rPr>
              <a:t>an </a:t>
            </a:r>
            <a:r>
              <a:rPr dirty="0" sz="950" spc="15">
                <a:latin typeface="Times New Roman"/>
                <a:cs typeface="Times New Roman"/>
              </a:rPr>
              <a:t>easy </a:t>
            </a:r>
            <a:r>
              <a:rPr dirty="0" sz="950" spc="10">
                <a:latin typeface="Times New Roman"/>
                <a:cs typeface="Times New Roman"/>
              </a:rPr>
              <a:t>to use </a:t>
            </a:r>
            <a:r>
              <a:rPr dirty="0" sz="950" spc="15">
                <a:latin typeface="Times New Roman"/>
                <a:cs typeface="Times New Roman"/>
              </a:rPr>
              <a:t>graphical </a:t>
            </a:r>
            <a:r>
              <a:rPr dirty="0" sz="950" spc="10">
                <a:latin typeface="Times New Roman"/>
                <a:cs typeface="Times New Roman"/>
              </a:rPr>
              <a:t>interface </a:t>
            </a:r>
            <a:r>
              <a:rPr dirty="0" sz="950" spc="20">
                <a:latin typeface="Times New Roman"/>
                <a:cs typeface="Times New Roman"/>
              </a:rPr>
              <a:t>menu</a:t>
            </a:r>
            <a:r>
              <a:rPr dirty="0" sz="950" spc="16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options.</a:t>
            </a:r>
            <a:endParaRPr sz="950">
              <a:latin typeface="Times New Roman"/>
              <a:cs typeface="Times New Roman"/>
            </a:endParaRPr>
          </a:p>
          <a:p>
            <a:pPr marL="469900" marR="113030" indent="-228600">
              <a:lnSpc>
                <a:spcPct val="148900"/>
              </a:lnSpc>
              <a:spcBef>
                <a:spcPts val="13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 b="1">
                <a:latin typeface="Times New Roman"/>
                <a:cs typeface="Times New Roman"/>
              </a:rPr>
              <a:t>Should allow </a:t>
            </a:r>
            <a:r>
              <a:rPr dirty="0" sz="950" spc="5" b="1">
                <a:latin typeface="Times New Roman"/>
                <a:cs typeface="Times New Roman"/>
              </a:rPr>
              <a:t>users </a:t>
            </a:r>
            <a:r>
              <a:rPr dirty="0" sz="950" spc="10" b="1">
                <a:latin typeface="Times New Roman"/>
                <a:cs typeface="Times New Roman"/>
              </a:rPr>
              <a:t>to </a:t>
            </a:r>
            <a:r>
              <a:rPr dirty="0" sz="950" spc="20" b="1">
                <a:latin typeface="Times New Roman"/>
                <a:cs typeface="Times New Roman"/>
              </a:rPr>
              <a:t>save </a:t>
            </a:r>
            <a:r>
              <a:rPr dirty="0" sz="950" spc="10" b="1">
                <a:latin typeface="Times New Roman"/>
                <a:cs typeface="Times New Roman"/>
              </a:rPr>
              <a:t>items to </a:t>
            </a:r>
            <a:r>
              <a:rPr dirty="0" sz="950" spc="5" b="1">
                <a:latin typeface="Times New Roman"/>
                <a:cs typeface="Times New Roman"/>
              </a:rPr>
              <a:t>the </a:t>
            </a:r>
            <a:r>
              <a:rPr dirty="0" sz="950" spc="15" b="1">
                <a:latin typeface="Times New Roman"/>
                <a:cs typeface="Times New Roman"/>
              </a:rPr>
              <a:t>cart and view detailed information </a:t>
            </a:r>
            <a:r>
              <a:rPr dirty="0" sz="950" spc="10" b="1">
                <a:latin typeface="Times New Roman"/>
                <a:cs typeface="Times New Roman"/>
              </a:rPr>
              <a:t>about </a:t>
            </a:r>
            <a:r>
              <a:rPr dirty="0" sz="950" spc="5" b="1">
                <a:latin typeface="Times New Roman"/>
                <a:cs typeface="Times New Roman"/>
              </a:rPr>
              <a:t>the </a:t>
            </a:r>
            <a:r>
              <a:rPr dirty="0" sz="950" spc="15" b="1">
                <a:latin typeface="Times New Roman"/>
                <a:cs typeface="Times New Roman"/>
              </a:rPr>
              <a:t>order: 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5">
                <a:latin typeface="Times New Roman"/>
                <a:cs typeface="Times New Roman"/>
              </a:rPr>
              <a:t>users </a:t>
            </a:r>
            <a:r>
              <a:rPr dirty="0" sz="950">
                <a:latin typeface="Times New Roman"/>
                <a:cs typeface="Times New Roman"/>
              </a:rPr>
              <a:t>can </a:t>
            </a:r>
            <a:r>
              <a:rPr dirty="0" sz="950" spc="15">
                <a:latin typeface="Times New Roman"/>
                <a:cs typeface="Times New Roman"/>
              </a:rPr>
              <a:t>add any number </a:t>
            </a:r>
            <a:r>
              <a:rPr dirty="0" sz="950" spc="10">
                <a:latin typeface="Times New Roman"/>
                <a:cs typeface="Times New Roman"/>
              </a:rPr>
              <a:t>of </a:t>
            </a:r>
            <a:r>
              <a:rPr dirty="0" sz="950" spc="15">
                <a:latin typeface="Times New Roman"/>
                <a:cs typeface="Times New Roman"/>
              </a:rPr>
              <a:t>items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5">
                <a:latin typeface="Times New Roman"/>
                <a:cs typeface="Times New Roman"/>
              </a:rPr>
              <a:t>the cart </a:t>
            </a:r>
            <a:r>
              <a:rPr dirty="0" sz="950" spc="10">
                <a:latin typeface="Times New Roman"/>
                <a:cs typeface="Times New Roman"/>
              </a:rPr>
              <a:t>from </a:t>
            </a:r>
            <a:r>
              <a:rPr dirty="0" sz="950" spc="25">
                <a:latin typeface="Times New Roman"/>
                <a:cs typeface="Times New Roman"/>
              </a:rPr>
              <a:t>any </a:t>
            </a:r>
            <a:r>
              <a:rPr dirty="0" sz="950" spc="10">
                <a:latin typeface="Times New Roman"/>
                <a:cs typeface="Times New Roman"/>
              </a:rPr>
              <a:t>of </a:t>
            </a:r>
            <a:r>
              <a:rPr dirty="0" sz="950" spc="15">
                <a:latin typeface="Times New Roman"/>
                <a:cs typeface="Times New Roman"/>
              </a:rPr>
              <a:t>the available </a:t>
            </a:r>
            <a:r>
              <a:rPr dirty="0" sz="950" spc="5">
                <a:latin typeface="Times New Roman"/>
                <a:cs typeface="Times New Roman"/>
              </a:rPr>
              <a:t>food </a:t>
            </a:r>
            <a:r>
              <a:rPr dirty="0" sz="950" spc="10">
                <a:latin typeface="Times New Roman"/>
                <a:cs typeface="Times New Roman"/>
              </a:rPr>
              <a:t>categories </a:t>
            </a:r>
            <a:r>
              <a:rPr dirty="0" sz="950" spc="25">
                <a:latin typeface="Times New Roman"/>
                <a:cs typeface="Times New Roman"/>
              </a:rPr>
              <a:t>by  </a:t>
            </a:r>
            <a:r>
              <a:rPr dirty="0" sz="950" spc="15">
                <a:latin typeface="Times New Roman"/>
                <a:cs typeface="Times New Roman"/>
              </a:rPr>
              <a:t>simply </a:t>
            </a:r>
            <a:r>
              <a:rPr dirty="0" sz="950" spc="10">
                <a:latin typeface="Times New Roman"/>
                <a:cs typeface="Times New Roman"/>
              </a:rPr>
              <a:t>clicking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Add to </a:t>
            </a:r>
            <a:r>
              <a:rPr dirty="0" sz="950" spc="15">
                <a:latin typeface="Times New Roman"/>
                <a:cs typeface="Times New Roman"/>
              </a:rPr>
              <a:t>Cart </a:t>
            </a:r>
            <a:r>
              <a:rPr dirty="0" sz="950" spc="10">
                <a:latin typeface="Times New Roman"/>
                <a:cs typeface="Times New Roman"/>
              </a:rPr>
              <a:t>button </a:t>
            </a:r>
            <a:r>
              <a:rPr dirty="0" sz="950" spc="5">
                <a:latin typeface="Times New Roman"/>
                <a:cs typeface="Times New Roman"/>
              </a:rPr>
              <a:t>for </a:t>
            </a:r>
            <a:r>
              <a:rPr dirty="0" sz="950" spc="10">
                <a:latin typeface="Times New Roman"/>
                <a:cs typeface="Times New Roman"/>
              </a:rPr>
              <a:t>each item. </a:t>
            </a:r>
            <a:r>
              <a:rPr dirty="0" sz="950" spc="15">
                <a:latin typeface="Times New Roman"/>
                <a:cs typeface="Times New Roman"/>
              </a:rPr>
              <a:t>Once </a:t>
            </a:r>
            <a:r>
              <a:rPr dirty="0" sz="950" spc="5">
                <a:latin typeface="Times New Roman"/>
                <a:cs typeface="Times New Roman"/>
              </a:rPr>
              <a:t>item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added to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5">
                <a:latin typeface="Times New Roman"/>
                <a:cs typeface="Times New Roman"/>
              </a:rPr>
              <a:t>cart, </a:t>
            </a:r>
            <a:r>
              <a:rPr dirty="0" sz="950" spc="10">
                <a:latin typeface="Times New Roman"/>
                <a:cs typeface="Times New Roman"/>
              </a:rPr>
              <a:t>user </a:t>
            </a:r>
            <a:r>
              <a:rPr dirty="0" sz="950" spc="40">
                <a:latin typeface="Times New Roman"/>
                <a:cs typeface="Times New Roman"/>
              </a:rPr>
              <a:t>is  </a:t>
            </a:r>
            <a:r>
              <a:rPr dirty="0" sz="950" spc="10">
                <a:latin typeface="Times New Roman"/>
                <a:cs typeface="Times New Roman"/>
              </a:rPr>
              <a:t>presented with detailed order to review </a:t>
            </a:r>
            <a:r>
              <a:rPr dirty="0" sz="950">
                <a:latin typeface="Times New Roman"/>
                <a:cs typeface="Times New Roman"/>
              </a:rPr>
              <a:t>or </a:t>
            </a:r>
            <a:r>
              <a:rPr dirty="0" sz="950" spc="15">
                <a:latin typeface="Times New Roman"/>
                <a:cs typeface="Times New Roman"/>
              </a:rPr>
              <a:t>continue</a:t>
            </a:r>
            <a:r>
              <a:rPr dirty="0" sz="950" spc="229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shopping.</a:t>
            </a:r>
            <a:endParaRPr sz="95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9600"/>
              </a:lnSpc>
              <a:spcBef>
                <a:spcPts val="9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 b="1">
                <a:latin typeface="Times New Roman"/>
                <a:cs typeface="Times New Roman"/>
              </a:rPr>
              <a:t>Should allow </a:t>
            </a:r>
            <a:r>
              <a:rPr dirty="0" sz="950" spc="5" b="1">
                <a:latin typeface="Times New Roman"/>
                <a:cs typeface="Times New Roman"/>
              </a:rPr>
              <a:t>the user </a:t>
            </a:r>
            <a:r>
              <a:rPr dirty="0" sz="950" spc="10" b="1">
                <a:latin typeface="Times New Roman"/>
                <a:cs typeface="Times New Roman"/>
              </a:rPr>
              <a:t>to </a:t>
            </a:r>
            <a:r>
              <a:rPr dirty="0" sz="950" spc="15" b="1">
                <a:latin typeface="Times New Roman"/>
                <a:cs typeface="Times New Roman"/>
              </a:rPr>
              <a:t>CheckOut </a:t>
            </a:r>
            <a:r>
              <a:rPr dirty="0" sz="950" spc="5" b="1">
                <a:latin typeface="Times New Roman"/>
                <a:cs typeface="Times New Roman"/>
              </a:rPr>
              <a:t>the </a:t>
            </a:r>
            <a:r>
              <a:rPr dirty="0" sz="950" spc="15" b="1">
                <a:latin typeface="Times New Roman"/>
                <a:cs typeface="Times New Roman"/>
              </a:rPr>
              <a:t>item(s): </a:t>
            </a:r>
            <a:r>
              <a:rPr dirty="0" sz="950" spc="10">
                <a:latin typeface="Times New Roman"/>
                <a:cs typeface="Times New Roman"/>
              </a:rPr>
              <a:t>This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achieved using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“Proceed to </a:t>
            </a:r>
            <a:r>
              <a:rPr dirty="0" sz="950" spc="15">
                <a:latin typeface="Times New Roman"/>
                <a:cs typeface="Times New Roman"/>
              </a:rPr>
              <a:t>checkout  button” </a:t>
            </a:r>
            <a:r>
              <a:rPr dirty="0" sz="950">
                <a:latin typeface="Times New Roman"/>
                <a:cs typeface="Times New Roman"/>
              </a:rPr>
              <a:t>in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5">
                <a:latin typeface="Times New Roman"/>
                <a:cs typeface="Times New Roman"/>
              </a:rPr>
              <a:t>cart </a:t>
            </a:r>
            <a:r>
              <a:rPr dirty="0" sz="950" spc="15">
                <a:latin typeface="Times New Roman"/>
                <a:cs typeface="Times New Roman"/>
              </a:rPr>
              <a:t>initially </a:t>
            </a:r>
            <a:r>
              <a:rPr dirty="0" sz="950" spc="10">
                <a:latin typeface="Times New Roman"/>
                <a:cs typeface="Times New Roman"/>
              </a:rPr>
              <a:t>and then </a:t>
            </a:r>
            <a:r>
              <a:rPr dirty="0" sz="950" spc="15">
                <a:latin typeface="Times New Roman"/>
                <a:cs typeface="Times New Roman"/>
              </a:rPr>
              <a:t>“CheckOut” </a:t>
            </a:r>
            <a:r>
              <a:rPr dirty="0" sz="950" spc="10">
                <a:latin typeface="Times New Roman"/>
                <a:cs typeface="Times New Roman"/>
              </a:rPr>
              <a:t>button </a:t>
            </a:r>
            <a:r>
              <a:rPr dirty="0" sz="950" spc="15">
                <a:latin typeface="Times New Roman"/>
                <a:cs typeface="Times New Roman"/>
              </a:rPr>
              <a:t>at </a:t>
            </a:r>
            <a:r>
              <a:rPr dirty="0" sz="950" spc="5">
                <a:latin typeface="Times New Roman"/>
                <a:cs typeface="Times New Roman"/>
              </a:rPr>
              <a:t>last </a:t>
            </a:r>
            <a:r>
              <a:rPr dirty="0" sz="950" spc="15">
                <a:latin typeface="Times New Roman"/>
                <a:cs typeface="Times New Roman"/>
              </a:rPr>
              <a:t>step </a:t>
            </a:r>
            <a:r>
              <a:rPr dirty="0" sz="950" spc="10">
                <a:latin typeface="Times New Roman"/>
                <a:cs typeface="Times New Roman"/>
              </a:rPr>
              <a:t>after “review </a:t>
            </a:r>
            <a:r>
              <a:rPr dirty="0" sz="950" spc="15">
                <a:latin typeface="Times New Roman"/>
                <a:cs typeface="Times New Roman"/>
              </a:rPr>
              <a:t>Order” step..  Button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disabled </a:t>
            </a:r>
            <a:r>
              <a:rPr dirty="0" sz="950" spc="15">
                <a:latin typeface="Times New Roman"/>
                <a:cs typeface="Times New Roman"/>
              </a:rPr>
              <a:t>when </a:t>
            </a:r>
            <a:r>
              <a:rPr dirty="0" sz="950" spc="10">
                <a:latin typeface="Times New Roman"/>
                <a:cs typeface="Times New Roman"/>
              </a:rPr>
              <a:t>there </a:t>
            </a:r>
            <a:r>
              <a:rPr dirty="0" sz="950" spc="15">
                <a:latin typeface="Times New Roman"/>
                <a:cs typeface="Times New Roman"/>
              </a:rPr>
              <a:t>are no items </a:t>
            </a:r>
            <a:r>
              <a:rPr dirty="0" sz="950">
                <a:latin typeface="Times New Roman"/>
                <a:cs typeface="Times New Roman"/>
              </a:rPr>
              <a:t>in </a:t>
            </a:r>
            <a:r>
              <a:rPr dirty="0" sz="950" spc="15">
                <a:latin typeface="Times New Roman"/>
                <a:cs typeface="Times New Roman"/>
              </a:rPr>
              <a:t>the</a:t>
            </a:r>
            <a:r>
              <a:rPr dirty="0" sz="950" spc="22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cart.</a:t>
            </a:r>
            <a:endParaRPr sz="950">
              <a:latin typeface="Times New Roman"/>
              <a:cs typeface="Times New Roman"/>
            </a:endParaRPr>
          </a:p>
          <a:p>
            <a:pPr marL="469900" marR="26670" indent="-228600">
              <a:lnSpc>
                <a:spcPct val="147400"/>
              </a:lnSpc>
              <a:spcBef>
                <a:spcPts val="12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 b="1">
                <a:latin typeface="Times New Roman"/>
                <a:cs typeface="Times New Roman"/>
              </a:rPr>
              <a:t>Should allow </a:t>
            </a:r>
            <a:r>
              <a:rPr dirty="0" sz="950" spc="5" b="1">
                <a:latin typeface="Times New Roman"/>
                <a:cs typeface="Times New Roman"/>
              </a:rPr>
              <a:t>the user </a:t>
            </a:r>
            <a:r>
              <a:rPr dirty="0" sz="950" spc="10" b="1">
                <a:latin typeface="Times New Roman"/>
                <a:cs typeface="Times New Roman"/>
              </a:rPr>
              <a:t>to process </a:t>
            </a:r>
            <a:r>
              <a:rPr dirty="0" sz="950" spc="5" b="1">
                <a:latin typeface="Times New Roman"/>
                <a:cs typeface="Times New Roman"/>
              </a:rPr>
              <a:t>the </a:t>
            </a:r>
            <a:r>
              <a:rPr dirty="0" sz="950" spc="15" b="1">
                <a:latin typeface="Times New Roman"/>
                <a:cs typeface="Times New Roman"/>
              </a:rPr>
              <a:t>payment: </a:t>
            </a:r>
            <a:r>
              <a:rPr dirty="0" sz="950">
                <a:latin typeface="Times New Roman"/>
                <a:cs typeface="Times New Roman"/>
              </a:rPr>
              <a:t>This </a:t>
            </a:r>
            <a:r>
              <a:rPr dirty="0" sz="950" spc="10">
                <a:latin typeface="Times New Roman"/>
                <a:cs typeface="Times New Roman"/>
              </a:rPr>
              <a:t>is </a:t>
            </a:r>
            <a:r>
              <a:rPr dirty="0" sz="950" spc="15">
                <a:latin typeface="Times New Roman"/>
                <a:cs typeface="Times New Roman"/>
              </a:rPr>
              <a:t>achieved when </a:t>
            </a:r>
            <a:r>
              <a:rPr dirty="0" sz="950" spc="10">
                <a:latin typeface="Times New Roman"/>
                <a:cs typeface="Times New Roman"/>
              </a:rPr>
              <a:t>user selects </a:t>
            </a:r>
            <a:r>
              <a:rPr dirty="0" sz="950" spc="15">
                <a:latin typeface="Times New Roman"/>
                <a:cs typeface="Times New Roman"/>
              </a:rPr>
              <a:t>“Processed </a:t>
            </a:r>
            <a:r>
              <a:rPr dirty="0" sz="950" spc="10">
                <a:latin typeface="Times New Roman"/>
                <a:cs typeface="Times New Roman"/>
              </a:rPr>
              <a:t>to  </a:t>
            </a:r>
            <a:r>
              <a:rPr dirty="0" sz="950" spc="15">
                <a:latin typeface="Times New Roman"/>
                <a:cs typeface="Times New Roman"/>
              </a:rPr>
              <a:t>Checkout” </a:t>
            </a:r>
            <a:r>
              <a:rPr dirty="0" sz="950" spc="10">
                <a:latin typeface="Times New Roman"/>
                <a:cs typeface="Times New Roman"/>
              </a:rPr>
              <a:t>button </a:t>
            </a:r>
            <a:r>
              <a:rPr dirty="0" sz="950" spc="15">
                <a:latin typeface="Times New Roman"/>
                <a:cs typeface="Times New Roman"/>
              </a:rPr>
              <a:t>and </a:t>
            </a:r>
            <a:r>
              <a:rPr dirty="0" sz="950">
                <a:latin typeface="Times New Roman"/>
                <a:cs typeface="Times New Roman"/>
              </a:rPr>
              <a:t>fill </a:t>
            </a:r>
            <a:r>
              <a:rPr dirty="0" sz="950" spc="5">
                <a:latin typeface="Times New Roman"/>
                <a:cs typeface="Times New Roman"/>
              </a:rPr>
              <a:t>up the </a:t>
            </a:r>
            <a:r>
              <a:rPr dirty="0" sz="950" spc="15">
                <a:latin typeface="Times New Roman"/>
                <a:cs typeface="Times New Roman"/>
              </a:rPr>
              <a:t>Payment information</a:t>
            </a:r>
            <a:r>
              <a:rPr dirty="0" sz="950" spc="21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details.</a:t>
            </a:r>
            <a:endParaRPr sz="950">
              <a:latin typeface="Times New Roman"/>
              <a:cs typeface="Times New Roman"/>
            </a:endParaRPr>
          </a:p>
          <a:p>
            <a:pPr marL="469900" marR="170180" indent="-228600">
              <a:lnSpc>
                <a:spcPct val="148600"/>
              </a:lnSpc>
              <a:spcBef>
                <a:spcPts val="11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 b="1">
                <a:latin typeface="Times New Roman"/>
                <a:cs typeface="Times New Roman"/>
              </a:rPr>
              <a:t>Should allow </a:t>
            </a:r>
            <a:r>
              <a:rPr dirty="0" sz="950" spc="5" b="1">
                <a:latin typeface="Times New Roman"/>
                <a:cs typeface="Times New Roman"/>
              </a:rPr>
              <a:t>the user </a:t>
            </a:r>
            <a:r>
              <a:rPr dirty="0" sz="950" spc="10" b="1">
                <a:latin typeface="Times New Roman"/>
                <a:cs typeface="Times New Roman"/>
              </a:rPr>
              <a:t>to see </a:t>
            </a:r>
            <a:r>
              <a:rPr dirty="0" sz="950" spc="5" b="1">
                <a:latin typeface="Times New Roman"/>
                <a:cs typeface="Times New Roman"/>
              </a:rPr>
              <a:t>Success </a:t>
            </a:r>
            <a:r>
              <a:rPr dirty="0" sz="950" spc="15" b="1">
                <a:latin typeface="Times New Roman"/>
                <a:cs typeface="Times New Roman"/>
              </a:rPr>
              <a:t>message </a:t>
            </a:r>
            <a:r>
              <a:rPr dirty="0" sz="950" spc="10" b="1">
                <a:latin typeface="Times New Roman"/>
                <a:cs typeface="Times New Roman"/>
              </a:rPr>
              <a:t>after </a:t>
            </a:r>
            <a:r>
              <a:rPr dirty="0" sz="950" spc="15" b="1">
                <a:latin typeface="Times New Roman"/>
                <a:cs typeface="Times New Roman"/>
              </a:rPr>
              <a:t>placing an order: </a:t>
            </a:r>
            <a:r>
              <a:rPr dirty="0" sz="950" spc="10">
                <a:latin typeface="Times New Roman"/>
                <a:cs typeface="Times New Roman"/>
              </a:rPr>
              <a:t>This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achieved </a:t>
            </a:r>
            <a:r>
              <a:rPr dirty="0" sz="950" spc="15">
                <a:latin typeface="Times New Roman"/>
                <a:cs typeface="Times New Roman"/>
              </a:rPr>
              <a:t>when  </a:t>
            </a:r>
            <a:r>
              <a:rPr dirty="0" sz="950" spc="10">
                <a:latin typeface="Times New Roman"/>
                <a:cs typeface="Times New Roman"/>
              </a:rPr>
              <a:t>user </a:t>
            </a:r>
            <a:r>
              <a:rPr dirty="0" sz="950" spc="15">
                <a:latin typeface="Times New Roman"/>
                <a:cs typeface="Times New Roman"/>
              </a:rPr>
              <a:t>successfully </a:t>
            </a:r>
            <a:r>
              <a:rPr dirty="0" sz="950" spc="10">
                <a:latin typeface="Times New Roman"/>
                <a:cs typeface="Times New Roman"/>
              </a:rPr>
              <a:t>places </a:t>
            </a:r>
            <a:r>
              <a:rPr dirty="0" sz="950">
                <a:latin typeface="Times New Roman"/>
                <a:cs typeface="Times New Roman"/>
              </a:rPr>
              <a:t>an </a:t>
            </a:r>
            <a:r>
              <a:rPr dirty="0" sz="950" spc="10">
                <a:latin typeface="Times New Roman"/>
                <a:cs typeface="Times New Roman"/>
              </a:rPr>
              <a:t>order.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user is given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order </a:t>
            </a:r>
            <a:r>
              <a:rPr dirty="0" sz="950" spc="15">
                <a:latin typeface="Times New Roman"/>
                <a:cs typeface="Times New Roman"/>
              </a:rPr>
              <a:t>conformation number along </a:t>
            </a:r>
            <a:r>
              <a:rPr dirty="0" sz="950" spc="10">
                <a:latin typeface="Times New Roman"/>
                <a:cs typeface="Times New Roman"/>
              </a:rPr>
              <a:t>with  success</a:t>
            </a:r>
            <a:r>
              <a:rPr dirty="0" sz="950" spc="3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message.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50" spc="10" b="1">
                <a:latin typeface="Times New Roman"/>
                <a:cs typeface="Times New Roman"/>
              </a:rPr>
              <a:t>Future</a:t>
            </a:r>
            <a:r>
              <a:rPr dirty="0" sz="950" spc="30" b="1">
                <a:latin typeface="Times New Roman"/>
                <a:cs typeface="Times New Roman"/>
              </a:rPr>
              <a:t> </a:t>
            </a:r>
            <a:r>
              <a:rPr dirty="0" sz="950" spc="20" b="1">
                <a:latin typeface="Times New Roman"/>
                <a:cs typeface="Times New Roman"/>
              </a:rPr>
              <a:t>Work: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following section describes </a:t>
            </a:r>
            <a:r>
              <a:rPr dirty="0" sz="950" spc="15">
                <a:latin typeface="Times New Roman"/>
                <a:cs typeface="Times New Roman"/>
              </a:rPr>
              <a:t>the work that </a:t>
            </a:r>
            <a:r>
              <a:rPr dirty="0" sz="950" spc="10">
                <a:latin typeface="Times New Roman"/>
                <a:cs typeface="Times New Roman"/>
              </a:rPr>
              <a:t>will be </a:t>
            </a:r>
            <a:r>
              <a:rPr dirty="0" sz="950" spc="15">
                <a:latin typeface="Times New Roman"/>
                <a:cs typeface="Times New Roman"/>
              </a:rPr>
              <a:t>implemented </a:t>
            </a:r>
            <a:r>
              <a:rPr dirty="0" sz="950" spc="10">
                <a:latin typeface="Times New Roman"/>
                <a:cs typeface="Times New Roman"/>
              </a:rPr>
              <a:t>with future releases of </a:t>
            </a:r>
            <a:r>
              <a:rPr dirty="0" sz="950" spc="15">
                <a:latin typeface="Times New Roman"/>
                <a:cs typeface="Times New Roman"/>
              </a:rPr>
              <a:t>the</a:t>
            </a:r>
            <a:r>
              <a:rPr dirty="0" sz="950" spc="24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software.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Customize </a:t>
            </a:r>
            <a:r>
              <a:rPr dirty="0" sz="950" spc="10">
                <a:latin typeface="Times New Roman"/>
                <a:cs typeface="Times New Roman"/>
              </a:rPr>
              <a:t>orders: Allow </a:t>
            </a:r>
            <a:r>
              <a:rPr dirty="0" sz="950" spc="15">
                <a:latin typeface="Times New Roman"/>
                <a:cs typeface="Times New Roman"/>
              </a:rPr>
              <a:t>customers </a:t>
            </a:r>
            <a:r>
              <a:rPr dirty="0" sz="950" spc="10">
                <a:latin typeface="Times New Roman"/>
                <a:cs typeface="Times New Roman"/>
              </a:rPr>
              <a:t>to customize food</a:t>
            </a:r>
            <a:r>
              <a:rPr dirty="0" sz="950" spc="15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orders</a:t>
            </a:r>
            <a:endParaRPr sz="950">
              <a:latin typeface="Times New Roman"/>
              <a:cs typeface="Times New Roman"/>
            </a:endParaRPr>
          </a:p>
          <a:p>
            <a:pPr marL="469900" marR="107950" indent="-228600">
              <a:lnSpc>
                <a:spcPct val="145300"/>
              </a:lnSpc>
              <a:spcBef>
                <a:spcPts val="12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Enhance User </a:t>
            </a:r>
            <a:r>
              <a:rPr dirty="0" sz="950" spc="10">
                <a:latin typeface="Times New Roman"/>
                <a:cs typeface="Times New Roman"/>
              </a:rPr>
              <a:t>Interface </a:t>
            </a:r>
            <a:r>
              <a:rPr dirty="0" sz="950" spc="25">
                <a:latin typeface="Times New Roman"/>
                <a:cs typeface="Times New Roman"/>
              </a:rPr>
              <a:t>by </a:t>
            </a:r>
            <a:r>
              <a:rPr dirty="0" sz="950" spc="10">
                <a:latin typeface="Times New Roman"/>
                <a:cs typeface="Times New Roman"/>
              </a:rPr>
              <a:t>adding more user interactive features. </a:t>
            </a:r>
            <a:r>
              <a:rPr dirty="0" sz="950" spc="15">
                <a:latin typeface="Times New Roman"/>
                <a:cs typeface="Times New Roman"/>
              </a:rPr>
              <a:t>Provide </a:t>
            </a:r>
            <a:r>
              <a:rPr dirty="0" sz="950" spc="5">
                <a:latin typeface="Times New Roman"/>
                <a:cs typeface="Times New Roman"/>
              </a:rPr>
              <a:t>Deals </a:t>
            </a:r>
            <a:r>
              <a:rPr dirty="0" sz="950" spc="15">
                <a:latin typeface="Times New Roman"/>
                <a:cs typeface="Times New Roman"/>
              </a:rPr>
              <a:t>and promotional  </a:t>
            </a:r>
            <a:r>
              <a:rPr dirty="0" sz="950" spc="10">
                <a:latin typeface="Times New Roman"/>
                <a:cs typeface="Times New Roman"/>
              </a:rPr>
              <a:t>Offer details to </a:t>
            </a:r>
            <a:r>
              <a:rPr dirty="0" sz="950" spc="15">
                <a:latin typeface="Times New Roman"/>
                <a:cs typeface="Times New Roman"/>
              </a:rPr>
              <a:t>home </a:t>
            </a:r>
            <a:r>
              <a:rPr dirty="0" sz="950" spc="10">
                <a:latin typeface="Times New Roman"/>
                <a:cs typeface="Times New Roman"/>
              </a:rPr>
              <a:t>page. Provide Recipes of </a:t>
            </a:r>
            <a:r>
              <a:rPr dirty="0" sz="950" spc="15">
                <a:latin typeface="Times New Roman"/>
                <a:cs typeface="Times New Roman"/>
              </a:rPr>
              <a:t>the Week/Day </a:t>
            </a:r>
            <a:r>
              <a:rPr dirty="0" sz="950" spc="25">
                <a:latin typeface="Times New Roman"/>
                <a:cs typeface="Times New Roman"/>
              </a:rPr>
              <a:t>to </a:t>
            </a:r>
            <a:r>
              <a:rPr dirty="0" sz="950" spc="20">
                <a:latin typeface="Times New Roman"/>
                <a:cs typeface="Times New Roman"/>
              </a:rPr>
              <a:t>Home</a:t>
            </a:r>
            <a:r>
              <a:rPr dirty="0" sz="950" spc="27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Page</a:t>
            </a:r>
            <a:endParaRPr sz="950">
              <a:latin typeface="Times New Roman"/>
              <a:cs typeface="Times New Roman"/>
            </a:endParaRPr>
          </a:p>
          <a:p>
            <a:pPr marL="469900" marR="120014" indent="-228600">
              <a:lnSpc>
                <a:spcPct val="147400"/>
              </a:lnSpc>
              <a:spcBef>
                <a:spcPts val="14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Payment Options: </a:t>
            </a:r>
            <a:r>
              <a:rPr dirty="0" sz="950" spc="20">
                <a:latin typeface="Times New Roman"/>
                <a:cs typeface="Times New Roman"/>
              </a:rPr>
              <a:t>Add </a:t>
            </a:r>
            <a:r>
              <a:rPr dirty="0" sz="950" spc="10">
                <a:latin typeface="Times New Roman"/>
                <a:cs typeface="Times New Roman"/>
              </a:rPr>
              <a:t>different </a:t>
            </a:r>
            <a:r>
              <a:rPr dirty="0" sz="950" spc="15">
                <a:latin typeface="Times New Roman"/>
                <a:cs typeface="Times New Roman"/>
              </a:rPr>
              <a:t>payment </a:t>
            </a:r>
            <a:r>
              <a:rPr dirty="0" sz="950" spc="10">
                <a:latin typeface="Times New Roman"/>
                <a:cs typeface="Times New Roman"/>
              </a:rPr>
              <a:t>options </a:t>
            </a:r>
            <a:r>
              <a:rPr dirty="0" sz="950" spc="15">
                <a:latin typeface="Times New Roman"/>
                <a:cs typeface="Times New Roman"/>
              </a:rPr>
              <a:t>such </a:t>
            </a:r>
            <a:r>
              <a:rPr dirty="0" sz="950">
                <a:latin typeface="Times New Roman"/>
                <a:cs typeface="Times New Roman"/>
              </a:rPr>
              <a:t>as </a:t>
            </a:r>
            <a:r>
              <a:rPr dirty="0" sz="950" spc="15">
                <a:latin typeface="Times New Roman"/>
                <a:cs typeface="Times New Roman"/>
              </a:rPr>
              <a:t>PayPal, Cash, </a:t>
            </a:r>
            <a:r>
              <a:rPr dirty="0" sz="950" spc="5">
                <a:latin typeface="Times New Roman"/>
                <a:cs typeface="Times New Roman"/>
              </a:rPr>
              <a:t>Gift </a:t>
            </a:r>
            <a:r>
              <a:rPr dirty="0" sz="950" spc="10">
                <a:latin typeface="Times New Roman"/>
                <a:cs typeface="Times New Roman"/>
              </a:rPr>
              <a:t>Cards </a:t>
            </a:r>
            <a:r>
              <a:rPr dirty="0" sz="950" spc="5">
                <a:latin typeface="Times New Roman"/>
                <a:cs typeface="Times New Roman"/>
              </a:rPr>
              <a:t>etc. </a:t>
            </a:r>
            <a:r>
              <a:rPr dirty="0" sz="950" spc="10">
                <a:latin typeface="Times New Roman"/>
                <a:cs typeface="Times New Roman"/>
              </a:rPr>
              <a:t>Allow to  save </a:t>
            </a:r>
            <a:r>
              <a:rPr dirty="0" sz="950" spc="15">
                <a:latin typeface="Times New Roman"/>
                <a:cs typeface="Times New Roman"/>
              </a:rPr>
              <a:t>payment </a:t>
            </a:r>
            <a:r>
              <a:rPr dirty="0" sz="950" spc="10">
                <a:latin typeface="Times New Roman"/>
                <a:cs typeface="Times New Roman"/>
              </a:rPr>
              <a:t>details </a:t>
            </a:r>
            <a:r>
              <a:rPr dirty="0" sz="950" spc="5">
                <a:latin typeface="Times New Roman"/>
                <a:cs typeface="Times New Roman"/>
              </a:rPr>
              <a:t>for </a:t>
            </a:r>
            <a:r>
              <a:rPr dirty="0" sz="950" spc="10">
                <a:latin typeface="Times New Roman"/>
                <a:cs typeface="Times New Roman"/>
              </a:rPr>
              <a:t>future</a:t>
            </a:r>
            <a:r>
              <a:rPr dirty="0" sz="950" spc="15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use.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>
                <a:latin typeface="Times New Roman"/>
                <a:cs typeface="Times New Roman"/>
              </a:rPr>
              <a:t>Allow to process </a:t>
            </a:r>
            <a:r>
              <a:rPr dirty="0" sz="950" spc="15">
                <a:latin typeface="Times New Roman"/>
                <a:cs typeface="Times New Roman"/>
              </a:rPr>
              <a:t>an </a:t>
            </a:r>
            <a:r>
              <a:rPr dirty="0" sz="950" spc="10">
                <a:latin typeface="Times New Roman"/>
                <a:cs typeface="Times New Roman"/>
              </a:rPr>
              <a:t>order </a:t>
            </a:r>
            <a:r>
              <a:rPr dirty="0" sz="950" spc="5">
                <a:latin typeface="Times New Roman"/>
                <a:cs typeface="Times New Roman"/>
              </a:rPr>
              <a:t>as </a:t>
            </a:r>
            <a:r>
              <a:rPr dirty="0" sz="950">
                <a:latin typeface="Times New Roman"/>
                <a:cs typeface="Times New Roman"/>
              </a:rPr>
              <a:t>a</a:t>
            </a:r>
            <a:r>
              <a:rPr dirty="0" sz="950" spc="17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Guest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3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Delivery </a:t>
            </a:r>
            <a:r>
              <a:rPr dirty="0" sz="950" spc="10">
                <a:latin typeface="Times New Roman"/>
                <a:cs typeface="Times New Roman"/>
              </a:rPr>
              <a:t>Options: Add </a:t>
            </a:r>
            <a:r>
              <a:rPr dirty="0" sz="950" spc="15">
                <a:latin typeface="Times New Roman"/>
                <a:cs typeface="Times New Roman"/>
              </a:rPr>
              <a:t>delivery</a:t>
            </a:r>
            <a:r>
              <a:rPr dirty="0" sz="950" spc="6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option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Order </a:t>
            </a:r>
            <a:r>
              <a:rPr dirty="0" sz="950" spc="10">
                <a:latin typeface="Times New Roman"/>
                <a:cs typeface="Times New Roman"/>
              </a:rPr>
              <a:t>Process Estimate: Provide </a:t>
            </a:r>
            <a:r>
              <a:rPr dirty="0" sz="950" spc="15">
                <a:latin typeface="Times New Roman"/>
                <a:cs typeface="Times New Roman"/>
              </a:rPr>
              <a:t>customer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0">
                <a:latin typeface="Times New Roman"/>
                <a:cs typeface="Times New Roman"/>
              </a:rPr>
              <a:t>visual </a:t>
            </a:r>
            <a:r>
              <a:rPr dirty="0" sz="950" spc="15">
                <a:latin typeface="Times New Roman"/>
                <a:cs typeface="Times New Roman"/>
              </a:rPr>
              <a:t>graphical </a:t>
            </a:r>
            <a:r>
              <a:rPr dirty="0" sz="950" spc="10">
                <a:latin typeface="Times New Roman"/>
                <a:cs typeface="Times New Roman"/>
              </a:rPr>
              <a:t>order status</a:t>
            </a:r>
            <a:r>
              <a:rPr dirty="0" sz="950" spc="21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bar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Order </a:t>
            </a:r>
            <a:r>
              <a:rPr dirty="0" sz="950" spc="10">
                <a:latin typeface="Times New Roman"/>
                <a:cs typeface="Times New Roman"/>
              </a:rPr>
              <a:t>Status: Show </a:t>
            </a:r>
            <a:r>
              <a:rPr dirty="0" sz="950" spc="15">
                <a:latin typeface="Times New Roman"/>
                <a:cs typeface="Times New Roman"/>
              </a:rPr>
              <a:t>only </a:t>
            </a:r>
            <a:r>
              <a:rPr dirty="0" sz="950" spc="10">
                <a:latin typeface="Times New Roman"/>
                <a:cs typeface="Times New Roman"/>
              </a:rPr>
              <a:t>Active </a:t>
            </a:r>
            <a:r>
              <a:rPr dirty="0" sz="950" spc="5">
                <a:latin typeface="Times New Roman"/>
                <a:cs typeface="Times New Roman"/>
              </a:rPr>
              <a:t>orders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15">
                <a:latin typeface="Times New Roman"/>
                <a:cs typeface="Times New Roman"/>
              </a:rPr>
              <a:t>Restaurant</a:t>
            </a:r>
            <a:r>
              <a:rPr dirty="0" sz="950" spc="16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Employees.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3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Order </a:t>
            </a:r>
            <a:r>
              <a:rPr dirty="0" sz="950" spc="20">
                <a:latin typeface="Times New Roman"/>
                <a:cs typeface="Times New Roman"/>
              </a:rPr>
              <a:t>Ready </a:t>
            </a:r>
            <a:r>
              <a:rPr dirty="0" sz="950" spc="10">
                <a:latin typeface="Times New Roman"/>
                <a:cs typeface="Times New Roman"/>
              </a:rPr>
              <a:t>notification: Send </a:t>
            </a:r>
            <a:r>
              <a:rPr dirty="0" sz="950" spc="15">
                <a:latin typeface="Times New Roman"/>
                <a:cs typeface="Times New Roman"/>
              </a:rPr>
              <a:t>an </a:t>
            </a:r>
            <a:r>
              <a:rPr dirty="0" sz="950" spc="10">
                <a:latin typeface="Times New Roman"/>
                <a:cs typeface="Times New Roman"/>
              </a:rPr>
              <a:t>Order </a:t>
            </a:r>
            <a:r>
              <a:rPr dirty="0" sz="950" spc="25">
                <a:latin typeface="Times New Roman"/>
                <a:cs typeface="Times New Roman"/>
              </a:rPr>
              <a:t>Ready </a:t>
            </a:r>
            <a:r>
              <a:rPr dirty="0" sz="950" spc="10">
                <a:latin typeface="Times New Roman"/>
                <a:cs typeface="Times New Roman"/>
              </a:rPr>
              <a:t>notification to </a:t>
            </a:r>
            <a:r>
              <a:rPr dirty="0" sz="950" spc="15">
                <a:latin typeface="Times New Roman"/>
                <a:cs typeface="Times New Roman"/>
              </a:rPr>
              <a:t>the</a:t>
            </a:r>
            <a:r>
              <a:rPr dirty="0" sz="950" spc="114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customer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Restaurant </a:t>
            </a:r>
            <a:r>
              <a:rPr dirty="0" sz="950" spc="10">
                <a:latin typeface="Times New Roman"/>
                <a:cs typeface="Times New Roman"/>
              </a:rPr>
              <a:t>Locator: Allow to find </a:t>
            </a:r>
            <a:r>
              <a:rPr dirty="0" sz="950" spc="15">
                <a:latin typeface="Times New Roman"/>
                <a:cs typeface="Times New Roman"/>
              </a:rPr>
              <a:t>and </a:t>
            </a:r>
            <a:r>
              <a:rPr dirty="0" sz="950" spc="10">
                <a:latin typeface="Times New Roman"/>
                <a:cs typeface="Times New Roman"/>
              </a:rPr>
              <a:t>choose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20">
                <a:latin typeface="Times New Roman"/>
                <a:cs typeface="Times New Roman"/>
              </a:rPr>
              <a:t>nearby</a:t>
            </a:r>
            <a:r>
              <a:rPr dirty="0" sz="950" spc="13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restaurant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>
                <a:latin typeface="Times New Roman"/>
                <a:cs typeface="Times New Roman"/>
              </a:rPr>
              <a:t>Integrate with </a:t>
            </a:r>
            <a:r>
              <a:rPr dirty="0" sz="950" spc="-5">
                <a:latin typeface="Times New Roman"/>
                <a:cs typeface="Times New Roman"/>
              </a:rPr>
              <a:t>In </a:t>
            </a:r>
            <a:r>
              <a:rPr dirty="0" sz="950" spc="10">
                <a:latin typeface="Times New Roman"/>
                <a:cs typeface="Times New Roman"/>
              </a:rPr>
              <a:t>store touch screen devices </a:t>
            </a:r>
            <a:r>
              <a:rPr dirty="0" sz="950" spc="15">
                <a:latin typeface="Times New Roman"/>
                <a:cs typeface="Times New Roman"/>
              </a:rPr>
              <a:t>like</a:t>
            </a:r>
            <a:r>
              <a:rPr dirty="0" sz="950" spc="18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iPad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400" spc="-5" b="1">
                <a:latin typeface="Times New Roman"/>
                <a:cs typeface="Times New Roman"/>
              </a:rPr>
              <a:t>Bibliography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ts val="1405"/>
              </a:lnSpc>
              <a:spcBef>
                <a:spcPts val="800"/>
              </a:spcBef>
              <a:buFont typeface="Times New Roman"/>
              <a:buAutoNum type="arabicPeriod"/>
              <a:tabLst>
                <a:tab pos="470534" algn="l"/>
              </a:tabLst>
            </a:pP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ttp://getbootstrap.com/</a:t>
            </a:r>
            <a:endParaRPr sz="1200">
              <a:latin typeface="Times New Roman"/>
              <a:cs typeface="Times New Roman"/>
            </a:endParaRPr>
          </a:p>
          <a:p>
            <a:pPr marL="469900" marR="531495" indent="-228600">
              <a:lnSpc>
                <a:spcPts val="1390"/>
              </a:lnSpc>
              <a:spcBef>
                <a:spcPts val="55"/>
              </a:spcBef>
              <a:buFont typeface="Times New Roman"/>
              <a:buAutoNum type="arabicPeriod"/>
              <a:tabLst>
                <a:tab pos="470534" algn="l"/>
              </a:tabLst>
            </a:pP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ttps://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www.youtube.com/watch?v=oepmLGQP1m4&amp;list=PLUoqTnNH- 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2Xz_BUrjcahKWDhPcUj-FTOt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310"/>
              </a:lnSpc>
              <a:buFont typeface="Times New Roman"/>
              <a:buAutoNum type="arabicPeriod"/>
              <a:tabLst>
                <a:tab pos="470534" algn="l"/>
              </a:tabLst>
            </a:pP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ttp://www.javazoom.net/jzservlets/uploadbean/uploadbean.html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380"/>
              </a:lnSpc>
              <a:buFont typeface="Times New Roman"/>
              <a:buAutoNum type="arabicPeriod"/>
              <a:tabLst>
                <a:tab pos="470534" algn="l"/>
              </a:tabLst>
            </a:pP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ttps://javabrains.io/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405"/>
              </a:lnSpc>
              <a:buFont typeface="Times New Roman"/>
              <a:buAutoNum type="arabicPeriod"/>
              <a:tabLst>
                <a:tab pos="470534" algn="l"/>
              </a:tabLst>
            </a:pP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ttp://www.java2s.com/Tutorial/Java/036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u="sng" sz="1200" spc="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JSP/JSPDummyShoppingCart.htm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pc="5"/>
              <a:t>14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42796" y="898906"/>
            <a:ext cx="5111115" cy="1315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229235">
              <a:lnSpc>
                <a:spcPts val="1405"/>
              </a:lnSpc>
              <a:spcBef>
                <a:spcPts val="100"/>
              </a:spcBef>
              <a:buFont typeface="Times New Roman"/>
              <a:buAutoNum type="arabicPeriod" startAt="6"/>
              <a:tabLst>
                <a:tab pos="470534" algn="l"/>
              </a:tabLst>
            </a:pP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ttps://docs.oracle.com/cd/E24628_01/server.121/e41484.pdf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380"/>
              </a:lnSpc>
              <a:buFont typeface="Times New Roman"/>
              <a:buAutoNum type="arabicPeriod" startAt="6"/>
              <a:tabLst>
                <a:tab pos="470534" algn="l"/>
              </a:tabLst>
            </a:pP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ttps:/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/www.dcc.fc.up.pt/~zp/aulas/0405/es/geral/bibliografia/O'Reilly%20-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</a:pP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%20JavaServer%20Pages_2nd%20Edition.pdf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400" spc="-5" b="1">
                <a:latin typeface="Times New Roman"/>
                <a:cs typeface="Times New Roman"/>
              </a:rPr>
              <a:t>Appendices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950" spc="10">
                <a:latin typeface="Times New Roman"/>
                <a:cs typeface="Times New Roman"/>
              </a:rPr>
              <a:t>This section includes figures </a:t>
            </a:r>
            <a:r>
              <a:rPr dirty="0" sz="950" spc="5">
                <a:latin typeface="Times New Roman"/>
                <a:cs typeface="Times New Roman"/>
              </a:rPr>
              <a:t>for </a:t>
            </a:r>
            <a:r>
              <a:rPr dirty="0" sz="950" spc="10">
                <a:latin typeface="Times New Roman"/>
                <a:cs typeface="Times New Roman"/>
              </a:rPr>
              <a:t>ER </a:t>
            </a:r>
            <a:r>
              <a:rPr dirty="0" sz="950" spc="15">
                <a:latin typeface="Times New Roman"/>
                <a:cs typeface="Times New Roman"/>
              </a:rPr>
              <a:t>Diagram </a:t>
            </a:r>
            <a:r>
              <a:rPr dirty="0" sz="950" spc="10">
                <a:latin typeface="Times New Roman"/>
                <a:cs typeface="Times New Roman"/>
              </a:rPr>
              <a:t>and various </a:t>
            </a:r>
            <a:r>
              <a:rPr dirty="0" sz="950" spc="20">
                <a:latin typeface="Times New Roman"/>
                <a:cs typeface="Times New Roman"/>
              </a:rPr>
              <a:t>Web </a:t>
            </a:r>
            <a:r>
              <a:rPr dirty="0" sz="950" spc="15">
                <a:latin typeface="Times New Roman"/>
                <a:cs typeface="Times New Roman"/>
              </a:rPr>
              <a:t>application</a:t>
            </a:r>
            <a:r>
              <a:rPr dirty="0" sz="950" spc="24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images.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796" y="1359153"/>
            <a:ext cx="5507990" cy="22663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15" b="1">
                <a:latin typeface="Times New Roman"/>
                <a:cs typeface="Times New Roman"/>
              </a:rPr>
              <a:t>Table </a:t>
            </a:r>
            <a:r>
              <a:rPr dirty="0" sz="950" spc="-10" b="1">
                <a:latin typeface="Times New Roman"/>
                <a:cs typeface="Times New Roman"/>
              </a:rPr>
              <a:t>of</a:t>
            </a:r>
            <a:r>
              <a:rPr dirty="0" sz="950" spc="55" b="1">
                <a:latin typeface="Times New Roman"/>
                <a:cs typeface="Times New Roman"/>
              </a:rPr>
              <a:t> </a:t>
            </a:r>
            <a:r>
              <a:rPr dirty="0" sz="950" spc="10" b="1">
                <a:latin typeface="Times New Roman"/>
                <a:cs typeface="Times New Roman"/>
              </a:rPr>
              <a:t>Contents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50" spc="15" b="1">
                <a:latin typeface="Times New Roman"/>
                <a:cs typeface="Times New Roman"/>
              </a:rPr>
              <a:t>Abstract  </a:t>
            </a:r>
            <a:r>
              <a:rPr dirty="0" sz="950" b="1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.................................................................................................................................................................</a:t>
            </a:r>
            <a:r>
              <a:rPr dirty="0" sz="950" spc="-135" b="1">
                <a:latin typeface="Times New Roman"/>
                <a:cs typeface="Times New Roman"/>
              </a:rPr>
              <a:t> </a:t>
            </a:r>
            <a:r>
              <a:rPr dirty="0" sz="950" spc="5" b="1">
                <a:latin typeface="Times New Roman"/>
                <a:cs typeface="Times New Roman"/>
              </a:rPr>
              <a:t>4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950" spc="15" b="1">
                <a:latin typeface="Times New Roman"/>
                <a:cs typeface="Times New Roman"/>
              </a:rPr>
              <a:t>Introduction </a:t>
            </a:r>
            <a:r>
              <a:rPr dirty="0" sz="950" b="1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..........................................................................................................................................................</a:t>
            </a:r>
            <a:r>
              <a:rPr dirty="0" sz="950" spc="80" b="1">
                <a:latin typeface="Times New Roman"/>
                <a:cs typeface="Times New Roman"/>
              </a:rPr>
              <a:t> </a:t>
            </a:r>
            <a:r>
              <a:rPr dirty="0" sz="950" spc="5" b="1">
                <a:latin typeface="Times New Roman"/>
                <a:cs typeface="Times New Roman"/>
              </a:rPr>
              <a:t>4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950" spc="15" b="1">
                <a:latin typeface="Times New Roman"/>
                <a:cs typeface="Times New Roman"/>
              </a:rPr>
              <a:t>Background  and Related Work </a:t>
            </a:r>
            <a:r>
              <a:rPr dirty="0" sz="950" b="1">
                <a:latin typeface="Times New Roman"/>
                <a:cs typeface="Times New Roman"/>
              </a:rPr>
              <a:t>.........................................................................................................................</a:t>
            </a:r>
            <a:r>
              <a:rPr dirty="0" sz="950" spc="-165" b="1">
                <a:latin typeface="Times New Roman"/>
                <a:cs typeface="Times New Roman"/>
              </a:rPr>
              <a:t> </a:t>
            </a:r>
            <a:r>
              <a:rPr dirty="0" sz="950" spc="5" b="1">
                <a:latin typeface="Times New Roman"/>
                <a:cs typeface="Times New Roman"/>
              </a:rPr>
              <a:t>5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950" spc="15" b="1">
                <a:latin typeface="Times New Roman"/>
                <a:cs typeface="Times New Roman"/>
              </a:rPr>
              <a:t>Program   </a:t>
            </a:r>
            <a:r>
              <a:rPr dirty="0" sz="950" b="1">
                <a:latin typeface="Times New Roman"/>
                <a:cs typeface="Times New Roman"/>
              </a:rPr>
              <a:t>Requirements.......................................................................................................................................</a:t>
            </a:r>
            <a:r>
              <a:rPr dirty="0" sz="950" spc="-15" b="1">
                <a:latin typeface="Times New Roman"/>
                <a:cs typeface="Times New Roman"/>
              </a:rPr>
              <a:t> </a:t>
            </a:r>
            <a:r>
              <a:rPr dirty="0" sz="950" spc="5" b="1">
                <a:latin typeface="Times New Roman"/>
                <a:cs typeface="Times New Roman"/>
              </a:rPr>
              <a:t>5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950" spc="15" b="1">
                <a:latin typeface="Times New Roman"/>
                <a:cs typeface="Times New Roman"/>
              </a:rPr>
              <a:t>Implementation  </a:t>
            </a:r>
            <a:r>
              <a:rPr dirty="0" sz="950" b="1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....................................................................................................................................................</a:t>
            </a:r>
            <a:r>
              <a:rPr dirty="0" sz="950" spc="-110" b="1">
                <a:latin typeface="Times New Roman"/>
                <a:cs typeface="Times New Roman"/>
              </a:rPr>
              <a:t> </a:t>
            </a:r>
            <a:r>
              <a:rPr dirty="0" sz="950" spc="5" b="1">
                <a:latin typeface="Times New Roman"/>
                <a:cs typeface="Times New Roman"/>
              </a:rPr>
              <a:t>8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950" spc="15" b="1">
                <a:latin typeface="Times New Roman"/>
                <a:cs typeface="Times New Roman"/>
              </a:rPr>
              <a:t>Results, Evaluation, and Reflection </a:t>
            </a:r>
            <a:r>
              <a:rPr dirty="0" sz="950" b="1">
                <a:latin typeface="Times New Roman"/>
                <a:cs typeface="Times New Roman"/>
              </a:rPr>
              <a:t>................................................................................................................</a:t>
            </a:r>
            <a:r>
              <a:rPr dirty="0" sz="950" spc="135" b="1">
                <a:latin typeface="Times New Roman"/>
                <a:cs typeface="Times New Roman"/>
              </a:rPr>
              <a:t> </a:t>
            </a:r>
            <a:r>
              <a:rPr dirty="0" sz="950" spc="25" b="1">
                <a:latin typeface="Times New Roman"/>
                <a:cs typeface="Times New Roman"/>
              </a:rPr>
              <a:t>11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950" spc="10" b="1">
                <a:latin typeface="Times New Roman"/>
                <a:cs typeface="Times New Roman"/>
              </a:rPr>
              <a:t>Conclusions </a:t>
            </a:r>
            <a:r>
              <a:rPr dirty="0" sz="950" spc="5" b="1">
                <a:latin typeface="Times New Roman"/>
                <a:cs typeface="Times New Roman"/>
              </a:rPr>
              <a:t>and </a:t>
            </a:r>
            <a:r>
              <a:rPr dirty="0" sz="950" spc="15" b="1">
                <a:latin typeface="Times New Roman"/>
                <a:cs typeface="Times New Roman"/>
              </a:rPr>
              <a:t>Future Work </a:t>
            </a:r>
            <a:r>
              <a:rPr dirty="0" sz="950" b="1">
                <a:latin typeface="Times New Roman"/>
                <a:cs typeface="Times New Roman"/>
              </a:rPr>
              <a:t>.........................................................................................................................</a:t>
            </a:r>
            <a:r>
              <a:rPr dirty="0" sz="950" spc="120" b="1">
                <a:latin typeface="Times New Roman"/>
                <a:cs typeface="Times New Roman"/>
              </a:rPr>
              <a:t> </a:t>
            </a:r>
            <a:r>
              <a:rPr dirty="0" sz="950" spc="25" b="1">
                <a:latin typeface="Times New Roman"/>
                <a:cs typeface="Times New Roman"/>
              </a:rPr>
              <a:t>11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950" spc="15" b="1">
                <a:latin typeface="Times New Roman"/>
                <a:cs typeface="Times New Roman"/>
              </a:rPr>
              <a:t>Bibliography  </a:t>
            </a:r>
            <a:r>
              <a:rPr dirty="0" sz="950" b="1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.......................................................................................................................................................</a:t>
            </a:r>
            <a:r>
              <a:rPr dirty="0" sz="950" spc="-90" b="1">
                <a:latin typeface="Times New Roman"/>
                <a:cs typeface="Times New Roman"/>
              </a:rPr>
              <a:t> </a:t>
            </a:r>
            <a:r>
              <a:rPr dirty="0" sz="950" spc="25" b="1">
                <a:latin typeface="Times New Roman"/>
                <a:cs typeface="Times New Roman"/>
              </a:rPr>
              <a:t>12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950" spc="15" b="1">
                <a:latin typeface="Times New Roman"/>
                <a:cs typeface="Times New Roman"/>
              </a:rPr>
              <a:t>Appendices  </a:t>
            </a:r>
            <a:r>
              <a:rPr dirty="0" sz="950" b="1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..........................................................................................................................................................</a:t>
            </a:r>
            <a:r>
              <a:rPr dirty="0" sz="950" spc="-145" b="1">
                <a:latin typeface="Times New Roman"/>
                <a:cs typeface="Times New Roman"/>
              </a:rPr>
              <a:t> </a:t>
            </a:r>
            <a:r>
              <a:rPr dirty="0" sz="950" spc="25" b="1">
                <a:latin typeface="Times New Roman"/>
                <a:cs typeface="Times New Roman"/>
              </a:rPr>
              <a:t>13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pc="5"/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pc="5"/>
              <a:t>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42796" y="950935"/>
            <a:ext cx="5459095" cy="778192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400" spc="-5" b="1">
                <a:latin typeface="Times New Roman"/>
                <a:cs typeface="Times New Roman"/>
              </a:rPr>
              <a:t>Abstract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dirty="0" sz="950" spc="20">
                <a:latin typeface="Times New Roman"/>
                <a:cs typeface="Times New Roman"/>
              </a:rPr>
              <a:t>ONLINE FOOD </a:t>
            </a:r>
            <a:r>
              <a:rPr dirty="0" sz="950" spc="15">
                <a:latin typeface="Times New Roman"/>
                <a:cs typeface="Times New Roman"/>
              </a:rPr>
              <a:t>ORDER SYSTEM </a:t>
            </a:r>
            <a:r>
              <a:rPr dirty="0" sz="950">
                <a:latin typeface="Times New Roman"/>
                <a:cs typeface="Times New Roman"/>
              </a:rPr>
              <a:t>is a </a:t>
            </a:r>
            <a:r>
              <a:rPr dirty="0" sz="950" spc="15">
                <a:latin typeface="Times New Roman"/>
                <a:cs typeface="Times New Roman"/>
              </a:rPr>
              <a:t>website designed primarily </a:t>
            </a:r>
            <a:r>
              <a:rPr dirty="0" sz="950">
                <a:latin typeface="Times New Roman"/>
                <a:cs typeface="Times New Roman"/>
              </a:rPr>
              <a:t>for </a:t>
            </a:r>
            <a:r>
              <a:rPr dirty="0" sz="950" spc="20">
                <a:latin typeface="Times New Roman"/>
                <a:cs typeface="Times New Roman"/>
              </a:rPr>
              <a:t>use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in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food delivery</a:t>
            </a:r>
            <a:endParaRPr sz="950">
              <a:latin typeface="Times New Roman"/>
              <a:cs typeface="Times New Roman"/>
            </a:endParaRPr>
          </a:p>
          <a:p>
            <a:pPr marL="12700" marR="21590">
              <a:lnSpc>
                <a:spcPct val="150900"/>
              </a:lnSpc>
              <a:spcBef>
                <a:spcPts val="10"/>
              </a:spcBef>
            </a:pPr>
            <a:r>
              <a:rPr dirty="0" sz="950" spc="10">
                <a:latin typeface="Times New Roman"/>
                <a:cs typeface="Times New Roman"/>
              </a:rPr>
              <a:t>industry. This </a:t>
            </a:r>
            <a:r>
              <a:rPr dirty="0" sz="950" spc="15">
                <a:latin typeface="Times New Roman"/>
                <a:cs typeface="Times New Roman"/>
              </a:rPr>
              <a:t>system </a:t>
            </a:r>
            <a:r>
              <a:rPr dirty="0" sz="950" spc="10">
                <a:latin typeface="Times New Roman"/>
                <a:cs typeface="Times New Roman"/>
              </a:rPr>
              <a:t>will allow </a:t>
            </a:r>
            <a:r>
              <a:rPr dirty="0" sz="950" spc="5">
                <a:latin typeface="Times New Roman"/>
                <a:cs typeface="Times New Roman"/>
              </a:rPr>
              <a:t>hotels </a:t>
            </a:r>
            <a:r>
              <a:rPr dirty="0" sz="950" spc="10">
                <a:latin typeface="Times New Roman"/>
                <a:cs typeface="Times New Roman"/>
              </a:rPr>
              <a:t>and restaurants to increase scope </a:t>
            </a:r>
            <a:r>
              <a:rPr dirty="0" sz="950">
                <a:latin typeface="Times New Roman"/>
                <a:cs typeface="Times New Roman"/>
              </a:rPr>
              <a:t>of </a:t>
            </a:r>
            <a:r>
              <a:rPr dirty="0" sz="950" spc="15">
                <a:latin typeface="Times New Roman"/>
                <a:cs typeface="Times New Roman"/>
              </a:rPr>
              <a:t>business </a:t>
            </a:r>
            <a:r>
              <a:rPr dirty="0" sz="950" spc="25">
                <a:latin typeface="Times New Roman"/>
                <a:cs typeface="Times New Roman"/>
              </a:rPr>
              <a:t>by </a:t>
            </a:r>
            <a:r>
              <a:rPr dirty="0" sz="950" spc="10">
                <a:latin typeface="Times New Roman"/>
                <a:cs typeface="Times New Roman"/>
              </a:rPr>
              <a:t>reducing </a:t>
            </a:r>
            <a:r>
              <a:rPr dirty="0" sz="950" spc="15">
                <a:latin typeface="Times New Roman"/>
                <a:cs typeface="Times New Roman"/>
              </a:rPr>
              <a:t>the labor  </a:t>
            </a:r>
            <a:r>
              <a:rPr dirty="0" sz="950" spc="10">
                <a:latin typeface="Times New Roman"/>
                <a:cs typeface="Times New Roman"/>
              </a:rPr>
              <a:t>cost </a:t>
            </a:r>
            <a:r>
              <a:rPr dirty="0" sz="950" spc="15">
                <a:latin typeface="Times New Roman"/>
                <a:cs typeface="Times New Roman"/>
              </a:rPr>
              <a:t>involved.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system also </a:t>
            </a:r>
            <a:r>
              <a:rPr dirty="0" sz="950" spc="15">
                <a:latin typeface="Times New Roman"/>
                <a:cs typeface="Times New Roman"/>
              </a:rPr>
              <a:t>allows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15">
                <a:latin typeface="Times New Roman"/>
                <a:cs typeface="Times New Roman"/>
              </a:rPr>
              <a:t>quickly </a:t>
            </a:r>
            <a:r>
              <a:rPr dirty="0" sz="950" spc="10">
                <a:latin typeface="Times New Roman"/>
                <a:cs typeface="Times New Roman"/>
              </a:rPr>
              <a:t>and easily </a:t>
            </a:r>
            <a:r>
              <a:rPr dirty="0" sz="950" spc="20">
                <a:latin typeface="Times New Roman"/>
                <a:cs typeface="Times New Roman"/>
              </a:rPr>
              <a:t>manage </a:t>
            </a:r>
            <a:r>
              <a:rPr dirty="0" sz="950" spc="15">
                <a:latin typeface="Times New Roman"/>
                <a:cs typeface="Times New Roman"/>
              </a:rPr>
              <a:t>an online menu </a:t>
            </a:r>
            <a:r>
              <a:rPr dirty="0" sz="950" spc="10">
                <a:latin typeface="Times New Roman"/>
                <a:cs typeface="Times New Roman"/>
              </a:rPr>
              <a:t>which </a:t>
            </a:r>
            <a:r>
              <a:rPr dirty="0" sz="950" spc="15">
                <a:latin typeface="Times New Roman"/>
                <a:cs typeface="Times New Roman"/>
              </a:rPr>
              <a:t>customers </a:t>
            </a:r>
            <a:r>
              <a:rPr dirty="0" sz="950" spc="10">
                <a:latin typeface="Times New Roman"/>
                <a:cs typeface="Times New Roman"/>
              </a:rPr>
              <a:t>can  </a:t>
            </a:r>
            <a:r>
              <a:rPr dirty="0" sz="950" spc="15">
                <a:latin typeface="Times New Roman"/>
                <a:cs typeface="Times New Roman"/>
              </a:rPr>
              <a:t>browse </a:t>
            </a:r>
            <a:r>
              <a:rPr dirty="0" sz="950" spc="10">
                <a:latin typeface="Times New Roman"/>
                <a:cs typeface="Times New Roman"/>
              </a:rPr>
              <a:t>and use to place orders </a:t>
            </a:r>
            <a:r>
              <a:rPr dirty="0" sz="950" spc="5">
                <a:latin typeface="Times New Roman"/>
                <a:cs typeface="Times New Roman"/>
              </a:rPr>
              <a:t>with </a:t>
            </a:r>
            <a:r>
              <a:rPr dirty="0" sz="950" spc="15">
                <a:latin typeface="Times New Roman"/>
                <a:cs typeface="Times New Roman"/>
              </a:rPr>
              <a:t>just </a:t>
            </a:r>
            <a:r>
              <a:rPr dirty="0" sz="950">
                <a:latin typeface="Times New Roman"/>
                <a:cs typeface="Times New Roman"/>
              </a:rPr>
              <a:t>few </a:t>
            </a:r>
            <a:r>
              <a:rPr dirty="0" sz="950" spc="10">
                <a:latin typeface="Times New Roman"/>
                <a:cs typeface="Times New Roman"/>
              </a:rPr>
              <a:t>clicks. </a:t>
            </a:r>
            <a:r>
              <a:rPr dirty="0" sz="950" spc="15">
                <a:latin typeface="Times New Roman"/>
                <a:cs typeface="Times New Roman"/>
              </a:rPr>
              <a:t>Restaurant </a:t>
            </a:r>
            <a:r>
              <a:rPr dirty="0" sz="950" spc="20">
                <a:latin typeface="Times New Roman"/>
                <a:cs typeface="Times New Roman"/>
              </a:rPr>
              <a:t>employees </a:t>
            </a:r>
            <a:r>
              <a:rPr dirty="0" sz="950" spc="10">
                <a:latin typeface="Times New Roman"/>
                <a:cs typeface="Times New Roman"/>
              </a:rPr>
              <a:t>then </a:t>
            </a:r>
            <a:r>
              <a:rPr dirty="0" sz="950" spc="20">
                <a:latin typeface="Times New Roman"/>
                <a:cs typeface="Times New Roman"/>
              </a:rPr>
              <a:t>use </a:t>
            </a:r>
            <a:r>
              <a:rPr dirty="0" sz="950" spc="10">
                <a:latin typeface="Times New Roman"/>
                <a:cs typeface="Times New Roman"/>
              </a:rPr>
              <a:t>these orders </a:t>
            </a:r>
            <a:r>
              <a:rPr dirty="0" sz="950" spc="15">
                <a:latin typeface="Times New Roman"/>
                <a:cs typeface="Times New Roman"/>
              </a:rPr>
              <a:t>through </a:t>
            </a:r>
            <a:r>
              <a:rPr dirty="0" sz="950">
                <a:latin typeface="Times New Roman"/>
                <a:cs typeface="Times New Roman"/>
              </a:rPr>
              <a:t>an  </a:t>
            </a:r>
            <a:r>
              <a:rPr dirty="0" sz="950" spc="15">
                <a:latin typeface="Times New Roman"/>
                <a:cs typeface="Times New Roman"/>
              </a:rPr>
              <a:t>easy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15">
                <a:latin typeface="Times New Roman"/>
                <a:cs typeface="Times New Roman"/>
              </a:rPr>
              <a:t>navigate </a:t>
            </a:r>
            <a:r>
              <a:rPr dirty="0" sz="950" spc="10">
                <a:latin typeface="Times New Roman"/>
                <a:cs typeface="Times New Roman"/>
              </a:rPr>
              <a:t>graphical interface </a:t>
            </a:r>
            <a:r>
              <a:rPr dirty="0" sz="950" spc="5">
                <a:latin typeface="Times New Roman"/>
                <a:cs typeface="Times New Roman"/>
              </a:rPr>
              <a:t>for </a:t>
            </a:r>
            <a:r>
              <a:rPr dirty="0" sz="950" spc="10">
                <a:latin typeface="Times New Roman"/>
                <a:cs typeface="Times New Roman"/>
              </a:rPr>
              <a:t>efficient</a:t>
            </a:r>
            <a:r>
              <a:rPr dirty="0" sz="950" spc="14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processing.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400" spc="-5" b="1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dirty="0" sz="950" spc="-5">
                <a:latin typeface="Times New Roman"/>
                <a:cs typeface="Times New Roman"/>
              </a:rPr>
              <a:t>It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known </a:t>
            </a:r>
            <a:r>
              <a:rPr dirty="0" sz="950" spc="15">
                <a:latin typeface="Times New Roman"/>
                <a:cs typeface="Times New Roman"/>
              </a:rPr>
              <a:t>globally that, </a:t>
            </a:r>
            <a:r>
              <a:rPr dirty="0" sz="950">
                <a:latin typeface="Times New Roman"/>
                <a:cs typeface="Times New Roman"/>
              </a:rPr>
              <a:t>in </a:t>
            </a:r>
            <a:r>
              <a:rPr dirty="0" sz="950" spc="15">
                <a:latin typeface="Times New Roman"/>
                <a:cs typeface="Times New Roman"/>
              </a:rPr>
              <a:t>today’s market, </a:t>
            </a:r>
            <a:r>
              <a:rPr dirty="0" sz="950" spc="10">
                <a:latin typeface="Times New Roman"/>
                <a:cs typeface="Times New Roman"/>
              </a:rPr>
              <a:t>it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5">
                <a:latin typeface="Times New Roman"/>
                <a:cs typeface="Times New Roman"/>
              </a:rPr>
              <a:t>extremely </a:t>
            </a:r>
            <a:r>
              <a:rPr dirty="0" sz="950" spc="10">
                <a:latin typeface="Times New Roman"/>
                <a:cs typeface="Times New Roman"/>
              </a:rPr>
              <a:t>difficult to start </a:t>
            </a:r>
            <a:r>
              <a:rPr dirty="0" sz="950">
                <a:latin typeface="Times New Roman"/>
                <a:cs typeface="Times New Roman"/>
              </a:rPr>
              <a:t>a</a:t>
            </a:r>
            <a:r>
              <a:rPr dirty="0" sz="950" spc="6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new </a:t>
            </a:r>
            <a:r>
              <a:rPr dirty="0" sz="950" spc="20">
                <a:latin typeface="Times New Roman"/>
                <a:cs typeface="Times New Roman"/>
              </a:rPr>
              <a:t>small-scale</a:t>
            </a:r>
            <a:endParaRPr sz="950">
              <a:latin typeface="Times New Roman"/>
              <a:cs typeface="Times New Roman"/>
            </a:endParaRPr>
          </a:p>
          <a:p>
            <a:pPr marL="12700" marR="5715">
              <a:lnSpc>
                <a:spcPct val="151100"/>
              </a:lnSpc>
              <a:spcBef>
                <a:spcPts val="30"/>
              </a:spcBef>
            </a:pPr>
            <a:r>
              <a:rPr dirty="0" sz="950" spc="10">
                <a:latin typeface="Times New Roman"/>
                <a:cs typeface="Times New Roman"/>
              </a:rPr>
              <a:t>business and </a:t>
            </a:r>
            <a:r>
              <a:rPr dirty="0" sz="950" spc="15">
                <a:latin typeface="Times New Roman"/>
                <a:cs typeface="Times New Roman"/>
              </a:rPr>
              <a:t>live-through the </a:t>
            </a:r>
            <a:r>
              <a:rPr dirty="0" sz="950" spc="10">
                <a:latin typeface="Times New Roman"/>
                <a:cs typeface="Times New Roman"/>
              </a:rPr>
              <a:t>competition from </a:t>
            </a:r>
            <a:r>
              <a:rPr dirty="0" sz="950" spc="15">
                <a:latin typeface="Times New Roman"/>
                <a:cs typeface="Times New Roman"/>
              </a:rPr>
              <a:t>the well-established </a:t>
            </a:r>
            <a:r>
              <a:rPr dirty="0" sz="950" spc="10">
                <a:latin typeface="Times New Roman"/>
                <a:cs typeface="Times New Roman"/>
              </a:rPr>
              <a:t>and settled owners. In </a:t>
            </a:r>
            <a:r>
              <a:rPr dirty="0" sz="950" spc="5">
                <a:latin typeface="Times New Roman"/>
                <a:cs typeface="Times New Roman"/>
              </a:rPr>
              <a:t>fast paced </a:t>
            </a:r>
            <a:r>
              <a:rPr dirty="0" sz="950" spc="10">
                <a:latin typeface="Times New Roman"/>
                <a:cs typeface="Times New Roman"/>
              </a:rPr>
              <a:t>time  of today, </a:t>
            </a:r>
            <a:r>
              <a:rPr dirty="0" sz="950" spc="15">
                <a:latin typeface="Times New Roman"/>
                <a:cs typeface="Times New Roman"/>
              </a:rPr>
              <a:t>when everyone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5">
                <a:latin typeface="Times New Roman"/>
                <a:cs typeface="Times New Roman"/>
              </a:rPr>
              <a:t>squeezed </a:t>
            </a:r>
            <a:r>
              <a:rPr dirty="0" sz="950">
                <a:latin typeface="Times New Roman"/>
                <a:cs typeface="Times New Roman"/>
              </a:rPr>
              <a:t>for </a:t>
            </a:r>
            <a:r>
              <a:rPr dirty="0" sz="950" spc="15">
                <a:latin typeface="Times New Roman"/>
                <a:cs typeface="Times New Roman"/>
              </a:rPr>
              <a:t>time, the majority </a:t>
            </a:r>
            <a:r>
              <a:rPr dirty="0" sz="950" spc="10">
                <a:latin typeface="Times New Roman"/>
                <a:cs typeface="Times New Roman"/>
              </a:rPr>
              <a:t>of people </a:t>
            </a:r>
            <a:r>
              <a:rPr dirty="0" sz="950" spc="15">
                <a:latin typeface="Times New Roman"/>
                <a:cs typeface="Times New Roman"/>
              </a:rPr>
              <a:t>are </a:t>
            </a:r>
            <a:r>
              <a:rPr dirty="0" sz="950" spc="10">
                <a:latin typeface="Times New Roman"/>
                <a:cs typeface="Times New Roman"/>
              </a:rPr>
              <a:t>finicky </a:t>
            </a:r>
            <a:r>
              <a:rPr dirty="0" sz="950" spc="15">
                <a:latin typeface="Times New Roman"/>
                <a:cs typeface="Times New Roman"/>
              </a:rPr>
              <a:t>when </a:t>
            </a:r>
            <a:r>
              <a:rPr dirty="0" sz="950">
                <a:latin typeface="Times New Roman"/>
                <a:cs typeface="Times New Roman"/>
              </a:rPr>
              <a:t>it </a:t>
            </a:r>
            <a:r>
              <a:rPr dirty="0" sz="950" spc="10">
                <a:latin typeface="Times New Roman"/>
                <a:cs typeface="Times New Roman"/>
              </a:rPr>
              <a:t>comes to placing </a:t>
            </a:r>
            <a:r>
              <a:rPr dirty="0" sz="950">
                <a:latin typeface="Times New Roman"/>
                <a:cs typeface="Times New Roman"/>
              </a:rPr>
              <a:t>a  </a:t>
            </a:r>
            <a:r>
              <a:rPr dirty="0" sz="950" spc="5">
                <a:latin typeface="Times New Roman"/>
                <a:cs typeface="Times New Roman"/>
              </a:rPr>
              <a:t>food </a:t>
            </a:r>
            <a:r>
              <a:rPr dirty="0" sz="950" spc="10">
                <a:latin typeface="Times New Roman"/>
                <a:cs typeface="Times New Roman"/>
              </a:rPr>
              <a:t>order.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5">
                <a:latin typeface="Times New Roman"/>
                <a:cs typeface="Times New Roman"/>
              </a:rPr>
              <a:t>customers </a:t>
            </a:r>
            <a:r>
              <a:rPr dirty="0" sz="950" spc="10">
                <a:latin typeface="Times New Roman"/>
                <a:cs typeface="Times New Roman"/>
              </a:rPr>
              <a:t>of </a:t>
            </a:r>
            <a:r>
              <a:rPr dirty="0" sz="950" spc="20">
                <a:latin typeface="Times New Roman"/>
                <a:cs typeface="Times New Roman"/>
              </a:rPr>
              <a:t>today </a:t>
            </a:r>
            <a:r>
              <a:rPr dirty="0" sz="950" spc="5">
                <a:latin typeface="Times New Roman"/>
                <a:cs typeface="Times New Roman"/>
              </a:rPr>
              <a:t>are </a:t>
            </a:r>
            <a:r>
              <a:rPr dirty="0" sz="950" spc="10">
                <a:latin typeface="Times New Roman"/>
                <a:cs typeface="Times New Roman"/>
              </a:rPr>
              <a:t>not </a:t>
            </a:r>
            <a:r>
              <a:rPr dirty="0" sz="950" spc="15">
                <a:latin typeface="Times New Roman"/>
                <a:cs typeface="Times New Roman"/>
              </a:rPr>
              <a:t>only </a:t>
            </a:r>
            <a:r>
              <a:rPr dirty="0" sz="950" spc="10">
                <a:latin typeface="Times New Roman"/>
                <a:cs typeface="Times New Roman"/>
              </a:rPr>
              <a:t>attracted </a:t>
            </a:r>
            <a:r>
              <a:rPr dirty="0" sz="950" spc="15">
                <a:latin typeface="Times New Roman"/>
                <a:cs typeface="Times New Roman"/>
              </a:rPr>
              <a:t>because </a:t>
            </a:r>
            <a:r>
              <a:rPr dirty="0" sz="950" spc="10">
                <a:latin typeface="Times New Roman"/>
                <a:cs typeface="Times New Roman"/>
              </a:rPr>
              <a:t>placing </a:t>
            </a:r>
            <a:r>
              <a:rPr dirty="0" sz="950" spc="15">
                <a:latin typeface="Times New Roman"/>
                <a:cs typeface="Times New Roman"/>
              </a:rPr>
              <a:t>an </a:t>
            </a:r>
            <a:r>
              <a:rPr dirty="0" sz="950" spc="10">
                <a:latin typeface="Times New Roman"/>
                <a:cs typeface="Times New Roman"/>
              </a:rPr>
              <a:t>order </a:t>
            </a:r>
            <a:r>
              <a:rPr dirty="0" sz="950" spc="15">
                <a:latin typeface="Times New Roman"/>
                <a:cs typeface="Times New Roman"/>
              </a:rPr>
              <a:t>online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very  convenient </a:t>
            </a:r>
            <a:r>
              <a:rPr dirty="0" sz="950" spc="15">
                <a:latin typeface="Times New Roman"/>
                <a:cs typeface="Times New Roman"/>
              </a:rPr>
              <a:t>but </a:t>
            </a:r>
            <a:r>
              <a:rPr dirty="0" sz="950" spc="10">
                <a:latin typeface="Times New Roman"/>
                <a:cs typeface="Times New Roman"/>
              </a:rPr>
              <a:t>also </a:t>
            </a:r>
            <a:r>
              <a:rPr dirty="0" sz="950" spc="15">
                <a:latin typeface="Times New Roman"/>
                <a:cs typeface="Times New Roman"/>
              </a:rPr>
              <a:t>because </a:t>
            </a:r>
            <a:r>
              <a:rPr dirty="0" sz="950" spc="20">
                <a:latin typeface="Times New Roman"/>
                <a:cs typeface="Times New Roman"/>
              </a:rPr>
              <a:t>they </a:t>
            </a:r>
            <a:r>
              <a:rPr dirty="0" sz="950" spc="15">
                <a:latin typeface="Times New Roman"/>
                <a:cs typeface="Times New Roman"/>
              </a:rPr>
              <a:t>have visibility </a:t>
            </a:r>
            <a:r>
              <a:rPr dirty="0" sz="950" spc="10">
                <a:latin typeface="Times New Roman"/>
                <a:cs typeface="Times New Roman"/>
              </a:rPr>
              <a:t>into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5">
                <a:latin typeface="Times New Roman"/>
                <a:cs typeface="Times New Roman"/>
              </a:rPr>
              <a:t>items </a:t>
            </a:r>
            <a:r>
              <a:rPr dirty="0" sz="950" spc="10">
                <a:latin typeface="Times New Roman"/>
                <a:cs typeface="Times New Roman"/>
              </a:rPr>
              <a:t>offered, price </a:t>
            </a:r>
            <a:r>
              <a:rPr dirty="0" sz="950" spc="15">
                <a:latin typeface="Times New Roman"/>
                <a:cs typeface="Times New Roman"/>
              </a:rPr>
              <a:t>and extremely </a:t>
            </a:r>
            <a:r>
              <a:rPr dirty="0" sz="950" spc="10">
                <a:latin typeface="Times New Roman"/>
                <a:cs typeface="Times New Roman"/>
              </a:rPr>
              <a:t>simplified  navigation </a:t>
            </a:r>
            <a:r>
              <a:rPr dirty="0" sz="950" spc="5">
                <a:latin typeface="Times New Roman"/>
                <a:cs typeface="Times New Roman"/>
              </a:rPr>
              <a:t>for the</a:t>
            </a:r>
            <a:r>
              <a:rPr dirty="0" sz="950" spc="10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order.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51600"/>
              </a:lnSpc>
              <a:spcBef>
                <a:spcPts val="575"/>
              </a:spcBef>
            </a:pPr>
            <a:r>
              <a:rPr dirty="0" sz="950" spc="15">
                <a:latin typeface="Times New Roman"/>
                <a:cs typeface="Times New Roman"/>
              </a:rPr>
              <a:t>Online ordering </a:t>
            </a:r>
            <a:r>
              <a:rPr dirty="0" sz="950" spc="10">
                <a:latin typeface="Times New Roman"/>
                <a:cs typeface="Times New Roman"/>
              </a:rPr>
              <a:t>system </a:t>
            </a:r>
            <a:r>
              <a:rPr dirty="0" sz="950" spc="15">
                <a:latin typeface="Times New Roman"/>
                <a:cs typeface="Times New Roman"/>
              </a:rPr>
              <a:t>that </a:t>
            </a:r>
            <a:r>
              <a:rPr dirty="0" sz="950">
                <a:latin typeface="Times New Roman"/>
                <a:cs typeface="Times New Roman"/>
              </a:rPr>
              <a:t>I </a:t>
            </a:r>
            <a:r>
              <a:rPr dirty="0" sz="950" spc="15">
                <a:latin typeface="Times New Roman"/>
                <a:cs typeface="Times New Roman"/>
              </a:rPr>
              <a:t>am proposing </a:t>
            </a:r>
            <a:r>
              <a:rPr dirty="0" sz="950" spc="10">
                <a:latin typeface="Times New Roman"/>
                <a:cs typeface="Times New Roman"/>
              </a:rPr>
              <a:t>here, </a:t>
            </a:r>
            <a:r>
              <a:rPr dirty="0" sz="950" spc="15">
                <a:latin typeface="Times New Roman"/>
                <a:cs typeface="Times New Roman"/>
              </a:rPr>
              <a:t>greatly simplifies the ordering </a:t>
            </a:r>
            <a:r>
              <a:rPr dirty="0" sz="950" spc="10">
                <a:latin typeface="Times New Roman"/>
                <a:cs typeface="Times New Roman"/>
              </a:rPr>
              <a:t>process </a:t>
            </a:r>
            <a:r>
              <a:rPr dirty="0" sz="950">
                <a:latin typeface="Times New Roman"/>
                <a:cs typeface="Times New Roman"/>
              </a:rPr>
              <a:t>for </a:t>
            </a:r>
            <a:r>
              <a:rPr dirty="0" sz="950" spc="10">
                <a:latin typeface="Times New Roman"/>
                <a:cs typeface="Times New Roman"/>
              </a:rPr>
              <a:t>both 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5">
                <a:latin typeface="Times New Roman"/>
                <a:cs typeface="Times New Roman"/>
              </a:rPr>
              <a:t>customer and the restaurant. System </a:t>
            </a:r>
            <a:r>
              <a:rPr dirty="0" sz="950" spc="10">
                <a:latin typeface="Times New Roman"/>
                <a:cs typeface="Times New Roman"/>
              </a:rPr>
              <a:t>presents </a:t>
            </a:r>
            <a:r>
              <a:rPr dirty="0" sz="950">
                <a:latin typeface="Times New Roman"/>
                <a:cs typeface="Times New Roman"/>
              </a:rPr>
              <a:t>an </a:t>
            </a:r>
            <a:r>
              <a:rPr dirty="0" sz="950" spc="10">
                <a:latin typeface="Times New Roman"/>
                <a:cs typeface="Times New Roman"/>
              </a:rPr>
              <a:t>interactive </a:t>
            </a:r>
            <a:r>
              <a:rPr dirty="0" sz="950" spc="15">
                <a:latin typeface="Times New Roman"/>
                <a:cs typeface="Times New Roman"/>
              </a:rPr>
              <a:t>and </a:t>
            </a:r>
            <a:r>
              <a:rPr dirty="0" sz="950" spc="20">
                <a:latin typeface="Times New Roman"/>
                <a:cs typeface="Times New Roman"/>
              </a:rPr>
              <a:t>up-to-date </a:t>
            </a:r>
            <a:r>
              <a:rPr dirty="0" sz="950" spc="15">
                <a:latin typeface="Times New Roman"/>
                <a:cs typeface="Times New Roman"/>
              </a:rPr>
              <a:t>menu </a:t>
            </a:r>
            <a:r>
              <a:rPr dirty="0" sz="950" spc="10">
                <a:latin typeface="Times New Roman"/>
                <a:cs typeface="Times New Roman"/>
              </a:rPr>
              <a:t>with all </a:t>
            </a:r>
            <a:r>
              <a:rPr dirty="0" sz="950" spc="15">
                <a:latin typeface="Times New Roman"/>
                <a:cs typeface="Times New Roman"/>
              </a:rPr>
              <a:t>available  </a:t>
            </a:r>
            <a:r>
              <a:rPr dirty="0" sz="950" spc="10">
                <a:latin typeface="Times New Roman"/>
                <a:cs typeface="Times New Roman"/>
              </a:rPr>
              <a:t>options in </a:t>
            </a:r>
            <a:r>
              <a:rPr dirty="0" sz="950" spc="15">
                <a:latin typeface="Times New Roman"/>
                <a:cs typeface="Times New Roman"/>
              </a:rPr>
              <a:t>an easy </a:t>
            </a:r>
            <a:r>
              <a:rPr dirty="0" sz="950" spc="10">
                <a:latin typeface="Times New Roman"/>
                <a:cs typeface="Times New Roman"/>
              </a:rPr>
              <a:t>to use </a:t>
            </a:r>
            <a:r>
              <a:rPr dirty="0" sz="950" spc="15">
                <a:latin typeface="Times New Roman"/>
                <a:cs typeface="Times New Roman"/>
              </a:rPr>
              <a:t>manner. Customer </a:t>
            </a:r>
            <a:r>
              <a:rPr dirty="0" sz="950" spc="10">
                <a:latin typeface="Times New Roman"/>
                <a:cs typeface="Times New Roman"/>
              </a:rPr>
              <a:t>can </a:t>
            </a:r>
            <a:r>
              <a:rPr dirty="0" sz="950" spc="15">
                <a:latin typeface="Times New Roman"/>
                <a:cs typeface="Times New Roman"/>
              </a:rPr>
              <a:t>choose </a:t>
            </a:r>
            <a:r>
              <a:rPr dirty="0" sz="950" spc="10">
                <a:latin typeface="Times New Roman"/>
                <a:cs typeface="Times New Roman"/>
              </a:rPr>
              <a:t>one or </a:t>
            </a:r>
            <a:r>
              <a:rPr dirty="0" sz="950" spc="15">
                <a:latin typeface="Times New Roman"/>
                <a:cs typeface="Times New Roman"/>
              </a:rPr>
              <a:t>more </a:t>
            </a:r>
            <a:r>
              <a:rPr dirty="0" sz="950" spc="10">
                <a:latin typeface="Times New Roman"/>
                <a:cs typeface="Times New Roman"/>
              </a:rPr>
              <a:t>items to place </a:t>
            </a:r>
            <a:r>
              <a:rPr dirty="0" sz="950">
                <a:latin typeface="Times New Roman"/>
                <a:cs typeface="Times New Roman"/>
              </a:rPr>
              <a:t>an </a:t>
            </a:r>
            <a:r>
              <a:rPr dirty="0" sz="950" spc="10">
                <a:latin typeface="Times New Roman"/>
                <a:cs typeface="Times New Roman"/>
              </a:rPr>
              <a:t>order which </a:t>
            </a:r>
            <a:r>
              <a:rPr dirty="0" sz="950" spc="5">
                <a:latin typeface="Times New Roman"/>
                <a:cs typeface="Times New Roman"/>
              </a:rPr>
              <a:t>will </a:t>
            </a:r>
            <a:r>
              <a:rPr dirty="0" sz="950" spc="10">
                <a:latin typeface="Times New Roman"/>
                <a:cs typeface="Times New Roman"/>
              </a:rPr>
              <a:t>land  </a:t>
            </a:r>
            <a:r>
              <a:rPr dirty="0" sz="950">
                <a:latin typeface="Times New Roman"/>
                <a:cs typeface="Times New Roman"/>
              </a:rPr>
              <a:t>in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Cart. </a:t>
            </a:r>
            <a:r>
              <a:rPr dirty="0" sz="950" spc="15">
                <a:latin typeface="Times New Roman"/>
                <a:cs typeface="Times New Roman"/>
              </a:rPr>
              <a:t>Customer </a:t>
            </a:r>
            <a:r>
              <a:rPr dirty="0" sz="950" spc="10">
                <a:latin typeface="Times New Roman"/>
                <a:cs typeface="Times New Roman"/>
              </a:rPr>
              <a:t>can </a:t>
            </a:r>
            <a:r>
              <a:rPr dirty="0" sz="950" spc="5">
                <a:latin typeface="Times New Roman"/>
                <a:cs typeface="Times New Roman"/>
              </a:rPr>
              <a:t>view </a:t>
            </a:r>
            <a:r>
              <a:rPr dirty="0" sz="950" spc="10">
                <a:latin typeface="Times New Roman"/>
                <a:cs typeface="Times New Roman"/>
              </a:rPr>
              <a:t>all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order details in </a:t>
            </a:r>
            <a:r>
              <a:rPr dirty="0" sz="950" spc="5">
                <a:latin typeface="Times New Roman"/>
                <a:cs typeface="Times New Roman"/>
              </a:rPr>
              <a:t>the cart </a:t>
            </a:r>
            <a:r>
              <a:rPr dirty="0" sz="950" spc="10">
                <a:latin typeface="Times New Roman"/>
                <a:cs typeface="Times New Roman"/>
              </a:rPr>
              <a:t>before </a:t>
            </a:r>
            <a:r>
              <a:rPr dirty="0" sz="950" spc="15">
                <a:latin typeface="Times New Roman"/>
                <a:cs typeface="Times New Roman"/>
              </a:rPr>
              <a:t>checking </a:t>
            </a:r>
            <a:r>
              <a:rPr dirty="0" sz="950" spc="10">
                <a:latin typeface="Times New Roman"/>
                <a:cs typeface="Times New Roman"/>
              </a:rPr>
              <a:t>out. </a:t>
            </a:r>
            <a:r>
              <a:rPr dirty="0" sz="950" spc="15">
                <a:latin typeface="Times New Roman"/>
                <a:cs typeface="Times New Roman"/>
              </a:rPr>
              <a:t>At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end, customer  </a:t>
            </a:r>
            <a:r>
              <a:rPr dirty="0" sz="950" spc="5">
                <a:latin typeface="Times New Roman"/>
                <a:cs typeface="Times New Roman"/>
              </a:rPr>
              <a:t>gets </a:t>
            </a:r>
            <a:r>
              <a:rPr dirty="0" sz="950" spc="10">
                <a:latin typeface="Times New Roman"/>
                <a:cs typeface="Times New Roman"/>
              </a:rPr>
              <a:t>order </a:t>
            </a:r>
            <a:r>
              <a:rPr dirty="0" sz="950" spc="15">
                <a:latin typeface="Times New Roman"/>
                <a:cs typeface="Times New Roman"/>
              </a:rPr>
              <a:t>confirmation </a:t>
            </a:r>
            <a:r>
              <a:rPr dirty="0" sz="950" spc="10">
                <a:latin typeface="Times New Roman"/>
                <a:cs typeface="Times New Roman"/>
              </a:rPr>
              <a:t>details. Once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order is placed it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entered in </a:t>
            </a:r>
            <a:r>
              <a:rPr dirty="0" sz="950" spc="15">
                <a:latin typeface="Times New Roman"/>
                <a:cs typeface="Times New Roman"/>
              </a:rPr>
              <a:t>the database and </a:t>
            </a:r>
            <a:r>
              <a:rPr dirty="0" sz="950" spc="10">
                <a:latin typeface="Times New Roman"/>
                <a:cs typeface="Times New Roman"/>
              </a:rPr>
              <a:t>retrieved in </a:t>
            </a:r>
            <a:r>
              <a:rPr dirty="0" sz="950" spc="15">
                <a:latin typeface="Times New Roman"/>
                <a:cs typeface="Times New Roman"/>
              </a:rPr>
              <a:t>pretty  much </a:t>
            </a:r>
            <a:r>
              <a:rPr dirty="0" sz="950" spc="5">
                <a:latin typeface="Times New Roman"/>
                <a:cs typeface="Times New Roman"/>
              </a:rPr>
              <a:t>real </a:t>
            </a:r>
            <a:r>
              <a:rPr dirty="0" sz="950" spc="15">
                <a:latin typeface="Times New Roman"/>
                <a:cs typeface="Times New Roman"/>
              </a:rPr>
              <a:t>time. </a:t>
            </a:r>
            <a:r>
              <a:rPr dirty="0" sz="950">
                <a:latin typeface="Times New Roman"/>
                <a:cs typeface="Times New Roman"/>
              </a:rPr>
              <a:t>This </a:t>
            </a:r>
            <a:r>
              <a:rPr dirty="0" sz="950" spc="15">
                <a:latin typeface="Times New Roman"/>
                <a:cs typeface="Times New Roman"/>
              </a:rPr>
              <a:t>allows Restaurant </a:t>
            </a:r>
            <a:r>
              <a:rPr dirty="0" sz="950" spc="10">
                <a:latin typeface="Times New Roman"/>
                <a:cs typeface="Times New Roman"/>
              </a:rPr>
              <a:t>Employees to </a:t>
            </a:r>
            <a:r>
              <a:rPr dirty="0" sz="950" spc="15">
                <a:latin typeface="Times New Roman"/>
                <a:cs typeface="Times New Roman"/>
              </a:rPr>
              <a:t>quickly go through the </a:t>
            </a:r>
            <a:r>
              <a:rPr dirty="0" sz="950" spc="10">
                <a:latin typeface="Times New Roman"/>
                <a:cs typeface="Times New Roman"/>
              </a:rPr>
              <a:t>orders </a:t>
            </a:r>
            <a:r>
              <a:rPr dirty="0" sz="950">
                <a:latin typeface="Times New Roman"/>
                <a:cs typeface="Times New Roman"/>
              </a:rPr>
              <a:t>as </a:t>
            </a:r>
            <a:r>
              <a:rPr dirty="0" sz="950" spc="20">
                <a:latin typeface="Times New Roman"/>
                <a:cs typeface="Times New Roman"/>
              </a:rPr>
              <a:t>they </a:t>
            </a:r>
            <a:r>
              <a:rPr dirty="0" sz="950" spc="15">
                <a:latin typeface="Times New Roman"/>
                <a:cs typeface="Times New Roman"/>
              </a:rPr>
              <a:t>are </a:t>
            </a:r>
            <a:r>
              <a:rPr dirty="0" sz="950" spc="10">
                <a:latin typeface="Times New Roman"/>
                <a:cs typeface="Times New Roman"/>
              </a:rPr>
              <a:t>received  and process all orders efficiently </a:t>
            </a:r>
            <a:r>
              <a:rPr dirty="0" sz="950" spc="15">
                <a:latin typeface="Times New Roman"/>
                <a:cs typeface="Times New Roman"/>
              </a:rPr>
              <a:t>and effectively </a:t>
            </a:r>
            <a:r>
              <a:rPr dirty="0" sz="950" spc="10">
                <a:latin typeface="Times New Roman"/>
                <a:cs typeface="Times New Roman"/>
              </a:rPr>
              <a:t>with </a:t>
            </a:r>
            <a:r>
              <a:rPr dirty="0" sz="950" spc="15">
                <a:latin typeface="Times New Roman"/>
                <a:cs typeface="Times New Roman"/>
              </a:rPr>
              <a:t>minimal </a:t>
            </a:r>
            <a:r>
              <a:rPr dirty="0" sz="950" spc="10">
                <a:latin typeface="Times New Roman"/>
                <a:cs typeface="Times New Roman"/>
              </a:rPr>
              <a:t>delays and</a:t>
            </a:r>
            <a:r>
              <a:rPr dirty="0" sz="950" spc="3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confusion.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50" spc="15" b="1">
                <a:latin typeface="Times New Roman"/>
                <a:cs typeface="Times New Roman"/>
              </a:rPr>
              <a:t>Motivation</a:t>
            </a:r>
            <a:endParaRPr sz="950">
              <a:latin typeface="Times New Roman"/>
              <a:cs typeface="Times New Roman"/>
            </a:endParaRPr>
          </a:p>
          <a:p>
            <a:pPr marL="12700" marR="33655" indent="457200">
              <a:lnSpc>
                <a:spcPct val="149500"/>
              </a:lnSpc>
            </a:pP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motivation </a:t>
            </a:r>
            <a:r>
              <a:rPr dirty="0" sz="950" spc="5">
                <a:latin typeface="Times New Roman"/>
                <a:cs typeface="Times New Roman"/>
              </a:rPr>
              <a:t>for </a:t>
            </a:r>
            <a:r>
              <a:rPr dirty="0" sz="950" spc="15">
                <a:latin typeface="Times New Roman"/>
                <a:cs typeface="Times New Roman"/>
              </a:rPr>
              <a:t>designing </a:t>
            </a:r>
            <a:r>
              <a:rPr dirty="0" sz="950" spc="5">
                <a:latin typeface="Times New Roman"/>
                <a:cs typeface="Times New Roman"/>
              </a:rPr>
              <a:t>this </a:t>
            </a:r>
            <a:r>
              <a:rPr dirty="0" sz="950" spc="15">
                <a:latin typeface="Times New Roman"/>
                <a:cs typeface="Times New Roman"/>
              </a:rPr>
              <a:t>application </a:t>
            </a:r>
            <a:r>
              <a:rPr dirty="0" sz="950" spc="10">
                <a:latin typeface="Times New Roman"/>
                <a:cs typeface="Times New Roman"/>
              </a:rPr>
              <a:t>came </a:t>
            </a:r>
            <a:r>
              <a:rPr dirty="0" sz="950" spc="15">
                <a:latin typeface="Times New Roman"/>
                <a:cs typeface="Times New Roman"/>
              </a:rPr>
              <a:t>because </a:t>
            </a:r>
            <a:r>
              <a:rPr dirty="0" sz="950" spc="25">
                <a:latin typeface="Times New Roman"/>
                <a:cs typeface="Times New Roman"/>
              </a:rPr>
              <a:t>my </a:t>
            </a:r>
            <a:r>
              <a:rPr dirty="0" sz="950" spc="20">
                <a:latin typeface="Times New Roman"/>
                <a:cs typeface="Times New Roman"/>
              </a:rPr>
              <a:t>family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involved in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5">
                <a:latin typeface="Times New Roman"/>
                <a:cs typeface="Times New Roman"/>
              </a:rPr>
              <a:t>fast </a:t>
            </a:r>
            <a:r>
              <a:rPr dirty="0" sz="950" spc="10">
                <a:latin typeface="Times New Roman"/>
                <a:cs typeface="Times New Roman"/>
              </a:rPr>
              <a:t>food  business and </a:t>
            </a:r>
            <a:r>
              <a:rPr dirty="0" sz="950">
                <a:latin typeface="Times New Roman"/>
                <a:cs typeface="Times New Roman"/>
              </a:rPr>
              <a:t>I </a:t>
            </a:r>
            <a:r>
              <a:rPr dirty="0" sz="950" spc="15">
                <a:latin typeface="Times New Roman"/>
                <a:cs typeface="Times New Roman"/>
              </a:rPr>
              <a:t>personally do </a:t>
            </a:r>
            <a:r>
              <a:rPr dirty="0" sz="950" spc="10">
                <a:latin typeface="Times New Roman"/>
                <a:cs typeface="Times New Roman"/>
              </a:rPr>
              <a:t>not </a:t>
            </a:r>
            <a:r>
              <a:rPr dirty="0" sz="950" spc="15">
                <a:latin typeface="Times New Roman"/>
                <a:cs typeface="Times New Roman"/>
              </a:rPr>
              <a:t>like waiting </a:t>
            </a:r>
            <a:r>
              <a:rPr dirty="0" sz="950" spc="20">
                <a:latin typeface="Times New Roman"/>
                <a:cs typeface="Times New Roman"/>
              </a:rPr>
              <a:t>for </a:t>
            </a:r>
            <a:r>
              <a:rPr dirty="0" sz="950" spc="10">
                <a:latin typeface="Times New Roman"/>
                <a:cs typeface="Times New Roman"/>
              </a:rPr>
              <a:t>long in </a:t>
            </a:r>
            <a:r>
              <a:rPr dirty="0" sz="950" spc="15">
                <a:latin typeface="Times New Roman"/>
                <a:cs typeface="Times New Roman"/>
              </a:rPr>
              <a:t>the store </a:t>
            </a:r>
            <a:r>
              <a:rPr dirty="0" sz="950">
                <a:latin typeface="Times New Roman"/>
                <a:cs typeface="Times New Roman"/>
              </a:rPr>
              <a:t>or </a:t>
            </a:r>
            <a:r>
              <a:rPr dirty="0" sz="950" spc="10">
                <a:latin typeface="Times New Roman"/>
                <a:cs typeface="Times New Roman"/>
              </a:rPr>
              <a:t>to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have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5">
                <a:latin typeface="Times New Roman"/>
                <a:cs typeface="Times New Roman"/>
              </a:rPr>
              <a:t>call </a:t>
            </a:r>
            <a:r>
              <a:rPr dirty="0" sz="950" spc="10">
                <a:latin typeface="Times New Roman"/>
                <a:cs typeface="Times New Roman"/>
              </a:rPr>
              <a:t>store to place </a:t>
            </a:r>
            <a:r>
              <a:rPr dirty="0" sz="950" spc="15">
                <a:latin typeface="Times New Roman"/>
                <a:cs typeface="Times New Roman"/>
              </a:rPr>
              <a:t>an </a:t>
            </a:r>
            <a:r>
              <a:rPr dirty="0" sz="950" spc="10">
                <a:latin typeface="Times New Roman"/>
                <a:cs typeface="Times New Roman"/>
              </a:rPr>
              <a:t>order</a:t>
            </a:r>
            <a:endParaRPr sz="950">
              <a:latin typeface="Times New Roman"/>
              <a:cs typeface="Times New Roman"/>
            </a:endParaRPr>
          </a:p>
          <a:p>
            <a:pPr marL="12700" marR="53340">
              <a:lnSpc>
                <a:spcPct val="151600"/>
              </a:lnSpc>
            </a:pPr>
            <a:r>
              <a:rPr dirty="0" sz="950" spc="10">
                <a:latin typeface="Times New Roman"/>
                <a:cs typeface="Times New Roman"/>
              </a:rPr>
              <a:t>especially </a:t>
            </a:r>
            <a:r>
              <a:rPr dirty="0" sz="950" spc="15">
                <a:latin typeface="Times New Roman"/>
                <a:cs typeface="Times New Roman"/>
              </a:rPr>
              <a:t>during the peak </a:t>
            </a:r>
            <a:r>
              <a:rPr dirty="0" sz="950" spc="10">
                <a:latin typeface="Times New Roman"/>
                <a:cs typeface="Times New Roman"/>
              </a:rPr>
              <a:t>lunch </a:t>
            </a:r>
            <a:r>
              <a:rPr dirty="0" sz="950">
                <a:latin typeface="Times New Roman"/>
                <a:cs typeface="Times New Roman"/>
              </a:rPr>
              <a:t>or </a:t>
            </a:r>
            <a:r>
              <a:rPr dirty="0" sz="950" spc="10">
                <a:latin typeface="Times New Roman"/>
                <a:cs typeface="Times New Roman"/>
              </a:rPr>
              <a:t>dinner hours. </a:t>
            </a:r>
            <a:r>
              <a:rPr dirty="0" sz="950" spc="15">
                <a:latin typeface="Times New Roman"/>
                <a:cs typeface="Times New Roman"/>
              </a:rPr>
              <a:t>Moreover, </a:t>
            </a:r>
            <a:r>
              <a:rPr dirty="0" sz="950">
                <a:latin typeface="Times New Roman"/>
                <a:cs typeface="Times New Roman"/>
              </a:rPr>
              <a:t>I </a:t>
            </a:r>
            <a:r>
              <a:rPr dirty="0" sz="950" spc="10">
                <a:latin typeface="Times New Roman"/>
                <a:cs typeface="Times New Roman"/>
              </a:rPr>
              <a:t>value </a:t>
            </a:r>
            <a:r>
              <a:rPr dirty="0" sz="950" spc="5">
                <a:latin typeface="Times New Roman"/>
                <a:cs typeface="Times New Roman"/>
              </a:rPr>
              <a:t>recent </a:t>
            </a:r>
            <a:r>
              <a:rPr dirty="0" sz="950" spc="15">
                <a:latin typeface="Times New Roman"/>
                <a:cs typeface="Times New Roman"/>
              </a:rPr>
              <a:t>learning </a:t>
            </a:r>
            <a:r>
              <a:rPr dirty="0" sz="950" spc="10">
                <a:latin typeface="Times New Roman"/>
                <a:cs typeface="Times New Roman"/>
              </a:rPr>
              <a:t>about </a:t>
            </a:r>
            <a:r>
              <a:rPr dirty="0" sz="950" spc="15">
                <a:latin typeface="Times New Roman"/>
                <a:cs typeface="Times New Roman"/>
              </a:rPr>
              <a:t>the Java </a:t>
            </a:r>
            <a:r>
              <a:rPr dirty="0" sz="950" spc="10">
                <a:latin typeface="Times New Roman"/>
                <a:cs typeface="Times New Roman"/>
              </a:rPr>
              <a:t>and </a:t>
            </a:r>
            <a:r>
              <a:rPr dirty="0" sz="950" spc="15">
                <a:latin typeface="Times New Roman"/>
                <a:cs typeface="Times New Roman"/>
              </a:rPr>
              <a:t>JSP  </a:t>
            </a:r>
            <a:r>
              <a:rPr dirty="0" sz="950" spc="20">
                <a:latin typeface="Times New Roman"/>
                <a:cs typeface="Times New Roman"/>
              </a:rPr>
              <a:t>Programming </a:t>
            </a:r>
            <a:r>
              <a:rPr dirty="0" sz="950" spc="15">
                <a:latin typeface="Times New Roman"/>
                <a:cs typeface="Times New Roman"/>
              </a:rPr>
              <a:t>languages </a:t>
            </a:r>
            <a:r>
              <a:rPr dirty="0" sz="950">
                <a:latin typeface="Times New Roman"/>
                <a:cs typeface="Times New Roman"/>
              </a:rPr>
              <a:t>as </a:t>
            </a:r>
            <a:r>
              <a:rPr dirty="0" sz="950" spc="15">
                <a:latin typeface="Times New Roman"/>
                <a:cs typeface="Times New Roman"/>
              </a:rPr>
              <a:t>well </a:t>
            </a:r>
            <a:r>
              <a:rPr dirty="0" sz="950">
                <a:latin typeface="Times New Roman"/>
                <a:cs typeface="Times New Roman"/>
              </a:rPr>
              <a:t>as </a:t>
            </a:r>
            <a:r>
              <a:rPr dirty="0" sz="950" spc="10">
                <a:latin typeface="Times New Roman"/>
                <a:cs typeface="Times New Roman"/>
              </a:rPr>
              <a:t>seeing how </a:t>
            </a:r>
            <a:r>
              <a:rPr dirty="0" sz="950" spc="15">
                <a:latin typeface="Times New Roman"/>
                <a:cs typeface="Times New Roman"/>
              </a:rPr>
              <a:t>powerful </a:t>
            </a:r>
            <a:r>
              <a:rPr dirty="0" sz="950" spc="10">
                <a:latin typeface="Times New Roman"/>
                <a:cs typeface="Times New Roman"/>
              </a:rPr>
              <a:t>and </a:t>
            </a:r>
            <a:r>
              <a:rPr dirty="0" sz="950" spc="15">
                <a:latin typeface="Times New Roman"/>
                <a:cs typeface="Times New Roman"/>
              </a:rPr>
              <a:t>dynamic </a:t>
            </a:r>
            <a:r>
              <a:rPr dirty="0" sz="950" spc="20">
                <a:latin typeface="Times New Roman"/>
                <a:cs typeface="Times New Roman"/>
              </a:rPr>
              <a:t>they </a:t>
            </a:r>
            <a:r>
              <a:rPr dirty="0" sz="950" spc="15">
                <a:latin typeface="Times New Roman"/>
                <a:cs typeface="Times New Roman"/>
              </a:rPr>
              <a:t>are when </a:t>
            </a:r>
            <a:r>
              <a:rPr dirty="0" sz="950" spc="10">
                <a:latin typeface="Times New Roman"/>
                <a:cs typeface="Times New Roman"/>
              </a:rPr>
              <a:t>it </a:t>
            </a:r>
            <a:r>
              <a:rPr dirty="0" sz="950" spc="30">
                <a:latin typeface="Times New Roman"/>
                <a:cs typeface="Times New Roman"/>
              </a:rPr>
              <a:t>comes </a:t>
            </a:r>
            <a:r>
              <a:rPr dirty="0" sz="950" spc="10">
                <a:latin typeface="Times New Roman"/>
                <a:cs typeface="Times New Roman"/>
              </a:rPr>
              <a:t>to web  </a:t>
            </a:r>
            <a:r>
              <a:rPr dirty="0" sz="950" spc="15">
                <a:latin typeface="Times New Roman"/>
                <a:cs typeface="Times New Roman"/>
              </a:rPr>
              <a:t>designing and </a:t>
            </a:r>
            <a:r>
              <a:rPr dirty="0" sz="950" spc="10">
                <a:latin typeface="Times New Roman"/>
                <a:cs typeface="Times New Roman"/>
              </a:rPr>
              <a:t>applications.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5">
                <a:latin typeface="Times New Roman"/>
                <a:cs typeface="Times New Roman"/>
              </a:rPr>
              <a:t>languages </a:t>
            </a:r>
            <a:r>
              <a:rPr dirty="0" sz="950" spc="10">
                <a:latin typeface="Times New Roman"/>
                <a:cs typeface="Times New Roman"/>
              </a:rPr>
              <a:t>used to </a:t>
            </a:r>
            <a:r>
              <a:rPr dirty="0" sz="950" spc="15">
                <a:latin typeface="Times New Roman"/>
                <a:cs typeface="Times New Roman"/>
              </a:rPr>
              <a:t>build </a:t>
            </a:r>
            <a:r>
              <a:rPr dirty="0" sz="950" spc="5">
                <a:latin typeface="Times New Roman"/>
                <a:cs typeface="Times New Roman"/>
              </a:rPr>
              <a:t>this </a:t>
            </a:r>
            <a:r>
              <a:rPr dirty="0" sz="950" spc="10">
                <a:latin typeface="Times New Roman"/>
                <a:cs typeface="Times New Roman"/>
              </a:rPr>
              <a:t>application </a:t>
            </a:r>
            <a:r>
              <a:rPr dirty="0" sz="950" spc="15">
                <a:latin typeface="Times New Roman"/>
                <a:cs typeface="Times New Roman"/>
              </a:rPr>
              <a:t>are JavaScript, JSP, </a:t>
            </a:r>
            <a:r>
              <a:rPr dirty="0" sz="950" spc="20">
                <a:latin typeface="Times New Roman"/>
                <a:cs typeface="Times New Roman"/>
              </a:rPr>
              <a:t>HTML </a:t>
            </a:r>
            <a:r>
              <a:rPr dirty="0" sz="950" spc="15">
                <a:latin typeface="Times New Roman"/>
                <a:cs typeface="Times New Roman"/>
              </a:rPr>
              <a:t>and  </a:t>
            </a:r>
            <a:r>
              <a:rPr dirty="0" sz="950" spc="10">
                <a:latin typeface="Times New Roman"/>
                <a:cs typeface="Times New Roman"/>
              </a:rPr>
              <a:t>Java </a:t>
            </a:r>
            <a:r>
              <a:rPr dirty="0" sz="950">
                <a:latin typeface="Times New Roman"/>
                <a:cs typeface="Times New Roman"/>
              </a:rPr>
              <a:t>at </a:t>
            </a:r>
            <a:r>
              <a:rPr dirty="0" sz="950" spc="5">
                <a:latin typeface="Times New Roman"/>
                <a:cs typeface="Times New Roman"/>
              </a:rPr>
              <a:t>client </a:t>
            </a:r>
            <a:r>
              <a:rPr dirty="0" sz="950" spc="10">
                <a:latin typeface="Times New Roman"/>
                <a:cs typeface="Times New Roman"/>
              </a:rPr>
              <a:t>facing </a:t>
            </a:r>
            <a:r>
              <a:rPr dirty="0" sz="950" spc="15">
                <a:latin typeface="Times New Roman"/>
                <a:cs typeface="Times New Roman"/>
              </a:rPr>
              <a:t>whereas </a:t>
            </a:r>
            <a:r>
              <a:rPr dirty="0" sz="950" spc="10">
                <a:latin typeface="Times New Roman"/>
                <a:cs typeface="Times New Roman"/>
              </a:rPr>
              <a:t>Oracle </a:t>
            </a:r>
            <a:r>
              <a:rPr dirty="0" sz="950" spc="15">
                <a:latin typeface="Times New Roman"/>
                <a:cs typeface="Times New Roman"/>
              </a:rPr>
              <a:t>database </a:t>
            </a:r>
            <a:r>
              <a:rPr dirty="0" sz="950">
                <a:latin typeface="Times New Roman"/>
                <a:cs typeface="Times New Roman"/>
              </a:rPr>
              <a:t>at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20">
                <a:latin typeface="Times New Roman"/>
                <a:cs typeface="Times New Roman"/>
              </a:rPr>
              <a:t>back-end </a:t>
            </a:r>
            <a:r>
              <a:rPr dirty="0" sz="950" spc="15">
                <a:latin typeface="Times New Roman"/>
                <a:cs typeface="Times New Roman"/>
              </a:rPr>
              <a:t>because </a:t>
            </a:r>
            <a:r>
              <a:rPr dirty="0" sz="950">
                <a:latin typeface="Times New Roman"/>
                <a:cs typeface="Times New Roman"/>
              </a:rPr>
              <a:t>I </a:t>
            </a:r>
            <a:r>
              <a:rPr dirty="0" sz="950" spc="15">
                <a:latin typeface="Times New Roman"/>
                <a:cs typeface="Times New Roman"/>
              </a:rPr>
              <a:t>found them </a:t>
            </a:r>
            <a:r>
              <a:rPr dirty="0" sz="950" spc="10">
                <a:latin typeface="Times New Roman"/>
                <a:cs typeface="Times New Roman"/>
              </a:rPr>
              <a:t>to be </a:t>
            </a:r>
            <a:r>
              <a:rPr dirty="0" sz="950" spc="15">
                <a:latin typeface="Times New Roman"/>
                <a:cs typeface="Times New Roman"/>
              </a:rPr>
              <a:t>extremely </a:t>
            </a:r>
            <a:r>
              <a:rPr dirty="0" sz="950" spc="10">
                <a:latin typeface="Times New Roman"/>
                <a:cs typeface="Times New Roman"/>
              </a:rPr>
              <a:t>useful  </a:t>
            </a:r>
            <a:r>
              <a:rPr dirty="0" sz="950" spc="15">
                <a:latin typeface="Times New Roman"/>
                <a:cs typeface="Times New Roman"/>
              </a:rPr>
              <a:t>while working </a:t>
            </a:r>
            <a:r>
              <a:rPr dirty="0" sz="950" spc="5">
                <a:latin typeface="Times New Roman"/>
                <a:cs typeface="Times New Roman"/>
              </a:rPr>
              <a:t>on the</a:t>
            </a:r>
            <a:r>
              <a:rPr dirty="0" sz="950" spc="13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technologies.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50" spc="10" b="1">
                <a:latin typeface="Times New Roman"/>
                <a:cs typeface="Times New Roman"/>
              </a:rPr>
              <a:t>Aim </a:t>
            </a:r>
            <a:r>
              <a:rPr dirty="0" sz="950" b="1">
                <a:latin typeface="Times New Roman"/>
                <a:cs typeface="Times New Roman"/>
              </a:rPr>
              <a:t>of </a:t>
            </a:r>
            <a:r>
              <a:rPr dirty="0" sz="950" spc="5" b="1">
                <a:latin typeface="Times New Roman"/>
                <a:cs typeface="Times New Roman"/>
              </a:rPr>
              <a:t>the</a:t>
            </a:r>
            <a:r>
              <a:rPr dirty="0" sz="950" spc="125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Software</a:t>
            </a:r>
            <a:endParaRPr sz="950">
              <a:latin typeface="Times New Roman"/>
              <a:cs typeface="Times New Roman"/>
            </a:endParaRPr>
          </a:p>
          <a:p>
            <a:pPr marL="12700" marR="59690" indent="457200">
              <a:lnSpc>
                <a:spcPts val="1730"/>
              </a:lnSpc>
              <a:spcBef>
                <a:spcPts val="130"/>
              </a:spcBef>
            </a:pPr>
            <a:r>
              <a:rPr dirty="0" sz="950" spc="10">
                <a:latin typeface="Times New Roman"/>
                <a:cs typeface="Times New Roman"/>
              </a:rPr>
              <a:t>This </a:t>
            </a:r>
            <a:r>
              <a:rPr dirty="0" sz="950" spc="15">
                <a:latin typeface="Times New Roman"/>
                <a:cs typeface="Times New Roman"/>
              </a:rPr>
              <a:t>software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developed to help computer science students to learn </a:t>
            </a:r>
            <a:r>
              <a:rPr dirty="0" sz="950" spc="15">
                <a:latin typeface="Times New Roman"/>
                <a:cs typeface="Times New Roman"/>
              </a:rPr>
              <a:t>about the </a:t>
            </a:r>
            <a:r>
              <a:rPr dirty="0" sz="950" spc="10">
                <a:latin typeface="Times New Roman"/>
                <a:cs typeface="Times New Roman"/>
              </a:rPr>
              <a:t>Web application  </a:t>
            </a:r>
            <a:r>
              <a:rPr dirty="0" sz="950" spc="15">
                <a:latin typeface="Times New Roman"/>
                <a:cs typeface="Times New Roman"/>
              </a:rPr>
              <a:t>designing using JSP </a:t>
            </a:r>
            <a:r>
              <a:rPr dirty="0" sz="950" spc="10">
                <a:latin typeface="Times New Roman"/>
                <a:cs typeface="Times New Roman"/>
              </a:rPr>
              <a:t>and </a:t>
            </a:r>
            <a:r>
              <a:rPr dirty="0" sz="950" spc="25">
                <a:latin typeface="Times New Roman"/>
                <a:cs typeface="Times New Roman"/>
              </a:rPr>
              <a:t>HTML </a:t>
            </a:r>
            <a:r>
              <a:rPr dirty="0" sz="950" spc="10">
                <a:latin typeface="Times New Roman"/>
                <a:cs typeface="Times New Roman"/>
              </a:rPr>
              <a:t>from </a:t>
            </a:r>
            <a:r>
              <a:rPr dirty="0" sz="950" spc="15">
                <a:latin typeface="Times New Roman"/>
                <a:cs typeface="Times New Roman"/>
              </a:rPr>
              <a:t>their </a:t>
            </a:r>
            <a:r>
              <a:rPr dirty="0" sz="950" spc="10">
                <a:latin typeface="Times New Roman"/>
                <a:cs typeface="Times New Roman"/>
              </a:rPr>
              <a:t>basic capabilities to </a:t>
            </a:r>
            <a:r>
              <a:rPr dirty="0" sz="950" spc="15">
                <a:latin typeface="Times New Roman"/>
                <a:cs typeface="Times New Roman"/>
              </a:rPr>
              <a:t>build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5">
                <a:latin typeface="Times New Roman"/>
                <a:cs typeface="Times New Roman"/>
              </a:rPr>
              <a:t>complete working </a:t>
            </a:r>
            <a:r>
              <a:rPr dirty="0" sz="950" spc="10">
                <a:latin typeface="Times New Roman"/>
                <a:cs typeface="Times New Roman"/>
              </a:rPr>
              <a:t>application</a:t>
            </a:r>
            <a:r>
              <a:rPr dirty="0" sz="950" spc="24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from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pc="5"/>
              <a:t>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42796" y="831849"/>
            <a:ext cx="5471160" cy="79127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4455">
              <a:lnSpc>
                <a:spcPct val="151600"/>
              </a:lnSpc>
              <a:spcBef>
                <a:spcPts val="95"/>
              </a:spcBef>
            </a:pPr>
            <a:r>
              <a:rPr dirty="0" sz="950" spc="10">
                <a:latin typeface="Times New Roman"/>
                <a:cs typeface="Times New Roman"/>
              </a:rPr>
              <a:t>scratch. Further, it gives insight </a:t>
            </a:r>
            <a:r>
              <a:rPr dirty="0" sz="950" spc="15">
                <a:latin typeface="Times New Roman"/>
                <a:cs typeface="Times New Roman"/>
              </a:rPr>
              <a:t>about </a:t>
            </a:r>
            <a:r>
              <a:rPr dirty="0" sz="950" spc="10">
                <a:latin typeface="Times New Roman"/>
                <a:cs typeface="Times New Roman"/>
              </a:rPr>
              <a:t>how GUI interacts with </a:t>
            </a:r>
            <a:r>
              <a:rPr dirty="0" sz="950" spc="20">
                <a:latin typeface="Times New Roman"/>
                <a:cs typeface="Times New Roman"/>
              </a:rPr>
              <a:t>server-side </a:t>
            </a:r>
            <a:r>
              <a:rPr dirty="0" sz="950" spc="15">
                <a:latin typeface="Times New Roman"/>
                <a:cs typeface="Times New Roman"/>
              </a:rPr>
              <a:t>language, Java, </a:t>
            </a:r>
            <a:r>
              <a:rPr dirty="0" sz="950" spc="10">
                <a:latin typeface="Times New Roman"/>
                <a:cs typeface="Times New Roman"/>
              </a:rPr>
              <a:t>and finally with 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Oracle</a:t>
            </a:r>
            <a:r>
              <a:rPr dirty="0" sz="950" spc="6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database.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400" spc="-5" b="1">
                <a:latin typeface="Times New Roman"/>
                <a:cs typeface="Times New Roman"/>
              </a:rPr>
              <a:t>Background and Related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Work</a:t>
            </a:r>
            <a:endParaRPr sz="1400">
              <a:latin typeface="Times New Roman"/>
              <a:cs typeface="Times New Roman"/>
            </a:endParaRPr>
          </a:p>
          <a:p>
            <a:pPr marL="12700" marR="147955">
              <a:lnSpc>
                <a:spcPts val="1750"/>
              </a:lnSpc>
              <a:spcBef>
                <a:spcPts val="120"/>
              </a:spcBef>
            </a:pPr>
            <a:r>
              <a:rPr dirty="0" sz="950" spc="10">
                <a:latin typeface="Times New Roman"/>
                <a:cs typeface="Times New Roman"/>
              </a:rPr>
              <a:t>This </a:t>
            </a:r>
            <a:r>
              <a:rPr dirty="0" sz="950" spc="15">
                <a:latin typeface="Times New Roman"/>
                <a:cs typeface="Times New Roman"/>
              </a:rPr>
              <a:t>Case study looks </a:t>
            </a:r>
            <a:r>
              <a:rPr dirty="0" sz="950">
                <a:latin typeface="Times New Roman"/>
                <a:cs typeface="Times New Roman"/>
              </a:rPr>
              <a:t>at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problem of setting </a:t>
            </a:r>
            <a:r>
              <a:rPr dirty="0" sz="950" spc="5">
                <a:latin typeface="Times New Roman"/>
                <a:cs typeface="Times New Roman"/>
              </a:rPr>
              <a:t>up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5">
                <a:latin typeface="Times New Roman"/>
                <a:cs typeface="Times New Roman"/>
              </a:rPr>
              <a:t>fast food </a:t>
            </a:r>
            <a:r>
              <a:rPr dirty="0" sz="950" spc="15">
                <a:latin typeface="Times New Roman"/>
                <a:cs typeface="Times New Roman"/>
              </a:rPr>
              <a:t>restaurant. </a:t>
            </a:r>
            <a:r>
              <a:rPr dirty="0" sz="950" spc="10">
                <a:latin typeface="Times New Roman"/>
                <a:cs typeface="Times New Roman"/>
              </a:rPr>
              <a:t>In existing </a:t>
            </a:r>
            <a:r>
              <a:rPr dirty="0" sz="950" spc="15">
                <a:latin typeface="Times New Roman"/>
                <a:cs typeface="Times New Roman"/>
              </a:rPr>
              <a:t>system there </a:t>
            </a:r>
            <a:r>
              <a:rPr dirty="0" sz="950" spc="5">
                <a:latin typeface="Times New Roman"/>
                <a:cs typeface="Times New Roman"/>
              </a:rPr>
              <a:t>are few  </a:t>
            </a:r>
            <a:r>
              <a:rPr dirty="0" sz="950" spc="15">
                <a:latin typeface="Times New Roman"/>
                <a:cs typeface="Times New Roman"/>
              </a:rPr>
              <a:t>problems:</a:t>
            </a:r>
            <a:endParaRPr sz="950">
              <a:latin typeface="Times New Roman"/>
              <a:cs typeface="Times New Roman"/>
            </a:endParaRPr>
          </a:p>
          <a:p>
            <a:pPr marL="469900" marR="73025" indent="-228600">
              <a:lnSpc>
                <a:spcPts val="166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5">
                <a:latin typeface="Times New Roman"/>
                <a:cs typeface="Times New Roman"/>
              </a:rPr>
              <a:t>For </a:t>
            </a:r>
            <a:r>
              <a:rPr dirty="0" sz="950" spc="10">
                <a:latin typeface="Times New Roman"/>
                <a:cs typeface="Times New Roman"/>
              </a:rPr>
              <a:t>placing </a:t>
            </a:r>
            <a:r>
              <a:rPr dirty="0" sz="950" spc="25">
                <a:latin typeface="Times New Roman"/>
                <a:cs typeface="Times New Roman"/>
              </a:rPr>
              <a:t>any </a:t>
            </a:r>
            <a:r>
              <a:rPr dirty="0" sz="950" spc="10">
                <a:latin typeface="Times New Roman"/>
                <a:cs typeface="Times New Roman"/>
              </a:rPr>
              <a:t>orders </a:t>
            </a:r>
            <a:r>
              <a:rPr dirty="0" sz="950" spc="15">
                <a:latin typeface="Times New Roman"/>
                <a:cs typeface="Times New Roman"/>
              </a:rPr>
              <a:t>customers have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5">
                <a:latin typeface="Times New Roman"/>
                <a:cs typeface="Times New Roman"/>
              </a:rPr>
              <a:t>visit hotels </a:t>
            </a:r>
            <a:r>
              <a:rPr dirty="0" sz="950">
                <a:latin typeface="Times New Roman"/>
                <a:cs typeface="Times New Roman"/>
              </a:rPr>
              <a:t>or </a:t>
            </a:r>
            <a:r>
              <a:rPr dirty="0" sz="950" spc="10">
                <a:latin typeface="Times New Roman"/>
                <a:cs typeface="Times New Roman"/>
              </a:rPr>
              <a:t>restaurants to </a:t>
            </a:r>
            <a:r>
              <a:rPr dirty="0" sz="950" spc="15">
                <a:latin typeface="Times New Roman"/>
                <a:cs typeface="Times New Roman"/>
              </a:rPr>
              <a:t>know about </a:t>
            </a:r>
            <a:r>
              <a:rPr dirty="0" sz="950" spc="5">
                <a:latin typeface="Times New Roman"/>
                <a:cs typeface="Times New Roman"/>
              </a:rPr>
              <a:t>food </a:t>
            </a:r>
            <a:r>
              <a:rPr dirty="0" sz="950" spc="15">
                <a:latin typeface="Times New Roman"/>
                <a:cs typeface="Times New Roman"/>
              </a:rPr>
              <a:t>items and  </a:t>
            </a:r>
            <a:r>
              <a:rPr dirty="0" sz="950" spc="5">
                <a:latin typeface="Times New Roman"/>
                <a:cs typeface="Times New Roman"/>
              </a:rPr>
              <a:t>then </a:t>
            </a:r>
            <a:r>
              <a:rPr dirty="0" sz="950" spc="10">
                <a:latin typeface="Times New Roman"/>
                <a:cs typeface="Times New Roman"/>
              </a:rPr>
              <a:t>place order and pay. In this </a:t>
            </a:r>
            <a:r>
              <a:rPr dirty="0" sz="950" spc="15">
                <a:latin typeface="Times New Roman"/>
                <a:cs typeface="Times New Roman"/>
              </a:rPr>
              <a:t>method time</a:t>
            </a:r>
            <a:r>
              <a:rPr dirty="0" sz="950" spc="8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and manual </a:t>
            </a:r>
            <a:r>
              <a:rPr dirty="0" sz="950" spc="20">
                <a:latin typeface="Times New Roman"/>
                <a:cs typeface="Times New Roman"/>
              </a:rPr>
              <a:t>work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required.</a:t>
            </a:r>
            <a:endParaRPr sz="95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74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While </a:t>
            </a:r>
            <a:r>
              <a:rPr dirty="0" sz="950" spc="10">
                <a:latin typeface="Times New Roman"/>
                <a:cs typeface="Times New Roman"/>
              </a:rPr>
              <a:t>placing </a:t>
            </a:r>
            <a:r>
              <a:rPr dirty="0" sz="950" spc="15">
                <a:latin typeface="Times New Roman"/>
                <a:cs typeface="Times New Roman"/>
              </a:rPr>
              <a:t>an </a:t>
            </a:r>
            <a:r>
              <a:rPr dirty="0" sz="950" spc="10">
                <a:latin typeface="Times New Roman"/>
                <a:cs typeface="Times New Roman"/>
              </a:rPr>
              <a:t>order </a:t>
            </a:r>
            <a:r>
              <a:rPr dirty="0" sz="950" spc="5">
                <a:latin typeface="Times New Roman"/>
                <a:cs typeface="Times New Roman"/>
              </a:rPr>
              <a:t>over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phone, customer lacks </a:t>
            </a:r>
            <a:r>
              <a:rPr dirty="0" sz="950" spc="15">
                <a:latin typeface="Times New Roman"/>
                <a:cs typeface="Times New Roman"/>
              </a:rPr>
              <a:t>the physical </a:t>
            </a:r>
            <a:r>
              <a:rPr dirty="0" sz="950" spc="20">
                <a:latin typeface="Times New Roman"/>
                <a:cs typeface="Times New Roman"/>
              </a:rPr>
              <a:t>copy </a:t>
            </a:r>
            <a:r>
              <a:rPr dirty="0" sz="950" spc="10">
                <a:latin typeface="Times New Roman"/>
                <a:cs typeface="Times New Roman"/>
              </a:rPr>
              <a:t>of </a:t>
            </a:r>
            <a:r>
              <a:rPr dirty="0" sz="950" spc="15">
                <a:latin typeface="Times New Roman"/>
                <a:cs typeface="Times New Roman"/>
              </a:rPr>
              <a:t>the menu </a:t>
            </a:r>
            <a:r>
              <a:rPr dirty="0" sz="950" spc="10">
                <a:latin typeface="Times New Roman"/>
                <a:cs typeface="Times New Roman"/>
              </a:rPr>
              <a:t>item, </a:t>
            </a:r>
            <a:r>
              <a:rPr dirty="0" sz="950" spc="15">
                <a:latin typeface="Times New Roman"/>
                <a:cs typeface="Times New Roman"/>
              </a:rPr>
              <a:t>lack </a:t>
            </a:r>
            <a:r>
              <a:rPr dirty="0" sz="950">
                <a:latin typeface="Times New Roman"/>
                <a:cs typeface="Times New Roman"/>
              </a:rPr>
              <a:t>of  </a:t>
            </a:r>
            <a:r>
              <a:rPr dirty="0" sz="950" spc="10">
                <a:latin typeface="Times New Roman"/>
                <a:cs typeface="Times New Roman"/>
              </a:rPr>
              <a:t>visual </a:t>
            </a:r>
            <a:r>
              <a:rPr dirty="0" sz="950" spc="15">
                <a:latin typeface="Times New Roman"/>
                <a:cs typeface="Times New Roman"/>
              </a:rPr>
              <a:t>confirmation </a:t>
            </a:r>
            <a:r>
              <a:rPr dirty="0" sz="950" spc="10">
                <a:latin typeface="Times New Roman"/>
                <a:cs typeface="Times New Roman"/>
              </a:rPr>
              <a:t>that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order </a:t>
            </a:r>
            <a:r>
              <a:rPr dirty="0" sz="950" spc="15">
                <a:latin typeface="Times New Roman"/>
                <a:cs typeface="Times New Roman"/>
              </a:rPr>
              <a:t>was </a:t>
            </a:r>
            <a:r>
              <a:rPr dirty="0" sz="950" spc="10">
                <a:latin typeface="Times New Roman"/>
                <a:cs typeface="Times New Roman"/>
              </a:rPr>
              <a:t>placed</a:t>
            </a:r>
            <a:r>
              <a:rPr dirty="0" sz="950" spc="20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correctly.</a:t>
            </a:r>
            <a:endParaRPr sz="950">
              <a:latin typeface="Times New Roman"/>
              <a:cs typeface="Times New Roman"/>
            </a:endParaRPr>
          </a:p>
          <a:p>
            <a:pPr marL="469900" marR="36830" indent="-228600">
              <a:lnSpc>
                <a:spcPct val="1495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Every </a:t>
            </a:r>
            <a:r>
              <a:rPr dirty="0" sz="950" spc="10">
                <a:latin typeface="Times New Roman"/>
                <a:cs typeface="Times New Roman"/>
              </a:rPr>
              <a:t>restaurant </a:t>
            </a:r>
            <a:r>
              <a:rPr dirty="0" sz="950" spc="5">
                <a:latin typeface="Times New Roman"/>
                <a:cs typeface="Times New Roman"/>
              </a:rPr>
              <a:t>needs </a:t>
            </a:r>
            <a:r>
              <a:rPr dirty="0" sz="950" spc="10">
                <a:latin typeface="Times New Roman"/>
                <a:cs typeface="Times New Roman"/>
              </a:rPr>
              <a:t>certain </a:t>
            </a:r>
            <a:r>
              <a:rPr dirty="0" sz="950" spc="15">
                <a:latin typeface="Times New Roman"/>
                <a:cs typeface="Times New Roman"/>
              </a:rPr>
              <a:t>employees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20">
                <a:latin typeface="Times New Roman"/>
                <a:cs typeface="Times New Roman"/>
              </a:rPr>
              <a:t>take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order </a:t>
            </a:r>
            <a:r>
              <a:rPr dirty="0" sz="950" spc="5">
                <a:latin typeface="Times New Roman"/>
                <a:cs typeface="Times New Roman"/>
              </a:rPr>
              <a:t>over </a:t>
            </a:r>
            <a:r>
              <a:rPr dirty="0" sz="950" spc="15">
                <a:latin typeface="Times New Roman"/>
                <a:cs typeface="Times New Roman"/>
              </a:rPr>
              <a:t>phone </a:t>
            </a:r>
            <a:r>
              <a:rPr dirty="0" sz="950">
                <a:latin typeface="Times New Roman"/>
                <a:cs typeface="Times New Roman"/>
              </a:rPr>
              <a:t>or </a:t>
            </a:r>
            <a:r>
              <a:rPr dirty="0" sz="950" spc="20">
                <a:latin typeface="Times New Roman"/>
                <a:cs typeface="Times New Roman"/>
              </a:rPr>
              <a:t>in-person,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5">
                <a:latin typeface="Times New Roman"/>
                <a:cs typeface="Times New Roman"/>
              </a:rPr>
              <a:t>offer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5">
                <a:latin typeface="Times New Roman"/>
                <a:cs typeface="Times New Roman"/>
              </a:rPr>
              <a:t>rich  </a:t>
            </a:r>
            <a:r>
              <a:rPr dirty="0" sz="950" spc="10">
                <a:latin typeface="Times New Roman"/>
                <a:cs typeface="Times New Roman"/>
              </a:rPr>
              <a:t>dining experience </a:t>
            </a:r>
            <a:r>
              <a:rPr dirty="0" sz="950" spc="15">
                <a:latin typeface="Times New Roman"/>
                <a:cs typeface="Times New Roman"/>
              </a:rPr>
              <a:t>and </a:t>
            </a:r>
            <a:r>
              <a:rPr dirty="0" sz="950" spc="10">
                <a:latin typeface="Times New Roman"/>
                <a:cs typeface="Times New Roman"/>
              </a:rPr>
              <a:t>process </a:t>
            </a:r>
            <a:r>
              <a:rPr dirty="0" sz="950" spc="15">
                <a:latin typeface="Times New Roman"/>
                <a:cs typeface="Times New Roman"/>
              </a:rPr>
              <a:t>the payment. </a:t>
            </a:r>
            <a:r>
              <a:rPr dirty="0" sz="950" spc="10">
                <a:latin typeface="Times New Roman"/>
                <a:cs typeface="Times New Roman"/>
              </a:rPr>
              <a:t>In </a:t>
            </a:r>
            <a:r>
              <a:rPr dirty="0" sz="950" spc="15">
                <a:latin typeface="Times New Roman"/>
                <a:cs typeface="Times New Roman"/>
              </a:rPr>
              <a:t>today’s market, </a:t>
            </a:r>
            <a:r>
              <a:rPr dirty="0" sz="950" spc="10">
                <a:latin typeface="Times New Roman"/>
                <a:cs typeface="Times New Roman"/>
              </a:rPr>
              <a:t>labor rates </a:t>
            </a:r>
            <a:r>
              <a:rPr dirty="0" sz="950" spc="15">
                <a:latin typeface="Times New Roman"/>
                <a:cs typeface="Times New Roman"/>
              </a:rPr>
              <a:t>are </a:t>
            </a:r>
            <a:r>
              <a:rPr dirty="0" sz="950" spc="20">
                <a:latin typeface="Times New Roman"/>
                <a:cs typeface="Times New Roman"/>
              </a:rPr>
              <a:t>increasing day </a:t>
            </a:r>
            <a:r>
              <a:rPr dirty="0" sz="950" spc="25">
                <a:latin typeface="Times New Roman"/>
                <a:cs typeface="Times New Roman"/>
              </a:rPr>
              <a:t>by  </a:t>
            </a:r>
            <a:r>
              <a:rPr dirty="0" sz="950" spc="20">
                <a:latin typeface="Times New Roman"/>
                <a:cs typeface="Times New Roman"/>
              </a:rPr>
              <a:t>day </a:t>
            </a:r>
            <a:r>
              <a:rPr dirty="0" sz="950" spc="15">
                <a:latin typeface="Times New Roman"/>
                <a:cs typeface="Times New Roman"/>
              </a:rPr>
              <a:t>making </a:t>
            </a:r>
            <a:r>
              <a:rPr dirty="0" sz="950" spc="10">
                <a:latin typeface="Times New Roman"/>
                <a:cs typeface="Times New Roman"/>
              </a:rPr>
              <a:t>it difficult to find </a:t>
            </a:r>
            <a:r>
              <a:rPr dirty="0" sz="950" spc="15">
                <a:latin typeface="Times New Roman"/>
                <a:cs typeface="Times New Roman"/>
              </a:rPr>
              <a:t>employees when</a:t>
            </a:r>
            <a:r>
              <a:rPr dirty="0" sz="950" spc="16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needed.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12700" marR="19685" indent="457200">
              <a:lnSpc>
                <a:spcPct val="151600"/>
              </a:lnSpc>
            </a:pPr>
            <a:r>
              <a:rPr dirty="0" sz="950" spc="10">
                <a:latin typeface="Times New Roman"/>
                <a:cs typeface="Times New Roman"/>
              </a:rPr>
              <a:t>Hence, to solve this issue, </a:t>
            </a:r>
            <a:r>
              <a:rPr dirty="0" sz="950" spc="15">
                <a:latin typeface="Times New Roman"/>
                <a:cs typeface="Times New Roman"/>
              </a:rPr>
              <a:t>what </a:t>
            </a:r>
            <a:r>
              <a:rPr dirty="0" sz="950">
                <a:latin typeface="Times New Roman"/>
                <a:cs typeface="Times New Roman"/>
              </a:rPr>
              <a:t>I </a:t>
            </a:r>
            <a:r>
              <a:rPr dirty="0" sz="950" spc="15">
                <a:latin typeface="Times New Roman"/>
                <a:cs typeface="Times New Roman"/>
              </a:rPr>
              <a:t>propose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5">
                <a:latin typeface="Times New Roman"/>
                <a:cs typeface="Times New Roman"/>
              </a:rPr>
              <a:t>an “Online </a:t>
            </a:r>
            <a:r>
              <a:rPr dirty="0" sz="950" spc="10">
                <a:latin typeface="Times New Roman"/>
                <a:cs typeface="Times New Roman"/>
              </a:rPr>
              <a:t>Food </a:t>
            </a:r>
            <a:r>
              <a:rPr dirty="0" sz="950" spc="15">
                <a:latin typeface="Times New Roman"/>
                <a:cs typeface="Times New Roman"/>
              </a:rPr>
              <a:t>Order </a:t>
            </a:r>
            <a:r>
              <a:rPr dirty="0" sz="950" spc="10">
                <a:latin typeface="Times New Roman"/>
                <a:cs typeface="Times New Roman"/>
              </a:rPr>
              <a:t>System, </a:t>
            </a:r>
            <a:r>
              <a:rPr dirty="0" sz="950" spc="15">
                <a:latin typeface="Times New Roman"/>
                <a:cs typeface="Times New Roman"/>
              </a:rPr>
              <a:t>originally designed  </a:t>
            </a:r>
            <a:r>
              <a:rPr dirty="0" sz="950" spc="5">
                <a:latin typeface="Times New Roman"/>
                <a:cs typeface="Times New Roman"/>
              </a:rPr>
              <a:t>for </a:t>
            </a:r>
            <a:r>
              <a:rPr dirty="0" sz="950" spc="15">
                <a:latin typeface="Times New Roman"/>
                <a:cs typeface="Times New Roman"/>
              </a:rPr>
              <a:t>small scale </a:t>
            </a:r>
            <a:r>
              <a:rPr dirty="0" sz="950" spc="10">
                <a:latin typeface="Times New Roman"/>
                <a:cs typeface="Times New Roman"/>
              </a:rPr>
              <a:t>business </a:t>
            </a:r>
            <a:r>
              <a:rPr dirty="0" sz="950" spc="15">
                <a:latin typeface="Times New Roman"/>
                <a:cs typeface="Times New Roman"/>
              </a:rPr>
              <a:t>like College </a:t>
            </a:r>
            <a:r>
              <a:rPr dirty="0" sz="950" spc="10">
                <a:latin typeface="Times New Roman"/>
                <a:cs typeface="Times New Roman"/>
              </a:rPr>
              <a:t>Cafeterias, </a:t>
            </a:r>
            <a:r>
              <a:rPr dirty="0" sz="950" spc="15">
                <a:latin typeface="Times New Roman"/>
                <a:cs typeface="Times New Roman"/>
              </a:rPr>
              <a:t>Fast </a:t>
            </a:r>
            <a:r>
              <a:rPr dirty="0" sz="950" spc="10">
                <a:latin typeface="Times New Roman"/>
                <a:cs typeface="Times New Roman"/>
              </a:rPr>
              <a:t>Food restaurant </a:t>
            </a:r>
            <a:r>
              <a:rPr dirty="0" sz="950">
                <a:latin typeface="Times New Roman"/>
                <a:cs typeface="Times New Roman"/>
              </a:rPr>
              <a:t>or </a:t>
            </a:r>
            <a:r>
              <a:rPr dirty="0" sz="950" spc="20">
                <a:latin typeface="Times New Roman"/>
                <a:cs typeface="Times New Roman"/>
              </a:rPr>
              <a:t>Take-Out, </a:t>
            </a:r>
            <a:r>
              <a:rPr dirty="0" sz="950" spc="10">
                <a:latin typeface="Times New Roman"/>
                <a:cs typeface="Times New Roman"/>
              </a:rPr>
              <a:t>but </a:t>
            </a:r>
            <a:r>
              <a:rPr dirty="0" sz="950" spc="5">
                <a:latin typeface="Times New Roman"/>
                <a:cs typeface="Times New Roman"/>
              </a:rPr>
              <a:t>this </a:t>
            </a:r>
            <a:r>
              <a:rPr dirty="0" sz="950" spc="10">
                <a:latin typeface="Times New Roman"/>
                <a:cs typeface="Times New Roman"/>
              </a:rPr>
              <a:t>system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5">
                <a:latin typeface="Times New Roman"/>
                <a:cs typeface="Times New Roman"/>
              </a:rPr>
              <a:t>just </a:t>
            </a:r>
            <a:r>
              <a:rPr dirty="0" sz="950">
                <a:latin typeface="Times New Roman"/>
                <a:cs typeface="Times New Roman"/>
              </a:rPr>
              <a:t>as  </a:t>
            </a:r>
            <a:r>
              <a:rPr dirty="0" sz="950" spc="10">
                <a:latin typeface="Times New Roman"/>
                <a:cs typeface="Times New Roman"/>
              </a:rPr>
              <a:t>applicable </a:t>
            </a:r>
            <a:r>
              <a:rPr dirty="0" sz="950">
                <a:latin typeface="Times New Roman"/>
                <a:cs typeface="Times New Roman"/>
              </a:rPr>
              <a:t>in </a:t>
            </a:r>
            <a:r>
              <a:rPr dirty="0" sz="950" spc="25">
                <a:latin typeface="Times New Roman"/>
                <a:cs typeface="Times New Roman"/>
              </a:rPr>
              <a:t>any </a:t>
            </a:r>
            <a:r>
              <a:rPr dirty="0" sz="950" spc="5">
                <a:latin typeface="Times New Roman"/>
                <a:cs typeface="Times New Roman"/>
              </a:rPr>
              <a:t>food </a:t>
            </a:r>
            <a:r>
              <a:rPr dirty="0" sz="950" spc="15">
                <a:latin typeface="Times New Roman"/>
                <a:cs typeface="Times New Roman"/>
              </a:rPr>
              <a:t>delivery</a:t>
            </a:r>
            <a:r>
              <a:rPr dirty="0" sz="950" spc="10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industry.</a:t>
            </a:r>
            <a:endParaRPr sz="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65"/>
              </a:spcBef>
            </a:pPr>
            <a:r>
              <a:rPr dirty="0" sz="950" spc="15">
                <a:latin typeface="Times New Roman"/>
                <a:cs typeface="Times New Roman"/>
              </a:rPr>
              <a:t>The main advantage </a:t>
            </a:r>
            <a:r>
              <a:rPr dirty="0" sz="950" spc="10">
                <a:latin typeface="Times New Roman"/>
                <a:cs typeface="Times New Roman"/>
              </a:rPr>
              <a:t>of </a:t>
            </a:r>
            <a:r>
              <a:rPr dirty="0" sz="950" spc="25">
                <a:latin typeface="Times New Roman"/>
                <a:cs typeface="Times New Roman"/>
              </a:rPr>
              <a:t>my </a:t>
            </a:r>
            <a:r>
              <a:rPr dirty="0" sz="950" spc="10">
                <a:latin typeface="Times New Roman"/>
                <a:cs typeface="Times New Roman"/>
              </a:rPr>
              <a:t>system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5">
                <a:latin typeface="Times New Roman"/>
                <a:cs typeface="Times New Roman"/>
              </a:rPr>
              <a:t>that </a:t>
            </a:r>
            <a:r>
              <a:rPr dirty="0" sz="950">
                <a:latin typeface="Times New Roman"/>
                <a:cs typeface="Times New Roman"/>
              </a:rPr>
              <a:t>it </a:t>
            </a:r>
            <a:r>
              <a:rPr dirty="0" sz="950" spc="10">
                <a:latin typeface="Times New Roman"/>
                <a:cs typeface="Times New Roman"/>
              </a:rPr>
              <a:t>greatly</a:t>
            </a:r>
            <a:r>
              <a:rPr dirty="0" sz="950" spc="10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simplifies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ordering process </a:t>
            </a:r>
            <a:r>
              <a:rPr dirty="0" sz="950">
                <a:latin typeface="Times New Roman"/>
                <a:cs typeface="Times New Roman"/>
              </a:rPr>
              <a:t>for </a:t>
            </a:r>
            <a:r>
              <a:rPr dirty="0" sz="950" spc="10">
                <a:latin typeface="Times New Roman"/>
                <a:cs typeface="Times New Roman"/>
              </a:rPr>
              <a:t>both </a:t>
            </a:r>
            <a:r>
              <a:rPr dirty="0" sz="950" spc="15">
                <a:latin typeface="Times New Roman"/>
                <a:cs typeface="Times New Roman"/>
              </a:rPr>
              <a:t>the</a:t>
            </a:r>
            <a:endParaRPr sz="950">
              <a:latin typeface="Times New Roman"/>
              <a:cs typeface="Times New Roman"/>
            </a:endParaRPr>
          </a:p>
          <a:p>
            <a:pPr marL="12700" marR="89535">
              <a:lnSpc>
                <a:spcPct val="149500"/>
              </a:lnSpc>
              <a:spcBef>
                <a:spcPts val="50"/>
              </a:spcBef>
            </a:pPr>
            <a:r>
              <a:rPr dirty="0" sz="950" spc="10">
                <a:latin typeface="Times New Roman"/>
                <a:cs typeface="Times New Roman"/>
              </a:rPr>
              <a:t>customer </a:t>
            </a:r>
            <a:r>
              <a:rPr dirty="0" sz="950" spc="15">
                <a:latin typeface="Times New Roman"/>
                <a:cs typeface="Times New Roman"/>
              </a:rPr>
              <a:t>and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restaurant and </a:t>
            </a:r>
            <a:r>
              <a:rPr dirty="0" sz="950" spc="15">
                <a:latin typeface="Times New Roman"/>
                <a:cs typeface="Times New Roman"/>
              </a:rPr>
              <a:t>also </a:t>
            </a:r>
            <a:r>
              <a:rPr dirty="0" sz="950" spc="10">
                <a:latin typeface="Times New Roman"/>
                <a:cs typeface="Times New Roman"/>
              </a:rPr>
              <a:t>greatly lightens </a:t>
            </a:r>
            <a:r>
              <a:rPr dirty="0" sz="950" spc="15">
                <a:latin typeface="Times New Roman"/>
                <a:cs typeface="Times New Roman"/>
              </a:rPr>
              <a:t>the load </a:t>
            </a:r>
            <a:r>
              <a:rPr dirty="0" sz="950" spc="5">
                <a:latin typeface="Times New Roman"/>
                <a:cs typeface="Times New Roman"/>
              </a:rPr>
              <a:t>on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restaurant’s </a:t>
            </a:r>
            <a:r>
              <a:rPr dirty="0" sz="950" spc="5">
                <a:latin typeface="Times New Roman"/>
                <a:cs typeface="Times New Roman"/>
              </a:rPr>
              <a:t>end, </a:t>
            </a:r>
            <a:r>
              <a:rPr dirty="0" sz="950">
                <a:latin typeface="Times New Roman"/>
                <a:cs typeface="Times New Roman"/>
              </a:rPr>
              <a:t>as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entire process  of taking </a:t>
            </a:r>
            <a:r>
              <a:rPr dirty="0" sz="950" spc="5">
                <a:latin typeface="Times New Roman"/>
                <a:cs typeface="Times New Roman"/>
              </a:rPr>
              <a:t>orders </a:t>
            </a:r>
            <a:r>
              <a:rPr dirty="0" sz="950" spc="10">
                <a:latin typeface="Times New Roman"/>
                <a:cs typeface="Times New Roman"/>
              </a:rPr>
              <a:t>is</a:t>
            </a:r>
            <a:r>
              <a:rPr dirty="0" sz="950" spc="114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automated.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50" spc="15">
                <a:latin typeface="Times New Roman"/>
                <a:cs typeface="Times New Roman"/>
              </a:rPr>
              <a:t>Anticipated </a:t>
            </a:r>
            <a:r>
              <a:rPr dirty="0" sz="950" spc="10">
                <a:latin typeface="Times New Roman"/>
                <a:cs typeface="Times New Roman"/>
              </a:rPr>
              <a:t>Benefits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are:</a:t>
            </a:r>
            <a:endParaRPr sz="95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565"/>
              </a:spcBef>
              <a:buFont typeface="Georgia"/>
              <a:buAutoNum type="arabicPeriod"/>
              <a:tabLst>
                <a:tab pos="698500" algn="l"/>
                <a:tab pos="699135" algn="l"/>
              </a:tabLst>
            </a:pPr>
            <a:r>
              <a:rPr dirty="0" sz="950" spc="10">
                <a:latin typeface="Times New Roman"/>
                <a:cs typeface="Times New Roman"/>
              </a:rPr>
              <a:t>This </a:t>
            </a:r>
            <a:r>
              <a:rPr dirty="0" sz="950" spc="5">
                <a:latin typeface="Times New Roman"/>
                <a:cs typeface="Times New Roman"/>
              </a:rPr>
              <a:t>will </a:t>
            </a:r>
            <a:r>
              <a:rPr dirty="0" sz="950" spc="15">
                <a:latin typeface="Times New Roman"/>
                <a:cs typeface="Times New Roman"/>
              </a:rPr>
              <a:t>minimize the number </a:t>
            </a:r>
            <a:r>
              <a:rPr dirty="0" sz="950" spc="10">
                <a:latin typeface="Times New Roman"/>
                <a:cs typeface="Times New Roman"/>
              </a:rPr>
              <a:t>of employees </a:t>
            </a:r>
            <a:r>
              <a:rPr dirty="0" sz="950" spc="15">
                <a:latin typeface="Times New Roman"/>
                <a:cs typeface="Times New Roman"/>
              </a:rPr>
              <a:t>at the back </a:t>
            </a:r>
            <a:r>
              <a:rPr dirty="0" sz="950" spc="10">
                <a:latin typeface="Times New Roman"/>
                <a:cs typeface="Times New Roman"/>
              </a:rPr>
              <a:t>of </a:t>
            </a:r>
            <a:r>
              <a:rPr dirty="0" sz="950" spc="15">
                <a:latin typeface="Times New Roman"/>
                <a:cs typeface="Times New Roman"/>
              </a:rPr>
              <a:t>the</a:t>
            </a:r>
            <a:r>
              <a:rPr dirty="0" sz="950" spc="12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counter.</a:t>
            </a:r>
            <a:endParaRPr sz="95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590"/>
              </a:spcBef>
              <a:buFont typeface="Georgia"/>
              <a:buAutoNum type="arabicPeriod"/>
              <a:tabLst>
                <a:tab pos="698500" algn="l"/>
                <a:tab pos="699135" algn="l"/>
              </a:tabLst>
            </a:pP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system will help to reduce labor cost</a:t>
            </a:r>
            <a:r>
              <a:rPr dirty="0" sz="950" spc="12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involved.</a:t>
            </a:r>
            <a:endParaRPr sz="95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590"/>
              </a:spcBef>
              <a:buFont typeface="Georgia"/>
              <a:buAutoNum type="arabicPeriod"/>
              <a:tabLst>
                <a:tab pos="698500" algn="l"/>
                <a:tab pos="699135" algn="l"/>
              </a:tabLst>
            </a:pP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system will be </a:t>
            </a:r>
            <a:r>
              <a:rPr dirty="0" sz="950" spc="5">
                <a:latin typeface="Times New Roman"/>
                <a:cs typeface="Times New Roman"/>
              </a:rPr>
              <a:t>less </a:t>
            </a:r>
            <a:r>
              <a:rPr dirty="0" sz="950" spc="15">
                <a:latin typeface="Times New Roman"/>
                <a:cs typeface="Times New Roman"/>
              </a:rPr>
              <a:t>probable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20">
                <a:latin typeface="Times New Roman"/>
                <a:cs typeface="Times New Roman"/>
              </a:rPr>
              <a:t>make </a:t>
            </a:r>
            <a:r>
              <a:rPr dirty="0" sz="950" spc="10">
                <a:latin typeface="Times New Roman"/>
                <a:cs typeface="Times New Roman"/>
              </a:rPr>
              <a:t>mistake, </a:t>
            </a:r>
            <a:r>
              <a:rPr dirty="0" sz="950" spc="15">
                <a:latin typeface="Times New Roman"/>
                <a:cs typeface="Times New Roman"/>
              </a:rPr>
              <a:t>since </a:t>
            </a:r>
            <a:r>
              <a:rPr dirty="0" sz="950">
                <a:latin typeface="Times New Roman"/>
                <a:cs typeface="Times New Roman"/>
              </a:rPr>
              <a:t>it’s a</a:t>
            </a:r>
            <a:r>
              <a:rPr dirty="0" sz="950" spc="10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machine.</a:t>
            </a:r>
            <a:endParaRPr sz="950">
              <a:latin typeface="Times New Roman"/>
              <a:cs typeface="Times New Roman"/>
            </a:endParaRPr>
          </a:p>
          <a:p>
            <a:pPr lvl="1" marL="698500" marR="363855" indent="-228600">
              <a:lnSpc>
                <a:spcPct val="151600"/>
              </a:lnSpc>
              <a:buFont typeface="Georgia"/>
              <a:buAutoNum type="arabicPeriod"/>
              <a:tabLst>
                <a:tab pos="699135" algn="l"/>
              </a:tabLst>
            </a:pPr>
            <a:r>
              <a:rPr dirty="0" sz="950" spc="10">
                <a:latin typeface="Times New Roman"/>
                <a:cs typeface="Times New Roman"/>
              </a:rPr>
              <a:t>This will avoid long queues </a:t>
            </a:r>
            <a:r>
              <a:rPr dirty="0" sz="950" spc="15">
                <a:latin typeface="Times New Roman"/>
                <a:cs typeface="Times New Roman"/>
              </a:rPr>
              <a:t>at the </a:t>
            </a:r>
            <a:r>
              <a:rPr dirty="0" sz="950" spc="10">
                <a:latin typeface="Times New Roman"/>
                <a:cs typeface="Times New Roman"/>
              </a:rPr>
              <a:t>counter </a:t>
            </a:r>
            <a:r>
              <a:rPr dirty="0" sz="950" spc="15">
                <a:latin typeface="Times New Roman"/>
                <a:cs typeface="Times New Roman"/>
              </a:rPr>
              <a:t>due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speed </a:t>
            </a:r>
            <a:r>
              <a:rPr dirty="0" sz="950">
                <a:latin typeface="Times New Roman"/>
                <a:cs typeface="Times New Roman"/>
              </a:rPr>
              <a:t>of </a:t>
            </a:r>
            <a:r>
              <a:rPr dirty="0" sz="950" spc="10">
                <a:latin typeface="Times New Roman"/>
                <a:cs typeface="Times New Roman"/>
              </a:rPr>
              <a:t>execution and </a:t>
            </a:r>
            <a:r>
              <a:rPr dirty="0" sz="950" spc="15">
                <a:latin typeface="Times New Roman"/>
                <a:cs typeface="Times New Roman"/>
              </a:rPr>
              <a:t>number </a:t>
            </a:r>
            <a:r>
              <a:rPr dirty="0" sz="950" spc="10">
                <a:latin typeface="Times New Roman"/>
                <a:cs typeface="Times New Roman"/>
              </a:rPr>
              <a:t>of  </a:t>
            </a:r>
            <a:r>
              <a:rPr dirty="0" sz="950" spc="15">
                <a:latin typeface="Times New Roman"/>
                <a:cs typeface="Times New Roman"/>
              </a:rPr>
              <a:t>optimum </a:t>
            </a:r>
            <a:r>
              <a:rPr dirty="0" sz="950" spc="10">
                <a:latin typeface="Times New Roman"/>
                <a:cs typeface="Times New Roman"/>
              </a:rPr>
              <a:t>screens to </a:t>
            </a:r>
            <a:r>
              <a:rPr dirty="0" sz="950" spc="20">
                <a:latin typeface="Times New Roman"/>
                <a:cs typeface="Times New Roman"/>
              </a:rPr>
              <a:t>accommodate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20">
                <a:latin typeface="Times New Roman"/>
                <a:cs typeface="Times New Roman"/>
              </a:rPr>
              <a:t>maximum</a:t>
            </a:r>
            <a:r>
              <a:rPr dirty="0" sz="950" spc="10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throughput.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400" spc="-10" b="1">
                <a:latin typeface="Times New Roman"/>
                <a:cs typeface="Times New Roman"/>
              </a:rPr>
              <a:t>Program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950" spc="15">
                <a:latin typeface="Times New Roman"/>
                <a:cs typeface="Times New Roman"/>
              </a:rPr>
              <a:t>Outline </a:t>
            </a:r>
            <a:r>
              <a:rPr dirty="0" sz="950">
                <a:latin typeface="Times New Roman"/>
                <a:cs typeface="Times New Roman"/>
              </a:rPr>
              <a:t>your </a:t>
            </a:r>
            <a:r>
              <a:rPr dirty="0" sz="950" spc="15">
                <a:latin typeface="Times New Roman"/>
                <a:cs typeface="Times New Roman"/>
              </a:rPr>
              <a:t>solution. Describe the "whats" </a:t>
            </a:r>
            <a:r>
              <a:rPr dirty="0" sz="950" spc="10">
                <a:latin typeface="Times New Roman"/>
                <a:cs typeface="Times New Roman"/>
              </a:rPr>
              <a:t>of </a:t>
            </a:r>
            <a:r>
              <a:rPr dirty="0" sz="950">
                <a:latin typeface="Times New Roman"/>
                <a:cs typeface="Times New Roman"/>
              </a:rPr>
              <a:t>your </a:t>
            </a:r>
            <a:r>
              <a:rPr dirty="0" sz="950" spc="10">
                <a:latin typeface="Times New Roman"/>
                <a:cs typeface="Times New Roman"/>
              </a:rPr>
              <a:t>project -- </a:t>
            </a:r>
            <a:r>
              <a:rPr dirty="0" sz="950" spc="15">
                <a:latin typeface="Times New Roman"/>
                <a:cs typeface="Times New Roman"/>
              </a:rPr>
              <a:t>what </a:t>
            </a:r>
            <a:r>
              <a:rPr dirty="0" sz="950" spc="5">
                <a:latin typeface="Times New Roman"/>
                <a:cs typeface="Times New Roman"/>
              </a:rPr>
              <a:t>does </a:t>
            </a:r>
            <a:r>
              <a:rPr dirty="0" sz="950">
                <a:latin typeface="Times New Roman"/>
                <a:cs typeface="Times New Roman"/>
              </a:rPr>
              <a:t>it</a:t>
            </a:r>
            <a:r>
              <a:rPr dirty="0" sz="950" spc="1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do?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50" spc="15" b="1">
                <a:latin typeface="Times New Roman"/>
                <a:cs typeface="Times New Roman"/>
              </a:rPr>
              <a:t>Product</a:t>
            </a:r>
            <a:r>
              <a:rPr dirty="0" sz="950" spc="-5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Perspective:</a:t>
            </a:r>
            <a:endParaRPr sz="950">
              <a:latin typeface="Times New Roman"/>
              <a:cs typeface="Times New Roman"/>
            </a:endParaRPr>
          </a:p>
          <a:p>
            <a:pPr marL="241300" marR="192405">
              <a:lnSpc>
                <a:spcPts val="1730"/>
              </a:lnSpc>
              <a:spcBef>
                <a:spcPts val="110"/>
              </a:spcBef>
            </a:pPr>
            <a:r>
              <a:rPr dirty="0" sz="950" spc="15">
                <a:latin typeface="Times New Roman"/>
                <a:cs typeface="Times New Roman"/>
              </a:rPr>
              <a:t>The Online </a:t>
            </a:r>
            <a:r>
              <a:rPr dirty="0" sz="950" spc="10">
                <a:latin typeface="Times New Roman"/>
                <a:cs typeface="Times New Roman"/>
              </a:rPr>
              <a:t>Food </a:t>
            </a:r>
            <a:r>
              <a:rPr dirty="0" sz="950" spc="15">
                <a:latin typeface="Times New Roman"/>
                <a:cs typeface="Times New Roman"/>
              </a:rPr>
              <a:t>Order </a:t>
            </a:r>
            <a:r>
              <a:rPr dirty="0" sz="950" spc="10">
                <a:latin typeface="Times New Roman"/>
                <a:cs typeface="Times New Roman"/>
              </a:rPr>
              <a:t>System application </a:t>
            </a:r>
            <a:r>
              <a:rPr dirty="0" sz="950">
                <a:latin typeface="Times New Roman"/>
                <a:cs typeface="Times New Roman"/>
              </a:rPr>
              <a:t>is a </a:t>
            </a:r>
            <a:r>
              <a:rPr dirty="0" sz="950" spc="20">
                <a:latin typeface="Times New Roman"/>
                <a:cs typeface="Times New Roman"/>
              </a:rPr>
              <a:t>web-based </a:t>
            </a:r>
            <a:r>
              <a:rPr dirty="0" sz="950" spc="15">
                <a:latin typeface="Times New Roman"/>
                <a:cs typeface="Times New Roman"/>
              </a:rPr>
              <a:t>system. </a:t>
            </a:r>
            <a:r>
              <a:rPr dirty="0" sz="950" spc="10">
                <a:latin typeface="Times New Roman"/>
                <a:cs typeface="Times New Roman"/>
              </a:rPr>
              <a:t>It can be </a:t>
            </a:r>
            <a:r>
              <a:rPr dirty="0" sz="950" spc="15">
                <a:latin typeface="Times New Roman"/>
                <a:cs typeface="Times New Roman"/>
              </a:rPr>
              <a:t>accessed </a:t>
            </a:r>
            <a:r>
              <a:rPr dirty="0" sz="950" spc="10">
                <a:latin typeface="Times New Roman"/>
                <a:cs typeface="Times New Roman"/>
              </a:rPr>
              <a:t>using IE 10.0  and </a:t>
            </a:r>
            <a:r>
              <a:rPr dirty="0" sz="950" spc="15">
                <a:latin typeface="Times New Roman"/>
                <a:cs typeface="Times New Roman"/>
              </a:rPr>
              <a:t>above, </a:t>
            </a:r>
            <a:r>
              <a:rPr dirty="0" sz="950" spc="10">
                <a:latin typeface="Times New Roman"/>
                <a:cs typeface="Times New Roman"/>
              </a:rPr>
              <a:t>Fire </a:t>
            </a:r>
            <a:r>
              <a:rPr dirty="0" sz="950" spc="15">
                <a:latin typeface="Times New Roman"/>
                <a:cs typeface="Times New Roman"/>
              </a:rPr>
              <a:t>Fox 31 and above and Google</a:t>
            </a:r>
            <a:r>
              <a:rPr dirty="0" sz="950" spc="16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Chrome.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50" spc="15" b="1">
                <a:latin typeface="Times New Roman"/>
                <a:cs typeface="Times New Roman"/>
              </a:rPr>
              <a:t>System</a:t>
            </a:r>
            <a:r>
              <a:rPr dirty="0" sz="950" spc="35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Model: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796" y="5011927"/>
            <a:ext cx="5318125" cy="4022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289560">
              <a:lnSpc>
                <a:spcPct val="100000"/>
              </a:lnSpc>
              <a:spcBef>
                <a:spcPts val="110"/>
              </a:spcBef>
            </a:pPr>
            <a:r>
              <a:rPr dirty="0" sz="950" spc="15">
                <a:latin typeface="Times New Roman"/>
                <a:cs typeface="Times New Roman"/>
              </a:rPr>
              <a:t>Figure</a:t>
            </a:r>
            <a:r>
              <a:rPr dirty="0" sz="950" spc="5">
                <a:latin typeface="Times New Roman"/>
                <a:cs typeface="Times New Roman"/>
              </a:rPr>
              <a:t> 1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structure </a:t>
            </a:r>
            <a:r>
              <a:rPr dirty="0" sz="950">
                <a:latin typeface="Times New Roman"/>
                <a:cs typeface="Times New Roman"/>
              </a:rPr>
              <a:t>of </a:t>
            </a:r>
            <a:r>
              <a:rPr dirty="0" sz="950" spc="15">
                <a:latin typeface="Times New Roman"/>
                <a:cs typeface="Times New Roman"/>
              </a:rPr>
              <a:t>the system </a:t>
            </a:r>
            <a:r>
              <a:rPr dirty="0" sz="950" spc="10">
                <a:latin typeface="Times New Roman"/>
                <a:cs typeface="Times New Roman"/>
              </a:rPr>
              <a:t>can be divided into </a:t>
            </a:r>
            <a:r>
              <a:rPr dirty="0" sz="950" spc="5">
                <a:latin typeface="Times New Roman"/>
                <a:cs typeface="Times New Roman"/>
              </a:rPr>
              <a:t>3 </a:t>
            </a:r>
            <a:r>
              <a:rPr dirty="0" sz="950" spc="15">
                <a:latin typeface="Times New Roman"/>
                <a:cs typeface="Times New Roman"/>
              </a:rPr>
              <a:t>main logical</a:t>
            </a:r>
            <a:r>
              <a:rPr dirty="0" sz="950" spc="14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components:</a:t>
            </a:r>
            <a:endParaRPr sz="950">
              <a:latin typeface="Times New Roman"/>
              <a:cs typeface="Times New Roman"/>
            </a:endParaRPr>
          </a:p>
          <a:p>
            <a:pPr marL="469900" marR="39370" indent="-228600">
              <a:lnSpc>
                <a:spcPct val="145400"/>
              </a:lnSpc>
              <a:spcBef>
                <a:spcPts val="14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>
                <a:latin typeface="Times New Roman"/>
                <a:cs typeface="Times New Roman"/>
              </a:rPr>
              <a:t>Web </a:t>
            </a:r>
            <a:r>
              <a:rPr dirty="0" sz="950" spc="15">
                <a:latin typeface="Times New Roman"/>
                <a:cs typeface="Times New Roman"/>
              </a:rPr>
              <a:t>Ordering System- </a:t>
            </a:r>
            <a:r>
              <a:rPr dirty="0" sz="950" spc="10">
                <a:latin typeface="Times New Roman"/>
                <a:cs typeface="Times New Roman"/>
              </a:rPr>
              <a:t>provides </a:t>
            </a:r>
            <a:r>
              <a:rPr dirty="0" sz="950" spc="15">
                <a:latin typeface="Times New Roman"/>
                <a:cs typeface="Times New Roman"/>
              </a:rPr>
              <a:t>the functionality </a:t>
            </a:r>
            <a:r>
              <a:rPr dirty="0" sz="950" spc="5">
                <a:latin typeface="Times New Roman"/>
                <a:cs typeface="Times New Roman"/>
              </a:rPr>
              <a:t>for </a:t>
            </a:r>
            <a:r>
              <a:rPr dirty="0" sz="950" spc="10">
                <a:latin typeface="Times New Roman"/>
                <a:cs typeface="Times New Roman"/>
              </a:rPr>
              <a:t>customers to place </a:t>
            </a:r>
            <a:r>
              <a:rPr dirty="0" sz="950" spc="15">
                <a:latin typeface="Times New Roman"/>
                <a:cs typeface="Times New Roman"/>
              </a:rPr>
              <a:t>their </a:t>
            </a:r>
            <a:r>
              <a:rPr dirty="0" sz="950" spc="10">
                <a:latin typeface="Times New Roman"/>
                <a:cs typeface="Times New Roman"/>
              </a:rPr>
              <a:t>order and </a:t>
            </a:r>
            <a:r>
              <a:rPr dirty="0" sz="950" spc="15">
                <a:latin typeface="Times New Roman"/>
                <a:cs typeface="Times New Roman"/>
              </a:rPr>
              <a:t>supply  </a:t>
            </a:r>
            <a:r>
              <a:rPr dirty="0" sz="950" spc="10">
                <a:latin typeface="Times New Roman"/>
                <a:cs typeface="Times New Roman"/>
              </a:rPr>
              <a:t>necessary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details.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Menu Management-allows the </a:t>
            </a:r>
            <a:r>
              <a:rPr dirty="0" sz="950" spc="10">
                <a:latin typeface="Times New Roman"/>
                <a:cs typeface="Times New Roman"/>
              </a:rPr>
              <a:t>restaurant to </a:t>
            </a:r>
            <a:r>
              <a:rPr dirty="0" sz="950" spc="15">
                <a:latin typeface="Times New Roman"/>
                <a:cs typeface="Times New Roman"/>
              </a:rPr>
              <a:t>control what </a:t>
            </a:r>
            <a:r>
              <a:rPr dirty="0" sz="950" spc="10">
                <a:latin typeface="Times New Roman"/>
                <a:cs typeface="Times New Roman"/>
              </a:rPr>
              <a:t>can be ordered </a:t>
            </a:r>
            <a:r>
              <a:rPr dirty="0" sz="950" spc="25">
                <a:latin typeface="Times New Roman"/>
                <a:cs typeface="Times New Roman"/>
              </a:rPr>
              <a:t>by </a:t>
            </a:r>
            <a:r>
              <a:rPr dirty="0" sz="950" spc="15">
                <a:latin typeface="Times New Roman"/>
                <a:cs typeface="Times New Roman"/>
              </a:rPr>
              <a:t>the</a:t>
            </a:r>
            <a:r>
              <a:rPr dirty="0" sz="950" spc="14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customers</a:t>
            </a:r>
            <a:endParaRPr sz="95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95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Order Retrieval System-This </a:t>
            </a:r>
            <a:r>
              <a:rPr dirty="0" sz="950">
                <a:latin typeface="Times New Roman"/>
                <a:cs typeface="Times New Roman"/>
              </a:rPr>
              <a:t>is a </a:t>
            </a:r>
            <a:r>
              <a:rPr dirty="0" sz="950" spc="5">
                <a:latin typeface="Times New Roman"/>
                <a:cs typeface="Times New Roman"/>
              </a:rPr>
              <a:t>final </a:t>
            </a:r>
            <a:r>
              <a:rPr dirty="0" sz="950" spc="15">
                <a:latin typeface="Times New Roman"/>
                <a:cs typeface="Times New Roman"/>
              </a:rPr>
              <a:t>logical component. </a:t>
            </a:r>
            <a:r>
              <a:rPr dirty="0" sz="950" spc="10">
                <a:latin typeface="Times New Roman"/>
                <a:cs typeface="Times New Roman"/>
              </a:rPr>
              <a:t>Allows restaurant to </a:t>
            </a:r>
            <a:r>
              <a:rPr dirty="0" sz="950" spc="5">
                <a:latin typeface="Times New Roman"/>
                <a:cs typeface="Times New Roman"/>
              </a:rPr>
              <a:t>keep </a:t>
            </a:r>
            <a:r>
              <a:rPr dirty="0" sz="950" spc="10">
                <a:latin typeface="Times New Roman"/>
                <a:cs typeface="Times New Roman"/>
              </a:rPr>
              <a:t>track of </a:t>
            </a:r>
            <a:r>
              <a:rPr dirty="0" sz="950" spc="15">
                <a:latin typeface="Times New Roman"/>
                <a:cs typeface="Times New Roman"/>
              </a:rPr>
              <a:t>all  </a:t>
            </a:r>
            <a:r>
              <a:rPr dirty="0" sz="950" spc="10">
                <a:latin typeface="Times New Roman"/>
                <a:cs typeface="Times New Roman"/>
              </a:rPr>
              <a:t>orders</a:t>
            </a:r>
            <a:r>
              <a:rPr dirty="0" sz="950" spc="4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placed.</a:t>
            </a:r>
            <a:r>
              <a:rPr dirty="0" sz="950" spc="4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This</a:t>
            </a:r>
            <a:r>
              <a:rPr dirty="0" sz="950" spc="7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component</a:t>
            </a:r>
            <a:r>
              <a:rPr dirty="0" sz="950" spc="4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takes</a:t>
            </a:r>
            <a:r>
              <a:rPr dirty="0" sz="950" spc="5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care</a:t>
            </a:r>
            <a:r>
              <a:rPr dirty="0" sz="950" spc="4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of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order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retrieving</a:t>
            </a:r>
            <a:r>
              <a:rPr dirty="0" sz="950" spc="3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and</a:t>
            </a:r>
            <a:r>
              <a:rPr dirty="0" sz="950" spc="4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displaying</a:t>
            </a:r>
            <a:r>
              <a:rPr dirty="0" sz="950" spc="4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order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information.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50" spc="15" b="1">
                <a:latin typeface="Times New Roman"/>
                <a:cs typeface="Times New Roman"/>
              </a:rPr>
              <a:t>Product</a:t>
            </a:r>
            <a:r>
              <a:rPr dirty="0" sz="950" spc="-5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Function:</a:t>
            </a:r>
            <a:endParaRPr sz="9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65"/>
              </a:spcBef>
            </a:pPr>
            <a:r>
              <a:rPr dirty="0" sz="950" spc="15">
                <a:latin typeface="Times New Roman"/>
                <a:cs typeface="Times New Roman"/>
              </a:rPr>
              <a:t>The Online </a:t>
            </a:r>
            <a:r>
              <a:rPr dirty="0" sz="950" spc="5">
                <a:latin typeface="Times New Roman"/>
                <a:cs typeface="Times New Roman"/>
              </a:rPr>
              <a:t>Food </a:t>
            </a:r>
            <a:r>
              <a:rPr dirty="0" sz="950" spc="15">
                <a:latin typeface="Times New Roman"/>
                <a:cs typeface="Times New Roman"/>
              </a:rPr>
              <a:t>Order System application would have the </a:t>
            </a:r>
            <a:r>
              <a:rPr dirty="0" sz="950" spc="10">
                <a:latin typeface="Times New Roman"/>
                <a:cs typeface="Times New Roman"/>
              </a:rPr>
              <a:t>following basic</a:t>
            </a:r>
            <a:r>
              <a:rPr dirty="0" sz="950" spc="16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functions: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50" spc="20" b="1">
                <a:latin typeface="Times New Roman"/>
                <a:cs typeface="Times New Roman"/>
              </a:rPr>
              <a:t>Web </a:t>
            </a:r>
            <a:r>
              <a:rPr dirty="0" sz="950" spc="10" b="1">
                <a:latin typeface="Times New Roman"/>
                <a:cs typeface="Times New Roman"/>
              </a:rPr>
              <a:t>Ordering </a:t>
            </a:r>
            <a:r>
              <a:rPr dirty="0" sz="950" spc="15" b="1">
                <a:latin typeface="Times New Roman"/>
                <a:cs typeface="Times New Roman"/>
              </a:rPr>
              <a:t>System</a:t>
            </a:r>
            <a:r>
              <a:rPr dirty="0" sz="950" spc="85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Module</a:t>
            </a:r>
            <a:endParaRPr sz="950">
              <a:latin typeface="Times New Roman"/>
              <a:cs typeface="Times New Roman"/>
            </a:endParaRPr>
          </a:p>
          <a:p>
            <a:pPr marL="12700" marR="46990" indent="457200">
              <a:lnSpc>
                <a:spcPts val="1750"/>
              </a:lnSpc>
              <a:spcBef>
                <a:spcPts val="114"/>
              </a:spcBef>
            </a:pPr>
            <a:r>
              <a:rPr dirty="0" sz="950" spc="10">
                <a:latin typeface="Times New Roman"/>
                <a:cs typeface="Times New Roman"/>
              </a:rPr>
              <a:t>This </a:t>
            </a:r>
            <a:r>
              <a:rPr dirty="0" sz="950" spc="15">
                <a:latin typeface="Times New Roman"/>
                <a:cs typeface="Times New Roman"/>
              </a:rPr>
              <a:t>module </a:t>
            </a:r>
            <a:r>
              <a:rPr dirty="0" sz="950" spc="10">
                <a:latin typeface="Times New Roman"/>
                <a:cs typeface="Times New Roman"/>
              </a:rPr>
              <a:t>provides </a:t>
            </a:r>
            <a:r>
              <a:rPr dirty="0" sz="950" spc="15">
                <a:latin typeface="Times New Roman"/>
                <a:cs typeface="Times New Roman"/>
              </a:rPr>
              <a:t>the functionality </a:t>
            </a:r>
            <a:r>
              <a:rPr dirty="0" sz="950" spc="5">
                <a:latin typeface="Times New Roman"/>
                <a:cs typeface="Times New Roman"/>
              </a:rPr>
              <a:t>for </a:t>
            </a:r>
            <a:r>
              <a:rPr dirty="0" sz="950" spc="15">
                <a:latin typeface="Times New Roman"/>
                <a:cs typeface="Times New Roman"/>
              </a:rPr>
              <a:t>customers </a:t>
            </a:r>
            <a:r>
              <a:rPr dirty="0" sz="950" spc="10">
                <a:latin typeface="Times New Roman"/>
                <a:cs typeface="Times New Roman"/>
              </a:rPr>
              <a:t>to place </a:t>
            </a:r>
            <a:r>
              <a:rPr dirty="0" sz="950" spc="15">
                <a:latin typeface="Times New Roman"/>
                <a:cs typeface="Times New Roman"/>
              </a:rPr>
              <a:t>their </a:t>
            </a:r>
            <a:r>
              <a:rPr dirty="0" sz="950" spc="10">
                <a:latin typeface="Times New Roman"/>
                <a:cs typeface="Times New Roman"/>
              </a:rPr>
              <a:t>order and </a:t>
            </a:r>
            <a:r>
              <a:rPr dirty="0" sz="950" spc="20">
                <a:latin typeface="Times New Roman"/>
                <a:cs typeface="Times New Roman"/>
              </a:rPr>
              <a:t>supply </a:t>
            </a:r>
            <a:r>
              <a:rPr dirty="0" sz="950" spc="10">
                <a:latin typeface="Times New Roman"/>
                <a:cs typeface="Times New Roman"/>
              </a:rPr>
              <a:t>necessary  details. </a:t>
            </a:r>
            <a:r>
              <a:rPr dirty="0" sz="950" spc="5">
                <a:latin typeface="Times New Roman"/>
                <a:cs typeface="Times New Roman"/>
              </a:rPr>
              <a:t>Users </a:t>
            </a:r>
            <a:r>
              <a:rPr dirty="0" sz="950" spc="10">
                <a:latin typeface="Times New Roman"/>
                <a:cs typeface="Times New Roman"/>
              </a:rPr>
              <a:t>of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5">
                <a:latin typeface="Times New Roman"/>
                <a:cs typeface="Times New Roman"/>
              </a:rPr>
              <a:t>system, </a:t>
            </a:r>
            <a:r>
              <a:rPr dirty="0" sz="950" spc="20">
                <a:latin typeface="Times New Roman"/>
                <a:cs typeface="Times New Roman"/>
              </a:rPr>
              <a:t>namely </a:t>
            </a:r>
            <a:r>
              <a:rPr dirty="0" sz="950" spc="10">
                <a:latin typeface="Times New Roman"/>
                <a:cs typeface="Times New Roman"/>
              </a:rPr>
              <a:t>restaurant </a:t>
            </a:r>
            <a:r>
              <a:rPr dirty="0" sz="950" spc="15">
                <a:latin typeface="Times New Roman"/>
                <a:cs typeface="Times New Roman"/>
              </a:rPr>
              <a:t>customers, must </a:t>
            </a:r>
            <a:r>
              <a:rPr dirty="0" sz="950" spc="10">
                <a:latin typeface="Times New Roman"/>
                <a:cs typeface="Times New Roman"/>
              </a:rPr>
              <a:t>be provided </a:t>
            </a:r>
            <a:r>
              <a:rPr dirty="0" sz="950" spc="15">
                <a:latin typeface="Times New Roman"/>
                <a:cs typeface="Times New Roman"/>
              </a:rPr>
              <a:t>the following</a:t>
            </a:r>
            <a:r>
              <a:rPr dirty="0" sz="950" spc="2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functionality: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48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Create an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account.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Manage their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account.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5">
                <a:latin typeface="Times New Roman"/>
                <a:cs typeface="Times New Roman"/>
              </a:rPr>
              <a:t>Log </a:t>
            </a:r>
            <a:r>
              <a:rPr dirty="0" sz="950" spc="10">
                <a:latin typeface="Times New Roman"/>
                <a:cs typeface="Times New Roman"/>
              </a:rPr>
              <a:t>in to </a:t>
            </a:r>
            <a:r>
              <a:rPr dirty="0" sz="950" spc="15">
                <a:latin typeface="Times New Roman"/>
                <a:cs typeface="Times New Roman"/>
              </a:rPr>
              <a:t>the</a:t>
            </a:r>
            <a:r>
              <a:rPr dirty="0" sz="950" spc="3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system.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Navigate the </a:t>
            </a:r>
            <a:r>
              <a:rPr dirty="0" sz="950" spc="10">
                <a:latin typeface="Times New Roman"/>
                <a:cs typeface="Times New Roman"/>
              </a:rPr>
              <a:t>restaurant’s</a:t>
            </a:r>
            <a:r>
              <a:rPr dirty="0" sz="950" spc="3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menu.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5064" y="927100"/>
            <a:ext cx="6109970" cy="3961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pc="5"/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pc="5"/>
              <a:t>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42796" y="828802"/>
            <a:ext cx="5429885" cy="760539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469900" indent="-229235">
              <a:lnSpc>
                <a:spcPct val="100000"/>
              </a:lnSpc>
              <a:spcBef>
                <a:spcPts val="75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5">
                <a:latin typeface="Times New Roman"/>
                <a:cs typeface="Times New Roman"/>
              </a:rPr>
              <a:t>Select </a:t>
            </a:r>
            <a:r>
              <a:rPr dirty="0" sz="950" spc="15">
                <a:latin typeface="Times New Roman"/>
                <a:cs typeface="Times New Roman"/>
              </a:rPr>
              <a:t>an </a:t>
            </a:r>
            <a:r>
              <a:rPr dirty="0" sz="950" spc="10">
                <a:latin typeface="Times New Roman"/>
                <a:cs typeface="Times New Roman"/>
              </a:rPr>
              <a:t>item from </a:t>
            </a:r>
            <a:r>
              <a:rPr dirty="0" sz="950" spc="5">
                <a:latin typeface="Times New Roman"/>
                <a:cs typeface="Times New Roman"/>
              </a:rPr>
              <a:t>the</a:t>
            </a:r>
            <a:r>
              <a:rPr dirty="0" sz="950" spc="10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menu.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20">
                <a:latin typeface="Times New Roman"/>
                <a:cs typeface="Times New Roman"/>
              </a:rPr>
              <a:t>Add </a:t>
            </a:r>
            <a:r>
              <a:rPr dirty="0" sz="950" spc="15">
                <a:latin typeface="Times New Roman"/>
                <a:cs typeface="Times New Roman"/>
              </a:rPr>
              <a:t>an </a:t>
            </a:r>
            <a:r>
              <a:rPr dirty="0" sz="950" spc="5">
                <a:latin typeface="Times New Roman"/>
                <a:cs typeface="Times New Roman"/>
              </a:rPr>
              <a:t>item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15">
                <a:latin typeface="Times New Roman"/>
                <a:cs typeface="Times New Roman"/>
              </a:rPr>
              <a:t>their </a:t>
            </a:r>
            <a:r>
              <a:rPr dirty="0" sz="950" spc="10">
                <a:latin typeface="Times New Roman"/>
                <a:cs typeface="Times New Roman"/>
              </a:rPr>
              <a:t>current</a:t>
            </a:r>
            <a:r>
              <a:rPr dirty="0" sz="950" spc="8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order.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>
                <a:latin typeface="Times New Roman"/>
                <a:cs typeface="Times New Roman"/>
              </a:rPr>
              <a:t>Review their current</a:t>
            </a:r>
            <a:r>
              <a:rPr dirty="0" sz="950" spc="7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order.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Remove an item/remove all </a:t>
            </a:r>
            <a:r>
              <a:rPr dirty="0" sz="950" spc="10">
                <a:latin typeface="Times New Roman"/>
                <a:cs typeface="Times New Roman"/>
              </a:rPr>
              <a:t>items from </a:t>
            </a:r>
            <a:r>
              <a:rPr dirty="0" sz="950" spc="15">
                <a:latin typeface="Times New Roman"/>
                <a:cs typeface="Times New Roman"/>
              </a:rPr>
              <a:t>their </a:t>
            </a:r>
            <a:r>
              <a:rPr dirty="0" sz="950" spc="10">
                <a:latin typeface="Times New Roman"/>
                <a:cs typeface="Times New Roman"/>
              </a:rPr>
              <a:t>current</a:t>
            </a:r>
            <a:r>
              <a:rPr dirty="0" sz="950" spc="9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order.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3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>
                <a:latin typeface="Times New Roman"/>
                <a:cs typeface="Times New Roman"/>
              </a:rPr>
              <a:t>Provide </a:t>
            </a:r>
            <a:r>
              <a:rPr dirty="0" sz="950" spc="15">
                <a:latin typeface="Times New Roman"/>
                <a:cs typeface="Times New Roman"/>
              </a:rPr>
              <a:t>payment</a:t>
            </a:r>
            <a:r>
              <a:rPr dirty="0" sz="950" spc="2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details.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>
                <a:latin typeface="Times New Roman"/>
                <a:cs typeface="Times New Roman"/>
              </a:rPr>
              <a:t>Place </a:t>
            </a:r>
            <a:r>
              <a:rPr dirty="0" sz="950" spc="15">
                <a:latin typeface="Times New Roman"/>
                <a:cs typeface="Times New Roman"/>
              </a:rPr>
              <a:t>an</a:t>
            </a:r>
            <a:r>
              <a:rPr dirty="0" sz="950" spc="4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order.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>
                <a:latin typeface="Times New Roman"/>
                <a:cs typeface="Times New Roman"/>
              </a:rPr>
              <a:t>Receive </a:t>
            </a:r>
            <a:r>
              <a:rPr dirty="0" sz="950" spc="15">
                <a:latin typeface="Times New Roman"/>
                <a:cs typeface="Times New Roman"/>
              </a:rPr>
              <a:t>confirmation </a:t>
            </a:r>
            <a:r>
              <a:rPr dirty="0" sz="950" spc="10">
                <a:latin typeface="Times New Roman"/>
                <a:cs typeface="Times New Roman"/>
              </a:rPr>
              <a:t>in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5">
                <a:latin typeface="Times New Roman"/>
                <a:cs typeface="Times New Roman"/>
              </a:rPr>
              <a:t>form </a:t>
            </a:r>
            <a:r>
              <a:rPr dirty="0" sz="950" spc="10">
                <a:latin typeface="Times New Roman"/>
                <a:cs typeface="Times New Roman"/>
              </a:rPr>
              <a:t>of </a:t>
            </a:r>
            <a:r>
              <a:rPr dirty="0" sz="950" spc="15">
                <a:latin typeface="Times New Roman"/>
                <a:cs typeface="Times New Roman"/>
              </a:rPr>
              <a:t>an </a:t>
            </a:r>
            <a:r>
              <a:rPr dirty="0" sz="950" spc="10">
                <a:latin typeface="Times New Roman"/>
                <a:cs typeface="Times New Roman"/>
              </a:rPr>
              <a:t>order</a:t>
            </a:r>
            <a:r>
              <a:rPr dirty="0" sz="950" spc="13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number.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4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View </a:t>
            </a:r>
            <a:r>
              <a:rPr dirty="0" sz="950" spc="10">
                <a:latin typeface="Times New Roman"/>
                <a:cs typeface="Times New Roman"/>
              </a:rPr>
              <a:t>order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placed.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950" spc="15">
                <a:latin typeface="Times New Roman"/>
                <a:cs typeface="Times New Roman"/>
              </a:rPr>
              <a:t>Additional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Feature: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eClub- Allows </a:t>
            </a:r>
            <a:r>
              <a:rPr dirty="0" sz="950" spc="10">
                <a:latin typeface="Times New Roman"/>
                <a:cs typeface="Times New Roman"/>
              </a:rPr>
              <a:t>user to </a:t>
            </a:r>
            <a:r>
              <a:rPr dirty="0" sz="950" spc="15">
                <a:latin typeface="Times New Roman"/>
                <a:cs typeface="Times New Roman"/>
              </a:rPr>
              <a:t>subscribe </a:t>
            </a:r>
            <a:r>
              <a:rPr dirty="0" sz="950" spc="10">
                <a:latin typeface="Times New Roman"/>
                <a:cs typeface="Times New Roman"/>
              </a:rPr>
              <a:t>to eClub to get </a:t>
            </a:r>
            <a:r>
              <a:rPr dirty="0" sz="950" spc="15">
                <a:latin typeface="Times New Roman"/>
                <a:cs typeface="Times New Roman"/>
              </a:rPr>
              <a:t>promotional </a:t>
            </a:r>
            <a:r>
              <a:rPr dirty="0" sz="950" spc="5">
                <a:latin typeface="Times New Roman"/>
                <a:cs typeface="Times New Roman"/>
              </a:rPr>
              <a:t>deals </a:t>
            </a:r>
            <a:r>
              <a:rPr dirty="0" sz="950" spc="15">
                <a:latin typeface="Times New Roman"/>
                <a:cs typeface="Times New Roman"/>
              </a:rPr>
              <a:t>and discounts</a:t>
            </a:r>
            <a:r>
              <a:rPr dirty="0" sz="950" spc="18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offers.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500">
              <a:latin typeface="Times New Roman"/>
              <a:cs typeface="Times New Roman"/>
            </a:endParaRPr>
          </a:p>
          <a:p>
            <a:pPr marL="12700" marR="238760" indent="457200">
              <a:lnSpc>
                <a:spcPct val="151600"/>
              </a:lnSpc>
            </a:pPr>
            <a:r>
              <a:rPr dirty="0" sz="950" spc="10">
                <a:latin typeface="Times New Roman"/>
                <a:cs typeface="Times New Roman"/>
              </a:rPr>
              <a:t>Out </a:t>
            </a:r>
            <a:r>
              <a:rPr dirty="0" sz="950">
                <a:latin typeface="Times New Roman"/>
                <a:cs typeface="Times New Roman"/>
              </a:rPr>
              <a:t>of </a:t>
            </a:r>
            <a:r>
              <a:rPr dirty="0" sz="950" spc="10">
                <a:latin typeface="Times New Roman"/>
                <a:cs typeface="Times New Roman"/>
              </a:rPr>
              <a:t>all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functions outlined </a:t>
            </a:r>
            <a:r>
              <a:rPr dirty="0" sz="950" spc="15">
                <a:latin typeface="Times New Roman"/>
                <a:cs typeface="Times New Roman"/>
              </a:rPr>
              <a:t>above, Account </a:t>
            </a:r>
            <a:r>
              <a:rPr dirty="0" sz="950" spc="10">
                <a:latin typeface="Times New Roman"/>
                <a:cs typeface="Times New Roman"/>
              </a:rPr>
              <a:t>Creation </a:t>
            </a:r>
            <a:r>
              <a:rPr dirty="0" sz="950" spc="15">
                <a:latin typeface="Times New Roman"/>
                <a:cs typeface="Times New Roman"/>
              </a:rPr>
              <a:t>and Management only </a:t>
            </a:r>
            <a:r>
              <a:rPr dirty="0" sz="950" spc="10">
                <a:latin typeface="Times New Roman"/>
                <a:cs typeface="Times New Roman"/>
              </a:rPr>
              <a:t>will be used  </a:t>
            </a:r>
            <a:r>
              <a:rPr dirty="0" sz="950" spc="15">
                <a:latin typeface="Times New Roman"/>
                <a:cs typeface="Times New Roman"/>
              </a:rPr>
              <a:t>every time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0">
                <a:latin typeface="Times New Roman"/>
                <a:cs typeface="Times New Roman"/>
              </a:rPr>
              <a:t>customer places </a:t>
            </a:r>
            <a:r>
              <a:rPr dirty="0" sz="950" spc="15">
                <a:latin typeface="Times New Roman"/>
                <a:cs typeface="Times New Roman"/>
              </a:rPr>
              <a:t>an </a:t>
            </a:r>
            <a:r>
              <a:rPr dirty="0" sz="950" spc="10">
                <a:latin typeface="Times New Roman"/>
                <a:cs typeface="Times New Roman"/>
              </a:rPr>
              <a:t>order. This will allow to </a:t>
            </a:r>
            <a:r>
              <a:rPr dirty="0" sz="950" spc="15">
                <a:latin typeface="Times New Roman"/>
                <a:cs typeface="Times New Roman"/>
              </a:rPr>
              <a:t>simplify the </a:t>
            </a:r>
            <a:r>
              <a:rPr dirty="0" sz="950" spc="10">
                <a:latin typeface="Times New Roman"/>
                <a:cs typeface="Times New Roman"/>
              </a:rPr>
              <a:t>overall</a:t>
            </a:r>
            <a:r>
              <a:rPr dirty="0" sz="950" spc="8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user experience.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50" spc="20" b="1">
                <a:latin typeface="Times New Roman"/>
                <a:cs typeface="Times New Roman"/>
              </a:rPr>
              <a:t>Menu </a:t>
            </a:r>
            <a:r>
              <a:rPr dirty="0" sz="950" spc="15" b="1">
                <a:latin typeface="Times New Roman"/>
                <a:cs typeface="Times New Roman"/>
              </a:rPr>
              <a:t>Management System</a:t>
            </a:r>
            <a:r>
              <a:rPr dirty="0" sz="950" spc="75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Module</a:t>
            </a:r>
            <a:endParaRPr sz="950">
              <a:latin typeface="Times New Roman"/>
              <a:cs typeface="Times New Roman"/>
            </a:endParaRPr>
          </a:p>
          <a:p>
            <a:pPr marL="12700" marR="5080" indent="457200">
              <a:lnSpc>
                <a:spcPts val="1750"/>
              </a:lnSpc>
              <a:spcBef>
                <a:spcPts val="114"/>
              </a:spcBef>
            </a:pPr>
            <a:r>
              <a:rPr dirty="0" sz="950" spc="10">
                <a:latin typeface="Times New Roman"/>
                <a:cs typeface="Times New Roman"/>
              </a:rPr>
              <a:t>This </a:t>
            </a:r>
            <a:r>
              <a:rPr dirty="0" sz="950" spc="15">
                <a:latin typeface="Times New Roman"/>
                <a:cs typeface="Times New Roman"/>
              </a:rPr>
              <a:t>module </a:t>
            </a:r>
            <a:r>
              <a:rPr dirty="0" sz="950" spc="10">
                <a:latin typeface="Times New Roman"/>
                <a:cs typeface="Times New Roman"/>
              </a:rPr>
              <a:t>provides </a:t>
            </a:r>
            <a:r>
              <a:rPr dirty="0" sz="950" spc="15">
                <a:latin typeface="Times New Roman"/>
                <a:cs typeface="Times New Roman"/>
              </a:rPr>
              <a:t>functionality </a:t>
            </a:r>
            <a:r>
              <a:rPr dirty="0" sz="950" spc="5">
                <a:latin typeface="Times New Roman"/>
                <a:cs typeface="Times New Roman"/>
              </a:rPr>
              <a:t>for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power </a:t>
            </a:r>
            <a:r>
              <a:rPr dirty="0" sz="950" spc="15">
                <a:latin typeface="Times New Roman"/>
                <a:cs typeface="Times New Roman"/>
              </a:rPr>
              <a:t>user-Administrator </a:t>
            </a:r>
            <a:r>
              <a:rPr dirty="0" sz="950" spc="10">
                <a:latin typeface="Times New Roman"/>
                <a:cs typeface="Times New Roman"/>
              </a:rPr>
              <a:t>only. It will not be </a:t>
            </a:r>
            <a:r>
              <a:rPr dirty="0" sz="950" spc="15">
                <a:latin typeface="Times New Roman"/>
                <a:cs typeface="Times New Roman"/>
              </a:rPr>
              <a:t>available 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25">
                <a:latin typeface="Times New Roman"/>
                <a:cs typeface="Times New Roman"/>
              </a:rPr>
              <a:t>any </a:t>
            </a:r>
            <a:r>
              <a:rPr dirty="0" sz="950" spc="10">
                <a:latin typeface="Times New Roman"/>
                <a:cs typeface="Times New Roman"/>
              </a:rPr>
              <a:t>other users of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system </a:t>
            </a:r>
            <a:r>
              <a:rPr dirty="0" sz="950" spc="15">
                <a:latin typeface="Times New Roman"/>
                <a:cs typeface="Times New Roman"/>
              </a:rPr>
              <a:t>like Restaurant </a:t>
            </a:r>
            <a:r>
              <a:rPr dirty="0" sz="950" spc="10">
                <a:latin typeface="Times New Roman"/>
                <a:cs typeface="Times New Roman"/>
              </a:rPr>
              <a:t>Employees or</a:t>
            </a:r>
            <a:r>
              <a:rPr dirty="0" sz="950" spc="204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Customers.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50" spc="10">
                <a:latin typeface="Times New Roman"/>
                <a:cs typeface="Times New Roman"/>
              </a:rPr>
              <a:t>Using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0">
                <a:latin typeface="Times New Roman"/>
                <a:cs typeface="Times New Roman"/>
              </a:rPr>
              <a:t>graphical interface, it will allow </a:t>
            </a:r>
            <a:r>
              <a:rPr dirty="0" sz="950" spc="15">
                <a:latin typeface="Times New Roman"/>
                <a:cs typeface="Times New Roman"/>
              </a:rPr>
              <a:t>an </a:t>
            </a:r>
            <a:r>
              <a:rPr dirty="0" sz="950" spc="20">
                <a:latin typeface="Times New Roman"/>
                <a:cs typeface="Times New Roman"/>
              </a:rPr>
              <a:t>Admin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15">
                <a:latin typeface="Times New Roman"/>
                <a:cs typeface="Times New Roman"/>
              </a:rPr>
              <a:t>manage</a:t>
            </a:r>
            <a:r>
              <a:rPr dirty="0" sz="950" spc="19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the menu that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displayed to </a:t>
            </a:r>
            <a:r>
              <a:rPr dirty="0" sz="950" spc="5">
                <a:latin typeface="Times New Roman"/>
                <a:cs typeface="Times New Roman"/>
              </a:rPr>
              <a:t>users </a:t>
            </a:r>
            <a:r>
              <a:rPr dirty="0" sz="950">
                <a:latin typeface="Times New Roman"/>
                <a:cs typeface="Times New Roman"/>
              </a:rPr>
              <a:t>of </a:t>
            </a:r>
            <a:r>
              <a:rPr dirty="0" sz="950" spc="15">
                <a:latin typeface="Times New Roman"/>
                <a:cs typeface="Times New Roman"/>
              </a:rPr>
              <a:t>the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950" spc="10">
                <a:latin typeface="Times New Roman"/>
                <a:cs typeface="Times New Roman"/>
              </a:rPr>
              <a:t>web ordering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system: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4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Add/update/delete </a:t>
            </a:r>
            <a:r>
              <a:rPr dirty="0" sz="950" spc="10">
                <a:latin typeface="Times New Roman"/>
                <a:cs typeface="Times New Roman"/>
              </a:rPr>
              <a:t>food category to/from </a:t>
            </a:r>
            <a:r>
              <a:rPr dirty="0" sz="950" spc="15">
                <a:latin typeface="Times New Roman"/>
                <a:cs typeface="Times New Roman"/>
              </a:rPr>
              <a:t>the</a:t>
            </a:r>
            <a:r>
              <a:rPr dirty="0" sz="950" spc="9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menu.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20">
                <a:latin typeface="Times New Roman"/>
                <a:cs typeface="Times New Roman"/>
              </a:rPr>
              <a:t>Add </a:t>
            </a:r>
            <a:r>
              <a:rPr dirty="0" sz="950" spc="15">
                <a:latin typeface="Times New Roman"/>
                <a:cs typeface="Times New Roman"/>
              </a:rPr>
              <a:t>/update/delete </a:t>
            </a:r>
            <a:r>
              <a:rPr dirty="0" sz="950" spc="5">
                <a:latin typeface="Times New Roman"/>
                <a:cs typeface="Times New Roman"/>
              </a:rPr>
              <a:t>food </a:t>
            </a:r>
            <a:r>
              <a:rPr dirty="0" sz="950" spc="10">
                <a:latin typeface="Times New Roman"/>
                <a:cs typeface="Times New Roman"/>
              </a:rPr>
              <a:t>item to/from </a:t>
            </a:r>
            <a:r>
              <a:rPr dirty="0" sz="950" spc="15">
                <a:latin typeface="Times New Roman"/>
                <a:cs typeface="Times New Roman"/>
              </a:rPr>
              <a:t>the</a:t>
            </a:r>
            <a:r>
              <a:rPr dirty="0" sz="950" spc="12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menu.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Update </a:t>
            </a:r>
            <a:r>
              <a:rPr dirty="0" sz="950" spc="10">
                <a:latin typeface="Times New Roman"/>
                <a:cs typeface="Times New Roman"/>
              </a:rPr>
              <a:t>price </a:t>
            </a:r>
            <a:r>
              <a:rPr dirty="0" sz="950" spc="5">
                <a:latin typeface="Times New Roman"/>
                <a:cs typeface="Times New Roman"/>
              </a:rPr>
              <a:t>for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0">
                <a:latin typeface="Times New Roman"/>
                <a:cs typeface="Times New Roman"/>
              </a:rPr>
              <a:t>given food</a:t>
            </a:r>
            <a:r>
              <a:rPr dirty="0" sz="950" spc="10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item.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Update additional information </a:t>
            </a:r>
            <a:r>
              <a:rPr dirty="0" sz="950" spc="10">
                <a:latin typeface="Times New Roman"/>
                <a:cs typeface="Times New Roman"/>
              </a:rPr>
              <a:t>(description, photo, etc.) </a:t>
            </a:r>
            <a:r>
              <a:rPr dirty="0" sz="950">
                <a:latin typeface="Times New Roman"/>
                <a:cs typeface="Times New Roman"/>
              </a:rPr>
              <a:t>for a </a:t>
            </a:r>
            <a:r>
              <a:rPr dirty="0" sz="950" spc="10">
                <a:latin typeface="Times New Roman"/>
                <a:cs typeface="Times New Roman"/>
              </a:rPr>
              <a:t>given food</a:t>
            </a:r>
            <a:r>
              <a:rPr dirty="0" sz="950" spc="21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item.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12700" marR="69215" indent="228600">
              <a:lnSpc>
                <a:spcPct val="151700"/>
              </a:lnSpc>
            </a:pPr>
            <a:r>
              <a:rPr dirty="0" sz="950" spc="10">
                <a:latin typeface="Times New Roman"/>
                <a:cs typeface="Times New Roman"/>
              </a:rPr>
              <a:t>Before </a:t>
            </a:r>
            <a:r>
              <a:rPr dirty="0" sz="950" spc="15">
                <a:latin typeface="Times New Roman"/>
                <a:cs typeface="Times New Roman"/>
              </a:rPr>
              <a:t>customers </a:t>
            </a:r>
            <a:r>
              <a:rPr dirty="0" sz="950" spc="10">
                <a:latin typeface="Times New Roman"/>
                <a:cs typeface="Times New Roman"/>
              </a:rPr>
              <a:t>can </a:t>
            </a:r>
            <a:r>
              <a:rPr dirty="0" sz="950" spc="15">
                <a:latin typeface="Times New Roman"/>
                <a:cs typeface="Times New Roman"/>
              </a:rPr>
              <a:t>actually </a:t>
            </a:r>
            <a:r>
              <a:rPr dirty="0" sz="950" spc="10">
                <a:latin typeface="Times New Roman"/>
                <a:cs typeface="Times New Roman"/>
              </a:rPr>
              <a:t>use </a:t>
            </a:r>
            <a:r>
              <a:rPr dirty="0" sz="950" spc="5">
                <a:latin typeface="Times New Roman"/>
                <a:cs typeface="Times New Roman"/>
              </a:rPr>
              <a:t>this </a:t>
            </a:r>
            <a:r>
              <a:rPr dirty="0" sz="950" spc="15">
                <a:latin typeface="Times New Roman"/>
                <a:cs typeface="Times New Roman"/>
              </a:rPr>
              <a:t>system, functionality </a:t>
            </a:r>
            <a:r>
              <a:rPr dirty="0" sz="950" spc="10">
                <a:latin typeface="Times New Roman"/>
                <a:cs typeface="Times New Roman"/>
              </a:rPr>
              <a:t>provided </a:t>
            </a:r>
            <a:r>
              <a:rPr dirty="0" sz="950" spc="25">
                <a:latin typeface="Times New Roman"/>
                <a:cs typeface="Times New Roman"/>
              </a:rPr>
              <a:t>by </a:t>
            </a:r>
            <a:r>
              <a:rPr dirty="0" sz="950" spc="5">
                <a:latin typeface="Times New Roman"/>
                <a:cs typeface="Times New Roman"/>
              </a:rPr>
              <a:t>this </a:t>
            </a:r>
            <a:r>
              <a:rPr dirty="0" sz="950" spc="15">
                <a:latin typeface="Times New Roman"/>
                <a:cs typeface="Times New Roman"/>
              </a:rPr>
              <a:t>component </a:t>
            </a:r>
            <a:r>
              <a:rPr dirty="0" sz="950" spc="10">
                <a:latin typeface="Times New Roman"/>
                <a:cs typeface="Times New Roman"/>
              </a:rPr>
              <a:t>will </a:t>
            </a:r>
            <a:r>
              <a:rPr dirty="0" sz="950" spc="15">
                <a:latin typeface="Times New Roman"/>
                <a:cs typeface="Times New Roman"/>
              </a:rPr>
              <a:t>have </a:t>
            </a:r>
            <a:r>
              <a:rPr dirty="0" sz="950" spc="10">
                <a:latin typeface="Times New Roman"/>
                <a:cs typeface="Times New Roman"/>
              </a:rPr>
              <a:t>to  be configured </a:t>
            </a:r>
            <a:r>
              <a:rPr dirty="0" sz="950" spc="5">
                <a:latin typeface="Times New Roman"/>
                <a:cs typeface="Times New Roman"/>
              </a:rPr>
              <a:t>first. </a:t>
            </a:r>
            <a:r>
              <a:rPr dirty="0" sz="950" spc="10">
                <a:latin typeface="Times New Roman"/>
                <a:cs typeface="Times New Roman"/>
              </a:rPr>
              <a:t>Once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initial configuration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done, this </a:t>
            </a:r>
            <a:r>
              <a:rPr dirty="0" sz="950" spc="5">
                <a:latin typeface="Times New Roman"/>
                <a:cs typeface="Times New Roman"/>
              </a:rPr>
              <a:t>will </a:t>
            </a:r>
            <a:r>
              <a:rPr dirty="0" sz="950" spc="10">
                <a:latin typeface="Times New Roman"/>
                <a:cs typeface="Times New Roman"/>
              </a:rPr>
              <a:t>be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5">
                <a:latin typeface="Times New Roman"/>
                <a:cs typeface="Times New Roman"/>
              </a:rPr>
              <a:t>least </a:t>
            </a:r>
            <a:r>
              <a:rPr dirty="0" sz="950" spc="15">
                <a:latin typeface="Times New Roman"/>
                <a:cs typeface="Times New Roman"/>
              </a:rPr>
              <a:t>likely used component </a:t>
            </a:r>
            <a:r>
              <a:rPr dirty="0" sz="950">
                <a:latin typeface="Times New Roman"/>
                <a:cs typeface="Times New Roman"/>
              </a:rPr>
              <a:t>as  </a:t>
            </a:r>
            <a:r>
              <a:rPr dirty="0" sz="950" spc="15">
                <a:latin typeface="Times New Roman"/>
                <a:cs typeface="Times New Roman"/>
              </a:rPr>
              <a:t>menu updates are mostly seasonal </a:t>
            </a:r>
            <a:r>
              <a:rPr dirty="0" sz="950" spc="10">
                <a:latin typeface="Times New Roman"/>
                <a:cs typeface="Times New Roman"/>
              </a:rPr>
              <a:t>and </a:t>
            </a:r>
            <a:r>
              <a:rPr dirty="0" sz="950" spc="15">
                <a:latin typeface="Times New Roman"/>
                <a:cs typeface="Times New Roman"/>
              </a:rPr>
              <a:t>do </a:t>
            </a:r>
            <a:r>
              <a:rPr dirty="0" sz="950" spc="10">
                <a:latin typeface="Times New Roman"/>
                <a:cs typeface="Times New Roman"/>
              </a:rPr>
              <a:t>not </a:t>
            </a:r>
            <a:r>
              <a:rPr dirty="0" sz="950" spc="5">
                <a:latin typeface="Times New Roman"/>
                <a:cs typeface="Times New Roman"/>
              </a:rPr>
              <a:t>occur</a:t>
            </a:r>
            <a:r>
              <a:rPr dirty="0" sz="950" spc="17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frequently.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50" spc="15" b="1">
                <a:latin typeface="Times New Roman"/>
                <a:cs typeface="Times New Roman"/>
              </a:rPr>
              <a:t>Order Retrieval </a:t>
            </a:r>
            <a:r>
              <a:rPr dirty="0" sz="950" spc="10" b="1">
                <a:latin typeface="Times New Roman"/>
                <a:cs typeface="Times New Roman"/>
              </a:rPr>
              <a:t>System</a:t>
            </a:r>
            <a:r>
              <a:rPr dirty="0" sz="950" spc="90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Module</a:t>
            </a:r>
            <a:endParaRPr sz="950">
              <a:latin typeface="Times New Roman"/>
              <a:cs typeface="Times New Roman"/>
            </a:endParaRPr>
          </a:p>
          <a:p>
            <a:pPr marL="12700" marR="19685" indent="457200">
              <a:lnSpc>
                <a:spcPts val="1750"/>
              </a:lnSpc>
              <a:spcBef>
                <a:spcPts val="114"/>
              </a:spcBef>
            </a:pPr>
            <a:r>
              <a:rPr dirty="0" sz="950" spc="10">
                <a:latin typeface="Times New Roman"/>
                <a:cs typeface="Times New Roman"/>
              </a:rPr>
              <a:t>This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most </a:t>
            </a:r>
            <a:r>
              <a:rPr dirty="0" sz="950" spc="15">
                <a:latin typeface="Times New Roman"/>
                <a:cs typeface="Times New Roman"/>
              </a:rPr>
              <a:t>simplest module </a:t>
            </a:r>
            <a:r>
              <a:rPr dirty="0" sz="950" spc="10">
                <a:latin typeface="Times New Roman"/>
                <a:cs typeface="Times New Roman"/>
              </a:rPr>
              <a:t>out of all </a:t>
            </a:r>
            <a:r>
              <a:rPr dirty="0" sz="950" spc="5">
                <a:latin typeface="Times New Roman"/>
                <a:cs typeface="Times New Roman"/>
              </a:rPr>
              <a:t>3 </a:t>
            </a:r>
            <a:r>
              <a:rPr dirty="0" sz="950" spc="15">
                <a:latin typeface="Times New Roman"/>
                <a:cs typeface="Times New Roman"/>
              </a:rPr>
              <a:t>modules. </a:t>
            </a:r>
            <a:r>
              <a:rPr dirty="0" sz="950" spc="-5">
                <a:latin typeface="Times New Roman"/>
                <a:cs typeface="Times New Roman"/>
              </a:rPr>
              <a:t>It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5">
                <a:latin typeface="Times New Roman"/>
                <a:cs typeface="Times New Roman"/>
              </a:rPr>
              <a:t>designed </a:t>
            </a:r>
            <a:r>
              <a:rPr dirty="0" sz="950" spc="10">
                <a:latin typeface="Times New Roman"/>
                <a:cs typeface="Times New Roman"/>
              </a:rPr>
              <a:t>to be </a:t>
            </a:r>
            <a:r>
              <a:rPr dirty="0" sz="950" spc="15">
                <a:latin typeface="Times New Roman"/>
                <a:cs typeface="Times New Roman"/>
              </a:rPr>
              <a:t>used only </a:t>
            </a:r>
            <a:r>
              <a:rPr dirty="0" sz="950" spc="25">
                <a:latin typeface="Times New Roman"/>
                <a:cs typeface="Times New Roman"/>
              </a:rPr>
              <a:t>by </a:t>
            </a:r>
            <a:r>
              <a:rPr dirty="0" sz="950" spc="10">
                <a:latin typeface="Times New Roman"/>
                <a:cs typeface="Times New Roman"/>
              </a:rPr>
              <a:t>restaurant  </a:t>
            </a:r>
            <a:r>
              <a:rPr dirty="0" sz="950" spc="15">
                <a:latin typeface="Times New Roman"/>
                <a:cs typeface="Times New Roman"/>
              </a:rPr>
              <a:t>employees, </a:t>
            </a:r>
            <a:r>
              <a:rPr dirty="0" sz="950" spc="10">
                <a:latin typeface="Times New Roman"/>
                <a:cs typeface="Times New Roman"/>
              </a:rPr>
              <a:t>and provides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following</a:t>
            </a:r>
            <a:r>
              <a:rPr dirty="0" sz="950" spc="16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functions: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48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>
                <a:latin typeface="Times New Roman"/>
                <a:cs typeface="Times New Roman"/>
              </a:rPr>
              <a:t>Retrieve new orders from </a:t>
            </a:r>
            <a:r>
              <a:rPr dirty="0" sz="950" spc="15">
                <a:latin typeface="Times New Roman"/>
                <a:cs typeface="Times New Roman"/>
              </a:rPr>
              <a:t>the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database.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Display the </a:t>
            </a:r>
            <a:r>
              <a:rPr dirty="0" sz="950" spc="10">
                <a:latin typeface="Times New Roman"/>
                <a:cs typeface="Times New Roman"/>
              </a:rPr>
              <a:t>orders </a:t>
            </a:r>
            <a:r>
              <a:rPr dirty="0" sz="950">
                <a:latin typeface="Times New Roman"/>
                <a:cs typeface="Times New Roman"/>
              </a:rPr>
              <a:t>in </a:t>
            </a:r>
            <a:r>
              <a:rPr dirty="0" sz="950" spc="15">
                <a:latin typeface="Times New Roman"/>
                <a:cs typeface="Times New Roman"/>
              </a:rPr>
              <a:t>an </a:t>
            </a:r>
            <a:r>
              <a:rPr dirty="0" sz="950" spc="10">
                <a:latin typeface="Times New Roman"/>
                <a:cs typeface="Times New Roman"/>
              </a:rPr>
              <a:t>easily readable, </a:t>
            </a:r>
            <a:r>
              <a:rPr dirty="0" sz="950" spc="15">
                <a:latin typeface="Times New Roman"/>
                <a:cs typeface="Times New Roman"/>
              </a:rPr>
              <a:t>graphical</a:t>
            </a:r>
            <a:r>
              <a:rPr dirty="0" sz="950" spc="9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way.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pc="5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42796" y="1115313"/>
            <a:ext cx="5391150" cy="42729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950" spc="15" b="1">
                <a:latin typeface="Times New Roman"/>
                <a:cs typeface="Times New Roman"/>
              </a:rPr>
              <a:t>Hardware/Software</a:t>
            </a:r>
            <a:r>
              <a:rPr dirty="0" sz="950" spc="20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Interface: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950" spc="10">
                <a:latin typeface="Times New Roman"/>
                <a:cs typeface="Times New Roman"/>
              </a:rPr>
              <a:t>This section </a:t>
            </a:r>
            <a:r>
              <a:rPr dirty="0" sz="950" spc="5">
                <a:latin typeface="Times New Roman"/>
                <a:cs typeface="Times New Roman"/>
              </a:rPr>
              <a:t>lists </a:t>
            </a:r>
            <a:r>
              <a:rPr dirty="0" sz="950" spc="15">
                <a:latin typeface="Times New Roman"/>
                <a:cs typeface="Times New Roman"/>
              </a:rPr>
              <a:t>the minimum hardware </a:t>
            </a:r>
            <a:r>
              <a:rPr dirty="0" sz="950" spc="10">
                <a:latin typeface="Times New Roman"/>
                <a:cs typeface="Times New Roman"/>
              </a:rPr>
              <a:t>and </a:t>
            </a:r>
            <a:r>
              <a:rPr dirty="0" sz="950" spc="15">
                <a:latin typeface="Times New Roman"/>
                <a:cs typeface="Times New Roman"/>
              </a:rPr>
              <a:t>software </a:t>
            </a:r>
            <a:r>
              <a:rPr dirty="0" sz="950" spc="10">
                <a:latin typeface="Times New Roman"/>
                <a:cs typeface="Times New Roman"/>
              </a:rPr>
              <a:t>requirements needed to </a:t>
            </a:r>
            <a:r>
              <a:rPr dirty="0" sz="950" spc="15">
                <a:latin typeface="Times New Roman"/>
                <a:cs typeface="Times New Roman"/>
              </a:rPr>
              <a:t>run the system </a:t>
            </a:r>
            <a:r>
              <a:rPr dirty="0" sz="950" spc="10">
                <a:latin typeface="Times New Roman"/>
                <a:cs typeface="Times New Roman"/>
              </a:rPr>
              <a:t>efficiently.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50" spc="15" b="1">
                <a:latin typeface="Times New Roman"/>
                <a:cs typeface="Times New Roman"/>
              </a:rPr>
              <a:t>Hardware</a:t>
            </a:r>
            <a:r>
              <a:rPr dirty="0" sz="950" spc="35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Interface: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3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>
                <a:latin typeface="Times New Roman"/>
                <a:cs typeface="Times New Roman"/>
              </a:rPr>
              <a:t>Pentium</a:t>
            </a:r>
            <a:r>
              <a:rPr dirty="0" sz="950" spc="4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Processor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4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60 </a:t>
            </a:r>
            <a:r>
              <a:rPr dirty="0" sz="950" spc="20">
                <a:latin typeface="Times New Roman"/>
                <a:cs typeface="Times New Roman"/>
              </a:rPr>
              <a:t>MB </a:t>
            </a:r>
            <a:r>
              <a:rPr dirty="0" sz="950">
                <a:latin typeface="Times New Roman"/>
                <a:cs typeface="Times New Roman"/>
              </a:rPr>
              <a:t>of </a:t>
            </a:r>
            <a:r>
              <a:rPr dirty="0" sz="950" spc="10">
                <a:latin typeface="Times New Roman"/>
                <a:cs typeface="Times New Roman"/>
              </a:rPr>
              <a:t>free hard-drive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space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>
                <a:latin typeface="Times New Roman"/>
                <a:cs typeface="Times New Roman"/>
              </a:rPr>
              <a:t>128 </a:t>
            </a:r>
            <a:r>
              <a:rPr dirty="0" sz="950" spc="20">
                <a:latin typeface="Times New Roman"/>
                <a:cs typeface="Times New Roman"/>
              </a:rPr>
              <a:t>MB </a:t>
            </a:r>
            <a:r>
              <a:rPr dirty="0" sz="950" spc="10">
                <a:latin typeface="Times New Roman"/>
                <a:cs typeface="Times New Roman"/>
              </a:rPr>
              <a:t>of</a:t>
            </a:r>
            <a:r>
              <a:rPr dirty="0" sz="950" spc="40">
                <a:latin typeface="Times New Roman"/>
                <a:cs typeface="Times New Roman"/>
              </a:rPr>
              <a:t> </a:t>
            </a:r>
            <a:r>
              <a:rPr dirty="0" sz="950" spc="25">
                <a:latin typeface="Times New Roman"/>
                <a:cs typeface="Times New Roman"/>
              </a:rPr>
              <a:t>RAM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950" spc="15" b="1">
                <a:latin typeface="Times New Roman"/>
                <a:cs typeface="Times New Roman"/>
              </a:rPr>
              <a:t>Software</a:t>
            </a:r>
            <a:r>
              <a:rPr dirty="0" sz="950" spc="10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Interface: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1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Operating System: Windows </a:t>
            </a:r>
            <a:r>
              <a:rPr dirty="0" sz="950" spc="10">
                <a:latin typeface="Times New Roman"/>
                <a:cs typeface="Times New Roman"/>
              </a:rPr>
              <a:t>(Vista/7 </a:t>
            </a:r>
            <a:r>
              <a:rPr dirty="0" sz="950">
                <a:latin typeface="Times New Roman"/>
                <a:cs typeface="Times New Roman"/>
              </a:rPr>
              <a:t>or</a:t>
            </a:r>
            <a:r>
              <a:rPr dirty="0" sz="950" spc="10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above)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>
                <a:latin typeface="Times New Roman"/>
                <a:cs typeface="Times New Roman"/>
              </a:rPr>
              <a:t>Web </a:t>
            </a:r>
            <a:r>
              <a:rPr dirty="0" sz="950" spc="15">
                <a:latin typeface="Times New Roman"/>
                <a:cs typeface="Times New Roman"/>
              </a:rPr>
              <a:t>Browser: </a:t>
            </a:r>
            <a:r>
              <a:rPr dirty="0" sz="950" spc="10">
                <a:latin typeface="Times New Roman"/>
                <a:cs typeface="Times New Roman"/>
              </a:rPr>
              <a:t>IE </a:t>
            </a:r>
            <a:r>
              <a:rPr dirty="0" sz="950" spc="5">
                <a:latin typeface="Times New Roman"/>
                <a:cs typeface="Times New Roman"/>
              </a:rPr>
              <a:t>10 </a:t>
            </a:r>
            <a:r>
              <a:rPr dirty="0" sz="950">
                <a:latin typeface="Times New Roman"/>
                <a:cs typeface="Times New Roman"/>
              </a:rPr>
              <a:t>or </a:t>
            </a:r>
            <a:r>
              <a:rPr dirty="0" sz="950" spc="10">
                <a:latin typeface="Times New Roman"/>
                <a:cs typeface="Times New Roman"/>
              </a:rPr>
              <a:t>above, Mozilla FF </a:t>
            </a:r>
            <a:r>
              <a:rPr dirty="0" sz="950" spc="5">
                <a:latin typeface="Times New Roman"/>
                <a:cs typeface="Times New Roman"/>
              </a:rPr>
              <a:t>31 </a:t>
            </a:r>
            <a:r>
              <a:rPr dirty="0" sz="950" spc="15">
                <a:latin typeface="Times New Roman"/>
                <a:cs typeface="Times New Roman"/>
              </a:rPr>
              <a:t>and </a:t>
            </a:r>
            <a:r>
              <a:rPr dirty="0" sz="950" spc="10">
                <a:latin typeface="Times New Roman"/>
                <a:cs typeface="Times New Roman"/>
              </a:rPr>
              <a:t>above </a:t>
            </a:r>
            <a:r>
              <a:rPr dirty="0" sz="950">
                <a:latin typeface="Times New Roman"/>
                <a:cs typeface="Times New Roman"/>
              </a:rPr>
              <a:t>or </a:t>
            </a:r>
            <a:r>
              <a:rPr dirty="0" sz="950" spc="15">
                <a:latin typeface="Times New Roman"/>
                <a:cs typeface="Times New Roman"/>
              </a:rPr>
              <a:t>Google</a:t>
            </a:r>
            <a:r>
              <a:rPr dirty="0" sz="950" spc="11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Chrome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>
                <a:latin typeface="Times New Roman"/>
                <a:cs typeface="Times New Roman"/>
              </a:rPr>
              <a:t>Drivers: </a:t>
            </a:r>
            <a:r>
              <a:rPr dirty="0" sz="950" spc="15">
                <a:latin typeface="Times New Roman"/>
                <a:cs typeface="Times New Roman"/>
              </a:rPr>
              <a:t>Java Runtime</a:t>
            </a:r>
            <a:r>
              <a:rPr dirty="0" sz="950" spc="4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Environment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>
                <a:latin typeface="Times New Roman"/>
                <a:cs typeface="Times New Roman"/>
              </a:rPr>
              <a:t>Integrated </a:t>
            </a:r>
            <a:r>
              <a:rPr dirty="0" sz="950" spc="15">
                <a:latin typeface="Times New Roman"/>
                <a:cs typeface="Times New Roman"/>
              </a:rPr>
              <a:t>Development Environment: </a:t>
            </a:r>
            <a:r>
              <a:rPr dirty="0" sz="950" spc="10">
                <a:latin typeface="Times New Roman"/>
                <a:cs typeface="Times New Roman"/>
              </a:rPr>
              <a:t>Eclipse </a:t>
            </a:r>
            <a:r>
              <a:rPr dirty="0" sz="950" spc="20">
                <a:latin typeface="Times New Roman"/>
                <a:cs typeface="Times New Roman"/>
              </a:rPr>
              <a:t>J2EE </a:t>
            </a:r>
            <a:r>
              <a:rPr dirty="0" sz="950">
                <a:latin typeface="Times New Roman"/>
                <a:cs typeface="Times New Roman"/>
              </a:rPr>
              <a:t>or </a:t>
            </a:r>
            <a:r>
              <a:rPr dirty="0" sz="950" spc="20">
                <a:latin typeface="Times New Roman"/>
                <a:cs typeface="Times New Roman"/>
              </a:rPr>
              <a:t>Apache</a:t>
            </a:r>
            <a:r>
              <a:rPr dirty="0" sz="950" spc="13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Tomcat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950" spc="15" b="1">
                <a:latin typeface="Times New Roman"/>
                <a:cs typeface="Times New Roman"/>
              </a:rPr>
              <a:t>Functional Requirement</a:t>
            </a:r>
            <a:r>
              <a:rPr dirty="0" sz="950" spc="35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Specifications: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950" spc="15" b="1">
                <a:latin typeface="Times New Roman"/>
                <a:cs typeface="Times New Roman"/>
              </a:rPr>
              <a:t>Activity</a:t>
            </a:r>
            <a:r>
              <a:rPr dirty="0" sz="950" spc="25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Diagram:</a:t>
            </a:r>
            <a:endParaRPr sz="950">
              <a:latin typeface="Times New Roman"/>
              <a:cs typeface="Times New Roman"/>
            </a:endParaRPr>
          </a:p>
          <a:p>
            <a:pPr marL="12700" marR="5080" indent="457200">
              <a:lnSpc>
                <a:spcPts val="1730"/>
              </a:lnSpc>
              <a:spcBef>
                <a:spcPts val="105"/>
              </a:spcBef>
            </a:pPr>
            <a:r>
              <a:rPr dirty="0" sz="950" spc="10">
                <a:latin typeface="Times New Roman"/>
                <a:cs typeface="Times New Roman"/>
              </a:rPr>
              <a:t>This section </a:t>
            </a:r>
            <a:r>
              <a:rPr dirty="0" sz="950" spc="5">
                <a:latin typeface="Times New Roman"/>
                <a:cs typeface="Times New Roman"/>
              </a:rPr>
              <a:t>lists </a:t>
            </a:r>
            <a:r>
              <a:rPr dirty="0" sz="950" spc="15">
                <a:latin typeface="Times New Roman"/>
                <a:cs typeface="Times New Roman"/>
              </a:rPr>
              <a:t>the activity diagram </a:t>
            </a:r>
            <a:r>
              <a:rPr dirty="0" sz="950" spc="10">
                <a:latin typeface="Times New Roman"/>
                <a:cs typeface="Times New Roman"/>
              </a:rPr>
              <a:t>and describes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5">
                <a:latin typeface="Times New Roman"/>
                <a:cs typeface="Times New Roman"/>
              </a:rPr>
              <a:t>flow </a:t>
            </a:r>
            <a:r>
              <a:rPr dirty="0" sz="950" spc="10">
                <a:latin typeface="Times New Roman"/>
                <a:cs typeface="Times New Roman"/>
              </a:rPr>
              <a:t>of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activities in </a:t>
            </a:r>
            <a:r>
              <a:rPr dirty="0" sz="950" spc="15">
                <a:latin typeface="Times New Roman"/>
                <a:cs typeface="Times New Roman"/>
              </a:rPr>
              <a:t>the system. </a:t>
            </a:r>
            <a:r>
              <a:rPr dirty="0" sz="950" spc="5">
                <a:latin typeface="Times New Roman"/>
                <a:cs typeface="Times New Roman"/>
              </a:rPr>
              <a:t>A  </a:t>
            </a:r>
            <a:r>
              <a:rPr dirty="0" sz="950" spc="10">
                <a:latin typeface="Times New Roman"/>
                <a:cs typeface="Times New Roman"/>
              </a:rPr>
              <a:t>detailed description is then </a:t>
            </a:r>
            <a:r>
              <a:rPr dirty="0" sz="950" spc="5">
                <a:latin typeface="Times New Roman"/>
                <a:cs typeface="Times New Roman"/>
              </a:rPr>
              <a:t>given </a:t>
            </a:r>
            <a:r>
              <a:rPr dirty="0" sz="950" spc="10">
                <a:latin typeface="Times New Roman"/>
                <a:cs typeface="Times New Roman"/>
              </a:rPr>
              <a:t>after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figure </a:t>
            </a:r>
            <a:r>
              <a:rPr dirty="0" sz="950">
                <a:latin typeface="Times New Roman"/>
                <a:cs typeface="Times New Roman"/>
              </a:rPr>
              <a:t>for </a:t>
            </a:r>
            <a:r>
              <a:rPr dirty="0" sz="950" spc="10">
                <a:latin typeface="Times New Roman"/>
                <a:cs typeface="Times New Roman"/>
              </a:rPr>
              <a:t>each activity. </a:t>
            </a:r>
            <a:r>
              <a:rPr dirty="0" sz="950" spc="15">
                <a:latin typeface="Times New Roman"/>
                <a:cs typeface="Times New Roman"/>
              </a:rPr>
              <a:t>Figure </a:t>
            </a:r>
            <a:r>
              <a:rPr dirty="0" sz="950" spc="5">
                <a:latin typeface="Times New Roman"/>
                <a:cs typeface="Times New Roman"/>
              </a:rPr>
              <a:t># 3 </a:t>
            </a:r>
            <a:r>
              <a:rPr dirty="0" sz="950" spc="15">
                <a:latin typeface="Times New Roman"/>
                <a:cs typeface="Times New Roman"/>
              </a:rPr>
              <a:t>provides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overview of </a:t>
            </a:r>
            <a:r>
              <a:rPr dirty="0" sz="950" spc="15">
                <a:latin typeface="Times New Roman"/>
                <a:cs typeface="Times New Roman"/>
              </a:rPr>
              <a:t>the  activity </a:t>
            </a:r>
            <a:r>
              <a:rPr dirty="0" sz="950" spc="10">
                <a:latin typeface="Times New Roman"/>
                <a:cs typeface="Times New Roman"/>
              </a:rPr>
              <a:t>of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5">
                <a:latin typeface="Times New Roman"/>
                <a:cs typeface="Times New Roman"/>
              </a:rPr>
              <a:t>Online </a:t>
            </a:r>
            <a:r>
              <a:rPr dirty="0" sz="950" spc="10">
                <a:latin typeface="Times New Roman"/>
                <a:cs typeface="Times New Roman"/>
              </a:rPr>
              <a:t>Food </a:t>
            </a:r>
            <a:r>
              <a:rPr dirty="0" sz="950" spc="15">
                <a:latin typeface="Times New Roman"/>
                <a:cs typeface="Times New Roman"/>
              </a:rPr>
              <a:t>Order </a:t>
            </a:r>
            <a:r>
              <a:rPr dirty="0" sz="950" spc="10">
                <a:latin typeface="Times New Roman"/>
                <a:cs typeface="Times New Roman"/>
              </a:rPr>
              <a:t>System</a:t>
            </a:r>
            <a:r>
              <a:rPr dirty="0" sz="950" spc="17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application.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796" y="6944994"/>
            <a:ext cx="5297805" cy="21475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241935">
              <a:lnSpc>
                <a:spcPct val="100000"/>
              </a:lnSpc>
              <a:spcBef>
                <a:spcPts val="110"/>
              </a:spcBef>
            </a:pPr>
            <a:r>
              <a:rPr dirty="0" sz="950" spc="15" b="1">
                <a:latin typeface="Times New Roman"/>
                <a:cs typeface="Times New Roman"/>
              </a:rPr>
              <a:t>Figure</a:t>
            </a:r>
            <a:r>
              <a:rPr dirty="0" sz="950" spc="5" b="1">
                <a:latin typeface="Times New Roman"/>
                <a:cs typeface="Times New Roman"/>
              </a:rPr>
              <a:t> 2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50" spc="10" b="1">
                <a:latin typeface="Times New Roman"/>
                <a:cs typeface="Times New Roman"/>
              </a:rPr>
              <a:t>All </a:t>
            </a:r>
            <a:r>
              <a:rPr dirty="0" sz="950" spc="5" b="1">
                <a:latin typeface="Times New Roman"/>
                <a:cs typeface="Times New Roman"/>
              </a:rPr>
              <a:t>users </a:t>
            </a:r>
            <a:r>
              <a:rPr dirty="0" sz="950" b="1">
                <a:latin typeface="Times New Roman"/>
                <a:cs typeface="Times New Roman"/>
              </a:rPr>
              <a:t>of </a:t>
            </a:r>
            <a:r>
              <a:rPr dirty="0" sz="950" spc="5" b="1">
                <a:latin typeface="Times New Roman"/>
                <a:cs typeface="Times New Roman"/>
              </a:rPr>
              <a:t>the </a:t>
            </a:r>
            <a:r>
              <a:rPr dirty="0" sz="950" spc="15" b="1">
                <a:latin typeface="Times New Roman"/>
                <a:cs typeface="Times New Roman"/>
              </a:rPr>
              <a:t>system, </a:t>
            </a:r>
            <a:r>
              <a:rPr dirty="0" sz="950" spc="10" b="1">
                <a:latin typeface="Times New Roman"/>
                <a:cs typeface="Times New Roman"/>
              </a:rPr>
              <a:t>are </a:t>
            </a:r>
            <a:r>
              <a:rPr dirty="0" sz="950" spc="15" b="1">
                <a:latin typeface="Times New Roman"/>
                <a:cs typeface="Times New Roman"/>
              </a:rPr>
              <a:t>provided with </a:t>
            </a:r>
            <a:r>
              <a:rPr dirty="0" sz="950" spc="10" b="1">
                <a:latin typeface="Times New Roman"/>
                <a:cs typeface="Times New Roman"/>
              </a:rPr>
              <a:t>below </a:t>
            </a:r>
            <a:r>
              <a:rPr dirty="0" sz="950" spc="15" b="1">
                <a:latin typeface="Times New Roman"/>
                <a:cs typeface="Times New Roman"/>
              </a:rPr>
              <a:t>menu</a:t>
            </a:r>
            <a:r>
              <a:rPr dirty="0" sz="950" spc="225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options:</a:t>
            </a:r>
            <a:endParaRPr sz="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65"/>
              </a:spcBef>
            </a:pPr>
            <a:r>
              <a:rPr dirty="0" sz="950" spc="15">
                <a:latin typeface="Times New Roman"/>
                <a:cs typeface="Times New Roman"/>
              </a:rPr>
              <a:t>Home, Menu, </a:t>
            </a:r>
            <a:r>
              <a:rPr dirty="0" sz="950" spc="20">
                <a:latin typeface="Times New Roman"/>
                <a:cs typeface="Times New Roman"/>
              </a:rPr>
              <a:t>My </a:t>
            </a:r>
            <a:r>
              <a:rPr dirty="0" sz="950" spc="15">
                <a:latin typeface="Times New Roman"/>
                <a:cs typeface="Times New Roman"/>
              </a:rPr>
              <a:t>Cart, UserAccount, </a:t>
            </a:r>
            <a:r>
              <a:rPr dirty="0" sz="950" spc="10">
                <a:latin typeface="Times New Roman"/>
                <a:cs typeface="Times New Roman"/>
              </a:rPr>
              <a:t>eClub, </a:t>
            </a:r>
            <a:r>
              <a:rPr dirty="0" sz="950" spc="20">
                <a:latin typeface="Times New Roman"/>
                <a:cs typeface="Times New Roman"/>
              </a:rPr>
              <a:t>AboutUs </a:t>
            </a:r>
            <a:r>
              <a:rPr dirty="0" sz="950" spc="15">
                <a:latin typeface="Times New Roman"/>
                <a:cs typeface="Times New Roman"/>
              </a:rPr>
              <a:t>and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Contact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50" spc="20" b="1">
                <a:latin typeface="Times New Roman"/>
                <a:cs typeface="Times New Roman"/>
              </a:rPr>
              <a:t>Web </a:t>
            </a:r>
            <a:r>
              <a:rPr dirty="0" sz="950" spc="15" b="1">
                <a:latin typeface="Times New Roman"/>
                <a:cs typeface="Times New Roman"/>
              </a:rPr>
              <a:t>Ordering System</a:t>
            </a:r>
            <a:r>
              <a:rPr dirty="0" sz="950" spc="75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Module</a:t>
            </a:r>
            <a:endParaRPr sz="950">
              <a:latin typeface="Times New Roman"/>
              <a:cs typeface="Times New Roman"/>
            </a:endParaRPr>
          </a:p>
          <a:p>
            <a:pPr marL="12700" marR="245110">
              <a:lnSpc>
                <a:spcPts val="1730"/>
              </a:lnSpc>
              <a:spcBef>
                <a:spcPts val="130"/>
              </a:spcBef>
            </a:pPr>
            <a:r>
              <a:rPr dirty="0" sz="950" spc="15">
                <a:latin typeface="Times New Roman"/>
                <a:cs typeface="Times New Roman"/>
              </a:rPr>
              <a:t>Customers </a:t>
            </a:r>
            <a:r>
              <a:rPr dirty="0" sz="950" spc="10">
                <a:latin typeface="Times New Roman"/>
                <a:cs typeface="Times New Roman"/>
              </a:rPr>
              <a:t>of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Web </a:t>
            </a:r>
            <a:r>
              <a:rPr dirty="0" sz="950" spc="15">
                <a:latin typeface="Times New Roman"/>
                <a:cs typeface="Times New Roman"/>
              </a:rPr>
              <a:t>Ordering </a:t>
            </a:r>
            <a:r>
              <a:rPr dirty="0" sz="950" spc="10">
                <a:latin typeface="Times New Roman"/>
                <a:cs typeface="Times New Roman"/>
              </a:rPr>
              <a:t>system will interact with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application </a:t>
            </a:r>
            <a:r>
              <a:rPr dirty="0" sz="950" spc="15">
                <a:latin typeface="Times New Roman"/>
                <a:cs typeface="Times New Roman"/>
              </a:rPr>
              <a:t>through an </a:t>
            </a:r>
            <a:r>
              <a:rPr dirty="0" sz="950" spc="10">
                <a:latin typeface="Times New Roman"/>
                <a:cs typeface="Times New Roman"/>
              </a:rPr>
              <a:t>easy to use top  navigation</a:t>
            </a:r>
            <a:r>
              <a:rPr dirty="0" sz="950" spc="5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menu.</a:t>
            </a:r>
            <a:endParaRPr sz="95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680"/>
              </a:lnSpc>
              <a:spcBef>
                <a:spcPts val="11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“Home” menu </a:t>
            </a:r>
            <a:r>
              <a:rPr dirty="0" sz="950" spc="10">
                <a:latin typeface="Times New Roman"/>
                <a:cs typeface="Times New Roman"/>
              </a:rPr>
              <a:t>option: </a:t>
            </a:r>
            <a:r>
              <a:rPr dirty="0" sz="950" spc="15">
                <a:latin typeface="Times New Roman"/>
                <a:cs typeface="Times New Roman"/>
              </a:rPr>
              <a:t>allows the </a:t>
            </a:r>
            <a:r>
              <a:rPr dirty="0" sz="950" spc="10">
                <a:latin typeface="Times New Roman"/>
                <a:cs typeface="Times New Roman"/>
              </a:rPr>
              <a:t>users to see all food items </a:t>
            </a:r>
            <a:r>
              <a:rPr dirty="0" sz="950" spc="5">
                <a:latin typeface="Times New Roman"/>
                <a:cs typeface="Times New Roman"/>
              </a:rPr>
              <a:t>offered </a:t>
            </a:r>
            <a:r>
              <a:rPr dirty="0" sz="950" spc="10">
                <a:latin typeface="Times New Roman"/>
                <a:cs typeface="Times New Roman"/>
              </a:rPr>
              <a:t>with </a:t>
            </a:r>
            <a:r>
              <a:rPr dirty="0" sz="950" spc="5">
                <a:latin typeface="Times New Roman"/>
                <a:cs typeface="Times New Roman"/>
              </a:rPr>
              <a:t>nice </a:t>
            </a:r>
            <a:r>
              <a:rPr dirty="0" sz="950" spc="10">
                <a:latin typeface="Times New Roman"/>
                <a:cs typeface="Times New Roman"/>
              </a:rPr>
              <a:t>images </a:t>
            </a:r>
            <a:r>
              <a:rPr dirty="0" sz="950">
                <a:latin typeface="Times New Roman"/>
                <a:cs typeface="Times New Roman"/>
              </a:rPr>
              <a:t>as </a:t>
            </a:r>
            <a:r>
              <a:rPr dirty="0" sz="950" spc="15">
                <a:latin typeface="Times New Roman"/>
                <a:cs typeface="Times New Roman"/>
              </a:rPr>
              <a:t>well </a:t>
            </a:r>
            <a:r>
              <a:rPr dirty="0" sz="950">
                <a:latin typeface="Times New Roman"/>
                <a:cs typeface="Times New Roman"/>
              </a:rPr>
              <a:t>as  </a:t>
            </a:r>
            <a:r>
              <a:rPr dirty="0" sz="950" spc="5">
                <a:latin typeface="Times New Roman"/>
                <a:cs typeface="Times New Roman"/>
              </a:rPr>
              <a:t>select </a:t>
            </a:r>
            <a:r>
              <a:rPr dirty="0" sz="950" spc="15">
                <a:latin typeface="Times New Roman"/>
                <a:cs typeface="Times New Roman"/>
              </a:rPr>
              <a:t>an </a:t>
            </a:r>
            <a:r>
              <a:rPr dirty="0" sz="950" spc="10">
                <a:latin typeface="Times New Roman"/>
                <a:cs typeface="Times New Roman"/>
              </a:rPr>
              <a:t>item to place </a:t>
            </a:r>
            <a:r>
              <a:rPr dirty="0" sz="950" spc="15">
                <a:latin typeface="Times New Roman"/>
                <a:cs typeface="Times New Roman"/>
              </a:rPr>
              <a:t>an</a:t>
            </a:r>
            <a:r>
              <a:rPr dirty="0" sz="950" spc="15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order.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844" y="927100"/>
            <a:ext cx="7188834" cy="5768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pc="5"/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pc="5"/>
              <a:t>10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42796" y="847090"/>
            <a:ext cx="5483225" cy="7729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111760" indent="-228600">
              <a:lnSpc>
                <a:spcPct val="1474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“Menu”menu </a:t>
            </a:r>
            <a:r>
              <a:rPr dirty="0" sz="950" spc="10">
                <a:latin typeface="Times New Roman"/>
                <a:cs typeface="Times New Roman"/>
              </a:rPr>
              <a:t>option: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20">
                <a:latin typeface="Times New Roman"/>
                <a:cs typeface="Times New Roman"/>
              </a:rPr>
              <a:t>‘Drop-Down’ </a:t>
            </a:r>
            <a:r>
              <a:rPr dirty="0" sz="950" spc="15">
                <a:latin typeface="Times New Roman"/>
                <a:cs typeface="Times New Roman"/>
              </a:rPr>
              <a:t>menu, allows </a:t>
            </a:r>
            <a:r>
              <a:rPr dirty="0" sz="950" spc="10">
                <a:latin typeface="Times New Roman"/>
                <a:cs typeface="Times New Roman"/>
              </a:rPr>
              <a:t>users to see all food </a:t>
            </a:r>
            <a:r>
              <a:rPr dirty="0" sz="950" spc="15">
                <a:latin typeface="Times New Roman"/>
                <a:cs typeface="Times New Roman"/>
              </a:rPr>
              <a:t>items </a:t>
            </a:r>
            <a:r>
              <a:rPr dirty="0" sz="950" spc="10">
                <a:latin typeface="Times New Roman"/>
                <a:cs typeface="Times New Roman"/>
              </a:rPr>
              <a:t>per category. Item  can then be </a:t>
            </a:r>
            <a:r>
              <a:rPr dirty="0" sz="950" spc="15">
                <a:latin typeface="Times New Roman"/>
                <a:cs typeface="Times New Roman"/>
              </a:rPr>
              <a:t>added </a:t>
            </a: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5">
                <a:latin typeface="Times New Roman"/>
                <a:cs typeface="Times New Roman"/>
              </a:rPr>
              <a:t>cart </a:t>
            </a:r>
            <a:r>
              <a:rPr dirty="0" sz="950" spc="15">
                <a:latin typeface="Times New Roman"/>
                <a:cs typeface="Times New Roman"/>
              </a:rPr>
              <a:t>using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0">
                <a:latin typeface="Times New Roman"/>
                <a:cs typeface="Times New Roman"/>
              </a:rPr>
              <a:t>single button</a:t>
            </a:r>
            <a:r>
              <a:rPr dirty="0" sz="950" spc="23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click.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3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20">
                <a:latin typeface="Times New Roman"/>
                <a:cs typeface="Times New Roman"/>
              </a:rPr>
              <a:t>“My </a:t>
            </a:r>
            <a:r>
              <a:rPr dirty="0" sz="950" spc="15">
                <a:latin typeface="Times New Roman"/>
                <a:cs typeface="Times New Roman"/>
              </a:rPr>
              <a:t>Cart (x)”menu option:</a:t>
            </a:r>
            <a:endParaRPr sz="950">
              <a:latin typeface="Times New Roman"/>
              <a:cs typeface="Times New Roman"/>
            </a:endParaRPr>
          </a:p>
          <a:p>
            <a:pPr lvl="1" marL="698500" marR="11430" indent="-228600">
              <a:lnSpc>
                <a:spcPct val="150200"/>
              </a:lnSpc>
              <a:spcBef>
                <a:spcPts val="20"/>
              </a:spcBef>
              <a:buChar char="-"/>
              <a:tabLst>
                <a:tab pos="698500" algn="l"/>
                <a:tab pos="699135" algn="l"/>
              </a:tabLst>
            </a:pPr>
            <a:r>
              <a:rPr dirty="0" sz="950" spc="15">
                <a:latin typeface="Times New Roman"/>
                <a:cs typeface="Times New Roman"/>
              </a:rPr>
              <a:t>Allows </a:t>
            </a:r>
            <a:r>
              <a:rPr dirty="0" sz="950" spc="10">
                <a:latin typeface="Times New Roman"/>
                <a:cs typeface="Times New Roman"/>
              </a:rPr>
              <a:t>users to see details of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items placed in cart. Details include </a:t>
            </a:r>
            <a:r>
              <a:rPr dirty="0" sz="950" spc="5">
                <a:latin typeface="Times New Roman"/>
                <a:cs typeface="Times New Roman"/>
              </a:rPr>
              <a:t>Item </a:t>
            </a:r>
            <a:r>
              <a:rPr dirty="0" sz="950" spc="10">
                <a:latin typeface="Times New Roman"/>
                <a:cs typeface="Times New Roman"/>
              </a:rPr>
              <a:t>#, Product </a:t>
            </a:r>
            <a:r>
              <a:rPr dirty="0" sz="950" spc="15">
                <a:latin typeface="Times New Roman"/>
                <a:cs typeface="Times New Roman"/>
              </a:rPr>
              <a:t>Name,  </a:t>
            </a:r>
            <a:r>
              <a:rPr dirty="0" sz="950" spc="10">
                <a:latin typeface="Times New Roman"/>
                <a:cs typeface="Times New Roman"/>
              </a:rPr>
              <a:t>Product Image, Product Description, </a:t>
            </a:r>
            <a:r>
              <a:rPr dirty="0" sz="950" spc="15">
                <a:latin typeface="Times New Roman"/>
                <a:cs typeface="Times New Roman"/>
              </a:rPr>
              <a:t>Quantity, </a:t>
            </a:r>
            <a:r>
              <a:rPr dirty="0" sz="950" spc="10">
                <a:latin typeface="Times New Roman"/>
                <a:cs typeface="Times New Roman"/>
              </a:rPr>
              <a:t>Unit Price, Total per item </a:t>
            </a:r>
            <a:r>
              <a:rPr dirty="0" sz="950" spc="15">
                <a:latin typeface="Times New Roman"/>
                <a:cs typeface="Times New Roman"/>
              </a:rPr>
              <a:t>and </a:t>
            </a:r>
            <a:r>
              <a:rPr dirty="0" sz="950" spc="5">
                <a:latin typeface="Times New Roman"/>
                <a:cs typeface="Times New Roman"/>
              </a:rPr>
              <a:t>final </a:t>
            </a:r>
            <a:r>
              <a:rPr dirty="0" sz="950" spc="10">
                <a:latin typeface="Times New Roman"/>
                <a:cs typeface="Times New Roman"/>
              </a:rPr>
              <a:t>Total </a:t>
            </a:r>
            <a:r>
              <a:rPr dirty="0" sz="950" spc="20">
                <a:latin typeface="Times New Roman"/>
                <a:cs typeface="Times New Roman"/>
              </a:rPr>
              <a:t>of  </a:t>
            </a:r>
            <a:r>
              <a:rPr dirty="0" sz="950" spc="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order. It </a:t>
            </a:r>
            <a:r>
              <a:rPr dirty="0" sz="950" spc="15">
                <a:latin typeface="Times New Roman"/>
                <a:cs typeface="Times New Roman"/>
              </a:rPr>
              <a:t>also allows ‘Update’ and </a:t>
            </a:r>
            <a:r>
              <a:rPr dirty="0" sz="950" spc="10">
                <a:latin typeface="Times New Roman"/>
                <a:cs typeface="Times New Roman"/>
              </a:rPr>
              <a:t>‘Delete’ </a:t>
            </a:r>
            <a:r>
              <a:rPr dirty="0" sz="950" spc="15">
                <a:latin typeface="Times New Roman"/>
                <a:cs typeface="Times New Roman"/>
              </a:rPr>
              <a:t>an </a:t>
            </a:r>
            <a:r>
              <a:rPr dirty="0" sz="950" spc="5">
                <a:latin typeface="Times New Roman"/>
                <a:cs typeface="Times New Roman"/>
              </a:rPr>
              <a:t>item </a:t>
            </a:r>
            <a:r>
              <a:rPr dirty="0" sz="950" spc="10">
                <a:latin typeface="Times New Roman"/>
                <a:cs typeface="Times New Roman"/>
              </a:rPr>
              <a:t>using single button click. User </a:t>
            </a:r>
            <a:r>
              <a:rPr dirty="0" sz="950" spc="5">
                <a:latin typeface="Times New Roman"/>
                <a:cs typeface="Times New Roman"/>
              </a:rPr>
              <a:t>can </a:t>
            </a:r>
            <a:r>
              <a:rPr dirty="0" sz="950" spc="10">
                <a:latin typeface="Times New Roman"/>
                <a:cs typeface="Times New Roman"/>
              </a:rPr>
              <a:t>then  use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0">
                <a:latin typeface="Times New Roman"/>
                <a:cs typeface="Times New Roman"/>
              </a:rPr>
              <a:t>‘Proceed to </a:t>
            </a:r>
            <a:r>
              <a:rPr dirty="0" sz="950" spc="15">
                <a:latin typeface="Times New Roman"/>
                <a:cs typeface="Times New Roman"/>
              </a:rPr>
              <a:t>checkout’ </a:t>
            </a:r>
            <a:r>
              <a:rPr dirty="0" sz="950" spc="10">
                <a:latin typeface="Times New Roman"/>
                <a:cs typeface="Times New Roman"/>
              </a:rPr>
              <a:t>button to </a:t>
            </a:r>
            <a:r>
              <a:rPr dirty="0" sz="950" spc="15">
                <a:latin typeface="Times New Roman"/>
                <a:cs typeface="Times New Roman"/>
              </a:rPr>
              <a:t>proceed</a:t>
            </a:r>
            <a:r>
              <a:rPr dirty="0" sz="950" spc="19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further.</a:t>
            </a:r>
            <a:endParaRPr sz="950">
              <a:latin typeface="Times New Roman"/>
              <a:cs typeface="Times New Roman"/>
            </a:endParaRPr>
          </a:p>
          <a:p>
            <a:pPr lvl="1" marL="698500" marR="5080" indent="-228600">
              <a:lnSpc>
                <a:spcPct val="151600"/>
              </a:lnSpc>
              <a:spcBef>
                <a:spcPts val="25"/>
              </a:spcBef>
              <a:buChar char="-"/>
              <a:tabLst>
                <a:tab pos="698500" algn="l"/>
                <a:tab pos="699135" algn="l"/>
              </a:tabLst>
            </a:pPr>
            <a:r>
              <a:rPr dirty="0" sz="950" spc="10">
                <a:latin typeface="Times New Roman"/>
                <a:cs typeface="Times New Roman"/>
              </a:rPr>
              <a:t>Once, </a:t>
            </a:r>
            <a:r>
              <a:rPr dirty="0" sz="950" spc="15">
                <a:latin typeface="Times New Roman"/>
                <a:cs typeface="Times New Roman"/>
              </a:rPr>
              <a:t>Check </a:t>
            </a:r>
            <a:r>
              <a:rPr dirty="0" sz="950" spc="10">
                <a:latin typeface="Times New Roman"/>
                <a:cs typeface="Times New Roman"/>
              </a:rPr>
              <a:t>Out button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selected, user </a:t>
            </a:r>
            <a:r>
              <a:rPr dirty="0" sz="950" spc="5">
                <a:latin typeface="Times New Roman"/>
                <a:cs typeface="Times New Roman"/>
              </a:rPr>
              <a:t>will </a:t>
            </a:r>
            <a:r>
              <a:rPr dirty="0" sz="950" spc="10">
                <a:latin typeface="Times New Roman"/>
                <a:cs typeface="Times New Roman"/>
              </a:rPr>
              <a:t>be </a:t>
            </a:r>
            <a:r>
              <a:rPr dirty="0" sz="950" spc="15">
                <a:latin typeface="Times New Roman"/>
                <a:cs typeface="Times New Roman"/>
              </a:rPr>
              <a:t>prompted </a:t>
            </a:r>
            <a:r>
              <a:rPr dirty="0" sz="950" spc="5">
                <a:latin typeface="Times New Roman"/>
                <a:cs typeface="Times New Roman"/>
              </a:rPr>
              <a:t>for </a:t>
            </a:r>
            <a:r>
              <a:rPr dirty="0" sz="950" spc="15">
                <a:latin typeface="Times New Roman"/>
                <a:cs typeface="Times New Roman"/>
              </a:rPr>
              <a:t>the Sign </a:t>
            </a:r>
            <a:r>
              <a:rPr dirty="0" sz="950" spc="10">
                <a:latin typeface="Times New Roman"/>
                <a:cs typeface="Times New Roman"/>
              </a:rPr>
              <a:t>In/Sign </a:t>
            </a:r>
            <a:r>
              <a:rPr dirty="0" sz="950" spc="5">
                <a:latin typeface="Times New Roman"/>
                <a:cs typeface="Times New Roman"/>
              </a:rPr>
              <a:t>Up </a:t>
            </a:r>
            <a:r>
              <a:rPr dirty="0" sz="950" spc="10">
                <a:latin typeface="Times New Roman"/>
                <a:cs typeface="Times New Roman"/>
              </a:rPr>
              <a:t>process if  not logged in else </a:t>
            </a:r>
            <a:r>
              <a:rPr dirty="0" sz="950" spc="15">
                <a:latin typeface="Times New Roman"/>
                <a:cs typeface="Times New Roman"/>
              </a:rPr>
              <a:t>user </a:t>
            </a:r>
            <a:r>
              <a:rPr dirty="0" sz="950" spc="10">
                <a:latin typeface="Times New Roman"/>
                <a:cs typeface="Times New Roman"/>
              </a:rPr>
              <a:t>will be presented with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5">
                <a:latin typeface="Times New Roman"/>
                <a:cs typeface="Times New Roman"/>
              </a:rPr>
              <a:t>simple “Payment Information” </a:t>
            </a:r>
            <a:r>
              <a:rPr dirty="0" sz="950" spc="10">
                <a:latin typeface="Times New Roman"/>
                <a:cs typeface="Times New Roman"/>
              </a:rPr>
              <a:t>form. </a:t>
            </a:r>
            <a:r>
              <a:rPr dirty="0" sz="950" spc="15">
                <a:latin typeface="Times New Roman"/>
                <a:cs typeface="Times New Roman"/>
              </a:rPr>
              <a:t>User </a:t>
            </a:r>
            <a:r>
              <a:rPr dirty="0" sz="950" spc="10">
                <a:latin typeface="Times New Roman"/>
                <a:cs typeface="Times New Roman"/>
              </a:rPr>
              <a:t>will  be asked to </a:t>
            </a:r>
            <a:r>
              <a:rPr dirty="0" sz="950" spc="15">
                <a:latin typeface="Times New Roman"/>
                <a:cs typeface="Times New Roman"/>
              </a:rPr>
              <a:t>provide </a:t>
            </a:r>
            <a:r>
              <a:rPr dirty="0" sz="950" spc="10">
                <a:latin typeface="Times New Roman"/>
                <a:cs typeface="Times New Roman"/>
              </a:rPr>
              <a:t>all </a:t>
            </a:r>
            <a:r>
              <a:rPr dirty="0" sz="950" spc="15">
                <a:latin typeface="Times New Roman"/>
                <a:cs typeface="Times New Roman"/>
              </a:rPr>
              <a:t>required </a:t>
            </a:r>
            <a:r>
              <a:rPr dirty="0" sz="950" spc="10">
                <a:latin typeface="Times New Roman"/>
                <a:cs typeface="Times New Roman"/>
              </a:rPr>
              <a:t>details </a:t>
            </a:r>
            <a:r>
              <a:rPr dirty="0" sz="950">
                <a:latin typeface="Times New Roman"/>
                <a:cs typeface="Times New Roman"/>
              </a:rPr>
              <a:t>in </a:t>
            </a:r>
            <a:r>
              <a:rPr dirty="0" sz="950" spc="10">
                <a:latin typeface="Times New Roman"/>
                <a:cs typeface="Times New Roman"/>
              </a:rPr>
              <a:t>displayed </a:t>
            </a:r>
            <a:r>
              <a:rPr dirty="0" sz="950" spc="5">
                <a:latin typeface="Times New Roman"/>
                <a:cs typeface="Times New Roman"/>
              </a:rPr>
              <a:t>text </a:t>
            </a:r>
            <a:r>
              <a:rPr dirty="0" sz="950" spc="15">
                <a:latin typeface="Times New Roman"/>
                <a:cs typeface="Times New Roman"/>
              </a:rPr>
              <a:t>boxes and make </a:t>
            </a:r>
            <a:r>
              <a:rPr dirty="0" sz="950" spc="20">
                <a:latin typeface="Times New Roman"/>
                <a:cs typeface="Times New Roman"/>
              </a:rPr>
              <a:t>appropriate </a:t>
            </a:r>
            <a:r>
              <a:rPr dirty="0" sz="950" spc="15">
                <a:latin typeface="Times New Roman"/>
                <a:cs typeface="Times New Roman"/>
              </a:rPr>
              <a:t>Drop-  down </a:t>
            </a:r>
            <a:r>
              <a:rPr dirty="0" sz="950" spc="10">
                <a:latin typeface="Times New Roman"/>
                <a:cs typeface="Times New Roman"/>
              </a:rPr>
              <a:t>selections. </a:t>
            </a:r>
            <a:r>
              <a:rPr dirty="0" sz="950" spc="5">
                <a:latin typeface="Times New Roman"/>
                <a:cs typeface="Times New Roman"/>
              </a:rPr>
              <a:t>Then, </a:t>
            </a:r>
            <a:r>
              <a:rPr dirty="0" sz="950" spc="10">
                <a:latin typeface="Times New Roman"/>
                <a:cs typeface="Times New Roman"/>
              </a:rPr>
              <a:t>all </a:t>
            </a:r>
            <a:r>
              <a:rPr dirty="0" sz="950" spc="5">
                <a:latin typeface="Times New Roman"/>
                <a:cs typeface="Times New Roman"/>
              </a:rPr>
              <a:t>this </a:t>
            </a:r>
            <a:r>
              <a:rPr dirty="0" sz="950" spc="15">
                <a:latin typeface="Times New Roman"/>
                <a:cs typeface="Times New Roman"/>
              </a:rPr>
              <a:t>information </a:t>
            </a:r>
            <a:r>
              <a:rPr dirty="0" sz="950" spc="10">
                <a:latin typeface="Times New Roman"/>
                <a:cs typeface="Times New Roman"/>
              </a:rPr>
              <a:t>can be </a:t>
            </a:r>
            <a:r>
              <a:rPr dirty="0" sz="950" spc="15">
                <a:latin typeface="Times New Roman"/>
                <a:cs typeface="Times New Roman"/>
              </a:rPr>
              <a:t>saved</a:t>
            </a:r>
            <a:r>
              <a:rPr dirty="0" sz="950" spc="7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using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0">
                <a:latin typeface="Times New Roman"/>
                <a:cs typeface="Times New Roman"/>
              </a:rPr>
              <a:t>‘Save’ button.</a:t>
            </a:r>
            <a:endParaRPr sz="950">
              <a:latin typeface="Times New Roman"/>
              <a:cs typeface="Times New Roman"/>
            </a:endParaRPr>
          </a:p>
          <a:p>
            <a:pPr lvl="1" marL="698500" marR="212725" indent="-228600">
              <a:lnSpc>
                <a:spcPct val="149600"/>
              </a:lnSpc>
              <a:spcBef>
                <a:spcPts val="20"/>
              </a:spcBef>
              <a:buChar char="-"/>
              <a:tabLst>
                <a:tab pos="698500" algn="l"/>
                <a:tab pos="699135" algn="l"/>
              </a:tabLst>
            </a:pPr>
            <a:r>
              <a:rPr dirty="0" sz="950" spc="10">
                <a:latin typeface="Times New Roman"/>
                <a:cs typeface="Times New Roman"/>
              </a:rPr>
              <a:t>User </a:t>
            </a:r>
            <a:r>
              <a:rPr dirty="0" sz="950" spc="5">
                <a:latin typeface="Times New Roman"/>
                <a:cs typeface="Times New Roman"/>
              </a:rPr>
              <a:t>will </a:t>
            </a:r>
            <a:r>
              <a:rPr dirty="0" sz="950" spc="10">
                <a:latin typeface="Times New Roman"/>
                <a:cs typeface="Times New Roman"/>
              </a:rPr>
              <a:t>then be presented with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5">
                <a:latin typeface="Times New Roman"/>
                <a:cs typeface="Times New Roman"/>
              </a:rPr>
              <a:t>“Review Order” </a:t>
            </a:r>
            <a:r>
              <a:rPr dirty="0" sz="950" spc="10">
                <a:latin typeface="Times New Roman"/>
                <a:cs typeface="Times New Roman"/>
              </a:rPr>
              <a:t>page, which </a:t>
            </a:r>
            <a:r>
              <a:rPr dirty="0" sz="950" spc="5">
                <a:latin typeface="Times New Roman"/>
                <a:cs typeface="Times New Roman"/>
              </a:rPr>
              <a:t>will </a:t>
            </a:r>
            <a:r>
              <a:rPr dirty="0" sz="950" spc="20">
                <a:latin typeface="Times New Roman"/>
                <a:cs typeface="Times New Roman"/>
              </a:rPr>
              <a:t>display </a:t>
            </a:r>
            <a:r>
              <a:rPr dirty="0" sz="950" spc="15">
                <a:latin typeface="Times New Roman"/>
                <a:cs typeface="Times New Roman"/>
              </a:rPr>
              <a:t>Payment  Information along </a:t>
            </a:r>
            <a:r>
              <a:rPr dirty="0" sz="950" spc="5">
                <a:latin typeface="Times New Roman"/>
                <a:cs typeface="Times New Roman"/>
              </a:rPr>
              <a:t>with </a:t>
            </a:r>
            <a:r>
              <a:rPr dirty="0" sz="950" spc="10">
                <a:latin typeface="Times New Roman"/>
                <a:cs typeface="Times New Roman"/>
              </a:rPr>
              <a:t>Order details to </a:t>
            </a:r>
            <a:r>
              <a:rPr dirty="0" sz="950" spc="15">
                <a:latin typeface="Times New Roman"/>
                <a:cs typeface="Times New Roman"/>
              </a:rPr>
              <a:t>review. </a:t>
            </a:r>
            <a:r>
              <a:rPr dirty="0" sz="950" spc="10">
                <a:latin typeface="Times New Roman"/>
                <a:cs typeface="Times New Roman"/>
              </a:rPr>
              <a:t>User </a:t>
            </a:r>
            <a:r>
              <a:rPr dirty="0" sz="950" spc="5">
                <a:latin typeface="Times New Roman"/>
                <a:cs typeface="Times New Roman"/>
              </a:rPr>
              <a:t>can </a:t>
            </a:r>
            <a:r>
              <a:rPr dirty="0" sz="950" spc="10">
                <a:latin typeface="Times New Roman"/>
                <a:cs typeface="Times New Roman"/>
              </a:rPr>
              <a:t>then use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0">
                <a:latin typeface="Times New Roman"/>
                <a:cs typeface="Times New Roman"/>
              </a:rPr>
              <a:t>‘Check </a:t>
            </a:r>
            <a:r>
              <a:rPr dirty="0" sz="950" spc="15">
                <a:latin typeface="Times New Roman"/>
                <a:cs typeface="Times New Roman"/>
              </a:rPr>
              <a:t>Out’ </a:t>
            </a:r>
            <a:r>
              <a:rPr dirty="0" sz="950" spc="10">
                <a:latin typeface="Times New Roman"/>
                <a:cs typeface="Times New Roman"/>
              </a:rPr>
              <a:t>button to  place </a:t>
            </a:r>
            <a:r>
              <a:rPr dirty="0" sz="950" spc="15">
                <a:latin typeface="Times New Roman"/>
                <a:cs typeface="Times New Roman"/>
              </a:rPr>
              <a:t>an</a:t>
            </a:r>
            <a:r>
              <a:rPr dirty="0" sz="950" spc="4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order.</a:t>
            </a:r>
            <a:endParaRPr sz="950">
              <a:latin typeface="Times New Roman"/>
              <a:cs typeface="Times New Roman"/>
            </a:endParaRPr>
          </a:p>
          <a:p>
            <a:pPr lvl="1" marL="698500" marR="696595" indent="-228600">
              <a:lnSpc>
                <a:spcPct val="151600"/>
              </a:lnSpc>
              <a:spcBef>
                <a:spcPts val="25"/>
              </a:spcBef>
              <a:buChar char="-"/>
              <a:tabLst>
                <a:tab pos="698500" algn="l"/>
                <a:tab pos="699135" algn="l"/>
              </a:tabLst>
            </a:pPr>
            <a:r>
              <a:rPr dirty="0" sz="950" spc="15">
                <a:latin typeface="Times New Roman"/>
                <a:cs typeface="Times New Roman"/>
              </a:rPr>
              <a:t>Once </a:t>
            </a:r>
            <a:r>
              <a:rPr dirty="0" sz="950" spc="10">
                <a:latin typeface="Times New Roman"/>
                <a:cs typeface="Times New Roman"/>
              </a:rPr>
              <a:t>order </a:t>
            </a:r>
            <a:r>
              <a:rPr dirty="0" sz="950">
                <a:latin typeface="Times New Roman"/>
                <a:cs typeface="Times New Roman"/>
              </a:rPr>
              <a:t>is </a:t>
            </a:r>
            <a:r>
              <a:rPr dirty="0" sz="950" spc="10">
                <a:latin typeface="Times New Roman"/>
                <a:cs typeface="Times New Roman"/>
              </a:rPr>
              <a:t>placed, user will be </a:t>
            </a:r>
            <a:r>
              <a:rPr dirty="0" sz="950" spc="15">
                <a:latin typeface="Times New Roman"/>
                <a:cs typeface="Times New Roman"/>
              </a:rPr>
              <a:t>presented </a:t>
            </a:r>
            <a:r>
              <a:rPr dirty="0" sz="950" spc="10">
                <a:latin typeface="Times New Roman"/>
                <a:cs typeface="Times New Roman"/>
              </a:rPr>
              <a:t>with </a:t>
            </a:r>
            <a:r>
              <a:rPr dirty="0" sz="950" spc="15">
                <a:latin typeface="Times New Roman"/>
                <a:cs typeface="Times New Roman"/>
              </a:rPr>
              <a:t>appropriate Order confirmation  </a:t>
            </a:r>
            <a:r>
              <a:rPr dirty="0" sz="950" spc="10">
                <a:latin typeface="Times New Roman"/>
                <a:cs typeface="Times New Roman"/>
              </a:rPr>
              <a:t>success/failure</a:t>
            </a:r>
            <a:r>
              <a:rPr dirty="0" sz="950" spc="4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message.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3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“MyAccount”: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5">
                <a:latin typeface="Times New Roman"/>
                <a:cs typeface="Times New Roman"/>
              </a:rPr>
              <a:t>“Drop Down” menu </a:t>
            </a:r>
            <a:r>
              <a:rPr dirty="0" sz="950" spc="10">
                <a:latin typeface="Times New Roman"/>
                <a:cs typeface="Times New Roman"/>
              </a:rPr>
              <a:t>will </a:t>
            </a:r>
            <a:r>
              <a:rPr dirty="0" sz="950" spc="15">
                <a:latin typeface="Times New Roman"/>
                <a:cs typeface="Times New Roman"/>
              </a:rPr>
              <a:t>display the </a:t>
            </a:r>
            <a:r>
              <a:rPr dirty="0" sz="950" spc="10">
                <a:latin typeface="Times New Roman"/>
                <a:cs typeface="Times New Roman"/>
              </a:rPr>
              <a:t>user orders, Sign In and Sign Out</a:t>
            </a:r>
            <a:r>
              <a:rPr dirty="0" sz="950" spc="9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options.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6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eClub- Allows </a:t>
            </a:r>
            <a:r>
              <a:rPr dirty="0" sz="950" spc="10">
                <a:latin typeface="Times New Roman"/>
                <a:cs typeface="Times New Roman"/>
              </a:rPr>
              <a:t>user to </a:t>
            </a:r>
            <a:r>
              <a:rPr dirty="0" sz="950" spc="15">
                <a:latin typeface="Times New Roman"/>
                <a:cs typeface="Times New Roman"/>
              </a:rPr>
              <a:t>subscribe </a:t>
            </a:r>
            <a:r>
              <a:rPr dirty="0" sz="950" spc="10">
                <a:latin typeface="Times New Roman"/>
                <a:cs typeface="Times New Roman"/>
              </a:rPr>
              <a:t>to eClub to get </a:t>
            </a:r>
            <a:r>
              <a:rPr dirty="0" sz="950" spc="15">
                <a:latin typeface="Times New Roman"/>
                <a:cs typeface="Times New Roman"/>
              </a:rPr>
              <a:t>promotional </a:t>
            </a:r>
            <a:r>
              <a:rPr dirty="0" sz="950" spc="5">
                <a:latin typeface="Times New Roman"/>
                <a:cs typeface="Times New Roman"/>
              </a:rPr>
              <a:t>deals </a:t>
            </a:r>
            <a:r>
              <a:rPr dirty="0" sz="950" spc="15">
                <a:latin typeface="Times New Roman"/>
                <a:cs typeface="Times New Roman"/>
              </a:rPr>
              <a:t>and discounts</a:t>
            </a:r>
            <a:r>
              <a:rPr dirty="0" sz="950" spc="21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offers.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950" spc="20" b="1">
                <a:latin typeface="Times New Roman"/>
                <a:cs typeface="Times New Roman"/>
              </a:rPr>
              <a:t>Menu </a:t>
            </a:r>
            <a:r>
              <a:rPr dirty="0" sz="950" spc="15" b="1">
                <a:latin typeface="Times New Roman"/>
                <a:cs typeface="Times New Roman"/>
              </a:rPr>
              <a:t>Management System</a:t>
            </a:r>
            <a:r>
              <a:rPr dirty="0" sz="950" spc="75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Module</a:t>
            </a:r>
            <a:endParaRPr sz="950">
              <a:latin typeface="Times New Roman"/>
              <a:cs typeface="Times New Roman"/>
            </a:endParaRPr>
          </a:p>
          <a:p>
            <a:pPr marL="12700" marR="50165" indent="457200">
              <a:lnSpc>
                <a:spcPts val="1730"/>
              </a:lnSpc>
              <a:spcBef>
                <a:spcPts val="130"/>
              </a:spcBef>
            </a:pPr>
            <a:r>
              <a:rPr dirty="0" sz="950" spc="10">
                <a:latin typeface="Times New Roman"/>
                <a:cs typeface="Times New Roman"/>
              </a:rPr>
              <a:t>Similar to Web </a:t>
            </a:r>
            <a:r>
              <a:rPr dirty="0" sz="950" spc="15">
                <a:latin typeface="Times New Roman"/>
                <a:cs typeface="Times New Roman"/>
              </a:rPr>
              <a:t>ordering system, </a:t>
            </a:r>
            <a:r>
              <a:rPr dirty="0" sz="950" spc="10">
                <a:latin typeface="Times New Roman"/>
                <a:cs typeface="Times New Roman"/>
              </a:rPr>
              <a:t>this </a:t>
            </a:r>
            <a:r>
              <a:rPr dirty="0" sz="950" spc="15">
                <a:latin typeface="Times New Roman"/>
                <a:cs typeface="Times New Roman"/>
              </a:rPr>
              <a:t>module </a:t>
            </a:r>
            <a:r>
              <a:rPr dirty="0" sz="950" spc="10">
                <a:latin typeface="Times New Roman"/>
                <a:cs typeface="Times New Roman"/>
              </a:rPr>
              <a:t>presents </a:t>
            </a:r>
            <a:r>
              <a:rPr dirty="0" sz="950" spc="15">
                <a:latin typeface="Times New Roman"/>
                <a:cs typeface="Times New Roman"/>
              </a:rPr>
              <a:t>Admin </a:t>
            </a:r>
            <a:r>
              <a:rPr dirty="0" sz="950" spc="10">
                <a:latin typeface="Times New Roman"/>
                <a:cs typeface="Times New Roman"/>
              </a:rPr>
              <a:t>with below </a:t>
            </a:r>
            <a:r>
              <a:rPr dirty="0" sz="950" spc="15">
                <a:latin typeface="Times New Roman"/>
                <a:cs typeface="Times New Roman"/>
              </a:rPr>
              <a:t>additional </a:t>
            </a:r>
            <a:r>
              <a:rPr dirty="0" sz="950" spc="10">
                <a:latin typeface="Times New Roman"/>
                <a:cs typeface="Times New Roman"/>
              </a:rPr>
              <a:t>options under  </a:t>
            </a:r>
            <a:r>
              <a:rPr dirty="0" sz="950" spc="15">
                <a:latin typeface="Times New Roman"/>
                <a:cs typeface="Times New Roman"/>
              </a:rPr>
              <a:t>“MyAccount” Drop down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menu: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5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20">
                <a:latin typeface="Times New Roman"/>
                <a:cs typeface="Times New Roman"/>
              </a:rPr>
              <a:t>Add </a:t>
            </a:r>
            <a:r>
              <a:rPr dirty="0" sz="950" spc="15">
                <a:latin typeface="Times New Roman"/>
                <a:cs typeface="Times New Roman"/>
              </a:rPr>
              <a:t>Category: Allows </a:t>
            </a:r>
            <a:r>
              <a:rPr dirty="0" sz="950" spc="10">
                <a:latin typeface="Times New Roman"/>
                <a:cs typeface="Times New Roman"/>
              </a:rPr>
              <a:t>to add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5">
                <a:latin typeface="Times New Roman"/>
                <a:cs typeface="Times New Roman"/>
              </a:rPr>
              <a:t>food </a:t>
            </a:r>
            <a:r>
              <a:rPr dirty="0" sz="950" spc="15">
                <a:latin typeface="Times New Roman"/>
                <a:cs typeface="Times New Roman"/>
              </a:rPr>
              <a:t>Category </a:t>
            </a:r>
            <a:r>
              <a:rPr dirty="0" sz="950" spc="20">
                <a:latin typeface="Times New Roman"/>
                <a:cs typeface="Times New Roman"/>
              </a:rPr>
              <a:t>name </a:t>
            </a:r>
            <a:r>
              <a:rPr dirty="0" sz="950" spc="10">
                <a:latin typeface="Times New Roman"/>
                <a:cs typeface="Times New Roman"/>
              </a:rPr>
              <a:t>in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5">
                <a:latin typeface="Times New Roman"/>
                <a:cs typeface="Times New Roman"/>
              </a:rPr>
              <a:t>simple</a:t>
            </a:r>
            <a:r>
              <a:rPr dirty="0" sz="950" spc="19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form.</a:t>
            </a:r>
            <a:endParaRPr sz="950">
              <a:latin typeface="Times New Roman"/>
              <a:cs typeface="Times New Roman"/>
            </a:endParaRPr>
          </a:p>
          <a:p>
            <a:pPr marL="469900" marR="173990" indent="-228600">
              <a:lnSpc>
                <a:spcPct val="147400"/>
              </a:lnSpc>
              <a:spcBef>
                <a:spcPts val="12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20">
                <a:latin typeface="Times New Roman"/>
                <a:cs typeface="Times New Roman"/>
              </a:rPr>
              <a:t>Add </a:t>
            </a:r>
            <a:r>
              <a:rPr dirty="0" sz="950" spc="15">
                <a:latin typeface="Times New Roman"/>
                <a:cs typeface="Times New Roman"/>
              </a:rPr>
              <a:t>Product: Allows </a:t>
            </a:r>
            <a:r>
              <a:rPr dirty="0" sz="950" spc="10">
                <a:latin typeface="Times New Roman"/>
                <a:cs typeface="Times New Roman"/>
              </a:rPr>
              <a:t>to add Product </a:t>
            </a:r>
            <a:r>
              <a:rPr dirty="0" sz="950" spc="15">
                <a:latin typeface="Times New Roman"/>
                <a:cs typeface="Times New Roman"/>
              </a:rPr>
              <a:t>Name, Description, </a:t>
            </a:r>
            <a:r>
              <a:rPr dirty="0" sz="950" spc="10">
                <a:latin typeface="Times New Roman"/>
                <a:cs typeface="Times New Roman"/>
              </a:rPr>
              <a:t>Price </a:t>
            </a:r>
            <a:r>
              <a:rPr dirty="0" sz="950" spc="15">
                <a:latin typeface="Times New Roman"/>
                <a:cs typeface="Times New Roman"/>
              </a:rPr>
              <a:t>and choose Category </a:t>
            </a:r>
            <a:r>
              <a:rPr dirty="0" sz="950" spc="10">
                <a:latin typeface="Times New Roman"/>
                <a:cs typeface="Times New Roman"/>
              </a:rPr>
              <a:t>in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20">
                <a:latin typeface="Times New Roman"/>
                <a:cs typeface="Times New Roman"/>
              </a:rPr>
              <a:t>simple  </a:t>
            </a:r>
            <a:r>
              <a:rPr dirty="0" sz="950" spc="10">
                <a:latin typeface="Times New Roman"/>
                <a:cs typeface="Times New Roman"/>
              </a:rPr>
              <a:t>form </a:t>
            </a:r>
            <a:r>
              <a:rPr dirty="0" sz="950" spc="15">
                <a:latin typeface="Times New Roman"/>
                <a:cs typeface="Times New Roman"/>
              </a:rPr>
              <a:t>along </a:t>
            </a:r>
            <a:r>
              <a:rPr dirty="0" sz="950" spc="10">
                <a:latin typeface="Times New Roman"/>
                <a:cs typeface="Times New Roman"/>
              </a:rPr>
              <a:t>with Product</a:t>
            </a:r>
            <a:r>
              <a:rPr dirty="0" sz="950" spc="13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Image.</a:t>
            </a:r>
            <a:endParaRPr sz="95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3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Modify Product: Allows updating </a:t>
            </a:r>
            <a:r>
              <a:rPr dirty="0" sz="950">
                <a:latin typeface="Times New Roman"/>
                <a:cs typeface="Times New Roman"/>
              </a:rPr>
              <a:t>or </a:t>
            </a:r>
            <a:r>
              <a:rPr dirty="0" sz="950" spc="10">
                <a:latin typeface="Times New Roman"/>
                <a:cs typeface="Times New Roman"/>
              </a:rPr>
              <a:t>deleting </a:t>
            </a:r>
            <a:r>
              <a:rPr dirty="0" sz="950" spc="15">
                <a:latin typeface="Times New Roman"/>
                <a:cs typeface="Times New Roman"/>
              </a:rPr>
              <a:t>product</a:t>
            </a:r>
            <a:r>
              <a:rPr dirty="0" sz="950" spc="10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details.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950" spc="15" b="1">
                <a:latin typeface="Times New Roman"/>
                <a:cs typeface="Times New Roman"/>
              </a:rPr>
              <a:t>Order Retrieval </a:t>
            </a:r>
            <a:r>
              <a:rPr dirty="0" sz="950" spc="10" b="1">
                <a:latin typeface="Times New Roman"/>
                <a:cs typeface="Times New Roman"/>
              </a:rPr>
              <a:t>System</a:t>
            </a:r>
            <a:r>
              <a:rPr dirty="0" sz="950" spc="100" b="1">
                <a:latin typeface="Times New Roman"/>
                <a:cs typeface="Times New Roman"/>
              </a:rPr>
              <a:t> </a:t>
            </a:r>
            <a:r>
              <a:rPr dirty="0" sz="950" spc="15" b="1">
                <a:latin typeface="Times New Roman"/>
                <a:cs typeface="Times New Roman"/>
              </a:rPr>
              <a:t>Module</a:t>
            </a:r>
            <a:endParaRPr sz="950">
              <a:latin typeface="Times New Roman"/>
              <a:cs typeface="Times New Roman"/>
            </a:endParaRPr>
          </a:p>
          <a:p>
            <a:pPr marL="12700" marR="272415" indent="457200">
              <a:lnSpc>
                <a:spcPts val="1730"/>
              </a:lnSpc>
              <a:spcBef>
                <a:spcPts val="130"/>
              </a:spcBef>
            </a:pP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application will </a:t>
            </a:r>
            <a:r>
              <a:rPr dirty="0" sz="950" spc="15">
                <a:latin typeface="Times New Roman"/>
                <a:cs typeface="Times New Roman"/>
              </a:rPr>
              <a:t>automatically </a:t>
            </a:r>
            <a:r>
              <a:rPr dirty="0" sz="950" spc="10">
                <a:latin typeface="Times New Roman"/>
                <a:cs typeface="Times New Roman"/>
              </a:rPr>
              <a:t>fetch new orders </a:t>
            </a:r>
            <a:r>
              <a:rPr dirty="0" sz="950" spc="5">
                <a:latin typeface="Times New Roman"/>
                <a:cs typeface="Times New Roman"/>
              </a:rPr>
              <a:t>from </a:t>
            </a:r>
            <a:r>
              <a:rPr dirty="0" sz="950" spc="15">
                <a:latin typeface="Times New Roman"/>
                <a:cs typeface="Times New Roman"/>
              </a:rPr>
              <a:t>the database </a:t>
            </a:r>
            <a:r>
              <a:rPr dirty="0" sz="950">
                <a:latin typeface="Times New Roman"/>
                <a:cs typeface="Times New Roman"/>
              </a:rPr>
              <a:t>at </a:t>
            </a:r>
            <a:r>
              <a:rPr dirty="0" sz="950" spc="10">
                <a:latin typeface="Times New Roman"/>
                <a:cs typeface="Times New Roman"/>
              </a:rPr>
              <a:t>regular intervals and  </a:t>
            </a:r>
            <a:r>
              <a:rPr dirty="0" sz="950" spc="15">
                <a:latin typeface="Times New Roman"/>
                <a:cs typeface="Times New Roman"/>
              </a:rPr>
              <a:t>display the </a:t>
            </a:r>
            <a:r>
              <a:rPr dirty="0" sz="950" spc="10">
                <a:latin typeface="Times New Roman"/>
                <a:cs typeface="Times New Roman"/>
              </a:rPr>
              <a:t>order</a:t>
            </a:r>
            <a:r>
              <a:rPr dirty="0" sz="950" spc="4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numbers.</a:t>
            </a:r>
            <a:endParaRPr sz="950">
              <a:latin typeface="Times New Roman"/>
              <a:cs typeface="Times New Roman"/>
            </a:endParaRPr>
          </a:p>
          <a:p>
            <a:pPr marL="469900" marR="75565" indent="-228600">
              <a:lnSpc>
                <a:spcPts val="1680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5">
                <a:latin typeface="Times New Roman"/>
                <a:cs typeface="Times New Roman"/>
              </a:rPr>
              <a:t>Under “MyAcoount’ menu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5">
                <a:latin typeface="Times New Roman"/>
                <a:cs typeface="Times New Roman"/>
              </a:rPr>
              <a:t>customer </a:t>
            </a:r>
            <a:r>
              <a:rPr dirty="0" sz="950" spc="10">
                <a:latin typeface="Times New Roman"/>
                <a:cs typeface="Times New Roman"/>
              </a:rPr>
              <a:t>will be </a:t>
            </a:r>
            <a:r>
              <a:rPr dirty="0" sz="950" spc="15">
                <a:latin typeface="Times New Roman"/>
                <a:cs typeface="Times New Roman"/>
              </a:rPr>
              <a:t>able </a:t>
            </a:r>
            <a:r>
              <a:rPr dirty="0" sz="950" spc="10">
                <a:latin typeface="Times New Roman"/>
                <a:cs typeface="Times New Roman"/>
              </a:rPr>
              <a:t>to see only </a:t>
            </a:r>
            <a:r>
              <a:rPr dirty="0" sz="950" spc="15">
                <a:latin typeface="Times New Roman"/>
                <a:cs typeface="Times New Roman"/>
              </a:rPr>
              <a:t>his/her </a:t>
            </a:r>
            <a:r>
              <a:rPr dirty="0" sz="950" spc="10">
                <a:latin typeface="Times New Roman"/>
                <a:cs typeface="Times New Roman"/>
              </a:rPr>
              <a:t>order whereas </a:t>
            </a:r>
            <a:r>
              <a:rPr dirty="0" sz="950">
                <a:latin typeface="Times New Roman"/>
                <a:cs typeface="Times New Roman"/>
              </a:rPr>
              <a:t>a </a:t>
            </a:r>
            <a:r>
              <a:rPr dirty="0" sz="950" spc="15">
                <a:latin typeface="Times New Roman"/>
                <a:cs typeface="Times New Roman"/>
              </a:rPr>
              <a:t>Restaurant  Employee </a:t>
            </a:r>
            <a:r>
              <a:rPr dirty="0" sz="950">
                <a:latin typeface="Times New Roman"/>
                <a:cs typeface="Times New Roman"/>
              </a:rPr>
              <a:t>or </a:t>
            </a:r>
            <a:r>
              <a:rPr dirty="0" sz="950" spc="15">
                <a:latin typeface="Times New Roman"/>
                <a:cs typeface="Times New Roman"/>
              </a:rPr>
              <a:t>an Admin </a:t>
            </a:r>
            <a:r>
              <a:rPr dirty="0" sz="950" spc="5">
                <a:latin typeface="Times New Roman"/>
                <a:cs typeface="Times New Roman"/>
              </a:rPr>
              <a:t>can </a:t>
            </a:r>
            <a:r>
              <a:rPr dirty="0" sz="950" spc="10">
                <a:latin typeface="Times New Roman"/>
                <a:cs typeface="Times New Roman"/>
              </a:rPr>
              <a:t>see all users</a:t>
            </a:r>
            <a:r>
              <a:rPr dirty="0" sz="950" spc="21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orders.</a:t>
            </a:r>
            <a:endParaRPr sz="950">
              <a:latin typeface="Times New Roman"/>
              <a:cs typeface="Times New Roman"/>
            </a:endParaRPr>
          </a:p>
          <a:p>
            <a:pPr marL="469900" marR="137160" indent="-228600">
              <a:lnSpc>
                <a:spcPts val="1680"/>
              </a:lnSpc>
              <a:spcBef>
                <a:spcPts val="1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950" spc="10">
                <a:latin typeface="Times New Roman"/>
                <a:cs typeface="Times New Roman"/>
              </a:rPr>
              <a:t>To </a:t>
            </a:r>
            <a:r>
              <a:rPr dirty="0" sz="950" spc="5">
                <a:latin typeface="Times New Roman"/>
                <a:cs typeface="Times New Roman"/>
              </a:rPr>
              <a:t>view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5">
                <a:latin typeface="Times New Roman"/>
                <a:cs typeface="Times New Roman"/>
              </a:rPr>
              <a:t>details </a:t>
            </a:r>
            <a:r>
              <a:rPr dirty="0" sz="950">
                <a:latin typeface="Times New Roman"/>
                <a:cs typeface="Times New Roman"/>
              </a:rPr>
              <a:t>of </a:t>
            </a:r>
            <a:r>
              <a:rPr dirty="0" sz="950" spc="15">
                <a:latin typeface="Times New Roman"/>
                <a:cs typeface="Times New Roman"/>
              </a:rPr>
              <a:t>an </a:t>
            </a:r>
            <a:r>
              <a:rPr dirty="0" sz="950" spc="10">
                <a:latin typeface="Times New Roman"/>
                <a:cs typeface="Times New Roman"/>
              </a:rPr>
              <a:t>order, </a:t>
            </a:r>
            <a:r>
              <a:rPr dirty="0" sz="950" spc="15">
                <a:latin typeface="Times New Roman"/>
                <a:cs typeface="Times New Roman"/>
              </a:rPr>
              <a:t>the </a:t>
            </a:r>
            <a:r>
              <a:rPr dirty="0" sz="950" spc="10">
                <a:latin typeface="Times New Roman"/>
                <a:cs typeface="Times New Roman"/>
              </a:rPr>
              <a:t>user </a:t>
            </a:r>
            <a:r>
              <a:rPr dirty="0" sz="950" spc="15">
                <a:latin typeface="Times New Roman"/>
                <a:cs typeface="Times New Roman"/>
              </a:rPr>
              <a:t>must </a:t>
            </a:r>
            <a:r>
              <a:rPr dirty="0" sz="950" spc="5">
                <a:latin typeface="Times New Roman"/>
                <a:cs typeface="Times New Roman"/>
              </a:rPr>
              <a:t>click on </a:t>
            </a:r>
            <a:r>
              <a:rPr dirty="0" sz="950" spc="10">
                <a:latin typeface="Times New Roman"/>
                <a:cs typeface="Times New Roman"/>
              </a:rPr>
              <a:t>that </a:t>
            </a:r>
            <a:r>
              <a:rPr dirty="0" sz="950" spc="15">
                <a:latin typeface="Times New Roman"/>
                <a:cs typeface="Times New Roman"/>
              </a:rPr>
              <a:t>order number, </a:t>
            </a:r>
            <a:r>
              <a:rPr dirty="0" sz="950" spc="10">
                <a:latin typeface="Times New Roman"/>
                <a:cs typeface="Times New Roman"/>
              </a:rPr>
              <a:t>which will </a:t>
            </a:r>
            <a:r>
              <a:rPr dirty="0" sz="950" spc="15">
                <a:latin typeface="Times New Roman"/>
                <a:cs typeface="Times New Roman"/>
              </a:rPr>
              <a:t>display </a:t>
            </a:r>
            <a:r>
              <a:rPr dirty="0" sz="950" spc="10">
                <a:latin typeface="Times New Roman"/>
                <a:cs typeface="Times New Roman"/>
              </a:rPr>
              <a:t>all  order </a:t>
            </a:r>
            <a:r>
              <a:rPr dirty="0" sz="950" spc="5">
                <a:latin typeface="Times New Roman"/>
                <a:cs typeface="Times New Roman"/>
              </a:rPr>
              <a:t>details </a:t>
            </a:r>
            <a:r>
              <a:rPr dirty="0" sz="950" spc="10">
                <a:latin typeface="Times New Roman"/>
                <a:cs typeface="Times New Roman"/>
              </a:rPr>
              <a:t>This </a:t>
            </a:r>
            <a:r>
              <a:rPr dirty="0" sz="950" spc="15">
                <a:latin typeface="Times New Roman"/>
                <a:cs typeface="Times New Roman"/>
              </a:rPr>
              <a:t>structure </a:t>
            </a:r>
            <a:r>
              <a:rPr dirty="0" sz="950" spc="10">
                <a:latin typeface="Times New Roman"/>
                <a:cs typeface="Times New Roman"/>
              </a:rPr>
              <a:t>can </a:t>
            </a:r>
            <a:r>
              <a:rPr dirty="0" sz="950" spc="15">
                <a:latin typeface="Times New Roman"/>
                <a:cs typeface="Times New Roman"/>
              </a:rPr>
              <a:t>intuitively </a:t>
            </a:r>
            <a:r>
              <a:rPr dirty="0" sz="950" spc="10">
                <a:latin typeface="Times New Roman"/>
                <a:cs typeface="Times New Roman"/>
              </a:rPr>
              <a:t>be </a:t>
            </a:r>
            <a:r>
              <a:rPr dirty="0" sz="950" spc="15">
                <a:latin typeface="Times New Roman"/>
                <a:cs typeface="Times New Roman"/>
              </a:rPr>
              <a:t>expanded </a:t>
            </a:r>
            <a:r>
              <a:rPr dirty="0" sz="950" spc="10">
                <a:latin typeface="Times New Roman"/>
                <a:cs typeface="Times New Roman"/>
              </a:rPr>
              <a:t>and collapsed to </a:t>
            </a:r>
            <a:r>
              <a:rPr dirty="0" sz="950" spc="20">
                <a:latin typeface="Times New Roman"/>
                <a:cs typeface="Times New Roman"/>
              </a:rPr>
              <a:t>display </a:t>
            </a:r>
            <a:r>
              <a:rPr dirty="0" sz="950" spc="15">
                <a:latin typeface="Times New Roman"/>
                <a:cs typeface="Times New Roman"/>
              </a:rPr>
              <a:t>only the</a:t>
            </a:r>
            <a:r>
              <a:rPr dirty="0" sz="950" spc="21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desired</a:t>
            </a:r>
            <a:endParaRPr sz="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15"/>
              </a:spcBef>
            </a:pPr>
            <a:r>
              <a:rPr dirty="0" sz="950" spc="15">
                <a:latin typeface="Times New Roman"/>
                <a:cs typeface="Times New Roman"/>
              </a:rPr>
              <a:t>information.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Mayurkumar Patel</dc:creator>
  <dc:title>Online Food Order System for Restaurants</dc:title>
  <dcterms:created xsi:type="dcterms:W3CDTF">2023-03-20T05:59:52Z</dcterms:created>
  <dcterms:modified xsi:type="dcterms:W3CDTF">2023-03-20T05:59:52Z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2023-03-20T00:00:00Z</vt:filetime>
  </property>
</Properties>
</file>