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4" r:id="rId5"/>
    <p:sldId id="256" r:id="rId6"/>
    <p:sldId id="266" r:id="rId7"/>
    <p:sldId id="267" r:id="rId8"/>
    <p:sldId id="268" r:id="rId9"/>
    <p:sldId id="269" r:id="rId10"/>
    <p:sldId id="261" r:id="rId11"/>
    <p:sldId id="259" r:id="rId12"/>
    <p:sldId id="262" r:id="rId13"/>
    <p:sldId id="270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Uu" lastIdx="1" clrIdx="0">
    <p:extLst>
      <p:ext uri="{19B8F6BF-5375-455C-9EA6-DF929625EA0E}">
        <p15:presenceInfo xmlns:p15="http://schemas.microsoft.com/office/powerpoint/2012/main" xmlns="" userId="Unknown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49C"/>
    <a:srgbClr val="2596BE"/>
    <a:srgbClr val="08DCC4"/>
    <a:srgbClr val="90C444"/>
    <a:srgbClr val="1C7C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44" autoAdjust="0"/>
    <p:restoredTop sz="96331" autoAdjust="0"/>
  </p:normalViewPr>
  <p:slideViewPr>
    <p:cSldViewPr snapToGrid="0">
      <p:cViewPr varScale="1">
        <p:scale>
          <a:sx n="68" d="100"/>
          <a:sy n="68" d="100"/>
        </p:scale>
        <p:origin x="-8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11F0-2AE3-43F4-97AF-AA267DB3E98D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F4A7-313A-41F4-8CF8-78E7B48F3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1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F4A7-313A-41F4-8CF8-78E7B48F3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51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604ED-E68F-A299-DD67-4861E867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BA7364-053E-7155-3F23-CEC55CE3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E69780-D17F-5141-B7D6-1A83F66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868B3E-754B-DFA5-8225-7DB00D7C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D50BB2-5C63-5890-4FB2-1F0E6597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9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051D5-660E-1AD9-8AB7-1DCAC3AF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F8BD3A-8C5C-4E06-2BD9-3284FAC5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13CA19-C212-E758-CC93-0A1B5E42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5AA626-F715-08DF-BE46-2E164ABE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0A31D5-3101-73D2-D7B1-7907CCC6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6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B98F55-8A9B-2C68-2D8E-EC756282A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110C21-9E58-FABB-5A3A-FBE8F8E72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65921C-B035-E972-55E0-6E552F73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0D8C3F-8A27-020D-AE98-C02C5D39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1E7B13-07FE-CED4-D549-0A950A34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66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F2AFF-8DD5-A11F-1A20-37AB7CE3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19C46-EC65-AE3C-8DA4-AB4F593C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11476-633E-1E76-7D46-934892CC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106CD3-C2A7-7979-7E87-50C2B12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C0AB4-0454-4DF8-EEB7-8CB4B379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8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C4A3E-CB26-1780-3214-F4BD0A32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9A6014-3D17-95D9-4529-B3DC7E7D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CFA666-F032-4045-EE91-4D881433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51B1B5-9AE9-0D4F-BED5-F31668C2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6619B6-7C7C-03B1-F990-AFEF6481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1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88478-496F-DC0E-3B53-3A3BA92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82804-24FB-7097-7232-1598FEC05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61AFE6-0A0D-A15E-138A-4D02FC50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A06782-B1D2-F52A-4B46-587FB379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3056C-6025-07B7-B1E2-E8DBBB0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A280D-2371-B537-50EF-3AE6180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82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99D5-A246-4BAF-7ED3-5056D144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187711-FE94-A22C-7D14-52F43814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54647-DAB2-3354-B3BA-59B0AA297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F0DC57-7155-71D7-167E-AF9210FD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DE83E5-93BB-5DF7-A149-62BFDEEA9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0AD4A6-0234-8A62-1AA8-9F7392AF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929123-B157-E707-D76D-DDD9459E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166F16-DED3-74DD-B72F-A64D7EAD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4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3EC65-A0C4-A595-388E-8C9AAA8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026D39-DFB7-A5C4-F892-3BB710DE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9571E3-29F9-93EB-05E4-C2534D5B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7C245E-4FB4-CCB3-0A03-13D1D6F0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FE35C-47C1-7908-B00B-DE9F32C2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33960B-5F00-7F10-1006-39B8618F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EF2463-A401-6324-2854-1A05EB6B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3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4A456-823C-028B-B238-4E765D43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64CD13-68DD-41D2-2760-EC1D41A2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A5E2F3-48D3-E433-D86A-3D7C7318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298719-19FD-CD48-F95E-B413165A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C25AA7-9B7C-435A-8D1B-E03ACA7C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043B06-5F73-2806-EADC-BAABFBA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2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53E71-F551-5484-5165-F19A0895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97CF58-FEF0-29B5-C7E2-2EBF1989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6320EF-EC15-6A76-58FB-ED4313760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B41E0E-190B-5D73-BA30-DEC9515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8043A5-1572-FA2B-1CA5-4918582D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99212C-68D0-46E9-32E9-F50A52F6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37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8400C6E-1B34-F3AC-1371-945A5ADD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81D74-DD24-9218-77A9-45A5464A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B3C106-932E-5072-C073-E207F913F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045C-E8A2-471E-9DDE-FCCFF33CD1A0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E6E0D-BF80-C9DE-2F15-5D49E8C3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AAA023-AF2B-309E-CD94-9179F7407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560E-46CA-46B8-A1A9-FAFC0F12A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4F85803-1400-A587-2B99-C8BE1F67D1FD}"/>
              </a:ext>
            </a:extLst>
          </p:cNvPr>
          <p:cNvSpPr/>
          <p:nvPr/>
        </p:nvSpPr>
        <p:spPr>
          <a:xfrm>
            <a:off x="-1284366" y="1418370"/>
            <a:ext cx="14632814" cy="1049655"/>
          </a:xfrm>
          <a:prstGeom prst="roundRect">
            <a:avLst>
              <a:gd name="adj" fmla="val 50000"/>
            </a:avLst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0E629-5235-0301-1374-97CD90892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9" y="1418370"/>
            <a:ext cx="9144000" cy="9925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Team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908B47-3C57-0715-518A-D86E555F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2396" y="3767992"/>
            <a:ext cx="6087208" cy="846870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Analytics on Pandemic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2C02F0-119E-9033-C8A6-44F62BF5163A}"/>
              </a:ext>
            </a:extLst>
          </p:cNvPr>
          <p:cNvSpPr/>
          <p:nvPr/>
        </p:nvSpPr>
        <p:spPr>
          <a:xfrm>
            <a:off x="6693876" y="4790601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8E27BA-4ECE-5EB5-E772-1BA0D734E8D8}"/>
              </a:ext>
            </a:extLst>
          </p:cNvPr>
          <p:cNvSpPr/>
          <p:nvPr/>
        </p:nvSpPr>
        <p:spPr>
          <a:xfrm>
            <a:off x="-3888785" y="3002086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32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ECE2846-B030-4C23-494E-529B5B44A9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r="23194" b="76267"/>
          <a:stretch/>
        </p:blipFill>
        <p:spPr>
          <a:xfrm>
            <a:off x="5858653" y="92204"/>
            <a:ext cx="1277550" cy="1131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D614351-DAC8-D4EA-0724-5AC204A66B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089" b="74419"/>
          <a:stretch/>
        </p:blipFill>
        <p:spPr>
          <a:xfrm>
            <a:off x="2841653" y="121401"/>
            <a:ext cx="1277550" cy="11708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659467C-C4AB-3388-C0E4-A6177537DBCD}"/>
              </a:ext>
            </a:extLst>
          </p:cNvPr>
          <p:cNvSpPr/>
          <p:nvPr/>
        </p:nvSpPr>
        <p:spPr>
          <a:xfrm>
            <a:off x="-226117" y="134459"/>
            <a:ext cx="2256086" cy="405613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72F70D-2A6C-C96A-D1D4-5EF2B679C81B}"/>
              </a:ext>
            </a:extLst>
          </p:cNvPr>
          <p:cNvSpPr txBox="1"/>
          <p:nvPr/>
        </p:nvSpPr>
        <p:spPr>
          <a:xfrm>
            <a:off x="338328" y="149751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PPE Kits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2BFC9C-8273-EADD-0EE5-9FE2EAA9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97" y="1368517"/>
            <a:ext cx="7804119" cy="187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BD4C44-A90C-4EFE-9006-39DA934B167F}"/>
              </a:ext>
            </a:extLst>
          </p:cNvPr>
          <p:cNvSpPr txBox="1"/>
          <p:nvPr/>
        </p:nvSpPr>
        <p:spPr>
          <a:xfrm>
            <a:off x="291043" y="922445"/>
            <a:ext cx="184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data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B08685-134B-E1EF-9054-C6ECE02D2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38" y="1442685"/>
            <a:ext cx="3534310" cy="2433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E505826-7F3A-BB62-8FF0-C9813A165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58" y="3538727"/>
            <a:ext cx="3537606" cy="2886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7938A9-44E6-7EDF-0A3A-0204E9D68B25}"/>
              </a:ext>
            </a:extLst>
          </p:cNvPr>
          <p:cNvSpPr txBox="1"/>
          <p:nvPr/>
        </p:nvSpPr>
        <p:spPr>
          <a:xfrm>
            <a:off x="4337618" y="4012186"/>
            <a:ext cx="7421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common people’s choice (Daily wage </a:t>
            </a:r>
            <a:r>
              <a:rPr lang="en-US" dirty="0" err="1"/>
              <a:t>labourers</a:t>
            </a:r>
            <a:r>
              <a:rPr lang="en-US" dirty="0"/>
              <a:t> and frontline helpers)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Faulty products can be easily found and avoided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Most rating  - 5.0/5.0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Lowest rating – 2.0/5.0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Ratio of no. of highest rating to no. of lowest rating should be high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968A51-3EDC-7594-E8B7-EF2D3787D3C1}"/>
              </a:ext>
            </a:extLst>
          </p:cNvPr>
          <p:cNvSpPr txBox="1"/>
          <p:nvPr/>
        </p:nvSpPr>
        <p:spPr>
          <a:xfrm>
            <a:off x="4687152" y="6055554"/>
            <a:ext cx="38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product quality is satisfactory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A8D7F60-991F-8A2A-0351-A3AFFA6FB76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667" r="70797" b="50000"/>
          <a:stretch/>
        </p:blipFill>
        <p:spPr>
          <a:xfrm>
            <a:off x="4363350" y="195642"/>
            <a:ext cx="1360251" cy="1180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4AC8F8EF-1FB9-0A5F-DA12-753FF463BB9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48153" r="25822" b="26667"/>
          <a:stretch/>
        </p:blipFill>
        <p:spPr>
          <a:xfrm>
            <a:off x="7424592" y="126581"/>
            <a:ext cx="1119288" cy="11657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C3C40AE-10E8-70D8-451E-F602E779D41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062" t="74419" r="23550"/>
          <a:stretch/>
        </p:blipFill>
        <p:spPr>
          <a:xfrm>
            <a:off x="8872364" y="28102"/>
            <a:ext cx="1266702" cy="13286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94D9A4C-727D-A640-165E-801D7F5A320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644" t="72933"/>
          <a:stretch/>
        </p:blipFill>
        <p:spPr>
          <a:xfrm>
            <a:off x="10348475" y="32114"/>
            <a:ext cx="1344168" cy="138043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C529E69-B3CD-31F3-F7EB-8813A45C6C5B}"/>
              </a:ext>
            </a:extLst>
          </p:cNvPr>
          <p:cNvCxnSpPr>
            <a:cxnSpLocks/>
          </p:cNvCxnSpPr>
          <p:nvPr/>
        </p:nvCxnSpPr>
        <p:spPr>
          <a:xfrm flipV="1">
            <a:off x="4069426" y="706842"/>
            <a:ext cx="452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47E9CE5-29CE-503D-91C7-E494CAB3B54E}"/>
              </a:ext>
            </a:extLst>
          </p:cNvPr>
          <p:cNvCxnSpPr>
            <a:cxnSpLocks/>
          </p:cNvCxnSpPr>
          <p:nvPr/>
        </p:nvCxnSpPr>
        <p:spPr>
          <a:xfrm flipV="1">
            <a:off x="5488060" y="739703"/>
            <a:ext cx="452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A63CDA7-BE82-BC06-7D5F-0C891B7E7948}"/>
              </a:ext>
            </a:extLst>
          </p:cNvPr>
          <p:cNvCxnSpPr>
            <a:cxnSpLocks/>
          </p:cNvCxnSpPr>
          <p:nvPr/>
        </p:nvCxnSpPr>
        <p:spPr>
          <a:xfrm flipV="1">
            <a:off x="7006965" y="731529"/>
            <a:ext cx="452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5175B06-30A1-01D7-139B-5D2004D98AE0}"/>
              </a:ext>
            </a:extLst>
          </p:cNvPr>
          <p:cNvCxnSpPr>
            <a:cxnSpLocks/>
          </p:cNvCxnSpPr>
          <p:nvPr/>
        </p:nvCxnSpPr>
        <p:spPr>
          <a:xfrm flipV="1">
            <a:off x="8426559" y="739703"/>
            <a:ext cx="452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FE1E105-CCB3-7986-2D3D-294652156967}"/>
              </a:ext>
            </a:extLst>
          </p:cNvPr>
          <p:cNvCxnSpPr>
            <a:cxnSpLocks/>
          </p:cNvCxnSpPr>
          <p:nvPr/>
        </p:nvCxnSpPr>
        <p:spPr>
          <a:xfrm flipV="1">
            <a:off x="10042094" y="739703"/>
            <a:ext cx="4527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97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3895EF4-F351-B1A3-E1CE-BE0D83759EF5}"/>
              </a:ext>
            </a:extLst>
          </p:cNvPr>
          <p:cNvSpPr/>
          <p:nvPr/>
        </p:nvSpPr>
        <p:spPr>
          <a:xfrm>
            <a:off x="-419215" y="279655"/>
            <a:ext cx="4256058" cy="476961"/>
          </a:xfrm>
          <a:prstGeom prst="roundRect">
            <a:avLst>
              <a:gd name="adj" fmla="val 50000"/>
            </a:avLst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4BE0C-9F4B-CD93-F144-A0C359D9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34" y="218097"/>
            <a:ext cx="1801602" cy="600075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6BB1AC-D4B9-6D4A-2233-0326A509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27" y="1129212"/>
            <a:ext cx="9495575" cy="47754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Traits of Pharma Sales in India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Effect covid on Medicine sales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Average cases in India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State wise analysis on covid with helpful insights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District wise analysis on covid with Delta variant analysis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Sentiment Analysis on PPE and self test kits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Ultimately, collective information to the government for the betterment of people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Ideology suggestion – by our team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0030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9C39817-F4BB-2611-8728-3A326C83A1B5}"/>
              </a:ext>
            </a:extLst>
          </p:cNvPr>
          <p:cNvSpPr/>
          <p:nvPr/>
        </p:nvSpPr>
        <p:spPr>
          <a:xfrm>
            <a:off x="-1230922" y="2505808"/>
            <a:ext cx="14173199" cy="1233488"/>
          </a:xfrm>
          <a:prstGeom prst="roundRect">
            <a:avLst>
              <a:gd name="adj" fmla="val 50000"/>
            </a:avLst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AE2B4-4683-4413-2200-606293FF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1373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9DAA42-4DFA-012B-4F3C-6A859F4AF0C7}"/>
              </a:ext>
            </a:extLst>
          </p:cNvPr>
          <p:cNvSpPr/>
          <p:nvPr/>
        </p:nvSpPr>
        <p:spPr>
          <a:xfrm>
            <a:off x="-2548390" y="4427379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CD9B09-3145-40E1-E105-2317AE4EE425}"/>
              </a:ext>
            </a:extLst>
          </p:cNvPr>
          <p:cNvSpPr/>
          <p:nvPr/>
        </p:nvSpPr>
        <p:spPr>
          <a:xfrm>
            <a:off x="6286157" y="1549804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6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7F49DBA-9D63-35F6-06F0-9AB42B8A5B54}"/>
              </a:ext>
            </a:extLst>
          </p:cNvPr>
          <p:cNvSpPr/>
          <p:nvPr/>
        </p:nvSpPr>
        <p:spPr>
          <a:xfrm>
            <a:off x="-592665" y="430666"/>
            <a:ext cx="4256058" cy="476961"/>
          </a:xfrm>
          <a:prstGeom prst="roundRect">
            <a:avLst>
              <a:gd name="adj" fmla="val 50000"/>
            </a:avLst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60B0E-CE95-C0E7-5992-637B4F61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412764"/>
            <a:ext cx="9144000" cy="512763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3DCFB2-81F1-6D85-2907-64D118E2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215" y="1192863"/>
            <a:ext cx="10761133" cy="74610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Proxima Nova"/>
                <a:cs typeface="Proxima Nova"/>
              </a:rPr>
              <a:t>This project aims to explain how web analytics can be really helpful in making vital </a:t>
            </a:r>
            <a:r>
              <a:rPr lang="en-US" sz="1800" dirty="0">
                <a:latin typeface="Calibri" panose="020F0502020204030204" pitchFamily="34" charset="0"/>
                <a:ea typeface="Proxima Nova"/>
                <a:cs typeface="Proxima Nova"/>
              </a:rPr>
              <a:t>decisions </a:t>
            </a:r>
            <a:r>
              <a:rPr lang="en-US" sz="1800" dirty="0">
                <a:effectLst/>
                <a:latin typeface="Calibri" panose="020F0502020204030204" pitchFamily="34" charset="0"/>
                <a:ea typeface="Proxima Nova"/>
                <a:cs typeface="Proxima Nova"/>
              </a:rPr>
              <a:t>during pandemic situation.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32F019-45CE-66F0-0AB8-16A1EB9BC135}"/>
              </a:ext>
            </a:extLst>
          </p:cNvPr>
          <p:cNvSpPr txBox="1"/>
          <p:nvPr/>
        </p:nvSpPr>
        <p:spPr>
          <a:xfrm>
            <a:off x="3117729" y="2343151"/>
            <a:ext cx="786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By comparing the medicine sales contributed by top medicine manufacturers with spread of covid cases in India by all aspects such Day wise, State wise and District wise.</a:t>
            </a:r>
          </a:p>
          <a:p>
            <a:endParaRPr lang="en-US" dirty="0"/>
          </a:p>
          <a:p>
            <a:r>
              <a:rPr lang="en-US" dirty="0"/>
              <a:t>- By assessing the quality of Self-test and PPE kits available in e-commerce websites.</a:t>
            </a:r>
          </a:p>
        </p:txBody>
      </p:sp>
      <p:pic>
        <p:nvPicPr>
          <p:cNvPr id="8" name="Picture 4" descr="Design inspiration concept illustration Free Vector">
            <a:extLst>
              <a:ext uri="{FF2B5EF4-FFF2-40B4-BE49-F238E27FC236}">
                <a16:creationId xmlns:a16="http://schemas.microsoft.com/office/drawing/2014/main" xmlns="" id="{710CBAA3-1DE8-A963-1D15-87D8ADB3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38968"/>
            <a:ext cx="2562693" cy="25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D97C38-270D-C901-8DAA-422D94742D47}"/>
              </a:ext>
            </a:extLst>
          </p:cNvPr>
          <p:cNvSpPr txBox="1"/>
          <p:nvPr/>
        </p:nvSpPr>
        <p:spPr>
          <a:xfrm>
            <a:off x="660279" y="4763244"/>
            <a:ext cx="63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?</a:t>
            </a:r>
            <a:endParaRPr lang="en-US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xmlns="" id="{07A59B32-3EDE-5794-CCFE-91C2477F895E}"/>
              </a:ext>
            </a:extLst>
          </p:cNvPr>
          <p:cNvSpPr/>
          <p:nvPr/>
        </p:nvSpPr>
        <p:spPr>
          <a:xfrm>
            <a:off x="1022534" y="5319521"/>
            <a:ext cx="10146323" cy="1037492"/>
          </a:xfrm>
          <a:prstGeom prst="frame">
            <a:avLst>
              <a:gd name="adj1" fmla="val 6568"/>
            </a:avLst>
          </a:prstGeom>
          <a:solidFill>
            <a:srgbClr val="90C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79FB-5B4A-D4D5-8337-868ADE8517B6}"/>
              </a:ext>
            </a:extLst>
          </p:cNvPr>
          <p:cNvSpPr txBox="1"/>
          <p:nvPr/>
        </p:nvSpPr>
        <p:spPr>
          <a:xfrm>
            <a:off x="1204546" y="5515102"/>
            <a:ext cx="9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prime aim is to help the government to take decisions and handle pandemic situations like covid in a better way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409738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5E1BBB-7EB1-75D7-FC72-F0E211E6B9AE}"/>
              </a:ext>
            </a:extLst>
          </p:cNvPr>
          <p:cNvSpPr txBox="1"/>
          <p:nvPr/>
        </p:nvSpPr>
        <p:spPr>
          <a:xfrm>
            <a:off x="1749672" y="357515"/>
            <a:ext cx="7506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744"/>
                </a:solidFill>
                <a:latin typeface="Calibri" panose="020F0502020204030204" pitchFamily="34" charset="0"/>
                <a:ea typeface="Proxima Nova"/>
                <a:cs typeface="Proxima Nova"/>
              </a:rPr>
              <a:t>Covid Data                    –  GitHub and Kaggle</a:t>
            </a: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53744"/>
              </a:solidFill>
              <a:effectLst/>
              <a:latin typeface="Calibri" panose="020F0502020204030204" pitchFamily="34" charset="0"/>
              <a:ea typeface="Proxima Nova"/>
              <a:cs typeface="Proxima Nova"/>
            </a:endParaRP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744"/>
                </a:solidFill>
                <a:latin typeface="Calibri" panose="020F0502020204030204" pitchFamily="34" charset="0"/>
                <a:ea typeface="Proxima Nova"/>
                <a:cs typeface="Proxima Nova"/>
              </a:rPr>
              <a:t>PPE and Self-test kits   –  Data Scraping from e-commerce websites 				      (Amazon)</a:t>
            </a: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353744"/>
              </a:solidFill>
              <a:latin typeface="Calibri" panose="020F0502020204030204" pitchFamily="34" charset="0"/>
              <a:ea typeface="Proxima Nova"/>
              <a:cs typeface="Proxima Nova"/>
            </a:endParaRP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53744"/>
                </a:solidFill>
                <a:latin typeface="Calibri" panose="020F0502020204030204" pitchFamily="34" charset="0"/>
                <a:ea typeface="Proxima Nova"/>
                <a:cs typeface="Proxima Nova"/>
              </a:rPr>
              <a:t>Medicine Sales 	  -  Money Control and Statista  (Websites)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53744"/>
              </a:solidFill>
              <a:latin typeface="Calibri" panose="020F0502020204030204" pitchFamily="34" charset="0"/>
              <a:ea typeface="Proxima Nova"/>
              <a:cs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8CF459-C456-64CD-E2A4-7F1817AADE97}"/>
              </a:ext>
            </a:extLst>
          </p:cNvPr>
          <p:cNvSpPr txBox="1"/>
          <p:nvPr/>
        </p:nvSpPr>
        <p:spPr>
          <a:xfrm>
            <a:off x="209059" y="357515"/>
            <a:ext cx="17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 </a:t>
            </a:r>
          </a:p>
        </p:txBody>
      </p:sp>
      <p:pic>
        <p:nvPicPr>
          <p:cNvPr id="2050" name="Picture 2" descr="Data report illustration concept Free Vector">
            <a:extLst>
              <a:ext uri="{FF2B5EF4-FFF2-40B4-BE49-F238E27FC236}">
                <a16:creationId xmlns:a16="http://schemas.microsoft.com/office/drawing/2014/main" xmlns="" id="{3BA5C7B1-CBDF-F650-249F-0BEF36AC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1747" y="0"/>
            <a:ext cx="2442063" cy="244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1C2BAB6-6E47-4FC0-23BE-58C252A81027}"/>
              </a:ext>
            </a:extLst>
          </p:cNvPr>
          <p:cNvSpPr/>
          <p:nvPr/>
        </p:nvSpPr>
        <p:spPr>
          <a:xfrm>
            <a:off x="-3997064" y="2245410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9C4B15D-86B4-0B7B-2114-77D67C5FA701}"/>
              </a:ext>
            </a:extLst>
          </p:cNvPr>
          <p:cNvSpPr/>
          <p:nvPr/>
        </p:nvSpPr>
        <p:spPr>
          <a:xfrm>
            <a:off x="209059" y="2676720"/>
            <a:ext cx="1969415" cy="344487"/>
          </a:xfrm>
          <a:prstGeom prst="roundRect">
            <a:avLst>
              <a:gd name="adj" fmla="val 50000"/>
            </a:avLst>
          </a:prstGeom>
          <a:solidFill>
            <a:srgbClr val="48549C"/>
          </a:solidFill>
          <a:ln>
            <a:solidFill>
              <a:srgbClr val="485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39CDFD4-C53E-1A19-0083-00635BCA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90" y="2599725"/>
            <a:ext cx="1684867" cy="4984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227AE7C-4CDA-0FAA-C1C8-13201AE6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15" y="3641723"/>
            <a:ext cx="5697237" cy="2711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Covid State wise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Covid Day wise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Covid District wise Dataset (Delta and Normal variants)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Pharma Sales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Self-test kits and PPE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BD2522A-4FED-4181-7719-E1A8E05D84B4}"/>
              </a:ext>
            </a:extLst>
          </p:cNvPr>
          <p:cNvCxnSpPr/>
          <p:nvPr/>
        </p:nvCxnSpPr>
        <p:spPr>
          <a:xfrm>
            <a:off x="2390775" y="2867025"/>
            <a:ext cx="5210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81ECAC9C-B962-C2F6-C2CF-CAEF801DD0CC}"/>
              </a:ext>
            </a:extLst>
          </p:cNvPr>
          <p:cNvSpPr/>
          <p:nvPr/>
        </p:nvSpPr>
        <p:spPr>
          <a:xfrm>
            <a:off x="8077200" y="2657476"/>
            <a:ext cx="1876425" cy="363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9DE1CF23-0499-5461-7350-ECF7216A4372}"/>
              </a:ext>
            </a:extLst>
          </p:cNvPr>
          <p:cNvSpPr txBox="1">
            <a:spLocks/>
          </p:cNvSpPr>
          <p:nvPr/>
        </p:nvSpPr>
        <p:spPr>
          <a:xfrm>
            <a:off x="8413589" y="2590102"/>
            <a:ext cx="1684867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4854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Approach</a:t>
            </a:r>
            <a:r>
              <a:rPr lang="en-US" sz="2000" dirty="0">
                <a:solidFill>
                  <a:srgbClr val="4854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5172B1E-268B-5630-52EA-0DA45759C13A}"/>
              </a:ext>
            </a:extLst>
          </p:cNvPr>
          <p:cNvSpPr txBox="1"/>
          <p:nvPr/>
        </p:nvSpPr>
        <p:spPr>
          <a:xfrm>
            <a:off x="7209084" y="3641723"/>
            <a:ext cx="450532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the 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Gathering relevant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preparation and EDA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Engineering and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Deployment and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B3178B9-1BA6-6913-783D-446A70B5E511}"/>
              </a:ext>
            </a:extLst>
          </p:cNvPr>
          <p:cNvSpPr/>
          <p:nvPr/>
        </p:nvSpPr>
        <p:spPr>
          <a:xfrm rot="5400000">
            <a:off x="1733958" y="8274135"/>
            <a:ext cx="9020907" cy="87923"/>
          </a:xfrm>
          <a:prstGeom prst="rect">
            <a:avLst/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396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A479E18-2434-27DC-EC3A-E1D336FAC67B}"/>
              </a:ext>
            </a:extLst>
          </p:cNvPr>
          <p:cNvSpPr/>
          <p:nvPr/>
        </p:nvSpPr>
        <p:spPr>
          <a:xfrm>
            <a:off x="-293453" y="302415"/>
            <a:ext cx="2896130" cy="369332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472E0C-5F42-4EAD-BC8E-2B6F2DC7B430}"/>
              </a:ext>
            </a:extLst>
          </p:cNvPr>
          <p:cNvSpPr txBox="1"/>
          <p:nvPr/>
        </p:nvSpPr>
        <p:spPr>
          <a:xfrm>
            <a:off x="108978" y="302415"/>
            <a:ext cx="24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Pharma sales Dataset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1204B3-DAC3-4644-6899-7076D0B13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/>
          <a:stretch/>
        </p:blipFill>
        <p:spPr>
          <a:xfrm>
            <a:off x="1154612" y="952974"/>
            <a:ext cx="3348128" cy="2804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FACA6C6-BDD6-3A30-2766-D9C488A8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3068"/>
            <a:ext cx="4894258" cy="3215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4F7791B-A4A1-4FE5-F113-C6142EC64CAC}"/>
              </a:ext>
            </a:extLst>
          </p:cNvPr>
          <p:cNvSpPr txBox="1"/>
          <p:nvPr/>
        </p:nvSpPr>
        <p:spPr>
          <a:xfrm>
            <a:off x="6290703" y="1062751"/>
            <a:ext cx="512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Collective medicine sales for the year 2018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 wise sales and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clean dataset – Data cleaning 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comparing with covid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traits of sales and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Clustering to understand the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902A59-5F79-0D6D-01C7-BBB53497161C}"/>
              </a:ext>
            </a:extLst>
          </p:cNvPr>
          <p:cNvSpPr txBox="1"/>
          <p:nvPr/>
        </p:nvSpPr>
        <p:spPr>
          <a:xfrm>
            <a:off x="894549" y="4250137"/>
            <a:ext cx="4404821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1 – Sales is uniform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0 – Started showing spike in sales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 2 – Sales increasing rapidly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663E031-9E4A-580A-AAA7-2E0EF6F6A3B4}"/>
              </a:ext>
            </a:extLst>
          </p:cNvPr>
          <p:cNvSpPr/>
          <p:nvPr/>
        </p:nvSpPr>
        <p:spPr>
          <a:xfrm>
            <a:off x="-3193918" y="3960033"/>
            <a:ext cx="9020907" cy="81615"/>
          </a:xfrm>
          <a:prstGeom prst="rect">
            <a:avLst/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7B94663-37D7-DDCA-172C-292DEFA3D52E}"/>
              </a:ext>
            </a:extLst>
          </p:cNvPr>
          <p:cNvSpPr/>
          <p:nvPr/>
        </p:nvSpPr>
        <p:spPr>
          <a:xfrm>
            <a:off x="5826989" y="3050971"/>
            <a:ext cx="9020907" cy="87923"/>
          </a:xfrm>
          <a:prstGeom prst="rect">
            <a:avLst/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8638D3-15FB-D1E8-FB5A-E27A3623FD6C}"/>
              </a:ext>
            </a:extLst>
          </p:cNvPr>
          <p:cNvSpPr txBox="1"/>
          <p:nvPr/>
        </p:nvSpPr>
        <p:spPr>
          <a:xfrm>
            <a:off x="108978" y="6386308"/>
            <a:ext cx="418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used – K Means Clustering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01960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36CF77-786F-D327-2791-F096D9CD353C}"/>
              </a:ext>
            </a:extLst>
          </p:cNvPr>
          <p:cNvSpPr/>
          <p:nvPr/>
        </p:nvSpPr>
        <p:spPr>
          <a:xfrm>
            <a:off x="-219807" y="84049"/>
            <a:ext cx="2980169" cy="383843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0BE63-E3A0-C2FB-E5A1-0F8EFE1BF934}"/>
              </a:ext>
            </a:extLst>
          </p:cNvPr>
          <p:cNvSpPr txBox="1"/>
          <p:nvPr/>
        </p:nvSpPr>
        <p:spPr>
          <a:xfrm>
            <a:off x="194203" y="84049"/>
            <a:ext cx="24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wise Dataset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622222-C929-E133-8107-0055374D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3" y="759616"/>
            <a:ext cx="5025454" cy="2400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8D4754D-A2D1-48D0-A000-B73C67E9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47" y="651484"/>
            <a:ext cx="3982915" cy="2616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3D706C-10CD-93C7-0FBE-671088D0B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440" y="3995770"/>
            <a:ext cx="3516844" cy="2412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7C40A9-405D-2F26-A528-667D7340C8A0}"/>
              </a:ext>
            </a:extLst>
          </p:cNvPr>
          <p:cNvSpPr txBox="1"/>
          <p:nvPr/>
        </p:nvSpPr>
        <p:spPr>
          <a:xfrm>
            <a:off x="9231923" y="1405767"/>
            <a:ext cx="2863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Covid started – </a:t>
            </a:r>
            <a:r>
              <a:rPr lang="en-US" sz="1600" dirty="0">
                <a:solidFill>
                  <a:srgbClr val="353744"/>
                </a:solidFill>
                <a:latin typeface="Calibri" panose="020F0502020204030204" pitchFamily="34" charset="0"/>
              </a:rPr>
              <a:t>May </a:t>
            </a:r>
            <a:r>
              <a:rPr lang="en-US" sz="1600" b="0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2020</a:t>
            </a:r>
          </a:p>
          <a:p>
            <a:endParaRPr lang="en-US" sz="1600" dirty="0">
              <a:solidFill>
                <a:srgbClr val="353744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353744"/>
                </a:solidFill>
                <a:latin typeface="Calibri" panose="020F0502020204030204" pitchFamily="34" charset="0"/>
              </a:rPr>
              <a:t>Medicine Sales spike  - July 2020</a:t>
            </a:r>
          </a:p>
          <a:p>
            <a:r>
              <a:rPr lang="en-US" sz="1600" b="0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3D90FE-56C2-9B46-7AB6-806BBE1FCBD4}"/>
              </a:ext>
            </a:extLst>
          </p:cNvPr>
          <p:cNvSpPr/>
          <p:nvPr/>
        </p:nvSpPr>
        <p:spPr>
          <a:xfrm>
            <a:off x="-2832059" y="3202395"/>
            <a:ext cx="9020907" cy="87923"/>
          </a:xfrm>
          <a:prstGeom prst="rect">
            <a:avLst/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C5717F8-28BC-8821-34B1-B96487FA4D40}"/>
              </a:ext>
            </a:extLst>
          </p:cNvPr>
          <p:cNvSpPr/>
          <p:nvPr/>
        </p:nvSpPr>
        <p:spPr>
          <a:xfrm>
            <a:off x="4465619" y="3474415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C1D143-257D-40D7-A2D9-97CD3C7C6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3266" y="3995770"/>
            <a:ext cx="3516843" cy="2365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09067B-1890-BBCB-C804-486456063B5D}"/>
              </a:ext>
            </a:extLst>
          </p:cNvPr>
          <p:cNvSpPr txBox="1"/>
          <p:nvPr/>
        </p:nvSpPr>
        <p:spPr>
          <a:xfrm>
            <a:off x="440466" y="3451641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96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Delta variant deadly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799359-C084-3560-E205-C96852FAFEBA}"/>
              </a:ext>
            </a:extLst>
          </p:cNvPr>
          <p:cNvSpPr txBox="1"/>
          <p:nvPr/>
        </p:nvSpPr>
        <p:spPr>
          <a:xfrm>
            <a:off x="7901091" y="4878826"/>
            <a:ext cx="40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Deceased vs confirmed with </a:t>
            </a:r>
          </a:p>
          <a:p>
            <a:r>
              <a:rPr lang="en-US" dirty="0"/>
              <a:t>Delta Deceased vs Delta confirmed</a:t>
            </a:r>
          </a:p>
        </p:txBody>
      </p:sp>
    </p:spTree>
    <p:extLst>
      <p:ext uri="{BB962C8B-B14F-4D97-AF65-F5344CB8AC3E}">
        <p14:creationId xmlns:p14="http://schemas.microsoft.com/office/powerpoint/2010/main" xmlns="" val="38664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260C89C-3804-3010-1A99-8DDF78C3A670}"/>
              </a:ext>
            </a:extLst>
          </p:cNvPr>
          <p:cNvSpPr/>
          <p:nvPr/>
        </p:nvSpPr>
        <p:spPr>
          <a:xfrm>
            <a:off x="-131884" y="94804"/>
            <a:ext cx="2980169" cy="383843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CD099E-6B40-F5F4-8058-79E832F28A6A}"/>
              </a:ext>
            </a:extLst>
          </p:cNvPr>
          <p:cNvSpPr txBox="1"/>
          <p:nvPr/>
        </p:nvSpPr>
        <p:spPr>
          <a:xfrm>
            <a:off x="0" y="1093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Statistical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5DA58D-3BB9-5745-12B7-7E7306F5A8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48"/>
          <a:stretch/>
        </p:blipFill>
        <p:spPr>
          <a:xfrm>
            <a:off x="79959" y="5073697"/>
            <a:ext cx="1898310" cy="1775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92FFE6-DE1A-5902-A1EC-64EF6303A8E2}"/>
              </a:ext>
            </a:extLst>
          </p:cNvPr>
          <p:cNvSpPr txBox="1"/>
          <p:nvPr/>
        </p:nvSpPr>
        <p:spPr>
          <a:xfrm>
            <a:off x="7257626" y="2122886"/>
            <a:ext cx="2778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Confidence Level = 98% </a:t>
            </a:r>
          </a:p>
          <a:p>
            <a:r>
              <a:rPr lang="en-US" sz="1600" dirty="0"/>
              <a:t>alpha = 0.02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EB7C1B-F9BA-3CD6-C1C4-5F7236173B59}"/>
              </a:ext>
            </a:extLst>
          </p:cNvPr>
          <p:cNvSpPr txBox="1"/>
          <p:nvPr/>
        </p:nvSpPr>
        <p:spPr>
          <a:xfrm>
            <a:off x="7290384" y="3384173"/>
            <a:ext cx="271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value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82A3D5-EEC3-D48C-8B16-917BFABB524B}"/>
              </a:ext>
            </a:extLst>
          </p:cNvPr>
          <p:cNvSpPr txBox="1"/>
          <p:nvPr/>
        </p:nvSpPr>
        <p:spPr>
          <a:xfrm>
            <a:off x="7290384" y="4345876"/>
            <a:ext cx="436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value &gt; alpha </a:t>
            </a:r>
            <a:r>
              <a:rPr lang="en-US" sz="1600" dirty="0">
                <a:sym typeface="Wingdings" panose="05000000000000000000" pitchFamily="2" charset="2"/>
              </a:rPr>
              <a:t> Failed to Reject Null hypothesis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A83D6DB-D09C-DFFB-D2EF-AB5925AFCC9A}"/>
              </a:ext>
            </a:extLst>
          </p:cNvPr>
          <p:cNvSpPr txBox="1"/>
          <p:nvPr/>
        </p:nvSpPr>
        <p:spPr>
          <a:xfrm>
            <a:off x="662471" y="2282861"/>
            <a:ext cx="2778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Confidence Level = 98% </a:t>
            </a:r>
          </a:p>
          <a:p>
            <a:r>
              <a:rPr lang="en-US" sz="1600" dirty="0"/>
              <a:t>alpha = 0.02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397FDB-781B-ECF4-B393-3245ACA29E71}"/>
              </a:ext>
            </a:extLst>
          </p:cNvPr>
          <p:cNvSpPr txBox="1"/>
          <p:nvPr/>
        </p:nvSpPr>
        <p:spPr>
          <a:xfrm>
            <a:off x="727989" y="3338006"/>
            <a:ext cx="271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value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25CF21A-3A2D-BE70-971B-07B5C8423374}"/>
              </a:ext>
            </a:extLst>
          </p:cNvPr>
          <p:cNvSpPr txBox="1"/>
          <p:nvPr/>
        </p:nvSpPr>
        <p:spPr>
          <a:xfrm>
            <a:off x="727989" y="4345876"/>
            <a:ext cx="436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value &lt; alpha </a:t>
            </a:r>
            <a:r>
              <a:rPr lang="en-US" sz="1600" dirty="0">
                <a:sym typeface="Wingdings" panose="05000000000000000000" pitchFamily="2" charset="2"/>
              </a:rPr>
              <a:t> Reject Null hypothesis</a:t>
            </a:r>
            <a:endParaRPr lang="en-US" sz="16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3846FB3F-6416-8A67-F5E3-333B9BBB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80" y="656094"/>
            <a:ext cx="4053677" cy="13026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E01AF21C-E379-6BE8-CFCE-2740C6041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549" y="3843737"/>
            <a:ext cx="1829055" cy="2762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19C771D2-8DFC-7680-8D9E-46E87A0A7B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" t="5708" r="-1" b="6745"/>
          <a:stretch/>
        </p:blipFill>
        <p:spPr>
          <a:xfrm>
            <a:off x="660922" y="813588"/>
            <a:ext cx="4245432" cy="11936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A6AFE1EF-F323-FFAE-5B72-626B15E6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09" y="3861140"/>
            <a:ext cx="1914792" cy="28579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B9A160-2875-A11F-BD92-BBFB3B20B07D}"/>
              </a:ext>
            </a:extLst>
          </p:cNvPr>
          <p:cNvSpPr txBox="1"/>
          <p:nvPr/>
        </p:nvSpPr>
        <p:spPr>
          <a:xfrm>
            <a:off x="2532185" y="5665615"/>
            <a:ext cx="81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Daily confirmed cases ranges between 47000 to 59000 (approx.)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be used to check if the state can handle the number of cases or not.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3C9EC45-75E6-B31F-569B-3D02DDFACD17}"/>
              </a:ext>
            </a:extLst>
          </p:cNvPr>
          <p:cNvSpPr/>
          <p:nvPr/>
        </p:nvSpPr>
        <p:spPr>
          <a:xfrm rot="5400000">
            <a:off x="1272231" y="139756"/>
            <a:ext cx="9020907" cy="87923"/>
          </a:xfrm>
          <a:prstGeom prst="rect">
            <a:avLst/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106F678-2C2F-1481-8718-52545DEADFA9}"/>
              </a:ext>
            </a:extLst>
          </p:cNvPr>
          <p:cNvSpPr/>
          <p:nvPr/>
        </p:nvSpPr>
        <p:spPr>
          <a:xfrm>
            <a:off x="1272231" y="4937346"/>
            <a:ext cx="9020907" cy="87923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2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5134B6E-FEEB-865B-CC47-946EAC83C993}"/>
              </a:ext>
            </a:extLst>
          </p:cNvPr>
          <p:cNvSpPr/>
          <p:nvPr/>
        </p:nvSpPr>
        <p:spPr>
          <a:xfrm>
            <a:off x="-219807" y="84049"/>
            <a:ext cx="2980169" cy="383843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67BC8C-EBD5-C008-52D4-6B791D33CF4D}"/>
              </a:ext>
            </a:extLst>
          </p:cNvPr>
          <p:cNvSpPr txBox="1"/>
          <p:nvPr/>
        </p:nvSpPr>
        <p:spPr>
          <a:xfrm>
            <a:off x="194203" y="84049"/>
            <a:ext cx="24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wise Dataset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8A3364-70C4-D6A8-FFEF-6CDEC80F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203" y="684719"/>
            <a:ext cx="6796168" cy="312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BB1F8D-76B1-0FED-DFCB-CB6B1FA3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30" y="684719"/>
            <a:ext cx="3907747" cy="2474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C03C4E-322E-34E6-49F5-CCEB79BB8EE6}"/>
              </a:ext>
            </a:extLst>
          </p:cNvPr>
          <p:cNvSpPr txBox="1"/>
          <p:nvPr/>
        </p:nvSpPr>
        <p:spPr>
          <a:xfrm>
            <a:off x="381000" y="3774856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affected states in India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States which had more covid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E029B2-EC3E-5502-ED08-5800E18B03BA}"/>
              </a:ext>
            </a:extLst>
          </p:cNvPr>
          <p:cNvSpPr txBox="1"/>
          <p:nvPr/>
        </p:nvSpPr>
        <p:spPr>
          <a:xfrm>
            <a:off x="7466333" y="3159626"/>
            <a:ext cx="50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[Maharashtra &gt; Tamilnadu &gt; Andhra Pradesh &gt; Karnataka</a:t>
            </a:r>
            <a:r>
              <a:rPr lang="en-US" sz="1200" b="1" dirty="0">
                <a:solidFill>
                  <a:srgbClr val="353744"/>
                </a:solidFill>
                <a:latin typeface="Calibri" panose="020F0502020204030204" pitchFamily="34" charset="0"/>
              </a:rPr>
              <a:t> &gt;</a:t>
            </a:r>
            <a:r>
              <a:rPr lang="en-US" sz="1200" b="1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 Delhi] 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023591-2DF6-20B0-4EB2-1621EF4B0612}"/>
              </a:ext>
            </a:extLst>
          </p:cNvPr>
          <p:cNvSpPr txBox="1"/>
          <p:nvPr/>
        </p:nvSpPr>
        <p:spPr>
          <a:xfrm>
            <a:off x="1001238" y="4550632"/>
            <a:ext cx="1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knowing this,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9E051E-A2B0-D4FE-BAEE-575B1AFF1FA5}"/>
              </a:ext>
            </a:extLst>
          </p:cNvPr>
          <p:cNvSpPr txBox="1"/>
          <p:nvPr/>
        </p:nvSpPr>
        <p:spPr>
          <a:xfrm>
            <a:off x="2043942" y="4899406"/>
            <a:ext cx="1100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can concentrate more on the state which has higher covid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extra curfew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on more police force (Workforce distribution) to bring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can help in maintain supply of medicines to high demand states.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F24B91-31D7-B150-F2B6-DD5391CAA43D}"/>
              </a:ext>
            </a:extLst>
          </p:cNvPr>
          <p:cNvSpPr txBox="1"/>
          <p:nvPr/>
        </p:nvSpPr>
        <p:spPr>
          <a:xfrm>
            <a:off x="194203" y="6408198"/>
            <a:ext cx="418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used - Linear Regression (OLS)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4829209-496E-76D4-9761-CA780F5E14A8}"/>
              </a:ext>
            </a:extLst>
          </p:cNvPr>
          <p:cNvSpPr/>
          <p:nvPr/>
        </p:nvSpPr>
        <p:spPr>
          <a:xfrm>
            <a:off x="325504" y="6282915"/>
            <a:ext cx="11364210" cy="45719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0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D418B71-2C68-AD33-409C-A7E5ED932C20}"/>
              </a:ext>
            </a:extLst>
          </p:cNvPr>
          <p:cNvSpPr/>
          <p:nvPr/>
        </p:nvSpPr>
        <p:spPr>
          <a:xfrm>
            <a:off x="-293156" y="150939"/>
            <a:ext cx="2896130" cy="369332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E50457-0D1B-D1D1-5A96-B76C90D7A7BB}"/>
              </a:ext>
            </a:extLst>
          </p:cNvPr>
          <p:cNvSpPr txBox="1"/>
          <p:nvPr/>
        </p:nvSpPr>
        <p:spPr>
          <a:xfrm>
            <a:off x="64008" y="150939"/>
            <a:ext cx="241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District wise Dataset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7A5A21-69D0-D810-2520-D18A3ABB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5" y="1249334"/>
            <a:ext cx="6365450" cy="2414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196F9-B99A-272A-6A0C-F641A8C72E8D}"/>
              </a:ext>
            </a:extLst>
          </p:cNvPr>
          <p:cNvSpPr txBox="1"/>
          <p:nvPr/>
        </p:nvSpPr>
        <p:spPr>
          <a:xfrm>
            <a:off x="378895" y="700136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break down States into Districts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B8731F-4784-A9F3-CD8B-F9CA2CD1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60" y="1289874"/>
            <a:ext cx="4622895" cy="2332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84766B-8BD6-3F37-88A3-36EA3EBD19C2}"/>
              </a:ext>
            </a:extLst>
          </p:cNvPr>
          <p:cNvSpPr txBox="1"/>
          <p:nvPr/>
        </p:nvSpPr>
        <p:spPr>
          <a:xfrm>
            <a:off x="8257031" y="3509461"/>
            <a:ext cx="412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[Mumbai, Pune, Thane, Raigad, Nashik] 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65EF9-FC65-4158-6C3D-BEA05498C17D}"/>
              </a:ext>
            </a:extLst>
          </p:cNvPr>
          <p:cNvSpPr txBox="1"/>
          <p:nvPr/>
        </p:nvSpPr>
        <p:spPr>
          <a:xfrm>
            <a:off x="1441281" y="4666442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knowing this,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B458C6-8664-5EDD-7A11-B6F366129EA8}"/>
              </a:ext>
            </a:extLst>
          </p:cNvPr>
          <p:cNvSpPr txBox="1"/>
          <p:nvPr/>
        </p:nvSpPr>
        <p:spPr>
          <a:xfrm>
            <a:off x="1009218" y="3729370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affected Districts in India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Districts which had more covid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1565C2-9881-4619-BE3B-37E48887715D}"/>
              </a:ext>
            </a:extLst>
          </p:cNvPr>
          <p:cNvSpPr txBox="1"/>
          <p:nvPr/>
        </p:nvSpPr>
        <p:spPr>
          <a:xfrm>
            <a:off x="2701746" y="4967961"/>
            <a:ext cx="769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government can take required actions on red zone 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borders for common commuting except for 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Concentrate more on most affected Districts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on medical facilities accordingly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FAD69D-C85B-2F36-1055-4D2AA050D83E}"/>
              </a:ext>
            </a:extLst>
          </p:cNvPr>
          <p:cNvSpPr txBox="1"/>
          <p:nvPr/>
        </p:nvSpPr>
        <p:spPr>
          <a:xfrm>
            <a:off x="8257031" y="884802"/>
            <a:ext cx="2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Districts of Maharashtra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27A3695-75B1-339F-3FCF-714E5D573E6C}"/>
              </a:ext>
            </a:extLst>
          </p:cNvPr>
          <p:cNvSpPr txBox="1"/>
          <p:nvPr/>
        </p:nvSpPr>
        <p:spPr>
          <a:xfrm>
            <a:off x="194203" y="6408198"/>
            <a:ext cx="418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used - Linear Regression (OLS)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5BD43-3743-CEBF-DEAC-CD58AC798353}"/>
              </a:ext>
            </a:extLst>
          </p:cNvPr>
          <p:cNvSpPr/>
          <p:nvPr/>
        </p:nvSpPr>
        <p:spPr>
          <a:xfrm>
            <a:off x="325504" y="6282915"/>
            <a:ext cx="11364210" cy="45719"/>
          </a:xfrm>
          <a:prstGeom prst="rect">
            <a:avLst/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7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B97725-C0F9-E081-94D6-9D49712A7CD6}"/>
              </a:ext>
            </a:extLst>
          </p:cNvPr>
          <p:cNvSpPr txBox="1"/>
          <p:nvPr/>
        </p:nvSpPr>
        <p:spPr>
          <a:xfrm>
            <a:off x="7811218" y="3851300"/>
            <a:ext cx="17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Dataset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9B4EDB94-19D4-D280-E97C-A428EFC3A891}"/>
              </a:ext>
            </a:extLst>
          </p:cNvPr>
          <p:cNvSpPr/>
          <p:nvPr/>
        </p:nvSpPr>
        <p:spPr>
          <a:xfrm>
            <a:off x="-198686" y="774539"/>
            <a:ext cx="2804725" cy="405613"/>
          </a:xfrm>
          <a:prstGeom prst="roundRect">
            <a:avLst>
              <a:gd name="adj" fmla="val 50000"/>
            </a:avLst>
          </a:prstGeom>
          <a:solidFill>
            <a:srgbClr val="90C444"/>
          </a:solidFill>
          <a:ln>
            <a:solidFill>
              <a:srgbClr val="9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478156-4670-9D9E-98FB-65C4F86769FB}"/>
              </a:ext>
            </a:extLst>
          </p:cNvPr>
          <p:cNvSpPr txBox="1"/>
          <p:nvPr/>
        </p:nvSpPr>
        <p:spPr>
          <a:xfrm>
            <a:off x="7490204" y="264325"/>
            <a:ext cx="25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49EB371-085D-1108-B44E-78AE6423C8FE}"/>
              </a:ext>
            </a:extLst>
          </p:cNvPr>
          <p:cNvSpPr txBox="1"/>
          <p:nvPr/>
        </p:nvSpPr>
        <p:spPr>
          <a:xfrm>
            <a:off x="356616" y="78401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Self-test Kit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80A5F6-4A29-B096-F4D2-89F6C4BA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2" y="1826989"/>
            <a:ext cx="7636600" cy="16206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60EDC24F-6B3B-4E2F-AF3A-1931279A5D2F}"/>
              </a:ext>
            </a:extLst>
          </p:cNvPr>
          <p:cNvSpPr/>
          <p:nvPr/>
        </p:nvSpPr>
        <p:spPr>
          <a:xfrm>
            <a:off x="-547231" y="121981"/>
            <a:ext cx="4256058" cy="476961"/>
          </a:xfrm>
          <a:prstGeom prst="roundRect">
            <a:avLst>
              <a:gd name="adj" fmla="val 50000"/>
            </a:avLst>
          </a:prstGeom>
          <a:solidFill>
            <a:srgbClr val="08DCC4"/>
          </a:solidFill>
          <a:ln>
            <a:solidFill>
              <a:srgbClr val="08D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6B669C-186F-9C72-F84E-2049D554F97F}"/>
              </a:ext>
            </a:extLst>
          </p:cNvPr>
          <p:cNvSpPr txBox="1"/>
          <p:nvPr/>
        </p:nvSpPr>
        <p:spPr>
          <a:xfrm>
            <a:off x="126902" y="160406"/>
            <a:ext cx="290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E627F5-5907-78AD-037D-B9387A5A7515}"/>
              </a:ext>
            </a:extLst>
          </p:cNvPr>
          <p:cNvSpPr txBox="1"/>
          <p:nvPr/>
        </p:nvSpPr>
        <p:spPr>
          <a:xfrm>
            <a:off x="598545" y="1385326"/>
            <a:ext cx="184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data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744A175-9E16-080C-A0D3-8136CD3B1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3707" y="75198"/>
            <a:ext cx="2602631" cy="1735087"/>
          </a:xfrm>
          <a:prstGeom prst="rect">
            <a:avLst/>
          </a:prstGeom>
        </p:spPr>
      </p:pic>
      <p:pic>
        <p:nvPicPr>
          <p:cNvPr id="1030" name="Picture 6" descr="Smile face speech bubble icon feedback emoji icons vector design bad and good review Premium Vector">
            <a:extLst>
              <a:ext uri="{FF2B5EF4-FFF2-40B4-BE49-F238E27FC236}">
                <a16:creationId xmlns:a16="http://schemas.microsoft.com/office/drawing/2014/main" xmlns="" id="{5654CBF9-E4D4-42DE-AB12-E99D2779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1276" y="0"/>
            <a:ext cx="2726063" cy="13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DB7B45B-6A89-A1BE-E243-D1D0DFC6F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663" y="1746957"/>
            <a:ext cx="3437675" cy="22890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DEB292F-2BDF-777D-BBD8-1256E3DB8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52" y="3602736"/>
            <a:ext cx="3437675" cy="29537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F1A61F-5E91-DC80-7F92-076A229A099D}"/>
              </a:ext>
            </a:extLst>
          </p:cNvPr>
          <p:cNvSpPr txBox="1"/>
          <p:nvPr/>
        </p:nvSpPr>
        <p:spPr>
          <a:xfrm>
            <a:off x="4337619" y="4094482"/>
            <a:ext cx="6947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people’s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False Negative – Highly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Most rating  - 3.0/5.0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Lowest rating – 1.0/5.0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Ratio of no. of highest rating to no. of lowest rating should be high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D8CF77-5D6E-9B0C-3190-DA1C67F3342D}"/>
              </a:ext>
            </a:extLst>
          </p:cNvPr>
          <p:cNvSpPr txBox="1"/>
          <p:nvPr/>
        </p:nvSpPr>
        <p:spPr>
          <a:xfrm>
            <a:off x="4337619" y="6146099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product quality is not good considering the covid scenario</a:t>
            </a:r>
          </a:p>
        </p:txBody>
      </p:sp>
    </p:spTree>
    <p:extLst>
      <p:ext uri="{BB962C8B-B14F-4D97-AF65-F5344CB8AC3E}">
        <p14:creationId xmlns:p14="http://schemas.microsoft.com/office/powerpoint/2010/main" xmlns="" val="15770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B68582C8885459997FDDFFC2A0AF1" ma:contentTypeVersion="2" ma:contentTypeDescription="Create a new document." ma:contentTypeScope="" ma:versionID="661881fb4ef8795e58735596b601ba8b">
  <xsd:schema xmlns:xsd="http://www.w3.org/2001/XMLSchema" xmlns:xs="http://www.w3.org/2001/XMLSchema" xmlns:p="http://schemas.microsoft.com/office/2006/metadata/properties" xmlns:ns3="d4703016-05a0-45e4-9280-01daf5b2bd4a" targetNamespace="http://schemas.microsoft.com/office/2006/metadata/properties" ma:root="true" ma:fieldsID="e52505be0c96612f680f24b7a0f95f40" ns3:_="">
    <xsd:import namespace="d4703016-05a0-45e4-9280-01daf5b2bd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03016-05a0-45e4-9280-01daf5b2b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2CDBAB-449F-43E5-8160-55164758B40C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d4703016-05a0-45e4-9280-01daf5b2bd4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005EC4-F00C-4531-B772-72DCB8C60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03016-05a0-45e4-9280-01daf5b2bd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794C-DC39-4B06-9F86-1CEF26258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668</Words>
  <Application>Microsoft Office PowerPoint</Application>
  <PresentationFormat>Custom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6</vt:lpstr>
      <vt:lpstr>Business Problem</vt:lpstr>
      <vt:lpstr>Data Sets </vt:lpstr>
      <vt:lpstr>Slide 4</vt:lpstr>
      <vt:lpstr>Slide 5</vt:lpstr>
      <vt:lpstr>Slide 6</vt:lpstr>
      <vt:lpstr>Slide 7</vt:lpstr>
      <vt:lpstr>Slide 8</vt:lpstr>
      <vt:lpstr>Slide 9</vt:lpstr>
      <vt:lpstr>Slide 10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</dc:title>
  <dc:creator>Unknown user</dc:creator>
  <cp:lastModifiedBy>123</cp:lastModifiedBy>
  <cp:revision>26</cp:revision>
  <dcterms:created xsi:type="dcterms:W3CDTF">2022-05-06T13:56:01Z</dcterms:created>
  <dcterms:modified xsi:type="dcterms:W3CDTF">2022-07-20T06:51:00Z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0x010100FBBB68582C8885459997FDDFFC2A0AF1</vt:lpwstr>
  </property>
</Properties>
</file>