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7B018BB-80A7-4F77-B60F-C8B233D01FF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EEE7283C-3CF3-47DC-8721-378D4A62B22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CF821DB8-F4EB-4A41-A1BA-3FCAFE7338EE}" styleName="">
    <a:tblBg/>
    <a:wholeTbl>
      <a:tcTxStyle b="off"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22222"/>
          </a:solidFill>
        </a:fill>
      </a:tcStyle>
    </a:band2H>
    <a:firstCol>
      <a:tcTxStyle b="on"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22222"/>
        </a:fontRef>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Ref idx="minor">
          <a:srgbClr val="222222"/>
        </a:fontRef>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Row>
  </a:tblStyle>
  <a:tblStyle styleId="{2708684C-4D16-4618-839F-0558EEFCDFE6}"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wholeTbl>
    <a:band2H>
      <a:tcTxStyle b="def" i="def"/>
      <a:tcStyle>
        <a:tcBdr/>
        <a:fill>
          <a:solidFill>
            <a:srgbClr val="FFFFFF"/>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508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254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13"/>
          </p:nvPr>
        </p:nvSpPr>
        <p:spPr>
          <a:xfrm>
            <a:off x="406400" y="2743200"/>
            <a:ext cx="12192000" cy="6108700"/>
          </a:xfrm>
          <a:prstGeom prst="rect">
            <a:avLst/>
          </a:prstGeom>
        </p:spPr>
        <p:txBody>
          <a:bodyPr anchor="t"/>
          <a:lstStyle/>
          <a:p>
            <a:pPr/>
          </a:p>
        </p:txBody>
      </p:sp>
      <p:sp>
        <p:nvSpPr>
          <p:cNvPr id="107"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Image"/>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Image"/>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125" name="Callout"/>
          <p:cNvSpPr/>
          <p:nvPr/>
        </p:nvSpPr>
        <p:spPr>
          <a:xfrm>
            <a:off x="469899" y="2362199"/>
            <a:ext cx="12065003" cy="5229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Condensed"/>
                <a:ea typeface="DIN Condensed"/>
                <a:cs typeface="DIN Condensed"/>
                <a:sym typeface="DIN Condensed"/>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13"/>
          </p:nvPr>
        </p:nvSpPr>
        <p:spPr>
          <a:xfrm>
            <a:off x="406400" y="7789333"/>
            <a:ext cx="12192000" cy="863606"/>
          </a:xfrm>
          <a:prstGeom prst="rect">
            <a:avLst/>
          </a:prstGeom>
        </p:spPr>
        <p:txBody>
          <a:bodyPr anchor="t"/>
          <a:lstStyle/>
          <a:p>
            <a:pPr/>
          </a:p>
        </p:txBody>
      </p:sp>
      <p:sp>
        <p:nvSpPr>
          <p:cNvPr id="128" name="Text"/>
          <p:cNvSpPr txBox="1"/>
          <p:nvPr>
            <p:ph type="body" sz="quarter" idx="14"/>
          </p:nvPr>
        </p:nvSpPr>
        <p:spPr>
          <a:xfrm>
            <a:off x="406400" y="457200"/>
            <a:ext cx="11176000" cy="457200"/>
          </a:xfrm>
          <a:prstGeom prst="rect">
            <a:avLst/>
          </a:prstGeom>
        </p:spPr>
        <p:txBody>
          <a:bodyPr/>
          <a:lstStyle/>
          <a:p>
            <a:pPr/>
          </a:p>
        </p:txBody>
      </p:sp>
      <p:sp>
        <p:nvSpPr>
          <p:cNvPr id="129"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Johnny Appleseed"/>
          <p:cNvSpPr txBox="1"/>
          <p:nvPr>
            <p:ph type="body" sz="quarter" idx="14"/>
          </p:nvPr>
        </p:nvSpPr>
        <p:spPr>
          <a:xfrm>
            <a:off x="5892800" y="7789333"/>
            <a:ext cx="6705600" cy="863606"/>
          </a:xfrm>
          <a:prstGeom prst="rect">
            <a:avLst/>
          </a:prstGeom>
        </p:spPr>
        <p:txBody>
          <a:bodyPr anchor="ctr"/>
          <a:lstStyle/>
          <a:p>
            <a:pPr/>
          </a:p>
        </p:txBody>
      </p:sp>
      <p:sp>
        <p:nvSpPr>
          <p:cNvPr id="139"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5"/>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4"/>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0"/>
            <a:ext cx="6705601" cy="147"/>
          </a:xfrm>
          <a:prstGeom prst="line">
            <a:avLst/>
          </a:prstGeom>
          <a:ln w="38100">
            <a:solidFill>
              <a:srgbClr val="A6AAA9"/>
            </a:solidFill>
            <a:miter lim="400000"/>
          </a:ln>
        </p:spPr>
        <p:txBody>
          <a:bodyPr lIns="45718" tIns="45718" rIns="45718" bIns="45718"/>
          <a:lstStyle/>
          <a:p>
            <a:pPr/>
          </a:p>
        </p:txBody>
      </p:sp>
      <p:sp>
        <p:nvSpPr>
          <p:cNvPr id="50"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Body Level One…"/>
          <p:cNvSpPr txBox="1"/>
          <p:nvPr>
            <p:ph type="body" idx="13"/>
          </p:nvPr>
        </p:nvSpPr>
        <p:spPr>
          <a:xfrm>
            <a:off x="406400" y="2743200"/>
            <a:ext cx="12192000" cy="6108700"/>
          </a:xfrm>
          <a:prstGeom prst="rect">
            <a:avLst/>
          </a:prstGeom>
        </p:spPr>
        <p:txBody>
          <a:bodyPr anchor="t"/>
          <a:lstStyle/>
          <a:p>
            <a:pPr/>
          </a:p>
        </p:txBody>
      </p:sp>
      <p:sp>
        <p:nvSpPr>
          <p:cNvPr id="74"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Body Level One…"/>
          <p:cNvSpPr txBox="1"/>
          <p:nvPr>
            <p:ph type="body" idx="13"/>
          </p:nvPr>
        </p:nvSpPr>
        <p:spPr>
          <a:xfrm>
            <a:off x="406400" y="2743200"/>
            <a:ext cx="12192000" cy="6108700"/>
          </a:xfrm>
          <a:prstGeom prst="rect">
            <a:avLst/>
          </a:prstGeom>
        </p:spPr>
        <p:txBody>
          <a:bodyPr anchor="t"/>
          <a:lstStyle/>
          <a:p>
            <a:pPr/>
          </a:p>
        </p:txBody>
      </p:sp>
      <p:sp>
        <p:nvSpPr>
          <p:cNvPr id="85"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399" y="993160"/>
            <a:ext cx="12192002" cy="265"/>
          </a:xfrm>
          <a:prstGeom prst="line">
            <a:avLst/>
          </a:prstGeom>
          <a:ln w="25400">
            <a:solidFill>
              <a:srgbClr val="A6AAA9"/>
            </a:solidFill>
            <a:miter lim="400000"/>
          </a:ln>
        </p:spPr>
        <p:txBody>
          <a:bodyPr lIns="45718" tIns="45718" rIns="45718" bIns="45718"/>
          <a:lstStyle/>
          <a:p>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Body Level One…"/>
          <p:cNvSpPr txBox="1"/>
          <p:nvPr>
            <p:ph type="body" sz="half" idx="14"/>
          </p:nvPr>
        </p:nvSpPr>
        <p:spPr>
          <a:xfrm>
            <a:off x="406400" y="2743200"/>
            <a:ext cx="6299200" cy="6108700"/>
          </a:xfrm>
          <a:prstGeom prst="rect">
            <a:avLst/>
          </a:prstGeom>
        </p:spPr>
        <p:txBody>
          <a:bodyPr anchor="t"/>
          <a:lstStyle/>
          <a:p>
            <a:pPr/>
          </a:p>
        </p:txBody>
      </p:sp>
      <p:sp>
        <p:nvSpPr>
          <p:cNvPr id="97" name="Slide Number"/>
          <p:cNvSpPr txBox="1"/>
          <p:nvPr>
            <p:ph type="sldNum" sz="quarter" idx="2"/>
          </p:nvPr>
        </p:nvSpPr>
        <p:spPr>
          <a:xfrm>
            <a:off x="12186623"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399" y="6140894"/>
            <a:ext cx="12192002" cy="265"/>
          </a:xfrm>
          <a:prstGeom prst="line">
            <a:avLst/>
          </a:prstGeom>
          <a:ln w="38100">
            <a:solidFill>
              <a:srgbClr val="A6AAA9"/>
            </a:solidFill>
            <a:miter lim="400000"/>
          </a:ln>
        </p:spPr>
        <p:txBody>
          <a:bodyPr lIns="45718" tIns="45718" rIns="45718" bIns="45718"/>
          <a:lstStyle/>
          <a:p>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arxiv.org/pdf/1801.10228.pdf" TargetMode="External"/><Relationship Id="rId3" Type="http://schemas.openxmlformats.org/officeDocument/2006/relationships/hyperlink" Target="https://hyperledger-fabric.readthedocs.io/en/release-1.2/blockchain.html" TargetMode="External"/><Relationship Id="rId4" Type="http://schemas.openxmlformats.org/officeDocument/2006/relationships/hyperlink" Target="https://www.ibm.com/developerworks/cloud/library/cl-top-technical-advantages-of-hyperledger-fabric-for-blockchain-networks/index.html" TargetMode="External"/><Relationship Id="rId5" Type="http://schemas.openxmlformats.org/officeDocument/2006/relationships/hyperlink" Target="https://wiki.hyperledger.org/groups/requirements/use-case-inventory"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Image" descr="Image"/>
          <p:cNvPicPr>
            <a:picLocks noChangeAspect="1"/>
          </p:cNvPicPr>
          <p:nvPr>
            <p:ph type="pic" idx="13"/>
          </p:nvPr>
        </p:nvPicPr>
        <p:blipFill>
          <a:blip r:embed="rId2">
            <a:extLst/>
          </a:blip>
          <a:srcRect l="6172" t="129" r="6044" b="129"/>
          <a:stretch>
            <a:fillRect/>
          </a:stretch>
        </p:blipFill>
        <p:spPr>
          <a:xfrm>
            <a:off x="-2" y="-2"/>
            <a:ext cx="13004803" cy="9753604"/>
          </a:xfrm>
          <a:prstGeom prst="rect">
            <a:avLst/>
          </a:prstGeom>
        </p:spPr>
      </p:pic>
      <p:sp>
        <p:nvSpPr>
          <p:cNvPr id="171" name="Line"/>
          <p:cNvSpPr txBox="1"/>
          <p:nvPr>
            <p:ph type="body" sz="quarter" idx="1"/>
          </p:nvPr>
        </p:nvSpPr>
        <p:spPr>
          <a:xfrm rot="10800000">
            <a:off x="406400" y="6140894"/>
            <a:ext cx="12192000" cy="265"/>
          </a:xfrm>
          <a:prstGeom prst="rect">
            <a:avLst/>
          </a:prstGeom>
        </p:spPr>
        <p:txBody>
          <a:bodyPr/>
          <a:lstStyle/>
          <a:p>
            <a:pPr marL="0" indent="0" defTabSz="87782">
              <a:spcBef>
                <a:spcPts val="0"/>
              </a:spcBef>
              <a:buSzTx/>
              <a:buNone/>
              <a:defRPr sz="192">
                <a:solidFill>
                  <a:srgbClr val="000000"/>
                </a:solidFill>
                <a:latin typeface="+mj-lt"/>
                <a:ea typeface="+mj-ea"/>
                <a:cs typeface="+mj-cs"/>
                <a:sym typeface="Helvetica"/>
              </a:defRPr>
            </a:pPr>
          </a:p>
        </p:txBody>
      </p:sp>
      <p:sp>
        <p:nvSpPr>
          <p:cNvPr id="172" name="A Distributed Operating System for Permissioned Blockchains"/>
          <p:cNvSpPr txBox="1"/>
          <p:nvPr>
            <p:ph type="title"/>
          </p:nvPr>
        </p:nvSpPr>
        <p:spPr>
          <a:prstGeom prst="rect">
            <a:avLst/>
          </a:prstGeom>
        </p:spPr>
        <p:txBody>
          <a:bodyPr/>
          <a:lstStyle/>
          <a:p>
            <a:pPr>
              <a:defRPr sz="4000"/>
            </a:pPr>
            <a:r>
              <a:t>A</a:t>
            </a:r>
            <a:r>
              <a:rPr cap="none"/>
              <a:t> Distributed Operating System for Permissioned Blockchains</a:t>
            </a:r>
          </a:p>
        </p:txBody>
      </p:sp>
      <p:sp>
        <p:nvSpPr>
          <p:cNvPr id="173" name="Hyperledger Fabric"/>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p>
            <a:pPr/>
            <a:r>
              <a:t>Hyperledger Fabric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5. Modular architecture supporting plug-in components"/>
          <p:cNvSpPr txBox="1"/>
          <p:nvPr/>
        </p:nvSpPr>
        <p:spPr>
          <a:xfrm>
            <a:off x="304800" y="36830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67359">
              <a:lnSpc>
                <a:spcPct val="80000"/>
              </a:lnSpc>
              <a:spcBef>
                <a:spcPts val="2200"/>
              </a:spcBef>
              <a:defRPr cap="all" sz="4800">
                <a:solidFill>
                  <a:schemeClr val="accent1"/>
                </a:solidFill>
                <a:latin typeface="DIN Condensed"/>
                <a:ea typeface="DIN Condensed"/>
                <a:cs typeface="DIN Condensed"/>
                <a:sym typeface="DIN Condensed"/>
              </a:defRPr>
            </a:pPr>
            <a:r>
              <a:t>5. </a:t>
            </a:r>
            <a:r>
              <a:rPr cap="none"/>
              <a:t>Modular architecture supporting plug-in components</a:t>
            </a:r>
          </a:p>
        </p:txBody>
      </p:sp>
      <p:sp>
        <p:nvSpPr>
          <p:cNvPr id="211" name="The modularity of Hyperledger Fabric architecture enables network designers to plug in their preferred implementations for components, which is an advantage. One of the most requested areas for modularity is &quot;bring your own identity.&quot; Some multi-company networks already have identity management and want to reuse instead of rebuild. Other components of the architecture that can be easily plugged in include consensus or encryption, where some countries have their own encryption standards."/>
          <p:cNvSpPr txBox="1"/>
          <p:nvPr/>
        </p:nvSpPr>
        <p:spPr>
          <a:xfrm>
            <a:off x="454922" y="4306668"/>
            <a:ext cx="12295582"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1700">
                <a:solidFill>
                  <a:srgbClr val="323232"/>
                </a:solidFill>
                <a:latin typeface="+mj-lt"/>
                <a:ea typeface="+mj-ea"/>
                <a:cs typeface="+mj-cs"/>
                <a:sym typeface="Helvetica"/>
              </a:defRPr>
            </a:lvl1pPr>
          </a:lstStyle>
          <a:p>
            <a:pPr/>
            <a:r>
              <a:t>The modularity of Hyperledger Fabric architecture enables network designers to plug in their preferred implementations for components, which is an advantage. One of the most requested areas for modularity is "bring your own identity." Some multi-company networks already have identity management and want to reuse instead of rebuild. Other components of the architecture that can be easily plugged in include consensus or encryption, where some countries have their own encryption standards.</a:t>
            </a:r>
          </a:p>
        </p:txBody>
      </p:sp>
      <p:sp>
        <p:nvSpPr>
          <p:cNvPr id="212" name="4. Rich queries over an immutable distributed ledger"/>
          <p:cNvSpPr txBox="1"/>
          <p:nvPr/>
        </p:nvSpPr>
        <p:spPr>
          <a:xfrm>
            <a:off x="406398" y="1268561"/>
            <a:ext cx="12192005" cy="723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67359">
              <a:lnSpc>
                <a:spcPct val="80000"/>
              </a:lnSpc>
              <a:spcBef>
                <a:spcPts val="2200"/>
              </a:spcBef>
              <a:defRPr cap="all" sz="4800">
                <a:solidFill>
                  <a:schemeClr val="accent1"/>
                </a:solidFill>
                <a:latin typeface="DIN Condensed"/>
                <a:ea typeface="DIN Condensed"/>
                <a:cs typeface="DIN Condensed"/>
                <a:sym typeface="DIN Condensed"/>
              </a:defRPr>
            </a:pPr>
            <a:r>
              <a:t>4. R</a:t>
            </a:r>
            <a:r>
              <a:rPr cap="none"/>
              <a:t>ich queries over an immutable distributed ledger</a:t>
            </a:r>
          </a:p>
        </p:txBody>
      </p:sp>
      <p:sp>
        <p:nvSpPr>
          <p:cNvPr id="213" name="The ledger is the sequenced record of state transitions for the blockchain application. Each transaction results in a set of asset key-value pairs that are committed to the ledger as creates, updates, or deletes. The immutable source of truth for v1.0 is appended into the file system of the peer, which also has LevelDB embedded.…"/>
          <p:cNvSpPr txBox="1"/>
          <p:nvPr/>
        </p:nvSpPr>
        <p:spPr>
          <a:xfrm>
            <a:off x="354609" y="1823773"/>
            <a:ext cx="12295582"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1700">
                <a:solidFill>
                  <a:srgbClr val="323232"/>
                </a:solidFill>
                <a:latin typeface="+mj-lt"/>
                <a:ea typeface="+mj-ea"/>
                <a:cs typeface="+mj-cs"/>
                <a:sym typeface="Helvetica"/>
              </a:defRPr>
            </a:pPr>
            <a:r>
              <a:t>The ledger is the sequenced record of state transitions for the blockchain application. Each transaction results in a set of asset key-value pairs that are committed to the ledger as creates, updates, or deletes. The immutable source of truth for v1.0 is appended into the file system of the peer, which also has LevelDB embedded.</a:t>
            </a:r>
          </a:p>
          <a:p>
            <a:pPr defTabSz="457200">
              <a:spcBef>
                <a:spcPts val="0"/>
              </a:spcBef>
              <a:defRPr sz="1700">
                <a:solidFill>
                  <a:srgbClr val="323232"/>
                </a:solidFill>
                <a:latin typeface="+mj-lt"/>
                <a:ea typeface="+mj-ea"/>
                <a:cs typeface="+mj-cs"/>
                <a:sym typeface="Helvetica"/>
              </a:defRPr>
            </a:pPr>
            <a:r>
              <a:t>LevelDB has, by default, a key value database and supports keyed queries, composite key queries, and key range queries. If you also need complex, rich queries, CouchDB supports the basic capabilities of LevelDB, and adds the full data-rich queries.</a:t>
            </a:r>
          </a:p>
        </p:txBody>
      </p:sp>
      <p:sp>
        <p:nvSpPr>
          <p:cNvPr id="214" name="6. Protection of Digital Keys and sensitive data"/>
          <p:cNvSpPr txBox="1"/>
          <p:nvPr/>
        </p:nvSpPr>
        <p:spPr>
          <a:xfrm>
            <a:off x="304798" y="6097437"/>
            <a:ext cx="12192005" cy="723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67359">
              <a:lnSpc>
                <a:spcPct val="80000"/>
              </a:lnSpc>
              <a:spcBef>
                <a:spcPts val="2200"/>
              </a:spcBef>
              <a:defRPr cap="all" sz="4800">
                <a:solidFill>
                  <a:schemeClr val="accent1"/>
                </a:solidFill>
                <a:latin typeface="DIN Condensed"/>
                <a:ea typeface="DIN Condensed"/>
                <a:cs typeface="DIN Condensed"/>
                <a:sym typeface="DIN Condensed"/>
              </a:defRPr>
            </a:pPr>
            <a:r>
              <a:t>6. </a:t>
            </a:r>
            <a:r>
              <a:rPr cap="none"/>
              <a:t>Protection of Digital Keys and sensitive data</a:t>
            </a:r>
          </a:p>
        </p:txBody>
      </p:sp>
      <p:sp>
        <p:nvSpPr>
          <p:cNvPr id="215" name="HSM (Hardware Security Module) support is vital for safeguarding and managing digital keys for strong authentication. Hyperledger Fabric provides modified and unmodified PKCS11 for key generation, which supports cases like identity management that need more protection. For scenarios dealing with identity management, HSM increases the protection of keys and sensitive data."/>
          <p:cNvSpPr txBox="1"/>
          <p:nvPr/>
        </p:nvSpPr>
        <p:spPr>
          <a:xfrm>
            <a:off x="454922" y="6916562"/>
            <a:ext cx="12295582"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1700">
                <a:solidFill>
                  <a:srgbClr val="323232"/>
                </a:solidFill>
                <a:latin typeface="+mj-lt"/>
                <a:ea typeface="+mj-ea"/>
                <a:cs typeface="+mj-cs"/>
                <a:sym typeface="Helvetica"/>
              </a:defRPr>
            </a:lvl1pPr>
          </a:lstStyle>
          <a:p>
            <a:pPr/>
            <a:r>
              <a:t>HSM (Hardware Security Module) support is vital for safeguarding and managing digital keys for strong authentication. Hyperledger Fabric provides modified and unmodified PKCS11 for key generation, which supports cases like identity management that need more protection. For scenarios dealing with identity management, HSM increases the protection of keys and sensitive data.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Application and use cases:"/>
          <p:cNvSpPr txBox="1"/>
          <p:nvPr>
            <p:ph type="body" sz="quarter" idx="1"/>
          </p:nvPr>
        </p:nvSpPr>
        <p:spPr>
          <a:prstGeom prst="rect">
            <a:avLst/>
          </a:prstGeom>
        </p:spPr>
        <p:txBody>
          <a:bodyPr/>
          <a:lstStyle>
            <a:lvl1pPr>
              <a:defRPr spc="100"/>
            </a:lvl1pPr>
          </a:lstStyle>
          <a:p>
            <a:pPr/>
            <a:r>
              <a:t>Application and use cases:</a:t>
            </a:r>
          </a:p>
        </p:txBody>
      </p:sp>
      <p:sp>
        <p:nvSpPr>
          <p:cNvPr id="218" name="Body Level One…"/>
          <p:cNvSpPr txBox="1"/>
          <p:nvPr>
            <p:ph type="body" idx="13"/>
          </p:nvPr>
        </p:nvSpPr>
        <p:spPr>
          <a:xfrm>
            <a:off x="406400" y="1689100"/>
            <a:ext cx="12192000" cy="6108700"/>
          </a:xfrm>
          <a:prstGeom prst="rect">
            <a:avLst/>
          </a:prstGeom>
          <a:extLst>
            <a:ext uri="{C572A759-6A51-4108-AA02-DFA0A04FC94B}">
              <ma14:wrappingTextBoxFlag xmlns:ma14="http://schemas.microsoft.com/office/mac/drawingml/2011/main" val="1"/>
            </a:ext>
          </a:extLst>
        </p:spPr>
        <p:txBody>
          <a:bodyPr/>
          <a:lstStyle/>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Capital Markets: Foreign Exchange</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Financial Services: Payments-Interbank</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Government/Legal/Regulatory: Commonwealth</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Healthcare/Medical: </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Publishing</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Supply Chain/Logistics</a:t>
            </a:r>
          </a:p>
          <a:p>
            <a:pPr marL="422275" indent="-422275" defTabSz="554990">
              <a:lnSpc>
                <a:spcPct val="100000"/>
              </a:lnSpc>
              <a:spcBef>
                <a:spcPts val="2600"/>
              </a:spcBef>
              <a:buClr>
                <a:schemeClr val="accent1"/>
              </a:buClr>
              <a:buSzPct val="104999"/>
              <a:buFont typeface="Avenir Next"/>
              <a:buChar char="▸"/>
              <a:defRPr cap="none" sz="3200">
                <a:solidFill>
                  <a:srgbClr val="838787"/>
                </a:solidFill>
                <a:latin typeface="Avenir Next Medium"/>
                <a:ea typeface="Avenir Next Medium"/>
                <a:cs typeface="Avenir Next Medium"/>
                <a:sym typeface="Avenir Next Medium"/>
              </a:defRPr>
            </a:pPr>
            <a:r>
              <a:t>Travel/Hospitality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ferences:"/>
          <p:cNvSpPr txBox="1"/>
          <p:nvPr>
            <p:ph type="body" sz="quarter" idx="1"/>
          </p:nvPr>
        </p:nvSpPr>
        <p:spPr>
          <a:prstGeom prst="rect">
            <a:avLst/>
          </a:prstGeom>
        </p:spPr>
        <p:txBody>
          <a:bodyPr/>
          <a:lstStyle>
            <a:lvl1pPr>
              <a:defRPr spc="100"/>
            </a:lvl1pPr>
          </a:lstStyle>
          <a:p>
            <a:pPr/>
            <a:r>
              <a:t>References:</a:t>
            </a:r>
          </a:p>
        </p:txBody>
      </p:sp>
      <p:sp>
        <p:nvSpPr>
          <p:cNvPr id="221" name="Body Level One…"/>
          <p:cNvSpPr txBox="1"/>
          <p:nvPr>
            <p:ph type="body" idx="13"/>
          </p:nvPr>
        </p:nvSpPr>
        <p:spPr>
          <a:xfrm>
            <a:off x="406400" y="1511300"/>
            <a:ext cx="12192000" cy="6108700"/>
          </a:xfrm>
          <a:prstGeom prst="rect">
            <a:avLst/>
          </a:prstGeom>
          <a:extLst>
            <a:ext uri="{C572A759-6A51-4108-AA02-DFA0A04FC94B}">
              <ma14:wrappingTextBoxFlag xmlns:ma14="http://schemas.microsoft.com/office/mac/drawingml/2011/main" val="1"/>
            </a:ext>
          </a:extLst>
        </p:spPr>
        <p:txBody>
          <a:bodyPr/>
          <a:lstStyle/>
          <a:p>
            <a:pPr marL="395603" indent="-395603" defTabSz="519937">
              <a:lnSpc>
                <a:spcPct val="100000"/>
              </a:lnSpc>
              <a:spcBef>
                <a:spcPts val="2400"/>
              </a:spcBef>
              <a:buClr>
                <a:schemeClr val="accent1"/>
              </a:buClr>
              <a:buSzPct val="104999"/>
              <a:buFont typeface="Avenir Next"/>
              <a:buChar char="▸"/>
              <a:defRPr cap="none" sz="3000" u="sng">
                <a:solidFill>
                  <a:srgbClr val="0000FF"/>
                </a:solidFill>
                <a:uFill>
                  <a:solidFill>
                    <a:srgbClr val="0000FF"/>
                  </a:solidFill>
                </a:uFill>
                <a:latin typeface="Avenir Next Medium"/>
                <a:ea typeface="Avenir Next Medium"/>
                <a:cs typeface="Avenir Next Medium"/>
                <a:sym typeface="Avenir Next Medium"/>
              </a:defRPr>
            </a:pPr>
            <a:r>
              <a:rPr>
                <a:hlinkClick r:id="rId2" invalidUrl="" action="" tgtFrame="" tooltip="" history="1" highlightClick="0" endSnd="0"/>
              </a:rPr>
              <a:t>https://arxiv.org/pdf/1801.10228.pdf</a:t>
            </a:r>
            <a:endParaRPr>
              <a:solidFill>
                <a:srgbClr val="838787"/>
              </a:solidFill>
            </a:endParaRPr>
          </a:p>
          <a:p>
            <a:pPr marL="395603" indent="-395603" defTabSz="519937">
              <a:lnSpc>
                <a:spcPct val="100000"/>
              </a:lnSpc>
              <a:spcBef>
                <a:spcPts val="2400"/>
              </a:spcBef>
              <a:buClr>
                <a:schemeClr val="accent1"/>
              </a:buClr>
              <a:buSzPct val="104999"/>
              <a:buFont typeface="Avenir Next"/>
              <a:buChar char="▸"/>
              <a:defRPr cap="none" sz="3000" u="sng">
                <a:solidFill>
                  <a:srgbClr val="0000FF"/>
                </a:solidFill>
                <a:uFill>
                  <a:solidFill>
                    <a:srgbClr val="0000FF"/>
                  </a:solidFill>
                </a:uFill>
                <a:latin typeface="Avenir Next Medium"/>
                <a:ea typeface="Avenir Next Medium"/>
                <a:cs typeface="Avenir Next Medium"/>
                <a:sym typeface="Avenir Next Medium"/>
              </a:defRPr>
            </a:pPr>
            <a:r>
              <a:rPr>
                <a:hlinkClick r:id="rId3" invalidUrl="" action="" tgtFrame="" tooltip="" history="1" highlightClick="0" endSnd="0"/>
              </a:rPr>
              <a:t>https://hyperledger-fabric.readthedocs.io/en/release-1.2/blockchain.html</a:t>
            </a:r>
            <a:endParaRPr>
              <a:solidFill>
                <a:srgbClr val="838787"/>
              </a:solidFill>
            </a:endParaRPr>
          </a:p>
          <a:p>
            <a:pPr marL="395603" indent="-395603" defTabSz="519937">
              <a:lnSpc>
                <a:spcPct val="100000"/>
              </a:lnSpc>
              <a:spcBef>
                <a:spcPts val="2400"/>
              </a:spcBef>
              <a:buClr>
                <a:schemeClr val="accent1"/>
              </a:buClr>
              <a:buSzPct val="104999"/>
              <a:buFont typeface="Avenir Next"/>
              <a:buChar char="▸"/>
              <a:defRPr cap="none" sz="3000" u="sng">
                <a:solidFill>
                  <a:srgbClr val="0000FF"/>
                </a:solidFill>
                <a:uFill>
                  <a:solidFill>
                    <a:srgbClr val="0000FF"/>
                  </a:solidFill>
                </a:uFill>
                <a:latin typeface="Avenir Next Medium"/>
                <a:ea typeface="Avenir Next Medium"/>
                <a:cs typeface="Avenir Next Medium"/>
                <a:sym typeface="Avenir Next Medium"/>
              </a:defRPr>
            </a:pPr>
            <a:r>
              <a:rPr>
                <a:hlinkClick r:id="rId4" invalidUrl="" action="" tgtFrame="" tooltip="" history="1" highlightClick="0" endSnd="0"/>
              </a:rPr>
              <a:t>https://www.ibm.com/developerworks/cloud/library/cl-top-technical-advantages-of-hyperledger-fabric-for-blockchain-networks/index.html</a:t>
            </a:r>
            <a:endParaRPr>
              <a:solidFill>
                <a:srgbClr val="838787"/>
              </a:solidFill>
            </a:endParaRPr>
          </a:p>
          <a:p>
            <a:pPr marL="395603" indent="-395603" defTabSz="519937">
              <a:lnSpc>
                <a:spcPct val="100000"/>
              </a:lnSpc>
              <a:spcBef>
                <a:spcPts val="2400"/>
              </a:spcBef>
              <a:buClr>
                <a:schemeClr val="accent1"/>
              </a:buClr>
              <a:buSzPct val="104999"/>
              <a:buFont typeface="Avenir Next"/>
              <a:buChar char="▸"/>
              <a:defRPr cap="none" sz="3000" u="sng">
                <a:solidFill>
                  <a:srgbClr val="0000FF"/>
                </a:solidFill>
                <a:uFill>
                  <a:solidFill>
                    <a:srgbClr val="0000FF"/>
                  </a:solidFill>
                </a:uFill>
                <a:latin typeface="Avenir Next Medium"/>
                <a:ea typeface="Avenir Next Medium"/>
                <a:cs typeface="Avenir Next Medium"/>
                <a:sym typeface="Avenir Next Medium"/>
              </a:defRPr>
            </a:pPr>
            <a:r>
              <a:rPr>
                <a:hlinkClick r:id="rId5" invalidUrl="" action="" tgtFrame="" tooltip="" history="1" highlightClick="0" endSnd="0"/>
              </a:rPr>
              <a:t>https://wiki.hyperledger.org/groups/requirements/use-case-inventory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able of contents:"/>
          <p:cNvSpPr txBox="1"/>
          <p:nvPr>
            <p:ph type="title"/>
          </p:nvPr>
        </p:nvSpPr>
        <p:spPr>
          <a:xfrm>
            <a:off x="406400" y="342900"/>
            <a:ext cx="12192000" cy="723900"/>
          </a:xfrm>
          <a:prstGeom prst="rect">
            <a:avLst/>
          </a:prstGeom>
        </p:spPr>
        <p:txBody>
          <a:bodyPr/>
          <a:lstStyle>
            <a:lvl1pPr defTabSz="467359">
              <a:spcBef>
                <a:spcPts val="2200"/>
              </a:spcBef>
              <a:defRPr sz="4800"/>
            </a:lvl1pPr>
          </a:lstStyle>
          <a:p>
            <a:pPr/>
            <a:r>
              <a:t>Table of contents:</a:t>
            </a:r>
          </a:p>
        </p:txBody>
      </p:sp>
      <p:sp>
        <p:nvSpPr>
          <p:cNvPr id="176" name="Body Level One…"/>
          <p:cNvSpPr txBox="1"/>
          <p:nvPr>
            <p:ph type="body" idx="1"/>
          </p:nvPr>
        </p:nvSpPr>
        <p:spPr>
          <a:xfrm>
            <a:off x="406400" y="1524000"/>
            <a:ext cx="12192000" cy="6108700"/>
          </a:xfrm>
          <a:prstGeom prst="rect">
            <a:avLst/>
          </a:prstGeom>
        </p:spPr>
        <p:txBody>
          <a:bodyPr anchor="t"/>
          <a:lstStyle/>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Introduction</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Hyperledger Fabric Model</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Fabric Architecture</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Transaction Lifecycle</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Advantages of Hyperledger Fabric</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Application and Use-cases</a:t>
            </a:r>
          </a:p>
          <a:p>
            <a:pPr marL="422275" indent="-422275" defTabSz="554990">
              <a:lnSpc>
                <a:spcPct val="100000"/>
              </a:lnSpc>
              <a:spcBef>
                <a:spcPts val="26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References</a:t>
            </a:r>
          </a:p>
        </p:txBody>
      </p:sp>
      <p:sp>
        <p:nvSpPr>
          <p:cNvPr id="177" name="Text"/>
          <p:cNvSpPr txBox="1"/>
          <p:nvPr/>
        </p:nvSpPr>
        <p:spPr>
          <a:xfrm>
            <a:off x="6409944" y="4677155"/>
            <a:ext cx="184912"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
          <p:cNvSpPr txBox="1"/>
          <p:nvPr>
            <p:ph type="body" sz="quarter" idx="1"/>
          </p:nvPr>
        </p:nvSpPr>
        <p:spPr>
          <a:prstGeom prst="rect">
            <a:avLst/>
          </a:prstGeom>
        </p:spPr>
        <p:txBody>
          <a:bodyPr/>
          <a:lstStyle>
            <a:lvl1pPr>
              <a:defRPr spc="100"/>
            </a:lvl1pPr>
          </a:lstStyle>
          <a:p>
            <a:pPr/>
            <a:r>
              <a:t>Introduction</a:t>
            </a:r>
          </a:p>
        </p:txBody>
      </p:sp>
      <p:sp>
        <p:nvSpPr>
          <p:cNvPr id="180" name="Hyperledger Fabric"/>
          <p:cNvSpPr txBox="1"/>
          <p:nvPr>
            <p:ph type="title"/>
          </p:nvPr>
        </p:nvSpPr>
        <p:spPr>
          <a:prstGeom prst="rect">
            <a:avLst/>
          </a:prstGeom>
        </p:spPr>
        <p:txBody>
          <a:bodyPr/>
          <a:lstStyle>
            <a:lvl1pPr defTabSz="467359">
              <a:spcBef>
                <a:spcPts val="2200"/>
              </a:spcBef>
              <a:defRPr sz="4800"/>
            </a:lvl1pPr>
          </a:lstStyle>
          <a:p>
            <a:pPr/>
            <a:r>
              <a:t>Blockchain</a:t>
            </a:r>
          </a:p>
        </p:txBody>
      </p:sp>
      <p:sp>
        <p:nvSpPr>
          <p:cNvPr id="181" name="Hyperledger Fabric is a blockchain framework implementation and one of the Hyperledger projects hosted by The Linux Foundation. Intended as a foundation for developing applications or solutions with a modular architecture, Hyperledger Fabric allows components, such as consensus and membership services, to be plug-and-play. Hyperledger Fabric leverages container technology to host smart contracts called “chaincode” that comprise the application logic of the system. Hyperledger Fabric was initially contributed by Digital Asset and IBM, as a result of the first hackathon.…"/>
          <p:cNvSpPr txBox="1"/>
          <p:nvPr>
            <p:ph type="body" idx="13"/>
          </p:nvPr>
        </p:nvSpPr>
        <p:spPr>
          <a:xfrm>
            <a:off x="406400" y="2743200"/>
            <a:ext cx="12192000" cy="6255812"/>
          </a:xfrm>
          <a:prstGeom prst="rect">
            <a:avLst/>
          </a:prstGeom>
          <a:extLst>
            <a:ext uri="{C572A759-6A51-4108-AA02-DFA0A04FC94B}">
              <ma14:wrappingTextBoxFlag xmlns:ma14="http://schemas.microsoft.com/office/mac/drawingml/2011/main" val="1"/>
            </a:ext>
          </a:extLst>
        </p:spPr>
        <p:txBody>
          <a:bodyPr/>
          <a:lstStyle/>
          <a:p>
            <a:pPr defTabSz="452627">
              <a:lnSpc>
                <a:spcPts val="6700"/>
              </a:lnSpc>
              <a:spcBef>
                <a:spcPts val="0"/>
              </a:spcBef>
              <a:defRPr cap="none" sz="3168">
                <a:solidFill>
                  <a:srgbClr val="5B5854"/>
                </a:solidFill>
                <a:latin typeface="Times New Roman"/>
                <a:ea typeface="Times New Roman"/>
                <a:cs typeface="Times New Roman"/>
                <a:sym typeface="Times New Roman"/>
              </a:defRPr>
            </a:pPr>
          </a:p>
          <a:p>
            <a:pPr defTabSz="452627">
              <a:lnSpc>
                <a:spcPts val="6700"/>
              </a:lnSpc>
              <a:spcBef>
                <a:spcPts val="0"/>
              </a:spcBef>
              <a:defRPr b="1" cap="none" sz="3168">
                <a:solidFill>
                  <a:srgbClr val="5B5854"/>
                </a:solidFill>
                <a:latin typeface="Times New Roman"/>
                <a:ea typeface="Times New Roman"/>
                <a:cs typeface="Times New Roman"/>
                <a:sym typeface="Times New Roman"/>
              </a:defRPr>
            </a:pPr>
            <a:r>
              <a:t>What is Blockchain?</a:t>
            </a:r>
            <a:endParaRPr b="0" sz="1188">
              <a:solidFill>
                <a:srgbClr val="000000"/>
              </a:solidFill>
              <a:latin typeface="Times"/>
              <a:ea typeface="Times"/>
              <a:cs typeface="Times"/>
              <a:sym typeface="Times"/>
            </a:endParaRPr>
          </a:p>
          <a:p>
            <a:pPr marL="452627" indent="-314325" defTabSz="452627">
              <a:lnSpc>
                <a:spcPts val="6700"/>
              </a:lnSpc>
              <a:spcBef>
                <a:spcPts val="0"/>
              </a:spcBef>
              <a:buClr>
                <a:srgbClr val="5B5854"/>
              </a:buClr>
              <a:buSzPct val="100000"/>
              <a:buFont typeface="Times New Roman"/>
              <a:buChar char="•"/>
              <a:defRPr cap="none" sz="3168">
                <a:solidFill>
                  <a:srgbClr val="5B5854"/>
                </a:solidFill>
                <a:latin typeface="Times New Roman"/>
                <a:ea typeface="Times New Roman"/>
                <a:cs typeface="Times New Roman"/>
                <a:sym typeface="Times New Roman"/>
              </a:defRPr>
            </a:pPr>
            <a:r>
              <a:t>It is a distributed network that records all transactions that take place on the network in a ledger. </a:t>
            </a:r>
            <a:br/>
          </a:p>
          <a:p>
            <a:pPr marL="1207008" defTabSz="452627">
              <a:lnSpc>
                <a:spcPts val="6700"/>
              </a:lnSpc>
              <a:spcBef>
                <a:spcPts val="0"/>
              </a:spcBef>
              <a:defRPr cap="none" sz="3168">
                <a:solidFill>
                  <a:srgbClr val="5B5854"/>
                </a:solidFill>
                <a:latin typeface="Times New Roman"/>
                <a:ea typeface="Times New Roman"/>
                <a:cs typeface="Times New Roman"/>
                <a:sym typeface="Times New Roman"/>
              </a:defRPr>
            </a:pPr>
            <a:r>
              <a:t>“Hyperledger Fabric like other blockchain technologies has a </a:t>
            </a:r>
            <a:r>
              <a:rPr i="1"/>
              <a:t>ledger</a:t>
            </a:r>
            <a:r>
              <a:t>, uses </a:t>
            </a:r>
            <a:r>
              <a:rPr i="1"/>
              <a:t>smart contracts</a:t>
            </a:r>
            <a:r>
              <a:t> and each participants in the network manage their transactions.”</a:t>
            </a:r>
            <a:endParaRPr sz="1188">
              <a:solidFill>
                <a:srgbClr val="000000"/>
              </a:solidFill>
              <a:latin typeface="Times"/>
              <a:ea typeface="Times"/>
              <a:cs typeface="Times"/>
              <a:sym typeface="Times"/>
            </a:endParaRPr>
          </a:p>
          <a:p>
            <a:pPr marL="452627" indent="-314325" defTabSz="452627">
              <a:lnSpc>
                <a:spcPts val="6700"/>
              </a:lnSpc>
              <a:spcBef>
                <a:spcPts val="0"/>
              </a:spcBef>
              <a:buClr>
                <a:srgbClr val="5B5854"/>
              </a:buClr>
              <a:buSzPct val="100000"/>
              <a:buFont typeface="Times New Roman"/>
              <a:buChar char="•"/>
              <a:defRPr cap="none" sz="3168">
                <a:solidFill>
                  <a:srgbClr val="5B5854"/>
                </a:solidFill>
                <a:latin typeface="Times New Roman"/>
                <a:ea typeface="Times New Roman"/>
                <a:cs typeface="Times New Roman"/>
                <a:sym typeface="Times New Roman"/>
              </a:defRPr>
            </a:pPr>
            <a:r>
              <a:t>Smart contracts (named also </a:t>
            </a:r>
            <a:r>
              <a:rPr i="1"/>
              <a:t>chaincode</a:t>
            </a:r>
            <a:r>
              <a:t>) are rules stored in each transaction that they manage the access to the transaction itself and implement all logic behind the use case taking in place in the network.</a:t>
            </a:r>
            <a:br/>
          </a:p>
          <a:p>
            <a:pPr marL="452627" indent="-452627" defTabSz="452627">
              <a:lnSpc>
                <a:spcPts val="6700"/>
              </a:lnSpc>
              <a:spcBef>
                <a:spcPts val="0"/>
              </a:spcBef>
              <a:tabLst>
                <a:tab pos="127000" algn="l"/>
                <a:tab pos="444500" algn="l"/>
              </a:tabLst>
              <a:defRPr cap="none" sz="3168">
                <a:solidFill>
                  <a:srgbClr val="5B5854"/>
                </a:solidFill>
                <a:latin typeface="Times New Roman"/>
                <a:ea typeface="Times New Roman"/>
                <a:cs typeface="Times New Roman"/>
                <a:sym typeface="Times New Roman"/>
              </a:defRPr>
            </a:pPr>
            <a:endParaRPr sz="1188">
              <a:solidFill>
                <a:srgbClr val="000000"/>
              </a:solidFill>
              <a:latin typeface="Times"/>
              <a:ea typeface="Times"/>
              <a:cs typeface="Times"/>
              <a:sym typeface="Times"/>
            </a:endParaRPr>
          </a:p>
        </p:txBody>
      </p:sp>
      <p:sp>
        <p:nvSpPr>
          <p:cNvPr id="182" name="Text"/>
          <p:cNvSpPr txBox="1"/>
          <p:nvPr/>
        </p:nvSpPr>
        <p:spPr>
          <a:xfrm>
            <a:off x="6409944" y="4683505"/>
            <a:ext cx="184912"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ontd.."/>
          <p:cNvSpPr txBox="1"/>
          <p:nvPr>
            <p:ph type="body" sz="quarter" idx="1"/>
          </p:nvPr>
        </p:nvSpPr>
        <p:spPr>
          <a:prstGeom prst="rect">
            <a:avLst/>
          </a:prstGeom>
        </p:spPr>
        <p:txBody>
          <a:bodyPr/>
          <a:lstStyle/>
          <a:p>
            <a:pPr/>
            <a:r>
              <a:t>Contd..</a:t>
            </a:r>
          </a:p>
        </p:txBody>
      </p:sp>
      <p:sp>
        <p:nvSpPr>
          <p:cNvPr id="185" name="Hyperledger Fabric"/>
          <p:cNvSpPr txBox="1"/>
          <p:nvPr>
            <p:ph type="title"/>
          </p:nvPr>
        </p:nvSpPr>
        <p:spPr>
          <a:prstGeom prst="rect">
            <a:avLst/>
          </a:prstGeom>
        </p:spPr>
        <p:txBody>
          <a:bodyPr/>
          <a:lstStyle>
            <a:lvl1pPr defTabSz="467359">
              <a:spcBef>
                <a:spcPts val="2200"/>
              </a:spcBef>
              <a:defRPr sz="4800"/>
            </a:lvl1pPr>
          </a:lstStyle>
          <a:p>
            <a:pPr/>
            <a:r>
              <a:t>Hyperledger Fabric</a:t>
            </a:r>
          </a:p>
        </p:txBody>
      </p:sp>
      <p:sp>
        <p:nvSpPr>
          <p:cNvPr id="186" name="Body Level O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Hyperledger Fabric is a blockchain framework implementation hosted by The Linux Foundation. </a:t>
            </a:r>
          </a:p>
          <a:p>
            <a:pPr defTabSz="352043">
              <a:lnSpc>
                <a:spcPts val="2100"/>
              </a:lnSpc>
              <a:spcBef>
                <a:spcPts val="0"/>
              </a:spcBef>
              <a:defRPr cap="none" sz="924">
                <a:solidFill>
                  <a:srgbClr val="000000"/>
                </a:solidFill>
                <a:latin typeface="Times"/>
                <a:ea typeface="Times"/>
                <a:cs typeface="Times"/>
                <a:sym typeface="Times"/>
              </a:defRPr>
            </a:pPr>
          </a:p>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Intended as a foundation for developing applications or solutions with a modular architecture, Hyperledger Fabric allows components, such as consensus and membership services, to be plug-and-play. </a:t>
            </a:r>
            <a:br/>
          </a:p>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Hyperledger Fabric leverages container technology to host smart contracts called “Chaincode” that comprise the application logic of the system. </a:t>
            </a:r>
            <a:br/>
          </a:p>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Hyperledger Fabric was initially contributed by Digital Asset and IBM, as a result of the first hackathon.</a:t>
            </a:r>
            <a:br/>
          </a:p>
          <a:p>
            <a:pPr defTabSz="352043">
              <a:lnSpc>
                <a:spcPts val="2100"/>
              </a:lnSpc>
              <a:spcBef>
                <a:spcPts val="0"/>
              </a:spcBef>
              <a:defRPr cap="none" sz="924">
                <a:solidFill>
                  <a:srgbClr val="000000"/>
                </a:solidFill>
                <a:latin typeface="Times"/>
                <a:ea typeface="Times"/>
                <a:cs typeface="Times"/>
                <a:sym typeface="Times"/>
              </a:defRPr>
            </a:pPr>
          </a:p>
          <a:p>
            <a:pPr defTabSz="352043">
              <a:lnSpc>
                <a:spcPts val="4100"/>
              </a:lnSpc>
              <a:spcBef>
                <a:spcPts val="0"/>
              </a:spcBef>
              <a:defRPr cap="none" sz="1745">
                <a:solidFill>
                  <a:srgbClr val="222222"/>
                </a:solidFill>
                <a:latin typeface="Georgia"/>
                <a:ea typeface="Georgia"/>
                <a:cs typeface="Georgia"/>
                <a:sym typeface="Georgia"/>
              </a:defRPr>
            </a:pPr>
            <a:r>
              <a:t>Fabric is a permissioned blockchain system with the following key features:</a:t>
            </a:r>
            <a:endParaRPr sz="924">
              <a:solidFill>
                <a:srgbClr val="000000"/>
              </a:solidFill>
              <a:latin typeface="Times"/>
              <a:ea typeface="Times"/>
              <a:cs typeface="Times"/>
              <a:sym typeface="Times"/>
            </a:endParaRPr>
          </a:p>
          <a:p>
            <a:pPr defTabSz="352043">
              <a:lnSpc>
                <a:spcPts val="2100"/>
              </a:lnSpc>
              <a:spcBef>
                <a:spcPts val="0"/>
              </a:spcBef>
              <a:defRPr cap="none" sz="924">
                <a:solidFill>
                  <a:srgbClr val="000000"/>
                </a:solidFill>
                <a:latin typeface="Times"/>
                <a:ea typeface="Times"/>
                <a:cs typeface="Times"/>
                <a:sym typeface="Times"/>
              </a:defRPr>
            </a:pPr>
          </a:p>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	A modular design allows many components to be pluggable, including the consensus algorithm</a:t>
            </a:r>
            <a:endParaRPr sz="1832">
              <a:latin typeface="Avenir Book"/>
              <a:ea typeface="Avenir Book"/>
              <a:cs typeface="Avenir Book"/>
              <a:sym typeface="Avenir Book"/>
            </a:endParaRPr>
          </a:p>
          <a:p>
            <a:pPr marL="352043" indent="-244475" defTabSz="352043">
              <a:lnSpc>
                <a:spcPts val="41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	Instead of the </a:t>
            </a:r>
            <a:r>
              <a:rPr i="1"/>
              <a:t>order-execute architecture</a:t>
            </a:r>
            <a:r>
              <a:t> used by virtually all existing blockchain systems, Fabric uses an </a:t>
            </a:r>
            <a:r>
              <a:rPr i="1"/>
              <a:t>execute-order-validate</a:t>
            </a:r>
            <a:r>
              <a:t> paradigm which enables a combination of passive and active replication.</a:t>
            </a:r>
            <a:endParaRPr sz="1832">
              <a:latin typeface="Avenir Book"/>
              <a:ea typeface="Avenir Book"/>
              <a:cs typeface="Avenir Book"/>
              <a:sym typeface="Avenir Book"/>
            </a:endParaRPr>
          </a:p>
          <a:p>
            <a:pPr marL="352043" indent="-244475" defTabSz="352043">
              <a:lnSpc>
                <a:spcPts val="4200"/>
              </a:lnSpc>
              <a:spcBef>
                <a:spcPts val="0"/>
              </a:spcBef>
              <a:buClr>
                <a:srgbClr val="222222"/>
              </a:buClr>
              <a:buSzPct val="100000"/>
              <a:buFont typeface="Georgia"/>
              <a:buChar char="•"/>
              <a:defRPr cap="none" sz="1745">
                <a:solidFill>
                  <a:srgbClr val="222222"/>
                </a:solidFill>
                <a:latin typeface="Georgia"/>
                <a:ea typeface="Georgia"/>
                <a:cs typeface="Georgia"/>
                <a:sym typeface="Georgia"/>
              </a:defRPr>
            </a:pPr>
            <a:r>
              <a:t>	Smart contracts can be written in any language</a:t>
            </a:r>
            <a:br>
              <a:rPr sz="1832">
                <a:latin typeface="Avenir Book"/>
                <a:ea typeface="Avenir Book"/>
                <a:cs typeface="Avenir Book"/>
                <a:sym typeface="Avenir Book"/>
              </a:rPr>
            </a:br>
            <a:endParaRPr sz="1832">
              <a:latin typeface="Avenir Book"/>
              <a:ea typeface="Avenir Book"/>
              <a:cs typeface="Avenir Book"/>
              <a:sym typeface="Avenir Book"/>
            </a:endParaRPr>
          </a:p>
          <a:p>
            <a:pPr defTabSz="352043">
              <a:lnSpc>
                <a:spcPts val="2100"/>
              </a:lnSpc>
              <a:spcBef>
                <a:spcPts val="0"/>
              </a:spcBef>
              <a:defRPr cap="none" sz="924">
                <a:solidFill>
                  <a:srgbClr val="000000"/>
                </a:solidFill>
                <a:latin typeface="Times"/>
                <a:ea typeface="Times"/>
                <a:cs typeface="Times"/>
                <a:sym typeface="Times"/>
              </a:defRPr>
            </a:pPr>
          </a:p>
          <a:p>
            <a:pPr defTabSz="352043">
              <a:lnSpc>
                <a:spcPts val="2100"/>
              </a:lnSpc>
              <a:spcBef>
                <a:spcPts val="0"/>
              </a:spcBef>
              <a:defRPr cap="none" sz="924">
                <a:solidFill>
                  <a:srgbClr val="000000"/>
                </a:solidFill>
                <a:latin typeface="Times"/>
                <a:ea typeface="Times"/>
                <a:cs typeface="Times"/>
                <a:sym typeface="Times"/>
              </a:defRPr>
            </a:pPr>
          </a:p>
          <a:p>
            <a:pPr defTabSz="352043">
              <a:lnSpc>
                <a:spcPts val="4100"/>
              </a:lnSpc>
              <a:spcBef>
                <a:spcPts val="0"/>
              </a:spcBef>
              <a:defRPr b="1" cap="none" sz="1745" u="sng">
                <a:solidFill>
                  <a:srgbClr val="222222"/>
                </a:solidFill>
                <a:latin typeface="Georgia"/>
                <a:ea typeface="Georgia"/>
                <a:cs typeface="Georgia"/>
                <a:sym typeface="Georgia"/>
              </a:defRPr>
            </a:pPr>
            <a:r>
              <a:t>The big picture:</a:t>
            </a:r>
            <a:endParaRPr b="0" sz="924" u="none">
              <a:solidFill>
                <a:srgbClr val="000000"/>
              </a:solidFill>
              <a:latin typeface="Times"/>
              <a:ea typeface="Times"/>
              <a:cs typeface="Times"/>
              <a:sym typeface="Times"/>
            </a:endParaRPr>
          </a:p>
          <a:p>
            <a:pPr defTabSz="352043">
              <a:lnSpc>
                <a:spcPts val="4300"/>
              </a:lnSpc>
              <a:spcBef>
                <a:spcPts val="0"/>
              </a:spcBef>
              <a:defRPr cap="none" i="1" sz="1848">
                <a:solidFill>
                  <a:srgbClr val="666666"/>
                </a:solidFill>
                <a:latin typeface="Georgia"/>
                <a:ea typeface="Georgia"/>
                <a:cs typeface="Georgia"/>
                <a:sym typeface="Georgia"/>
              </a:defRPr>
            </a:pPr>
            <a:r>
              <a:rPr b="1" sz="1745">
                <a:solidFill>
                  <a:srgbClr val="222222"/>
                </a:solidFill>
                <a:latin typeface="Times"/>
                <a:ea typeface="Times"/>
                <a:cs typeface="Times"/>
                <a:sym typeface="Times"/>
              </a:rPr>
              <a:t>“</a:t>
            </a:r>
            <a:r>
              <a:t>Fabric is a distributed operating system for permissioned blockchains that executes distributed applications written in general purpose programming languages (e.g., Go, Java, Node.js). It securely tracks its execution history in an append-only replicated ledger data structure and has no cryptocurrency built in.”</a:t>
            </a:r>
            <a:endParaRPr i="0" sz="924">
              <a:solidFill>
                <a:srgbClr val="000000"/>
              </a:solidFill>
              <a:latin typeface="Times"/>
              <a:ea typeface="Times"/>
              <a:cs typeface="Times"/>
              <a:sym typeface="Times"/>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Hyperledger Fabric Model:"/>
          <p:cNvSpPr txBox="1"/>
          <p:nvPr>
            <p:ph type="body" sz="quarter" idx="1"/>
          </p:nvPr>
        </p:nvSpPr>
        <p:spPr>
          <a:prstGeom prst="rect">
            <a:avLst/>
          </a:prstGeom>
        </p:spPr>
        <p:txBody>
          <a:bodyPr/>
          <a:lstStyle>
            <a:lvl1pPr>
              <a:defRPr spc="100"/>
            </a:lvl1pPr>
          </a:lstStyle>
          <a:p>
            <a:pPr/>
            <a:r>
              <a:t>Hyperledger Fabric Model</a:t>
            </a:r>
          </a:p>
        </p:txBody>
      </p:sp>
      <p:sp>
        <p:nvSpPr>
          <p:cNvPr id="189" name="The Key design features woven into Hyperledger Fabric are:"/>
          <p:cNvSpPr txBox="1"/>
          <p:nvPr>
            <p:ph type="title"/>
          </p:nvPr>
        </p:nvSpPr>
        <p:spPr>
          <a:prstGeom prst="rect">
            <a:avLst/>
          </a:prstGeom>
        </p:spPr>
        <p:txBody>
          <a:bodyPr/>
          <a:lstStyle>
            <a:lvl1pPr defTabSz="467359">
              <a:spcBef>
                <a:spcPts val="2200"/>
              </a:spcBef>
              <a:defRPr cap="none" sz="4800"/>
            </a:lvl1pPr>
          </a:lstStyle>
          <a:p>
            <a:pPr/>
            <a:r>
              <a:t>The Key design features woven into Hyperledger Fabric are:</a:t>
            </a:r>
          </a:p>
        </p:txBody>
      </p:sp>
      <p:sp>
        <p:nvSpPr>
          <p:cNvPr id="190" name="Body Level On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Assets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Chaincode</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Ledger Features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Privacy</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Security &amp; Membership Services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Consensus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Image" descr="Image"/>
          <p:cNvPicPr>
            <a:picLocks noChangeAspect="1"/>
          </p:cNvPicPr>
          <p:nvPr/>
        </p:nvPicPr>
        <p:blipFill>
          <a:blip r:embed="rId2">
            <a:extLst/>
          </a:blip>
          <a:stretch>
            <a:fillRect/>
          </a:stretch>
        </p:blipFill>
        <p:spPr>
          <a:xfrm>
            <a:off x="165100" y="3596971"/>
            <a:ext cx="13004800" cy="4871058"/>
          </a:xfrm>
          <a:prstGeom prst="rect">
            <a:avLst/>
          </a:prstGeom>
          <a:ln w="12700">
            <a:miter lim="400000"/>
          </a:ln>
        </p:spPr>
      </p:pic>
      <p:sp>
        <p:nvSpPr>
          <p:cNvPr id="193" name="Everything in Fabric revolves around the execute-order-validate processing pipeline. This is a departure from the traditional blockchain model.…"/>
          <p:cNvSpPr txBox="1"/>
          <p:nvPr/>
        </p:nvSpPr>
        <p:spPr>
          <a:xfrm>
            <a:off x="415548" y="1571297"/>
            <a:ext cx="11747460"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1700">
                <a:latin typeface="Georgia"/>
                <a:ea typeface="Georgia"/>
                <a:cs typeface="Georgia"/>
                <a:sym typeface="Georgia"/>
              </a:defRPr>
            </a:pPr>
            <a:r>
              <a:t>Everything in Fabric revolves around the </a:t>
            </a:r>
            <a:r>
              <a:rPr b="1" i="1"/>
              <a:t>execute-order-validate</a:t>
            </a:r>
            <a:r>
              <a:t> processing pipeline. This is a departure from the traditional blockchain model.</a:t>
            </a:r>
          </a:p>
          <a:p>
            <a:pPr defTabSz="457200">
              <a:spcBef>
                <a:spcPts val="0"/>
              </a:spcBef>
              <a:defRPr sz="1700">
                <a:latin typeface="Georgia"/>
                <a:ea typeface="Georgia"/>
                <a:cs typeface="Georgia"/>
                <a:sym typeface="Georgia"/>
              </a:defRPr>
            </a:pPr>
          </a:p>
          <a:p>
            <a:pPr defTabSz="457200">
              <a:spcBef>
                <a:spcPts val="0"/>
              </a:spcBef>
              <a:defRPr sz="1700">
                <a:latin typeface="Georgia"/>
                <a:ea typeface="Georgia"/>
                <a:cs typeface="Georgia"/>
                <a:sym typeface="Georgia"/>
              </a:defRPr>
            </a:pPr>
          </a:p>
          <a:p>
            <a:pPr defTabSz="457200">
              <a:spcBef>
                <a:spcPts val="0"/>
              </a:spcBef>
              <a:defRPr sz="1700">
                <a:latin typeface="Georgia"/>
                <a:ea typeface="Georgia"/>
                <a:cs typeface="Georgia"/>
                <a:sym typeface="Georgia"/>
              </a:defRPr>
            </a:pPr>
            <a:r>
              <a:t>A distributed application in Fabric consists of two parts: its smart contract or </a:t>
            </a:r>
            <a:r>
              <a:rPr i="1"/>
              <a:t>chaincode</a:t>
            </a:r>
            <a:r>
              <a:t>, and an </a:t>
            </a:r>
            <a:r>
              <a:rPr i="1"/>
              <a:t>endorsement policy</a:t>
            </a:r>
            <a:r>
              <a:t> configured by system administrators which indicates which indicates permissible </a:t>
            </a:r>
            <a:r>
              <a:rPr i="1"/>
              <a:t>endorsers</a:t>
            </a:r>
            <a:r>
              <a:t> of a transaction.</a:t>
            </a:r>
          </a:p>
          <a:p>
            <a:pPr defTabSz="457200">
              <a:spcBef>
                <a:spcPts val="0"/>
              </a:spcBef>
              <a:defRPr sz="1700">
                <a:latin typeface="Georgia"/>
                <a:ea typeface="Georgia"/>
                <a:cs typeface="Georgia"/>
                <a:sym typeface="Georgia"/>
              </a:defRPr>
            </a:pPr>
          </a:p>
        </p:txBody>
      </p:sp>
      <p:sp>
        <p:nvSpPr>
          <p:cNvPr id="194" name="Fabric architecture"/>
          <p:cNvSpPr txBox="1"/>
          <p:nvPr>
            <p:ph type="body" sz="quarter" idx="1"/>
          </p:nvPr>
        </p:nvSpPr>
        <p:spPr>
          <a:prstGeom prst="rect">
            <a:avLst/>
          </a:prstGeom>
        </p:spPr>
        <p:txBody>
          <a:bodyPr/>
          <a:lstStyle>
            <a:lvl1pPr>
              <a:defRPr spc="100"/>
            </a:lvl1pPr>
          </a:lstStyle>
          <a:p>
            <a:pPr/>
            <a:r>
              <a:t>Fabric architecture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96" name="Image" descr="Image"/>
          <p:cNvPicPr>
            <a:picLocks noChangeAspect="1"/>
          </p:cNvPicPr>
          <p:nvPr/>
        </p:nvPicPr>
        <p:blipFill>
          <a:blip r:embed="rId2">
            <a:extLst/>
          </a:blip>
          <a:stretch>
            <a:fillRect/>
          </a:stretch>
        </p:blipFill>
        <p:spPr>
          <a:xfrm>
            <a:off x="0" y="1997600"/>
            <a:ext cx="13004800" cy="5758400"/>
          </a:xfrm>
          <a:prstGeom prst="rect">
            <a:avLst/>
          </a:prstGeom>
          <a:ln w="12700">
            <a:miter lim="400000"/>
          </a:ln>
        </p:spPr>
      </p:pic>
      <p:sp>
        <p:nvSpPr>
          <p:cNvPr id="197" name="Transaction Lifecycle in v1.0 of Hyperledger Fabric"/>
          <p:cNvSpPr txBox="1"/>
          <p:nvPr/>
        </p:nvSpPr>
        <p:spPr>
          <a:xfrm>
            <a:off x="3136008" y="768120"/>
            <a:ext cx="6732780" cy="487682"/>
          </a:xfrm>
          <a:prstGeom prst="rect">
            <a:avLst/>
          </a:prstGeom>
          <a:solidFill>
            <a:srgbClr val="94D9F6"/>
          </a:solidFill>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cap="all" sz="2800">
                <a:solidFill>
                  <a:srgbClr val="000000"/>
                </a:solidFill>
                <a:latin typeface="DIN Condensed"/>
                <a:ea typeface="DIN Condensed"/>
                <a:cs typeface="DIN Condensed"/>
                <a:sym typeface="DIN Condensed"/>
              </a:defRPr>
            </a:lvl1pPr>
          </a:lstStyle>
          <a:p>
            <a:pPr/>
            <a:r>
              <a:t>Transaction Lifecycle in v1.0 of Hyperledger Fabric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ransaction Flow in Hyperledger Fabric"/>
          <p:cNvSpPr txBox="1"/>
          <p:nvPr>
            <p:ph type="body" sz="quarter" idx="1"/>
          </p:nvPr>
        </p:nvSpPr>
        <p:spPr>
          <a:prstGeom prst="rect">
            <a:avLst/>
          </a:prstGeom>
        </p:spPr>
        <p:txBody>
          <a:bodyPr/>
          <a:lstStyle/>
          <a:p>
            <a:pPr>
              <a:defRPr spc="100"/>
            </a:pPr>
            <a:r>
              <a:t>T</a:t>
            </a:r>
            <a:r>
              <a:rPr cap="none"/>
              <a:t>ransaction Flow in Hyperledger Fabric</a:t>
            </a:r>
          </a:p>
        </p:txBody>
      </p:sp>
      <p:sp>
        <p:nvSpPr>
          <p:cNvPr id="200" name="1) The transaction proposal is submitted by an application to an endorsing peer.…"/>
          <p:cNvSpPr txBox="1"/>
          <p:nvPr>
            <p:ph type="body" idx="13"/>
          </p:nvPr>
        </p:nvSpPr>
        <p:spPr>
          <a:xfrm>
            <a:off x="406397" y="1822448"/>
            <a:ext cx="12192005" cy="6108704"/>
          </a:xfrm>
          <a:prstGeom prst="rect">
            <a:avLst/>
          </a:prstGeom>
          <a:extLst>
            <a:ext uri="{C572A759-6A51-4108-AA02-DFA0A04FC94B}">
              <ma14:wrappingTextBoxFlag xmlns:ma14="http://schemas.microsoft.com/office/mac/drawingml/2011/main" val="1"/>
            </a:ext>
          </a:extLst>
        </p:spPr>
        <p:txBody>
          <a:bodyPr/>
          <a:lstStyle/>
          <a:p>
            <a:pPr defTabSz="457200">
              <a:lnSpc>
                <a:spcPct val="100000"/>
              </a:lnSpc>
              <a:spcBef>
                <a:spcPts val="0"/>
              </a:spcBef>
              <a:defRPr b="1" cap="none" sz="1700">
                <a:solidFill>
                  <a:srgbClr val="323232"/>
                </a:solidFill>
                <a:latin typeface="+mj-lt"/>
                <a:ea typeface="+mj-ea"/>
                <a:cs typeface="+mj-cs"/>
                <a:sym typeface="Helvetica"/>
              </a:defRPr>
            </a:pPr>
            <a:r>
              <a:t>1)</a:t>
            </a:r>
            <a:r>
              <a:rPr b="0"/>
              <a:t> The transaction proposal is submitted by an application to an endorsing peer. </a:t>
            </a:r>
          </a:p>
          <a:p>
            <a:pPr defTabSz="457200">
              <a:lnSpc>
                <a:spcPct val="100000"/>
              </a:lnSpc>
              <a:spcBef>
                <a:spcPts val="0"/>
              </a:spcBef>
              <a:defRPr cap="none" sz="1700">
                <a:solidFill>
                  <a:srgbClr val="323232"/>
                </a:solidFill>
                <a:latin typeface="+mj-lt"/>
                <a:ea typeface="+mj-ea"/>
                <a:cs typeface="+mj-cs"/>
                <a:sym typeface="Helvetica"/>
              </a:defRPr>
            </a:pPr>
          </a:p>
          <a:p>
            <a:pPr defTabSz="457200">
              <a:lnSpc>
                <a:spcPct val="100000"/>
              </a:lnSpc>
              <a:spcBef>
                <a:spcPts val="0"/>
              </a:spcBef>
              <a:defRPr b="1" cap="none" sz="1700">
                <a:solidFill>
                  <a:srgbClr val="323232"/>
                </a:solidFill>
                <a:latin typeface="+mj-lt"/>
                <a:ea typeface="+mj-ea"/>
                <a:cs typeface="+mj-cs"/>
                <a:sym typeface="Helvetica"/>
              </a:defRPr>
            </a:pPr>
            <a:r>
              <a:t>2)</a:t>
            </a:r>
            <a:r>
              <a:rPr b="0"/>
              <a:t> The Endorsement policies outline how many and/or what combination of endorsers are required to sign a proposal. The endorser executes the chaincode to simulate the proposal in the network peer, creating a read/write set.</a:t>
            </a:r>
          </a:p>
          <a:p>
            <a:pPr defTabSz="457200">
              <a:lnSpc>
                <a:spcPct val="100000"/>
              </a:lnSpc>
              <a:spcBef>
                <a:spcPts val="0"/>
              </a:spcBef>
              <a:defRPr cap="none" sz="1700">
                <a:solidFill>
                  <a:srgbClr val="323232"/>
                </a:solidFill>
                <a:latin typeface="+mj-lt"/>
                <a:ea typeface="+mj-ea"/>
                <a:cs typeface="+mj-cs"/>
                <a:sym typeface="Helvetica"/>
              </a:defRPr>
            </a:pPr>
            <a:r>
              <a:t> </a:t>
            </a:r>
          </a:p>
          <a:p>
            <a:pPr defTabSz="457200">
              <a:lnSpc>
                <a:spcPct val="100000"/>
              </a:lnSpc>
              <a:spcBef>
                <a:spcPts val="0"/>
              </a:spcBef>
              <a:defRPr b="1" cap="none" sz="1700">
                <a:solidFill>
                  <a:srgbClr val="323232"/>
                </a:solidFill>
                <a:latin typeface="+mj-lt"/>
                <a:ea typeface="+mj-ea"/>
                <a:cs typeface="+mj-cs"/>
                <a:sym typeface="Helvetica"/>
              </a:defRPr>
            </a:pPr>
            <a:r>
              <a:t>3)</a:t>
            </a:r>
            <a:r>
              <a:rPr b="0"/>
              <a:t> Then the endorsing peers send back the signed proposal responses (endorsements) to the application. </a:t>
            </a:r>
          </a:p>
          <a:p>
            <a:pPr defTabSz="457200">
              <a:lnSpc>
                <a:spcPct val="100000"/>
              </a:lnSpc>
              <a:spcBef>
                <a:spcPts val="0"/>
              </a:spcBef>
              <a:defRPr cap="none" sz="1700">
                <a:solidFill>
                  <a:srgbClr val="323232"/>
                </a:solidFill>
                <a:latin typeface="+mj-lt"/>
                <a:ea typeface="+mj-ea"/>
                <a:cs typeface="+mj-cs"/>
                <a:sym typeface="Helvetica"/>
              </a:defRPr>
            </a:pPr>
          </a:p>
          <a:p>
            <a:pPr defTabSz="457200">
              <a:lnSpc>
                <a:spcPct val="100000"/>
              </a:lnSpc>
              <a:spcBef>
                <a:spcPts val="0"/>
              </a:spcBef>
              <a:defRPr b="1" cap="none" sz="1700">
                <a:solidFill>
                  <a:srgbClr val="323232"/>
                </a:solidFill>
                <a:latin typeface="+mj-lt"/>
                <a:ea typeface="+mj-ea"/>
                <a:cs typeface="+mj-cs"/>
                <a:sym typeface="Helvetica"/>
              </a:defRPr>
            </a:pPr>
            <a:r>
              <a:t>4)</a:t>
            </a:r>
            <a:r>
              <a:rPr b="0"/>
              <a:t> The application submits the transactions and signatures to the ordering service, which </a:t>
            </a:r>
          </a:p>
          <a:p>
            <a:pPr defTabSz="457200">
              <a:lnSpc>
                <a:spcPct val="100000"/>
              </a:lnSpc>
              <a:spcBef>
                <a:spcPts val="0"/>
              </a:spcBef>
              <a:defRPr cap="none" sz="1700">
                <a:solidFill>
                  <a:srgbClr val="323232"/>
                </a:solidFill>
                <a:latin typeface="+mj-lt"/>
                <a:ea typeface="+mj-ea"/>
                <a:cs typeface="+mj-cs"/>
                <a:sym typeface="Helvetica"/>
              </a:defRPr>
            </a:pPr>
          </a:p>
          <a:p>
            <a:pPr defTabSz="457200">
              <a:lnSpc>
                <a:spcPct val="100000"/>
              </a:lnSpc>
              <a:spcBef>
                <a:spcPts val="0"/>
              </a:spcBef>
              <a:defRPr b="1" cap="none" sz="1700">
                <a:solidFill>
                  <a:srgbClr val="323232"/>
                </a:solidFill>
                <a:latin typeface="+mj-lt"/>
                <a:ea typeface="+mj-ea"/>
                <a:cs typeface="+mj-cs"/>
                <a:sym typeface="Helvetica"/>
              </a:defRPr>
            </a:pPr>
            <a:r>
              <a:t>5)</a:t>
            </a:r>
            <a:r>
              <a:rPr b="0"/>
              <a:t> creates a batch, or block, of transactions and delivers them to committing peers. </a:t>
            </a:r>
          </a:p>
          <a:p>
            <a:pPr defTabSz="457200">
              <a:lnSpc>
                <a:spcPct val="100000"/>
              </a:lnSpc>
              <a:spcBef>
                <a:spcPts val="0"/>
              </a:spcBef>
              <a:defRPr cap="none" sz="1700">
                <a:solidFill>
                  <a:srgbClr val="323232"/>
                </a:solidFill>
                <a:latin typeface="+mj-lt"/>
                <a:ea typeface="+mj-ea"/>
                <a:cs typeface="+mj-cs"/>
                <a:sym typeface="Helvetica"/>
              </a:defRPr>
            </a:pPr>
          </a:p>
          <a:p>
            <a:pPr defTabSz="457200">
              <a:lnSpc>
                <a:spcPct val="100000"/>
              </a:lnSpc>
              <a:spcBef>
                <a:spcPts val="0"/>
              </a:spcBef>
              <a:defRPr b="1" cap="none" sz="1700">
                <a:solidFill>
                  <a:srgbClr val="323232"/>
                </a:solidFill>
                <a:latin typeface="+mj-lt"/>
                <a:ea typeface="+mj-ea"/>
                <a:cs typeface="+mj-cs"/>
                <a:sym typeface="Helvetica"/>
              </a:defRPr>
            </a:pPr>
            <a:r>
              <a:t>6)</a:t>
            </a:r>
            <a:r>
              <a:rPr b="0"/>
              <a:t> When a committing peer receives a batch of transactions, for each transaction it </a:t>
            </a:r>
          </a:p>
          <a:p>
            <a:pPr defTabSz="457200">
              <a:lnSpc>
                <a:spcPct val="100000"/>
              </a:lnSpc>
              <a:spcBef>
                <a:spcPts val="0"/>
              </a:spcBef>
              <a:defRPr cap="none" sz="1700">
                <a:solidFill>
                  <a:srgbClr val="323232"/>
                </a:solidFill>
                <a:latin typeface="+mj-lt"/>
                <a:ea typeface="+mj-ea"/>
                <a:cs typeface="+mj-cs"/>
                <a:sym typeface="Helvetica"/>
              </a:defRPr>
            </a:pPr>
          </a:p>
          <a:p>
            <a:pPr defTabSz="457200">
              <a:lnSpc>
                <a:spcPct val="100000"/>
              </a:lnSpc>
              <a:spcBef>
                <a:spcPts val="0"/>
              </a:spcBef>
              <a:defRPr b="1" cap="none" sz="1700">
                <a:solidFill>
                  <a:srgbClr val="323232"/>
                </a:solidFill>
                <a:latin typeface="+mj-lt"/>
                <a:ea typeface="+mj-ea"/>
                <a:cs typeface="+mj-cs"/>
                <a:sym typeface="Helvetica"/>
              </a:defRPr>
            </a:pPr>
            <a:r>
              <a:t>7)</a:t>
            </a:r>
            <a:r>
              <a:rPr b="0"/>
              <a:t> validates that the endorsement policy was met and checks in the read/write sets to detect conflicting transactions. If both checks pass, the block is committed to the ledger, and the state updates for each transaction are reflected in the state database.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op 6 Technical Advantages of Hyperledger Fabric for Blockchain networks"/>
          <p:cNvSpPr txBox="1"/>
          <p:nvPr>
            <p:ph type="body" sz="quarter" idx="1"/>
          </p:nvPr>
        </p:nvSpPr>
        <p:spPr>
          <a:prstGeom prst="rect">
            <a:avLst/>
          </a:prstGeom>
        </p:spPr>
        <p:txBody>
          <a:bodyPr/>
          <a:lstStyle/>
          <a:p>
            <a:pPr defTabSz="379474">
              <a:defRPr spc="0" sz="1900"/>
            </a:pPr>
            <a:r>
              <a:t>T</a:t>
            </a:r>
            <a:r>
              <a:rPr cap="none"/>
              <a:t>op 6 Technical Advantages of Hyperledger Fabric for Blockchain networks: (Why Hyperledger?)</a:t>
            </a:r>
          </a:p>
        </p:txBody>
      </p:sp>
      <p:sp>
        <p:nvSpPr>
          <p:cNvPr id="203" name="1. Permissioned Membership"/>
          <p:cNvSpPr txBox="1"/>
          <p:nvPr>
            <p:ph type="title"/>
          </p:nvPr>
        </p:nvSpPr>
        <p:spPr>
          <a:xfrm>
            <a:off x="304797" y="1530349"/>
            <a:ext cx="12192005" cy="723903"/>
          </a:xfrm>
          <a:prstGeom prst="rect">
            <a:avLst/>
          </a:prstGeom>
        </p:spPr>
        <p:txBody>
          <a:bodyPr/>
          <a:lstStyle/>
          <a:p>
            <a:pPr defTabSz="467359">
              <a:spcBef>
                <a:spcPts val="2200"/>
              </a:spcBef>
              <a:defRPr sz="4800"/>
            </a:pPr>
            <a:r>
              <a:t>1. P</a:t>
            </a:r>
            <a:r>
              <a:rPr cap="none"/>
              <a:t>ermissioned Membership</a:t>
            </a:r>
          </a:p>
        </p:txBody>
      </p:sp>
      <p:sp>
        <p:nvSpPr>
          <p:cNvPr id="204" name="Hyperledger Fabric is a framework for permissioned networks, where all participants have known identities. When considering a permissioned network, you should think about whether your blockchain use case needs to comply with data protection regulations. Many use cases — in the financial sector and healthcare industry, in particular — are subject to data protection laws that require knowing who the members of the network are and who is accessing specific data."/>
          <p:cNvSpPr txBox="1"/>
          <p:nvPr>
            <p:ph type="body" idx="13"/>
          </p:nvPr>
        </p:nvSpPr>
        <p:spPr>
          <a:xfrm>
            <a:off x="406398" y="2297839"/>
            <a:ext cx="12192005" cy="1185419"/>
          </a:xfrm>
          <a:prstGeom prst="rect">
            <a:avLst/>
          </a:prstGeom>
          <a:extLst>
            <a:ext uri="{C572A759-6A51-4108-AA02-DFA0A04FC94B}">
              <ma14:wrappingTextBoxFlag xmlns:ma14="http://schemas.microsoft.com/office/mac/drawingml/2011/main" val="1"/>
            </a:ext>
          </a:extLst>
        </p:spPr>
        <p:txBody>
          <a:bodyPr/>
          <a:lstStyle/>
          <a:p>
            <a:pPr defTabSz="457200">
              <a:lnSpc>
                <a:spcPct val="100000"/>
              </a:lnSpc>
              <a:spcBef>
                <a:spcPts val="0"/>
              </a:spcBef>
              <a:defRPr cap="none" sz="1700">
                <a:solidFill>
                  <a:srgbClr val="323232"/>
                </a:solidFill>
                <a:latin typeface="+mj-lt"/>
                <a:ea typeface="+mj-ea"/>
                <a:cs typeface="+mj-cs"/>
                <a:sym typeface="Helvetica"/>
              </a:defRPr>
            </a:pPr>
            <a:r>
              <a:t>Hyperledger Fabric is a framework for </a:t>
            </a:r>
            <a:r>
              <a:rPr i="1"/>
              <a:t>permissioned networks</a:t>
            </a:r>
            <a:r>
              <a:t>, where all participants have known identities. When considering a permissioned network, you should think about whether your blockchain use case needs to comply with data protection regulations. Many use cases — in the financial sector and healthcare industry, in particular — are subject to data protection laws that require knowing who the members of the network are and who is accessing specific data.</a:t>
            </a:r>
          </a:p>
        </p:txBody>
      </p:sp>
      <p:sp>
        <p:nvSpPr>
          <p:cNvPr id="205" name="2. Performance, Scalability and Levels of Trust"/>
          <p:cNvSpPr txBox="1"/>
          <p:nvPr/>
        </p:nvSpPr>
        <p:spPr>
          <a:xfrm>
            <a:off x="304800" y="4049348"/>
            <a:ext cx="12192000" cy="723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67359">
              <a:lnSpc>
                <a:spcPct val="80000"/>
              </a:lnSpc>
              <a:spcBef>
                <a:spcPts val="2200"/>
              </a:spcBef>
              <a:defRPr cap="all" sz="4800">
                <a:solidFill>
                  <a:schemeClr val="accent1"/>
                </a:solidFill>
                <a:latin typeface="DIN Condensed"/>
                <a:ea typeface="DIN Condensed"/>
                <a:cs typeface="DIN Condensed"/>
                <a:sym typeface="DIN Condensed"/>
              </a:defRPr>
            </a:pPr>
            <a:r>
              <a:t>2. P</a:t>
            </a:r>
            <a:r>
              <a:rPr cap="none"/>
              <a:t>erformance, Scalability and Levels of Trust</a:t>
            </a:r>
          </a:p>
        </p:txBody>
      </p:sp>
      <p:sp>
        <p:nvSpPr>
          <p:cNvPr id="206" name="Hyperledger Fabric is built on a modular architecture that separates transaction processing into three phases: distributed logic processing and agreement (&quot;chaincode&quot;), transaction ordering, and transaction validation and commitment. This separation confers several advantages: Fewer levels of trust and verification are required across node types, and network scalability and performance are optimized."/>
          <p:cNvSpPr txBox="1"/>
          <p:nvPr/>
        </p:nvSpPr>
        <p:spPr>
          <a:xfrm>
            <a:off x="454922" y="4866697"/>
            <a:ext cx="12295582"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1700">
                <a:solidFill>
                  <a:srgbClr val="323232"/>
                </a:solidFill>
                <a:latin typeface="+mj-lt"/>
                <a:ea typeface="+mj-ea"/>
                <a:cs typeface="+mj-cs"/>
                <a:sym typeface="Helvetica"/>
              </a:defRPr>
            </a:lvl1pPr>
          </a:lstStyle>
          <a:p>
            <a:pPr/>
            <a:r>
              <a:t>Hyperledger Fabric is built on a modular architecture that separates transaction processing into three phases: distributed logic processing and agreement ("chaincode"), transaction ordering, and transaction validation and commitment. This separation confers several advantages: Fewer levels of trust and verification are required across node types, and network scalability and performance are optimized.</a:t>
            </a:r>
          </a:p>
        </p:txBody>
      </p:sp>
      <p:sp>
        <p:nvSpPr>
          <p:cNvPr id="207" name="3. Data on a need-to-know basis"/>
          <p:cNvSpPr txBox="1"/>
          <p:nvPr/>
        </p:nvSpPr>
        <p:spPr>
          <a:xfrm>
            <a:off x="304798" y="6584298"/>
            <a:ext cx="12192005" cy="723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67359">
              <a:lnSpc>
                <a:spcPct val="80000"/>
              </a:lnSpc>
              <a:spcBef>
                <a:spcPts val="2200"/>
              </a:spcBef>
              <a:defRPr cap="all" sz="4800">
                <a:solidFill>
                  <a:schemeClr val="accent1"/>
                </a:solidFill>
                <a:latin typeface="DIN Condensed"/>
                <a:ea typeface="DIN Condensed"/>
                <a:cs typeface="DIN Condensed"/>
                <a:sym typeface="DIN Condensed"/>
              </a:defRPr>
            </a:pPr>
            <a:r>
              <a:t>3. D</a:t>
            </a:r>
            <a:r>
              <a:rPr cap="none"/>
              <a:t>ata on a need-to-know basis</a:t>
            </a:r>
          </a:p>
        </p:txBody>
      </p:sp>
      <p:sp>
        <p:nvSpPr>
          <p:cNvPr id="208" name="Businesses, due to competitiveness, protection laws, and regulation on confidentiality of personal data dictate the need for privacy of certain data elements, which can be achieved through data partitioning on the blockchain. Channels, supported in Hyperledger Fabric, allow for data to go to only the parties that need to know."/>
          <p:cNvSpPr txBox="1"/>
          <p:nvPr/>
        </p:nvSpPr>
        <p:spPr>
          <a:xfrm>
            <a:off x="454922" y="7540135"/>
            <a:ext cx="12295582"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1700">
                <a:solidFill>
                  <a:srgbClr val="323232"/>
                </a:solidFill>
                <a:latin typeface="+mj-lt"/>
                <a:ea typeface="+mj-ea"/>
                <a:cs typeface="+mj-cs"/>
                <a:sym typeface="Helvetica"/>
              </a:defRPr>
            </a:lvl1pPr>
          </a:lstStyle>
          <a:p>
            <a:pPr/>
            <a:r>
              <a:t>Businesses, due to competitiveness, protection laws, and regulation on confidentiality of personal data dictate the need for privacy of certain data elements, which can be achieved through data partitioning on the blockchain. Channels, supported in Hyperledger Fabric, allow for data to go to only the parties that need to know.</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