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 Slab" charset="0"/>
      <p:regular r:id="rId9"/>
      <p:bold r:id="rId10"/>
    </p:embeddedFont>
    <p:embeddedFont>
      <p:font typeface="Roboto" charset="0"/>
      <p:regular r:id="rId11"/>
      <p:bold r:id="rId12"/>
      <p:italic r:id="rId13"/>
      <p:boldItalic r:id="rId14"/>
    </p:embeddedFont>
    <p:embeddedFont>
      <p:font typeface="Georgia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1784432414698162"/>
          <c:y val="6.3593750000000004E-2"/>
          <c:w val="0.66729297900262463"/>
          <c:h val="0.51616018700787403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Schools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English Medium</c:v>
                </c:pt>
                <c:pt idx="1">
                  <c:v>Hindi Medium</c:v>
                </c:pt>
                <c:pt idx="2">
                  <c:v>Other Languages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42</c:v>
                </c:pt>
                <c:pt idx="2">
                  <c:v>28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College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English Medium</c:v>
                </c:pt>
                <c:pt idx="1">
                  <c:v>Hindi Medium</c:v>
                </c:pt>
                <c:pt idx="2">
                  <c:v>Other Languages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29</c:v>
                </c:pt>
                <c:pt idx="2">
                  <c:v>21</c:v>
                </c:pt>
              </c:numCache>
            </c:numRef>
          </c:val>
        </c:ser>
        <c:axId val="75358208"/>
        <c:axId val="75359744"/>
      </c:barChart>
      <c:catAx>
        <c:axId val="75358208"/>
        <c:scaling>
          <c:orientation val="minMax"/>
        </c:scaling>
        <c:axPos val="b"/>
        <c:tickLblPos val="nextTo"/>
        <c:crossAx val="75359744"/>
        <c:crosses val="autoZero"/>
        <c:auto val="1"/>
        <c:lblAlgn val="ctr"/>
        <c:lblOffset val="100"/>
      </c:catAx>
      <c:valAx>
        <c:axId val="75359744"/>
        <c:scaling>
          <c:orientation val="minMax"/>
        </c:scaling>
        <c:axPos val="l"/>
        <c:majorGridlines/>
        <c:numFmt formatCode="General" sourceLinked="1"/>
        <c:tickLblPos val="nextTo"/>
        <c:crossAx val="7535820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0f458a351_0_1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0f458a351_0_1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f458a351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f458a351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f458a351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f458a351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f458a351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f458a351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0f458a4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0f458a4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3" name="Google Shape;13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 amt="56000"/>
          </a:blip>
          <a:stretch>
            <a:fillRect/>
          </a:stretch>
        </p:blipFill>
        <p:spPr>
          <a:xfrm>
            <a:off x="2810250" y="543225"/>
            <a:ext cx="3926100" cy="39261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 idx="4294967295"/>
          </p:nvPr>
        </p:nvSpPr>
        <p:spPr>
          <a:xfrm>
            <a:off x="1038153" y="1340663"/>
            <a:ext cx="7308325" cy="9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400" dirty="0" smtClean="0"/>
              <a:t>Multilingual Website for Weak Students</a:t>
            </a:r>
            <a:endParaRPr sz="24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294967295"/>
          </p:nvPr>
        </p:nvSpPr>
        <p:spPr>
          <a:xfrm>
            <a:off x="983152" y="2571321"/>
            <a:ext cx="7198321" cy="1749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400" dirty="0" smtClean="0"/>
              <a:t>Group Name: </a:t>
            </a:r>
            <a:r>
              <a:rPr lang="en-US" sz="1400" dirty="0" err="1" smtClean="0"/>
              <a:t>Resyst</a:t>
            </a:r>
            <a:endParaRPr lang="en-US" sz="1400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sz="1400" dirty="0" smtClean="0"/>
              <a:t>Team Members: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400" dirty="0" err="1" smtClean="0"/>
              <a:t>Priyanka</a:t>
            </a:r>
            <a:r>
              <a:rPr lang="en-US" sz="1400" dirty="0" smtClean="0"/>
              <a:t> </a:t>
            </a:r>
            <a:r>
              <a:rPr lang="en-US" sz="1400" dirty="0" err="1" smtClean="0"/>
              <a:t>Asrani</a:t>
            </a:r>
            <a:endParaRPr lang="en-US" sz="1400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sz="1400" dirty="0" err="1" smtClean="0"/>
              <a:t>Sejal</a:t>
            </a:r>
            <a:r>
              <a:rPr lang="en-US" sz="1400" dirty="0" smtClean="0"/>
              <a:t> </a:t>
            </a:r>
            <a:r>
              <a:rPr lang="en-US" sz="1400" dirty="0" err="1" smtClean="0"/>
              <a:t>Kriplani</a:t>
            </a:r>
            <a:endParaRPr lang="en-US" sz="1400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sz="1400" dirty="0" err="1" smtClean="0"/>
              <a:t>Sarthak</a:t>
            </a:r>
            <a:r>
              <a:rPr lang="en-US" sz="1400" dirty="0" smtClean="0"/>
              <a:t> </a:t>
            </a:r>
            <a:r>
              <a:rPr lang="en-US" sz="1400" dirty="0" err="1" smtClean="0"/>
              <a:t>Thakur</a:t>
            </a:r>
            <a:endParaRPr lang="en-US" sz="1400" dirty="0" smtClean="0"/>
          </a:p>
          <a:p>
            <a:pPr marL="0" indent="0"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4294967295"/>
          </p:nvPr>
        </p:nvSpPr>
        <p:spPr>
          <a:xfrm>
            <a:off x="1170875" y="189100"/>
            <a:ext cx="65436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Vivekananda Education Society’s Institute of Technology, Computer Department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0" y="142875"/>
            <a:ext cx="1204075" cy="12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4475" y="105900"/>
            <a:ext cx="1278026" cy="12780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7589388" y="4703725"/>
            <a:ext cx="1528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 March 2020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Abstract.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1600" b="1" dirty="0" smtClean="0"/>
              <a:t>Language barrier in classroom has become a major problem as the vernacular medium and students from minority face difficulty in speaking English.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1600" b="1" dirty="0" smtClean="0"/>
              <a:t>This reduces their confidence level to speak up in classroom as a result their doubts does not get clarified , this affects their academic performance.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1600" b="1" dirty="0" smtClean="0"/>
              <a:t>Linguistic barrier affect student’s behavior in following ways: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US" sz="1600" dirty="0" smtClean="0"/>
              <a:t>Longer time- takes more time to understand concepts which in turn gives them very less time to improve or practice.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US" sz="1600" dirty="0" smtClean="0"/>
              <a:t>Struggle in examination.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US" sz="1600" dirty="0" smtClean="0"/>
              <a:t>At times necessary help cannot be provided to them by faculty as well as their peers</a:t>
            </a:r>
            <a:endParaRPr lang="en-US" sz="1600" b="1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sz="1600" b="1" dirty="0" smtClean="0"/>
              <a:t>This website is an effort to help hardworking students who are facing problems by providing them required study material.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7589388" y="4703725"/>
            <a:ext cx="1528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 March 2020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Architecture/Diagram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7589388" y="4703725"/>
            <a:ext cx="1528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 March 2020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21955" y="2234438"/>
            <a:ext cx="2406318" cy="4331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Your Subject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15083" y="3183212"/>
            <a:ext cx="2344436" cy="369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your Language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314074" y="4001359"/>
            <a:ext cx="1371600" cy="3958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32204" y="4008234"/>
            <a:ext cx="1371600" cy="3958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Textbooks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26355" y="1416290"/>
            <a:ext cx="783768" cy="4331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1" name="Up-Down Arrow 30"/>
          <p:cNvSpPr/>
          <p:nvPr/>
        </p:nvSpPr>
        <p:spPr>
          <a:xfrm>
            <a:off x="4021985" y="1842550"/>
            <a:ext cx="206255" cy="371262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/>
          <p:cNvSpPr/>
          <p:nvPr/>
        </p:nvSpPr>
        <p:spPr>
          <a:xfrm>
            <a:off x="4015110" y="2674448"/>
            <a:ext cx="268132" cy="508764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Up-Down Arrow 32"/>
          <p:cNvSpPr/>
          <p:nvPr/>
        </p:nvSpPr>
        <p:spPr>
          <a:xfrm>
            <a:off x="3162586" y="3561347"/>
            <a:ext cx="281883" cy="453762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>
            <a:off x="4847007" y="3554473"/>
            <a:ext cx="233757" cy="453762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350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7589388" y="4703725"/>
            <a:ext cx="1528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 March 2020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057400"/>
            <a:ext cx="6019800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FRONTEND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94501" y="3144825"/>
            <a:ext cx="3048000" cy="5334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200" y="3657600"/>
            <a:ext cx="3657600" cy="5334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CSS-Cascading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Style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Sheets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191000"/>
            <a:ext cx="4267200" cy="5334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097611" y="2674449"/>
            <a:ext cx="250876" cy="4812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Statistics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4" name="Chart 3"/>
          <p:cNvGraphicFramePr/>
          <p:nvPr/>
        </p:nvGraphicFramePr>
        <p:xfrm>
          <a:off x="1546917" y="1629420"/>
          <a:ext cx="6421425" cy="2974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above statistics, we know that students studying in vernacular medium face problems if they pursue higher education in </a:t>
            </a:r>
            <a:r>
              <a:rPr lang="en-US" dirty="0" smtClean="0"/>
              <a:t>E</a:t>
            </a:r>
            <a:r>
              <a:rPr lang="en-US" dirty="0" smtClean="0"/>
              <a:t>nglish medium colleges.</a:t>
            </a:r>
          </a:p>
          <a:p>
            <a:r>
              <a:rPr lang="en-US" dirty="0" smtClean="0"/>
              <a:t>This website is created to help these students to clear their concepts in the language which they understand better.</a:t>
            </a:r>
          </a:p>
          <a:p>
            <a:r>
              <a:rPr lang="en-US" dirty="0" smtClean="0"/>
              <a:t>It bridges the gap created because of linguistic barriers.</a:t>
            </a:r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236</Words>
  <PresentationFormat>On-screen Show (16:9)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Roboto Slab</vt:lpstr>
      <vt:lpstr>Roboto</vt:lpstr>
      <vt:lpstr>Georgia</vt:lpstr>
      <vt:lpstr>Courier New</vt:lpstr>
      <vt:lpstr>Marina</vt:lpstr>
      <vt:lpstr>Multilingual Website for Weak Students</vt:lpstr>
      <vt:lpstr>Abstract.</vt:lpstr>
      <vt:lpstr>Proposed Architecture/Diagram</vt:lpstr>
      <vt:lpstr>Technology Stack</vt:lpstr>
      <vt:lpstr>Statistics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Multilingual Website for Weak Students</dc:title>
  <cp:lastModifiedBy>Sarthak</cp:lastModifiedBy>
  <cp:revision>20</cp:revision>
  <dcterms:modified xsi:type="dcterms:W3CDTF">2020-03-05T09:43:29Z</dcterms:modified>
</cp:coreProperties>
</file>