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83" r:id="rId3"/>
    <p:sldId id="284" r:id="rId4"/>
    <p:sldId id="261" r:id="rId5"/>
    <p:sldId id="262" r:id="rId6"/>
    <p:sldId id="257" r:id="rId7"/>
    <p:sldId id="258" r:id="rId8"/>
    <p:sldId id="259" r:id="rId9"/>
    <p:sldId id="263" r:id="rId10"/>
    <p:sldId id="260" r:id="rId11"/>
    <p:sldId id="264" r:id="rId12"/>
    <p:sldId id="265" r:id="rId13"/>
    <p:sldId id="266" r:id="rId14"/>
    <p:sldId id="267" r:id="rId15"/>
    <p:sldId id="282" r:id="rId16"/>
    <p:sldId id="285" r:id="rId17"/>
    <p:sldId id="268" r:id="rId18"/>
    <p:sldId id="281" r:id="rId19"/>
    <p:sldId id="269" r:id="rId20"/>
    <p:sldId id="270" r:id="rId21"/>
    <p:sldId id="271" r:id="rId22"/>
    <p:sldId id="272" r:id="rId23"/>
    <p:sldId id="273"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164FCD-64B7-41F2-92B9-EE64467CB8D9}"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23759349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164FCD-64B7-41F2-92B9-EE64467CB8D9}"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27453797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164FCD-64B7-41F2-92B9-EE64467CB8D9}"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BE6C78-FD79-4082-8B70-002F229F591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25352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5164FCD-64B7-41F2-92B9-EE64467CB8D9}"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30782002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5164FCD-64B7-41F2-92B9-EE64467CB8D9}"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BE6C78-FD79-4082-8B70-002F229F591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17597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5164FCD-64B7-41F2-92B9-EE64467CB8D9}"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25082514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64FCD-64B7-41F2-92B9-EE64467CB8D9}"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3946163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64FCD-64B7-41F2-92B9-EE64467CB8D9}"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23528892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64FCD-64B7-41F2-92B9-EE64467CB8D9}"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3235268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164FCD-64B7-41F2-92B9-EE64467CB8D9}"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17221190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164FCD-64B7-41F2-92B9-EE64467CB8D9}"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16241563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164FCD-64B7-41F2-92B9-EE64467CB8D9}" type="datetimeFigureOut">
              <a:rPr lang="en-IN" smtClean="0"/>
              <a:t>21-12-2018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10520561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164FCD-64B7-41F2-92B9-EE64467CB8D9}" type="datetimeFigureOut">
              <a:rPr lang="en-IN" smtClean="0"/>
              <a:t>21-12-2018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26231653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64FCD-64B7-41F2-92B9-EE64467CB8D9}" type="datetimeFigureOut">
              <a:rPr lang="en-IN" smtClean="0"/>
              <a:t>21-12-2018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19242474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164FCD-64B7-41F2-92B9-EE64467CB8D9}"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13996855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164FCD-64B7-41F2-92B9-EE64467CB8D9}"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BE6C78-FD79-4082-8B70-002F229F591A}" type="slidenum">
              <a:rPr lang="en-IN" smtClean="0"/>
              <a:t>‹#›</a:t>
            </a:fld>
            <a:endParaRPr lang="en-IN"/>
          </a:p>
        </p:txBody>
      </p:sp>
    </p:spTree>
    <p:extLst>
      <p:ext uri="{BB962C8B-B14F-4D97-AF65-F5344CB8AC3E}">
        <p14:creationId xmlns:p14="http://schemas.microsoft.com/office/powerpoint/2010/main" val="16726423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164FCD-64B7-41F2-92B9-EE64467CB8D9}" type="datetimeFigureOut">
              <a:rPr lang="en-IN" smtClean="0"/>
              <a:t>21-12-2018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BE6C78-FD79-4082-8B70-002F229F591A}" type="slidenum">
              <a:rPr lang="en-IN" smtClean="0"/>
              <a:t>‹#›</a:t>
            </a:fld>
            <a:endParaRPr lang="en-IN"/>
          </a:p>
        </p:txBody>
      </p:sp>
    </p:spTree>
    <p:extLst>
      <p:ext uri="{BB962C8B-B14F-4D97-AF65-F5344CB8AC3E}">
        <p14:creationId xmlns:p14="http://schemas.microsoft.com/office/powerpoint/2010/main" val="2781832920"/>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concurrent.futures.html#concurrent.futures.ThreadPoolExecutor" TargetMode="External"/><Relationship Id="rId2" Type="http://schemas.openxmlformats.org/officeDocument/2006/relationships/hyperlink" Target="https://docs.python.org/3/library/concurrent.futures.html#module-concurrent.futures" TargetMode="External"/><Relationship Id="rId1" Type="http://schemas.openxmlformats.org/officeDocument/2006/relationships/slideLayout" Target="../slideLayouts/slideLayout1.xml"/><Relationship Id="rId6" Type="http://schemas.openxmlformats.org/officeDocument/2006/relationships/hyperlink" Target="https://docs.python.org/3/library/concurrent.futures.html#concurrent.futures.Executor" TargetMode="External"/><Relationship Id="rId5" Type="http://schemas.openxmlformats.org/officeDocument/2006/relationships/hyperlink" Target="https://stackoverflow.com/questions/1369526/what-is-the-python-keyword-with-used-for" TargetMode="External"/><Relationship Id="rId4" Type="http://schemas.openxmlformats.org/officeDocument/2006/relationships/hyperlink" Target="https://docs.python.org/3/library/concurrent.futures.html#concurrent.futures.ProcessPoolExecut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glossary.html#term-generator" TargetMode="External"/><Relationship Id="rId2" Type="http://schemas.openxmlformats.org/officeDocument/2006/relationships/hyperlink" Target="https://docs.python.org/3/tutorial/classes.html#generators" TargetMode="External"/><Relationship Id="rId1" Type="http://schemas.openxmlformats.org/officeDocument/2006/relationships/slideLayout" Target="../slideLayouts/slideLayout1.xml"/><Relationship Id="rId5" Type="http://schemas.openxmlformats.org/officeDocument/2006/relationships/hyperlink" Target="https://docs.python.org/3/library/functions.html#-1,-1,NEXT" TargetMode="External"/><Relationship Id="rId4" Type="http://schemas.openxmlformats.org/officeDocument/2006/relationships/hyperlink" Target="https://docs.python.org/3/reference/simple_stmts.html#yiel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python.org/dev/peps/pep-0342/" TargetMode="External"/><Relationship Id="rId2" Type="http://schemas.openxmlformats.org/officeDocument/2006/relationships/hyperlink" Target="https://en.wikipedia.org/wiki/Coroutine"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ocs.python.org/3.7/library/asyncio-task.html#asyncio.coroutine" TargetMode="External"/><Relationship Id="rId2" Type="http://schemas.openxmlformats.org/officeDocument/2006/relationships/hyperlink" Target="https://www.python.org/dev/peps/pep-0380/"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hyperlink" Target="http://www.aosabook.org/en/500L/a-web-crawler-with-asyncio-coroutines.html" TargetMode="External"/><Relationship Id="rId4" Type="http://schemas.openxmlformats.org/officeDocument/2006/relationships/image" Target="../media/image1.wmf"/></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ZzfHjytDceU" TargetMode="External"/><Relationship Id="rId3" Type="http://schemas.openxmlformats.org/officeDocument/2006/relationships/hyperlink" Target="https://docs.python.org/3/library/threading.html" TargetMode="External"/><Relationship Id="rId7" Type="http://schemas.openxmlformats.org/officeDocument/2006/relationships/hyperlink" Target="https://www.youtube.com/watch?v=9zinZmE3Ogk" TargetMode="External"/><Relationship Id="rId2" Type="http://schemas.openxmlformats.org/officeDocument/2006/relationships/hyperlink" Target="https://docs.python.org/3/library/multiprocessing.html" TargetMode="External"/><Relationship Id="rId1" Type="http://schemas.openxmlformats.org/officeDocument/2006/relationships/slideLayout" Target="../slideLayouts/slideLayout1.xml"/><Relationship Id="rId6" Type="http://schemas.openxmlformats.org/officeDocument/2006/relationships/hyperlink" Target="https://docs.python.org/3/library/concurrent.futures.html#module-concurrent.futures" TargetMode="External"/><Relationship Id="rId11" Type="http://schemas.openxmlformats.org/officeDocument/2006/relationships/hyperlink" Target="https://www.youtube.com/watch?v=MCs5OvhV9S4" TargetMode="External"/><Relationship Id="rId5" Type="http://schemas.openxmlformats.org/officeDocument/2006/relationships/hyperlink" Target="https://www.dabeaz.com/coroutines/Coroutines.pdf" TargetMode="External"/><Relationship Id="rId10" Type="http://schemas.openxmlformats.org/officeDocument/2006/relationships/hyperlink" Target="https://www.youtube.com/watch?v=-ARI4Cz-awo" TargetMode="External"/><Relationship Id="rId4" Type="http://schemas.openxmlformats.org/officeDocument/2006/relationships/hyperlink" Target="https://stackoverflow.com/questions/1934715/difference-between-a-coroutine-and-a-thread" TargetMode="External"/><Relationship Id="rId9" Type="http://schemas.openxmlformats.org/officeDocument/2006/relationships/hyperlink" Target="https://www.youtube.com/watch?v=31fXwpb0P9c" TargetMode="Externa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tanmoy75@gmai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oogle/styleguide/blob/gh-pages/pyguide.md"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3/glossary.html#term-global-interpreter-lock" TargetMode="External"/><Relationship Id="rId2" Type="http://schemas.openxmlformats.org/officeDocument/2006/relationships/hyperlink" Target="https://docs.python.org/3.5/library/multiprocessing.html#module-multiprocess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ocs.python.org/3/library/multiprocessing.html#multiprocessing.pool.Poo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1A8C6F-7C4C-4F61-A627-22A8280DBD37}"/>
              </a:ext>
            </a:extLst>
          </p:cNvPr>
          <p:cNvSpPr/>
          <p:nvPr/>
        </p:nvSpPr>
        <p:spPr>
          <a:xfrm>
            <a:off x="2004646" y="3952756"/>
            <a:ext cx="8739554" cy="1323439"/>
          </a:xfrm>
          <a:prstGeom prst="rect">
            <a:avLst/>
          </a:prstGeom>
          <a:noFill/>
        </p:spPr>
        <p:txBody>
          <a:bodyPr wrap="square" lIns="91440" tIns="45720" rIns="91440" bIns="45720">
            <a:spAutoFit/>
          </a:bodyPr>
          <a:lstStyle/>
          <a:p>
            <a:r>
              <a:rPr lang="en-US" sz="4000" b="1" dirty="0">
                <a:ln w="13462">
                  <a:noFill/>
                  <a:prstDash val="solid"/>
                </a:ln>
                <a:solidFill>
                  <a:schemeClr val="tx1">
                    <a:lumMod val="85000"/>
                    <a:lumOff val="15000"/>
                  </a:schemeClr>
                </a:solidFill>
                <a:effectLst>
                  <a:outerShdw dist="38100" dir="2700000" algn="bl" rotWithShape="0">
                    <a:schemeClr val="accent5"/>
                  </a:outerShdw>
                </a:effectLst>
              </a:rPr>
              <a:t>Introduction to Concurrency in Python Programming Language</a:t>
            </a:r>
          </a:p>
        </p:txBody>
      </p:sp>
      <p:sp>
        <p:nvSpPr>
          <p:cNvPr id="3" name="Rectangle 2">
            <a:extLst>
              <a:ext uri="{FF2B5EF4-FFF2-40B4-BE49-F238E27FC236}">
                <a16:creationId xmlns:a16="http://schemas.microsoft.com/office/drawing/2014/main" id="{FBF364BD-6E3A-49F2-B907-4FF42CCDEF44}"/>
              </a:ext>
            </a:extLst>
          </p:cNvPr>
          <p:cNvSpPr/>
          <p:nvPr/>
        </p:nvSpPr>
        <p:spPr>
          <a:xfrm>
            <a:off x="2026954" y="5390938"/>
            <a:ext cx="3591048" cy="584775"/>
          </a:xfrm>
          <a:prstGeom prst="rect">
            <a:avLst/>
          </a:prstGeom>
          <a:noFill/>
        </p:spPr>
        <p:txBody>
          <a:bodyPr wrap="none" lIns="91440" tIns="45720" rIns="91440" bIns="45720">
            <a:spAutoFit/>
          </a:bodyPr>
          <a:lstStyle/>
          <a:p>
            <a:pPr algn="ctr"/>
            <a:r>
              <a:rPr lang="en-US" sz="3200" b="1"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Scipy</a:t>
            </a: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India- 2018</a:t>
            </a:r>
          </a:p>
        </p:txBody>
      </p:sp>
      <p:sp>
        <p:nvSpPr>
          <p:cNvPr id="4" name="Rectangle 3">
            <a:extLst>
              <a:ext uri="{FF2B5EF4-FFF2-40B4-BE49-F238E27FC236}">
                <a16:creationId xmlns:a16="http://schemas.microsoft.com/office/drawing/2014/main" id="{75126D84-0ABB-4FFC-B029-CDDABA8FE035}"/>
              </a:ext>
            </a:extLst>
          </p:cNvPr>
          <p:cNvSpPr/>
          <p:nvPr/>
        </p:nvSpPr>
        <p:spPr>
          <a:xfrm>
            <a:off x="2081625" y="6093035"/>
            <a:ext cx="271106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Tanmoy Bandyopadhyay</a:t>
            </a:r>
          </a:p>
        </p:txBody>
      </p:sp>
    </p:spTree>
    <p:extLst>
      <p:ext uri="{BB962C8B-B14F-4D97-AF65-F5344CB8AC3E}">
        <p14:creationId xmlns:p14="http://schemas.microsoft.com/office/powerpoint/2010/main" val="42308044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1175A-3115-43FC-93BB-354A1D6A5A3B}"/>
              </a:ext>
            </a:extLst>
          </p:cNvPr>
          <p:cNvSpPr/>
          <p:nvPr/>
        </p:nvSpPr>
        <p:spPr>
          <a:xfrm>
            <a:off x="837459" y="377300"/>
            <a:ext cx="8439705" cy="923330"/>
          </a:xfrm>
          <a:prstGeom prst="rect">
            <a:avLst/>
          </a:prstGeom>
        </p:spPr>
        <p:txBody>
          <a:bodyPr wrap="square">
            <a:spAutoFit/>
          </a:bodyPr>
          <a:lstStyle/>
          <a:p>
            <a:pPr>
              <a:spcAft>
                <a:spcPts val="0"/>
              </a:spcAft>
            </a:pPr>
            <a:r>
              <a:rPr lang="en-US" b="1" u="sng" dirty="0">
                <a:latin typeface="Arial" panose="020B0604020202020204" pitchFamily="34" charset="0"/>
                <a:ea typeface="Calibri" panose="020F0502020204030204" pitchFamily="34" charset="0"/>
              </a:rPr>
              <a:t>Multiprocessing — Using Process Pool </a:t>
            </a:r>
            <a:endParaRPr lang="en-IN" dirty="0">
              <a:latin typeface="Calibri" panose="020F0502020204030204" pitchFamily="34" charset="0"/>
              <a:ea typeface="Calibri" panose="020F0502020204030204" pitchFamily="34" charset="0"/>
            </a:endParaRPr>
          </a:p>
          <a:p>
            <a:pPr>
              <a:spcAft>
                <a:spcPts val="0"/>
              </a:spcAft>
            </a:pPr>
            <a:r>
              <a:rPr lang="en-US" b="1" dirty="0">
                <a:latin typeface="Arial" panose="020B0604020202020204" pitchFamily="34" charset="0"/>
                <a:ea typeface="Calibri" panose="020F0502020204030204" pitchFamily="34" charset="0"/>
              </a:rPr>
              <a:t> </a:t>
            </a:r>
          </a:p>
          <a:p>
            <a:pPr>
              <a:spcAft>
                <a:spcPts val="0"/>
              </a:spcAft>
            </a:pPr>
            <a:r>
              <a:rPr lang="en-US" dirty="0">
                <a:latin typeface="Arial" panose="020B0604020202020204" pitchFamily="34" charset="0"/>
                <a:ea typeface="Calibri" panose="020F0502020204030204" pitchFamily="34" charset="0"/>
              </a:rPr>
              <a:t>Let us see one example</a:t>
            </a:r>
            <a:endParaRPr lang="en-IN"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CB67795A-D491-4283-8AA4-796CBF5EA644}"/>
              </a:ext>
            </a:extLst>
          </p:cNvPr>
          <p:cNvSpPr/>
          <p:nvPr/>
        </p:nvSpPr>
        <p:spPr>
          <a:xfrm>
            <a:off x="2462074" y="1300630"/>
            <a:ext cx="8155619" cy="55092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IN" sz="1100" b="1" dirty="0">
                <a:solidFill>
                  <a:srgbClr val="0000FF"/>
                </a:solidFill>
                <a:latin typeface="Arial" panose="020B0604020202020204" pitchFamily="34" charset="0"/>
                <a:cs typeface="Arial" panose="020B0604020202020204" pitchFamily="34" charset="0"/>
              </a:rPr>
              <a:t>import</a:t>
            </a:r>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os</a:t>
            </a:r>
            <a:endParaRPr lang="en-IN" sz="1100" dirty="0">
              <a:solidFill>
                <a:srgbClr val="000000"/>
              </a:solidFill>
              <a:latin typeface="Arial" panose="020B0604020202020204" pitchFamily="34" charset="0"/>
              <a:cs typeface="Arial" panose="020B0604020202020204" pitchFamily="34" charset="0"/>
            </a:endParaRPr>
          </a:p>
          <a:p>
            <a:r>
              <a:rPr lang="en-IN" sz="1100" b="1" dirty="0">
                <a:solidFill>
                  <a:srgbClr val="0000FF"/>
                </a:solidFill>
                <a:latin typeface="Arial" panose="020B0604020202020204" pitchFamily="34" charset="0"/>
                <a:cs typeface="Arial" panose="020B0604020202020204" pitchFamily="34" charset="0"/>
              </a:rPr>
              <a:t>import</a:t>
            </a:r>
            <a:r>
              <a:rPr lang="en-IN" sz="1100" dirty="0">
                <a:solidFill>
                  <a:srgbClr val="000000"/>
                </a:solidFill>
                <a:latin typeface="Arial" panose="020B0604020202020204" pitchFamily="34" charset="0"/>
                <a:cs typeface="Arial" panose="020B0604020202020204" pitchFamily="34" charset="0"/>
              </a:rPr>
              <a:t> time</a:t>
            </a:r>
          </a:p>
          <a:p>
            <a:r>
              <a:rPr lang="en-IN" sz="1100" b="1" dirty="0">
                <a:solidFill>
                  <a:srgbClr val="0000FF"/>
                </a:solidFill>
                <a:latin typeface="Arial" panose="020B0604020202020204" pitchFamily="34" charset="0"/>
                <a:cs typeface="Arial" panose="020B0604020202020204" pitchFamily="34" charset="0"/>
              </a:rPr>
              <a:t>from</a:t>
            </a:r>
            <a:r>
              <a:rPr lang="en-IN" sz="1100" dirty="0">
                <a:solidFill>
                  <a:srgbClr val="000000"/>
                </a:solidFill>
                <a:latin typeface="Arial" panose="020B0604020202020204" pitchFamily="34" charset="0"/>
                <a:cs typeface="Arial" panose="020B0604020202020204" pitchFamily="34" charset="0"/>
              </a:rPr>
              <a:t> multiprocessing </a:t>
            </a:r>
            <a:r>
              <a:rPr lang="en-IN" sz="1100" b="1" dirty="0">
                <a:solidFill>
                  <a:srgbClr val="0000FF"/>
                </a:solidFill>
                <a:latin typeface="Arial" panose="020B0604020202020204" pitchFamily="34" charset="0"/>
                <a:cs typeface="Arial" panose="020B0604020202020204" pitchFamily="34" charset="0"/>
              </a:rPr>
              <a:t>import</a:t>
            </a:r>
            <a:r>
              <a:rPr lang="en-IN" sz="1100" dirty="0">
                <a:solidFill>
                  <a:srgbClr val="000000"/>
                </a:solidFill>
                <a:latin typeface="Arial" panose="020B0604020202020204" pitchFamily="34" charset="0"/>
                <a:cs typeface="Arial" panose="020B0604020202020204" pitchFamily="34" charset="0"/>
              </a:rPr>
              <a:t> Pool</a:t>
            </a:r>
          </a:p>
          <a:p>
            <a:r>
              <a:rPr lang="en-IN" sz="1100" dirty="0">
                <a:solidFill>
                  <a:srgbClr val="000000"/>
                </a:solidFill>
                <a:latin typeface="Arial" panose="020B0604020202020204" pitchFamily="34" charset="0"/>
                <a:cs typeface="Arial" panose="020B0604020202020204" pitchFamily="34" charset="0"/>
              </a:rPr>
              <a:t>MYROOTDIR </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000000"/>
                </a:solidFill>
                <a:latin typeface="Arial" panose="020B0604020202020204" pitchFamily="34" charset="0"/>
                <a:cs typeface="Arial" panose="020B0604020202020204" pitchFamily="34" charset="0"/>
              </a:rPr>
              <a:t> </a:t>
            </a:r>
            <a:r>
              <a:rPr lang="en-IN" sz="1100" dirty="0">
                <a:solidFill>
                  <a:srgbClr val="808080"/>
                </a:solidFill>
                <a:latin typeface="Arial" panose="020B0604020202020204" pitchFamily="34" charset="0"/>
                <a:cs typeface="Arial" panose="020B0604020202020204" pitchFamily="34" charset="0"/>
              </a:rPr>
              <a:t>"The base path"</a:t>
            </a:r>
            <a:endParaRPr lang="en-IN"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en-US" sz="1100" b="1" dirty="0">
                <a:solidFill>
                  <a:srgbClr val="0000FF"/>
                </a:solidFill>
                <a:latin typeface="Arial" panose="020B0604020202020204" pitchFamily="34" charset="0"/>
                <a:cs typeface="Arial" panose="020B0604020202020204" pitchFamily="34" charset="0"/>
              </a:rPr>
              <a:t>def</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FF00FF"/>
                </a:solidFill>
                <a:latin typeface="Arial" panose="020B0604020202020204" pitchFamily="34" charset="0"/>
                <a:cs typeface="Arial" panose="020B0604020202020204" pitchFamily="34" charset="0"/>
              </a:rPr>
              <a:t>get_root_dirs_files</a:t>
            </a:r>
            <a:r>
              <a:rPr lang="en-US" sz="1100" b="1" dirty="0">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mydir</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a:solidFill>
                  <a:srgbClr val="FF8000"/>
                </a:solidFill>
                <a:latin typeface="Arial" panose="020B0604020202020204" pitchFamily="34" charset="0"/>
                <a:cs typeface="Arial" panose="020B0604020202020204" pitchFamily="34" charset="0"/>
              </a:rPr>
              <a:t>"""Returns all files, directories under </a:t>
            </a:r>
            <a:r>
              <a:rPr lang="en-US" sz="1100" dirty="0" err="1">
                <a:solidFill>
                  <a:srgbClr val="FF8000"/>
                </a:solidFill>
                <a:latin typeface="Arial" panose="020B0604020202020204" pitchFamily="34" charset="0"/>
                <a:cs typeface="Arial" panose="020B0604020202020204" pitchFamily="34" charset="0"/>
              </a:rPr>
              <a:t>mydir</a:t>
            </a:r>
            <a:r>
              <a:rPr lang="en-US" sz="1100" dirty="0">
                <a:solidFill>
                  <a:srgbClr val="FF800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list_of_dirs_files</a:t>
            </a:r>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list_of_dirs_files</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append</a:t>
            </a:r>
            <a:r>
              <a:rPr lang="en-US" sz="1100" b="1" dirty="0">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mydir</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for</a:t>
            </a:r>
            <a:r>
              <a:rPr lang="en-US" sz="1100" dirty="0">
                <a:solidFill>
                  <a:srgbClr val="000000"/>
                </a:solidFill>
                <a:latin typeface="Arial" panose="020B0604020202020204" pitchFamily="34" charset="0"/>
                <a:cs typeface="Arial" panose="020B0604020202020204" pitchFamily="34" charset="0"/>
              </a:rPr>
              <a:t> root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dirs</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files </a:t>
            </a:r>
            <a:r>
              <a:rPr lang="en-US" sz="1100" b="1" dirty="0">
                <a:solidFill>
                  <a:srgbClr val="0000FF"/>
                </a:solidFill>
                <a:latin typeface="Arial" panose="020B0604020202020204" pitchFamily="34" charset="0"/>
                <a:cs typeface="Arial" panose="020B0604020202020204" pitchFamily="34" charset="0"/>
              </a:rPr>
              <a:t>in</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os</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walk</a:t>
            </a:r>
            <a:r>
              <a:rPr lang="en-US" sz="1100" b="1" dirty="0">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mydir</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list_of_dirs_files</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append</a:t>
            </a:r>
            <a:r>
              <a:rPr lang="en-US" sz="1100" b="1" dirty="0">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dirs</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list_of_dirs_files</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append</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files</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return</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list_of_dirs_files</a:t>
            </a:r>
            <a:endParaRPr lang="en-US"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en-US" sz="1100" b="1" dirty="0">
                <a:solidFill>
                  <a:srgbClr val="0000FF"/>
                </a:solidFill>
                <a:latin typeface="Arial" panose="020B0604020202020204" pitchFamily="34" charset="0"/>
                <a:cs typeface="Arial" panose="020B0604020202020204" pitchFamily="34" charset="0"/>
              </a:rPr>
              <a:t>def</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FF00FF"/>
                </a:solidFill>
                <a:latin typeface="Arial" panose="020B0604020202020204" pitchFamily="34" charset="0"/>
                <a:cs typeface="Arial" panose="020B0604020202020204" pitchFamily="34" charset="0"/>
              </a:rPr>
              <a:t>get_dirs_under_root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root</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dirty="0">
                <a:solidFill>
                  <a:srgbClr val="FF8000"/>
                </a:solidFill>
                <a:latin typeface="Arial" panose="020B0604020202020204" pitchFamily="34" charset="0"/>
                <a:cs typeface="Arial" panose="020B0604020202020204" pitchFamily="34" charset="0"/>
              </a:rPr>
              <a:t>""“Returns all Directories under root"""</a:t>
            </a:r>
            <a:endParaRPr lang="en-IN"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list_of_dirs</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os</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listdir</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root</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lst_abs_path</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os</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path</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join</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root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mydir</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for</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mydir</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in</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list_of_dirs</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FF"/>
                </a:solidFill>
                <a:latin typeface="Arial" panose="020B0604020202020204" pitchFamily="34" charset="0"/>
                <a:cs typeface="Arial" panose="020B0604020202020204" pitchFamily="34" charset="0"/>
              </a:rPr>
              <a:t>return</a:t>
            </a:r>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lst_abs_path</a:t>
            </a:r>
            <a:endParaRPr lang="en-IN"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en-IN" sz="1100" b="1" dirty="0">
                <a:solidFill>
                  <a:srgbClr val="0000FF"/>
                </a:solidFill>
                <a:latin typeface="Arial" panose="020B0604020202020204" pitchFamily="34" charset="0"/>
                <a:cs typeface="Arial" panose="020B0604020202020204" pitchFamily="34" charset="0"/>
              </a:rPr>
              <a:t>def</a:t>
            </a:r>
            <a:r>
              <a:rPr lang="en-IN" sz="1100" dirty="0">
                <a:solidFill>
                  <a:srgbClr val="000000"/>
                </a:solidFill>
                <a:latin typeface="Arial" panose="020B0604020202020204" pitchFamily="34" charset="0"/>
                <a:cs typeface="Arial" panose="020B0604020202020204" pitchFamily="34" charset="0"/>
              </a:rPr>
              <a:t> </a:t>
            </a:r>
            <a:r>
              <a:rPr lang="en-IN" sz="1100" dirty="0">
                <a:solidFill>
                  <a:srgbClr val="FF00FF"/>
                </a:solidFill>
                <a:latin typeface="Arial" panose="020B0604020202020204" pitchFamily="34" charset="0"/>
                <a:cs typeface="Arial" panose="020B0604020202020204" pitchFamily="34" charset="0"/>
              </a:rPr>
              <a:t>main</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dirty="0">
                <a:solidFill>
                  <a:srgbClr val="FF8000"/>
                </a:solidFill>
                <a:latin typeface="Arial" panose="020B0604020202020204" pitchFamily="34" charset="0"/>
                <a:cs typeface="Arial" panose="020B0604020202020204" pitchFamily="34" charset="0"/>
              </a:rPr>
              <a:t>"""Main Function"""</a:t>
            </a:r>
            <a:endParaRPr lang="en-IN"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start_time</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time</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perf_counter</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dirs_to_walk</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get_dirs_under_root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MYROOTDIR</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start_time</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time</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perf_counter</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using_process_pool</a:t>
            </a:r>
            <a:r>
              <a:rPr lang="en-US" sz="1100" b="1" dirty="0">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dirs_to_walk</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end_time</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time</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perf_counter</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time_process_pool</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end_time</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start_time</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print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808080"/>
                </a:solidFill>
                <a:latin typeface="Arial" panose="020B0604020202020204" pitchFamily="34" charset="0"/>
                <a:cs typeface="Arial" panose="020B0604020202020204" pitchFamily="34" charset="0"/>
              </a:rPr>
              <a:t>"Time Taken using Process Pool:"</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time_process_pool</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en-IN" sz="1100" b="1" dirty="0">
                <a:solidFill>
                  <a:srgbClr val="0000FF"/>
                </a:solidFill>
                <a:latin typeface="Arial" panose="020B0604020202020204" pitchFamily="34" charset="0"/>
                <a:cs typeface="Arial" panose="020B0604020202020204" pitchFamily="34" charset="0"/>
              </a:rPr>
              <a:t>if</a:t>
            </a:r>
            <a:r>
              <a:rPr lang="en-IN" sz="1100" dirty="0">
                <a:solidFill>
                  <a:srgbClr val="000000"/>
                </a:solidFill>
                <a:latin typeface="Arial" panose="020B0604020202020204" pitchFamily="34" charset="0"/>
                <a:cs typeface="Arial" panose="020B0604020202020204" pitchFamily="34" charset="0"/>
              </a:rPr>
              <a:t> __name__ </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000000"/>
                </a:solidFill>
                <a:latin typeface="Arial" panose="020B0604020202020204" pitchFamily="34" charset="0"/>
                <a:cs typeface="Arial" panose="020B0604020202020204" pitchFamily="34" charset="0"/>
              </a:rPr>
              <a:t> </a:t>
            </a:r>
            <a:r>
              <a:rPr lang="en-IN" sz="1100" dirty="0">
                <a:solidFill>
                  <a:srgbClr val="808080"/>
                </a:solidFill>
                <a:latin typeface="Arial" panose="020B0604020202020204" pitchFamily="34" charset="0"/>
                <a:cs typeface="Arial" panose="020B0604020202020204" pitchFamily="34" charset="0"/>
              </a:rPr>
              <a:t>"__main__"</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main</a:t>
            </a:r>
            <a:r>
              <a:rPr lang="en-IN" sz="1100" b="1" dirty="0">
                <a:solidFill>
                  <a:srgbClr val="000080"/>
                </a:solidFill>
                <a:latin typeface="Arial" panose="020B0604020202020204" pitchFamily="34" charset="0"/>
                <a:cs typeface="Arial" panose="020B0604020202020204" pitchFamily="34" charset="0"/>
              </a:rPr>
              <a:t>()</a:t>
            </a:r>
            <a:endParaRPr lang="en-IN" sz="11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01544DD-EE22-4EFA-AFAF-732130AB1B83}"/>
              </a:ext>
            </a:extLst>
          </p:cNvPr>
          <p:cNvSpPr/>
          <p:nvPr/>
        </p:nvSpPr>
        <p:spPr>
          <a:xfrm>
            <a:off x="5785280" y="1635646"/>
            <a:ext cx="4717003" cy="10156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b="1" dirty="0">
                <a:solidFill>
                  <a:srgbClr val="0000FF"/>
                </a:solidFill>
                <a:latin typeface="Arial" panose="020B0604020202020204" pitchFamily="34" charset="0"/>
                <a:cs typeface="Arial" panose="020B0604020202020204" pitchFamily="34" charset="0"/>
              </a:rPr>
              <a:t>def</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FF00FF"/>
                </a:solidFill>
                <a:latin typeface="Arial" panose="020B0604020202020204" pitchFamily="34" charset="0"/>
                <a:cs typeface="Arial" panose="020B0604020202020204" pitchFamily="34" charset="0"/>
              </a:rPr>
              <a:t>using_process_pool</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list_of_abs_path</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FF8000"/>
                </a:solidFill>
                <a:latin typeface="Arial" panose="020B0604020202020204" pitchFamily="34" charset="0"/>
                <a:cs typeface="Arial" panose="020B0604020202020204" pitchFamily="34" charset="0"/>
              </a:rPr>
              <a:t>"""Task assigned to pool a processes"""</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process_pool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Pool</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result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process_pool</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map</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get_root_dirs_files</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list_of_abs_path</a:t>
            </a:r>
            <a:r>
              <a:rPr lang="en-US"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p>
          <a:p>
            <a:r>
              <a:rPr lang="en-IN" sz="1200" b="1" dirty="0">
                <a:solidFill>
                  <a:srgbClr val="000080"/>
                </a:solidFill>
                <a:latin typeface="Arial" panose="020B0604020202020204" pitchFamily="34" charset="0"/>
                <a:cs typeface="Arial" panose="020B0604020202020204" pitchFamily="34" charset="0"/>
              </a:rPr>
              <a:t>    </a:t>
            </a:r>
            <a:r>
              <a:rPr lang="en-IN" sz="1200" dirty="0">
                <a:solidFill>
                  <a:srgbClr val="000000"/>
                </a:solidFill>
                <a:latin typeface="Arial" panose="020B0604020202020204" pitchFamily="34" charset="0"/>
                <a:cs typeface="Arial" panose="020B0604020202020204" pitchFamily="34" charset="0"/>
              </a:rPr>
              <a:t>print(result)</a:t>
            </a:r>
          </a:p>
        </p:txBody>
      </p:sp>
    </p:spTree>
    <p:extLst>
      <p:ext uri="{BB962C8B-B14F-4D97-AF65-F5344CB8AC3E}">
        <p14:creationId xmlns:p14="http://schemas.microsoft.com/office/powerpoint/2010/main" val="12053662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D00291-73EF-4FA5-81A0-0977476432C5}"/>
              </a:ext>
            </a:extLst>
          </p:cNvPr>
          <p:cNvSpPr/>
          <p:nvPr/>
        </p:nvSpPr>
        <p:spPr>
          <a:xfrm>
            <a:off x="937824" y="518889"/>
            <a:ext cx="5339923" cy="369332"/>
          </a:xfrm>
          <a:prstGeom prst="rect">
            <a:avLst/>
          </a:prstGeom>
        </p:spPr>
        <p:txBody>
          <a:bodyPr wrap="none">
            <a:spAutoFit/>
          </a:bodyPr>
          <a:lstStyle/>
          <a:p>
            <a:pPr>
              <a:spcAft>
                <a:spcPts val="0"/>
              </a:spcAft>
            </a:pPr>
            <a:r>
              <a:rPr lang="en-US" b="1" u="sng" dirty="0" err="1">
                <a:latin typeface="Arial" panose="020B0604020202020204" pitchFamily="34" charset="0"/>
                <a:ea typeface="Calibri" panose="020F0502020204030204" pitchFamily="34" charset="0"/>
              </a:rPr>
              <a:t>Concurrent.futures</a:t>
            </a:r>
            <a:r>
              <a:rPr lang="en-US" b="1" u="sng" dirty="0">
                <a:latin typeface="Arial" panose="020B0604020202020204" pitchFamily="34" charset="0"/>
                <a:ea typeface="Calibri" panose="020F0502020204030204" pitchFamily="34" charset="0"/>
              </a:rPr>
              <a:t> — Launching Parallel Tasks</a:t>
            </a:r>
            <a:endParaRPr lang="en-IN" dirty="0">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62283F4D-DD49-4621-BCC0-05742E44AC21}"/>
              </a:ext>
            </a:extLst>
          </p:cNvPr>
          <p:cNvSpPr/>
          <p:nvPr/>
        </p:nvSpPr>
        <p:spPr>
          <a:xfrm>
            <a:off x="1642370" y="1436100"/>
            <a:ext cx="10227076" cy="455509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spcAft>
                <a:spcPts val="0"/>
              </a:spcAft>
              <a:buFont typeface="Symbol" panose="05050102010706020507" pitchFamily="18" charset="2"/>
              <a:buChar char=""/>
            </a:pPr>
            <a:r>
              <a:rPr lang="en-US" sz="1600" dirty="0">
                <a:solidFill>
                  <a:srgbClr val="222222"/>
                </a:solidFill>
                <a:latin typeface="Arial" panose="020B0604020202020204" pitchFamily="34" charset="0"/>
                <a:ea typeface="Times New Roman" panose="02020603050405020304" pitchFamily="18" charset="0"/>
              </a:rPr>
              <a:t>The </a:t>
            </a:r>
            <a:r>
              <a:rPr lang="en-US" sz="1600" dirty="0" err="1">
                <a:solidFill>
                  <a:srgbClr val="00B0F0"/>
                </a:solidFill>
                <a:highlight>
                  <a:srgbClr val="00FFFF"/>
                </a:highlight>
                <a:latin typeface="Arial" panose="020B0604020202020204" pitchFamily="34" charset="0"/>
                <a:ea typeface="Times New Roman" panose="02020603050405020304" pitchFamily="18" charset="0"/>
                <a:cs typeface="Arial" panose="020B0604020202020204" pitchFamily="34" charset="0"/>
                <a:hlinkClick r:id="rId2" tooltip="concurrent.futures: Execute computations concurrently using threads or processes."/>
              </a:rPr>
              <a:t>concurrent.futures</a:t>
            </a:r>
            <a:r>
              <a:rPr lang="en-US" sz="1600" dirty="0">
                <a:solidFill>
                  <a:srgbClr val="222222"/>
                </a:solidFill>
                <a:latin typeface="Arial" panose="020B0604020202020204" pitchFamily="34" charset="0"/>
                <a:ea typeface="Times New Roman" panose="02020603050405020304" pitchFamily="18" charset="0"/>
              </a:rPr>
              <a:t> module provides a high-level interface for asynchronously executing </a:t>
            </a:r>
            <a:r>
              <a:rPr lang="en-US" sz="1600" dirty="0" err="1">
                <a:solidFill>
                  <a:srgbClr val="222222"/>
                </a:solidFill>
                <a:latin typeface="Arial" panose="020B0604020202020204" pitchFamily="34" charset="0"/>
                <a:ea typeface="Times New Roman" panose="02020603050405020304" pitchFamily="18" charset="0"/>
              </a:rPr>
              <a:t>callables</a:t>
            </a:r>
            <a:r>
              <a:rPr lang="en-US" sz="1600" dirty="0">
                <a:solidFill>
                  <a:srgbClr val="222222"/>
                </a:solidFill>
                <a:latin typeface="Arial" panose="020B0604020202020204" pitchFamily="34" charset="0"/>
                <a:ea typeface="Times New Roman" panose="02020603050405020304" pitchFamily="18" charset="0"/>
              </a:rPr>
              <a:t>.</a:t>
            </a:r>
            <a:endParaRPr lang="en-IN" sz="1600" dirty="0">
              <a:solidFill>
                <a:srgbClr val="222222"/>
              </a:solidFill>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sz="1600" dirty="0">
                <a:solidFill>
                  <a:srgbClr val="222222"/>
                </a:solidFill>
                <a:latin typeface="Arial" panose="020B0604020202020204" pitchFamily="34" charset="0"/>
                <a:ea typeface="Times New Roman" panose="02020603050405020304" pitchFamily="18" charset="0"/>
              </a:rPr>
              <a:t>The asynchronous execution can be performed with threads, using </a:t>
            </a:r>
            <a:r>
              <a:rPr lang="en-US" sz="1600" dirty="0" err="1">
                <a:solidFill>
                  <a:srgbClr val="6363BB"/>
                </a:solidFill>
                <a:highlight>
                  <a:srgbClr val="00FFFF"/>
                </a:highlight>
                <a:latin typeface="Arial" panose="020B0604020202020204" pitchFamily="34" charset="0"/>
                <a:ea typeface="Times New Roman" panose="02020603050405020304" pitchFamily="18" charset="0"/>
                <a:cs typeface="Arial" panose="020B0604020202020204" pitchFamily="34" charset="0"/>
                <a:hlinkClick r:id="rId3" tooltip="concurrent.futures.ThreadPoolExecutor"/>
              </a:rPr>
              <a:t>ThreadPoolExecutor</a:t>
            </a:r>
            <a:r>
              <a:rPr lang="en-US" sz="1600" dirty="0">
                <a:solidFill>
                  <a:srgbClr val="222222"/>
                </a:solidFill>
                <a:latin typeface="Arial" panose="020B0604020202020204" pitchFamily="34" charset="0"/>
                <a:ea typeface="Times New Roman" panose="02020603050405020304" pitchFamily="18" charset="0"/>
              </a:rPr>
              <a:t>, or separate processes, using </a:t>
            </a:r>
            <a:r>
              <a:rPr lang="en-US" sz="1600" dirty="0" err="1">
                <a:solidFill>
                  <a:srgbClr val="6363BB"/>
                </a:solidFill>
                <a:highlight>
                  <a:srgbClr val="00FFFF"/>
                </a:highlight>
                <a:latin typeface="Arial" panose="020B0604020202020204" pitchFamily="34" charset="0"/>
                <a:ea typeface="Times New Roman" panose="02020603050405020304" pitchFamily="18" charset="0"/>
                <a:cs typeface="Arial" panose="020B0604020202020204" pitchFamily="34" charset="0"/>
                <a:hlinkClick r:id="rId4" tooltip="concurrent.futures.ProcessPoolExecutor"/>
              </a:rPr>
              <a:t>ProcessPoolExecutor</a:t>
            </a:r>
            <a:r>
              <a:rPr lang="en-US" dirty="0">
                <a:solidFill>
                  <a:srgbClr val="222222"/>
                </a:solidFill>
                <a:latin typeface="Arial" panose="020B0604020202020204" pitchFamily="34" charset="0"/>
                <a:ea typeface="Times New Roman" panose="02020603050405020304" pitchFamily="18" charset="0"/>
              </a:rPr>
              <a:t>.</a:t>
            </a:r>
            <a:endParaRPr lang="en-IN" sz="1600" dirty="0">
              <a:latin typeface="Calibri" panose="020F0502020204030204" pitchFamily="34" charset="0"/>
              <a:ea typeface="Calibri" panose="020F0502020204030204" pitchFamily="34" charset="0"/>
            </a:endParaRPr>
          </a:p>
          <a:p>
            <a:pPr>
              <a:spcAft>
                <a:spcPts val="0"/>
              </a:spcAft>
            </a:pPr>
            <a:r>
              <a:rPr lang="en-US" sz="1600" b="1" dirty="0">
                <a:latin typeface="Arial" panose="020B060402020202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a:spcAft>
                <a:spcPts val="0"/>
              </a:spcAft>
            </a:pPr>
            <a:r>
              <a:rPr lang="en-US" sz="1600" dirty="0">
                <a:latin typeface="Arial" panose="020B0604020202020204" pitchFamily="34" charset="0"/>
                <a:ea typeface="Calibri" panose="020F0502020204030204" pitchFamily="34" charset="0"/>
              </a:rPr>
              <a:t>Executor objects</a:t>
            </a:r>
            <a:endParaRPr lang="en-IN" sz="1600" dirty="0">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sz="1600" i="1" dirty="0">
                <a:latin typeface="Arial" panose="020B0604020202020204" pitchFamily="34" charset="0"/>
                <a:ea typeface="Times New Roman" panose="02020603050405020304" pitchFamily="18" charset="0"/>
              </a:rPr>
              <a:t>class </a:t>
            </a:r>
            <a:r>
              <a:rPr lang="en-US" sz="1600" dirty="0" err="1">
                <a:latin typeface="Arial" panose="020B0604020202020204" pitchFamily="34" charset="0"/>
                <a:ea typeface="Times New Roman" panose="02020603050405020304" pitchFamily="18" charset="0"/>
              </a:rPr>
              <a:t>concurrent.futures.ThreadPoolExecutor</a:t>
            </a:r>
            <a:endParaRPr lang="en-IN" sz="1600" dirty="0">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sz="1600" dirty="0">
                <a:latin typeface="Arial" panose="020B0604020202020204" pitchFamily="34" charset="0"/>
                <a:ea typeface="Times New Roman" panose="02020603050405020304" pitchFamily="18" charset="0"/>
              </a:rPr>
              <a:t>class </a:t>
            </a:r>
            <a:r>
              <a:rPr lang="en-US" sz="1600" i="1" dirty="0" err="1">
                <a:latin typeface="Arial" panose="020B0604020202020204" pitchFamily="34" charset="0"/>
                <a:ea typeface="Times New Roman" panose="02020603050405020304" pitchFamily="18" charset="0"/>
              </a:rPr>
              <a:t>concurrent.futures.ProcessPoolExecutor</a:t>
            </a:r>
            <a:endParaRPr lang="en-IN" sz="1600" dirty="0">
              <a:latin typeface="Calibri" panose="020F0502020204030204" pitchFamily="34" charset="0"/>
              <a:ea typeface="Calibri" panose="020F0502020204030204" pitchFamily="34" charset="0"/>
            </a:endParaRPr>
          </a:p>
          <a:p>
            <a:pPr>
              <a:spcAft>
                <a:spcPts val="0"/>
              </a:spcAft>
            </a:pPr>
            <a:r>
              <a:rPr lang="en-US" sz="1600" i="1" dirty="0">
                <a:latin typeface="Arial" panose="020B060402020202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a:spcAft>
                <a:spcPts val="0"/>
              </a:spcAft>
            </a:pPr>
            <a:r>
              <a:rPr lang="en-US" sz="1600" dirty="0">
                <a:latin typeface="Arial" panose="020B0604020202020204" pitchFamily="34" charset="0"/>
                <a:ea typeface="Calibri" panose="020F0502020204030204" pitchFamily="34" charset="0"/>
              </a:rPr>
              <a:t>Executor Methods</a:t>
            </a:r>
            <a:r>
              <a:rPr lang="en-US" sz="2400" b="1" dirty="0">
                <a:solidFill>
                  <a:srgbClr val="222222"/>
                </a:solidFill>
                <a:latin typeface="Courier New" panose="02070309020205020404" pitchFamily="49"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sz="1600" dirty="0">
                <a:latin typeface="Arial" panose="020B0604020202020204" pitchFamily="34" charset="0"/>
                <a:ea typeface="Times New Roman" panose="02020603050405020304" pitchFamily="18" charset="0"/>
              </a:rPr>
              <a:t>Submit (function, </a:t>
            </a:r>
            <a:r>
              <a:rPr lang="en-US" sz="1600" dirty="0" err="1">
                <a:latin typeface="Arial" panose="020B0604020202020204" pitchFamily="34" charset="0"/>
                <a:ea typeface="Times New Roman" panose="02020603050405020304" pitchFamily="18" charset="0"/>
              </a:rPr>
              <a:t>args</a:t>
            </a:r>
            <a:r>
              <a:rPr lang="en-US" sz="1600" dirty="0">
                <a:latin typeface="Arial" panose="020B0604020202020204" pitchFamily="34" charset="0"/>
                <a:ea typeface="Times New Roman" panose="02020603050405020304" pitchFamily="18" charset="0"/>
              </a:rPr>
              <a:t> to function …)</a:t>
            </a:r>
            <a:endParaRPr lang="en-IN" sz="1600" dirty="0">
              <a:latin typeface="Calibri" panose="020F0502020204030204" pitchFamily="34" charset="0"/>
              <a:ea typeface="Calibri" panose="020F0502020204030204" pitchFamily="34" charset="0"/>
            </a:endParaRPr>
          </a:p>
          <a:p>
            <a:pPr indent="457200">
              <a:spcAft>
                <a:spcPts val="0"/>
              </a:spcAft>
            </a:pPr>
            <a:r>
              <a:rPr lang="en-US" sz="1400" dirty="0">
                <a:solidFill>
                  <a:srgbClr val="222222"/>
                </a:solidFill>
                <a:latin typeface="Arial" panose="020B0604020202020204" pitchFamily="34" charset="0"/>
                <a:ea typeface="Calibri" panose="020F0502020204030204" pitchFamily="34" charset="0"/>
              </a:rPr>
              <a:t>Schedules the callable, function with its arguments</a:t>
            </a:r>
            <a:endParaRPr lang="en-IN" sz="1400" dirty="0">
              <a:latin typeface="Calibri" panose="020F0502020204030204" pitchFamily="34" charset="0"/>
              <a:ea typeface="Calibri" panose="020F0502020204030204" pitchFamily="34" charset="0"/>
            </a:endParaRPr>
          </a:p>
          <a:p>
            <a:pPr>
              <a:spcAft>
                <a:spcPts val="0"/>
              </a:spcAft>
            </a:pPr>
            <a:r>
              <a:rPr lang="en-US" sz="1600" dirty="0">
                <a:latin typeface="Arial" panose="020B060402020202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sz="1600" dirty="0">
                <a:latin typeface="Arial" panose="020B0604020202020204" pitchFamily="34" charset="0"/>
                <a:ea typeface="Times New Roman" panose="02020603050405020304" pitchFamily="18" charset="0"/>
              </a:rPr>
              <a:t>Map (function, </a:t>
            </a:r>
            <a:r>
              <a:rPr lang="en-US" sz="1600" dirty="0" err="1">
                <a:latin typeface="Arial" panose="020B0604020202020204" pitchFamily="34" charset="0"/>
                <a:ea typeface="Times New Roman" panose="02020603050405020304" pitchFamily="18" charset="0"/>
              </a:rPr>
              <a:t>iterables</a:t>
            </a:r>
            <a:r>
              <a:rPr lang="en-US" sz="1600" dirty="0">
                <a:latin typeface="Arial" panose="020B0604020202020204" pitchFamily="34" charset="0"/>
                <a:ea typeface="Times New Roman" panose="02020603050405020304" pitchFamily="18" charset="0"/>
              </a:rPr>
              <a:t>)</a:t>
            </a:r>
            <a:endParaRPr lang="en-IN" sz="1600" dirty="0">
              <a:latin typeface="Calibri" panose="020F0502020204030204" pitchFamily="34" charset="0"/>
              <a:ea typeface="Calibri" panose="020F0502020204030204" pitchFamily="34" charset="0"/>
            </a:endParaRPr>
          </a:p>
          <a:p>
            <a:pPr indent="457200">
              <a:spcAft>
                <a:spcPts val="0"/>
              </a:spcAft>
            </a:pPr>
            <a:r>
              <a:rPr lang="en-US" sz="1400" dirty="0">
                <a:solidFill>
                  <a:srgbClr val="222222"/>
                </a:solidFill>
                <a:latin typeface="Arial" panose="020B0604020202020204" pitchFamily="34" charset="0"/>
                <a:ea typeface="Calibri" panose="020F0502020204030204" pitchFamily="34" charset="0"/>
              </a:rPr>
              <a:t>Return an iterator that applies </a:t>
            </a:r>
            <a:r>
              <a:rPr lang="en-US" sz="1400" i="1" dirty="0">
                <a:solidFill>
                  <a:srgbClr val="222222"/>
                </a:solidFill>
                <a:latin typeface="Arial" panose="020B0604020202020204" pitchFamily="34" charset="0"/>
                <a:ea typeface="Calibri" panose="020F0502020204030204" pitchFamily="34" charset="0"/>
              </a:rPr>
              <a:t>function</a:t>
            </a:r>
            <a:r>
              <a:rPr lang="en-US" sz="1400" dirty="0">
                <a:solidFill>
                  <a:srgbClr val="222222"/>
                </a:solidFill>
                <a:latin typeface="Arial" panose="020B0604020202020204" pitchFamily="34" charset="0"/>
                <a:ea typeface="Calibri" panose="020F0502020204030204" pitchFamily="34" charset="0"/>
              </a:rPr>
              <a:t> to every item of </a:t>
            </a:r>
            <a:r>
              <a:rPr lang="en-US" sz="1400" i="1" dirty="0" err="1">
                <a:solidFill>
                  <a:srgbClr val="222222"/>
                </a:solidFill>
                <a:latin typeface="Arial" panose="020B0604020202020204" pitchFamily="34" charset="0"/>
                <a:ea typeface="Calibri" panose="020F0502020204030204" pitchFamily="34" charset="0"/>
              </a:rPr>
              <a:t>iterable</a:t>
            </a:r>
            <a:r>
              <a:rPr lang="en-US" sz="1400" dirty="0">
                <a:solidFill>
                  <a:srgbClr val="222222"/>
                </a:solidFill>
                <a:latin typeface="Arial" panose="020B0604020202020204" pitchFamily="34" charset="0"/>
                <a:ea typeface="Calibri" panose="020F0502020204030204" pitchFamily="34" charset="0"/>
              </a:rPr>
              <a:t>, yielding the results</a:t>
            </a:r>
            <a:r>
              <a:rPr lang="en-US" sz="1200" dirty="0">
                <a:solidFill>
                  <a:srgbClr val="222222"/>
                </a:solidFill>
                <a:latin typeface="Arial" panose="020B0604020202020204" pitchFamily="34" charset="0"/>
                <a:ea typeface="Calibri" panose="020F0502020204030204" pitchFamily="34" charset="0"/>
              </a:rPr>
              <a:t>.</a:t>
            </a:r>
            <a:endParaRPr lang="en-IN" sz="1600" dirty="0">
              <a:latin typeface="Calibri" panose="020F0502020204030204" pitchFamily="34" charset="0"/>
              <a:ea typeface="Calibri" panose="020F0502020204030204" pitchFamily="34" charset="0"/>
            </a:endParaRPr>
          </a:p>
          <a:p>
            <a:pPr marL="457200">
              <a:spcAft>
                <a:spcPts val="0"/>
              </a:spcAft>
            </a:pPr>
            <a:r>
              <a:rPr lang="en-US" sz="1600" dirty="0">
                <a:latin typeface="Arial" panose="020B060402020202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sz="1600" dirty="0">
                <a:latin typeface="Arial" panose="020B0604020202020204" pitchFamily="34" charset="0"/>
                <a:ea typeface="Times New Roman" panose="02020603050405020304" pitchFamily="18" charset="0"/>
              </a:rPr>
              <a:t>Shutdown</a:t>
            </a:r>
            <a:endParaRPr lang="en-IN" sz="1600" dirty="0">
              <a:latin typeface="Calibri" panose="020F0502020204030204" pitchFamily="34" charset="0"/>
              <a:ea typeface="Calibri" panose="020F0502020204030204" pitchFamily="34" charset="0"/>
            </a:endParaRPr>
          </a:p>
          <a:p>
            <a:pPr indent="457200">
              <a:spcAft>
                <a:spcPts val="0"/>
              </a:spcAft>
            </a:pPr>
            <a:r>
              <a:rPr lang="en-US" sz="1400" dirty="0">
                <a:solidFill>
                  <a:srgbClr val="222222"/>
                </a:solidFill>
                <a:latin typeface="Arial" panose="020B0604020202020204" pitchFamily="34" charset="0"/>
                <a:ea typeface="Calibri" panose="020F0502020204030204" pitchFamily="34" charset="0"/>
              </a:rPr>
              <a:t>Signal the executor that it should free any resources that it is using when the currently pending futures are done executing</a:t>
            </a:r>
            <a:endParaRPr lang="en-IN" sz="1400" dirty="0">
              <a:latin typeface="Calibri" panose="020F0502020204030204" pitchFamily="34" charset="0"/>
              <a:ea typeface="Calibri" panose="020F0502020204030204" pitchFamily="34" charset="0"/>
            </a:endParaRPr>
          </a:p>
          <a:p>
            <a:pPr indent="457200">
              <a:spcAft>
                <a:spcPts val="0"/>
              </a:spcAft>
            </a:pPr>
            <a:r>
              <a:rPr lang="en-US" sz="1400" dirty="0">
                <a:solidFill>
                  <a:srgbClr val="222222"/>
                </a:solidFill>
                <a:latin typeface="Arial" panose="020B0604020202020204" pitchFamily="34" charset="0"/>
                <a:ea typeface="Calibri" panose="020F0502020204030204" pitchFamily="34" charset="0"/>
              </a:rPr>
              <a:t>(Not needed if </a:t>
            </a:r>
            <a:r>
              <a:rPr lang="en-US" sz="1400" dirty="0">
                <a:solidFill>
                  <a:srgbClr val="222222"/>
                </a:solidFill>
                <a:highlight>
                  <a:srgbClr val="00FFFF"/>
                </a:highlight>
                <a:latin typeface="Arial" panose="020B0604020202020204" pitchFamily="34" charset="0"/>
                <a:ea typeface="Calibri" panose="020F0502020204030204" pitchFamily="34" charset="0"/>
                <a:hlinkClick r:id="rId5"/>
              </a:rPr>
              <a:t>with statement  </a:t>
            </a:r>
            <a:r>
              <a:rPr lang="en-US" sz="1400" dirty="0">
                <a:solidFill>
                  <a:srgbClr val="222222"/>
                </a:solidFill>
                <a:latin typeface="Arial" panose="020B0604020202020204" pitchFamily="34" charset="0"/>
                <a:ea typeface="Calibri" panose="020F0502020204030204" pitchFamily="34" charset="0"/>
              </a:rPr>
              <a:t>is used with the executor which will shut down the </a:t>
            </a:r>
            <a:r>
              <a:rPr lang="en-US" sz="1400" dirty="0">
                <a:solidFill>
                  <a:srgbClr val="222222"/>
                </a:solidFill>
                <a:highlight>
                  <a:srgbClr val="00FFFF"/>
                </a:highlight>
                <a:latin typeface="Arial" panose="020B0604020202020204" pitchFamily="34" charset="0"/>
                <a:ea typeface="Calibri" panose="020F0502020204030204" pitchFamily="34" charset="0"/>
                <a:hlinkClick r:id="rId6" tooltip="concurrent.futures.Executor"/>
              </a:rPr>
              <a:t>Executor</a:t>
            </a:r>
            <a:r>
              <a:rPr lang="en-US" sz="1400" dirty="0">
                <a:solidFill>
                  <a:srgbClr val="222222"/>
                </a:solidFill>
                <a:latin typeface="Arial" panose="020B0604020202020204" pitchFamily="34" charset="0"/>
                <a:ea typeface="Calibri" panose="020F0502020204030204" pitchFamily="34" charset="0"/>
              </a:rPr>
              <a:t>)</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055843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32EF5F-1C15-4A72-B3A7-63480A16A3E3}"/>
              </a:ext>
            </a:extLst>
          </p:cNvPr>
          <p:cNvSpPr/>
          <p:nvPr/>
        </p:nvSpPr>
        <p:spPr>
          <a:xfrm>
            <a:off x="924353" y="483379"/>
            <a:ext cx="5842240" cy="369332"/>
          </a:xfrm>
          <a:prstGeom prst="rect">
            <a:avLst/>
          </a:prstGeom>
        </p:spPr>
        <p:txBody>
          <a:bodyPr wrap="none">
            <a:spAutoFit/>
          </a:bodyPr>
          <a:lstStyle/>
          <a:p>
            <a:pPr>
              <a:spcAft>
                <a:spcPts val="0"/>
              </a:spcAft>
            </a:pPr>
            <a:r>
              <a:rPr lang="en-US" b="1" u="sng" dirty="0" err="1">
                <a:latin typeface="Arial" panose="020B0604020202020204" pitchFamily="34" charset="0"/>
                <a:ea typeface="Calibri" panose="020F0502020204030204" pitchFamily="34" charset="0"/>
              </a:rPr>
              <a:t>Concurrent.futures</a:t>
            </a:r>
            <a:r>
              <a:rPr lang="en-US" b="1" u="sng" dirty="0">
                <a:latin typeface="Arial" panose="020B0604020202020204" pitchFamily="34" charset="0"/>
                <a:ea typeface="Calibri" panose="020F0502020204030204" pitchFamily="34" charset="0"/>
              </a:rPr>
              <a:t> — An Example With </a:t>
            </a:r>
            <a:r>
              <a:rPr lang="en-US" b="1" u="sng" dirty="0" err="1">
                <a:latin typeface="Arial" panose="020B0604020202020204" pitchFamily="34" charset="0"/>
                <a:ea typeface="Calibri" panose="020F0502020204030204" pitchFamily="34" charset="0"/>
              </a:rPr>
              <a:t>ThreadPool</a:t>
            </a:r>
            <a:endParaRPr lang="en-IN"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61D17DC6-969F-4DBD-80B2-8BF91896CD40}"/>
              </a:ext>
            </a:extLst>
          </p:cNvPr>
          <p:cNvSpPr/>
          <p:nvPr/>
        </p:nvSpPr>
        <p:spPr>
          <a:xfrm>
            <a:off x="2799424" y="1099169"/>
            <a:ext cx="8706035" cy="563231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a:solidFill>
                  <a:srgbClr val="FF8000"/>
                </a:solidFill>
                <a:latin typeface="Arial" panose="020B0604020202020204" pitchFamily="34" charset="0"/>
                <a:cs typeface="Arial" panose="020B0604020202020204" pitchFamily="34" charset="0"/>
              </a:rPr>
              <a:t>"""Module to show </a:t>
            </a:r>
            <a:r>
              <a:rPr lang="en-US" sz="1200" dirty="0" err="1">
                <a:solidFill>
                  <a:srgbClr val="FF8000"/>
                </a:solidFill>
                <a:latin typeface="Arial" panose="020B0604020202020204" pitchFamily="34" charset="0"/>
                <a:cs typeface="Arial" panose="020B0604020202020204" pitchFamily="34" charset="0"/>
              </a:rPr>
              <a:t>ThreadPoolExecutor</a:t>
            </a:r>
            <a:r>
              <a:rPr lang="en-US" sz="1200" dirty="0">
                <a:solidFill>
                  <a:srgbClr val="FF8000"/>
                </a:solidFill>
                <a:latin typeface="Arial" panose="020B0604020202020204" pitchFamily="34" charset="0"/>
                <a:cs typeface="Arial" panose="020B0604020202020204" pitchFamily="34" charset="0"/>
              </a:rPr>
              <a:t> from </a:t>
            </a:r>
            <a:r>
              <a:rPr lang="en-US" sz="1200" dirty="0" err="1">
                <a:solidFill>
                  <a:srgbClr val="FF8000"/>
                </a:solidFill>
                <a:latin typeface="Arial" panose="020B0604020202020204" pitchFamily="34" charset="0"/>
                <a:cs typeface="Arial" panose="020B0604020202020204" pitchFamily="34" charset="0"/>
              </a:rPr>
              <a:t>concurrent.futures</a:t>
            </a:r>
            <a:r>
              <a:rPr lang="en-US" sz="1200" dirty="0">
                <a:solidFill>
                  <a:srgbClr val="FF800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import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concurrent</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futures</a:t>
            </a:r>
            <a:endParaRPr lang="en-IN" sz="1200" dirty="0">
              <a:solidFill>
                <a:srgbClr val="000000"/>
              </a:solidFill>
              <a:latin typeface="Arial" panose="020B0604020202020204" pitchFamily="34" charset="0"/>
              <a:cs typeface="Arial" panose="020B0604020202020204" pitchFamily="34" charset="0"/>
            </a:endParaRPr>
          </a:p>
          <a:p>
            <a:r>
              <a:rPr lang="en-US" sz="1200" b="1" dirty="0">
                <a:solidFill>
                  <a:srgbClr val="0000FF"/>
                </a:solidFill>
                <a:latin typeface="Arial" panose="020B0604020202020204" pitchFamily="34" charset="0"/>
                <a:cs typeface="Arial" panose="020B0604020202020204" pitchFamily="34" charset="0"/>
              </a:rPr>
              <a:t>import</a:t>
            </a:r>
            <a:r>
              <a:rPr lang="en-US" sz="1200" dirty="0">
                <a:solidFill>
                  <a:srgbClr val="000000"/>
                </a:solidFill>
                <a:latin typeface="Arial" panose="020B0604020202020204" pitchFamily="34" charset="0"/>
                <a:cs typeface="Arial" panose="020B0604020202020204" pitchFamily="34" charset="0"/>
              </a:rPr>
              <a:t> requests </a:t>
            </a:r>
            <a:r>
              <a:rPr lang="en-US" sz="1200" dirty="0">
                <a:solidFill>
                  <a:srgbClr val="008000"/>
                </a:solidFill>
                <a:latin typeface="Arial" panose="020B0604020202020204" pitchFamily="34" charset="0"/>
                <a:cs typeface="Arial" panose="020B0604020202020204" pitchFamily="34" charset="0"/>
              </a:rPr>
              <a:t># may use </a:t>
            </a:r>
            <a:r>
              <a:rPr lang="en-US" sz="1200" dirty="0" err="1">
                <a:solidFill>
                  <a:srgbClr val="008000"/>
                </a:solidFill>
                <a:latin typeface="Arial" panose="020B0604020202020204" pitchFamily="34" charset="0"/>
                <a:cs typeface="Arial" panose="020B0604020202020204" pitchFamily="34" charset="0"/>
              </a:rPr>
              <a:t>urllib.request</a:t>
            </a:r>
            <a:r>
              <a:rPr lang="en-US" sz="1200" dirty="0">
                <a:solidFill>
                  <a:srgbClr val="008000"/>
                </a:solidFill>
                <a:latin typeface="Arial" panose="020B0604020202020204" pitchFamily="34" charset="0"/>
                <a:cs typeface="Arial" panose="020B0604020202020204" pitchFamily="34" charset="0"/>
              </a:rPr>
              <a:t> from standard library too</a:t>
            </a:r>
            <a:endParaRPr lang="en-US"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highlight>
                  <a:srgbClr val="00FFFF"/>
                </a:highlight>
                <a:latin typeface="Arial" panose="020B0604020202020204" pitchFamily="34" charset="0"/>
                <a:cs typeface="Arial" panose="020B0604020202020204" pitchFamily="34" charset="0"/>
              </a:rPr>
              <a:t>URLS </a:t>
            </a:r>
            <a:r>
              <a:rPr lang="en-US" sz="1200" b="1" dirty="0">
                <a:solidFill>
                  <a:srgbClr val="000080"/>
                </a:solidFill>
                <a:highlight>
                  <a:srgbClr val="00FFFF"/>
                </a:highlight>
                <a:latin typeface="Arial" panose="020B0604020202020204" pitchFamily="34" charset="0"/>
                <a:cs typeface="Arial" panose="020B0604020202020204" pitchFamily="34" charset="0"/>
              </a:rPr>
              <a:t>=</a:t>
            </a:r>
            <a:r>
              <a:rPr lang="en-US" sz="1200" dirty="0">
                <a:solidFill>
                  <a:srgbClr val="000000"/>
                </a:solidFill>
                <a:highlight>
                  <a:srgbClr val="00FFFF"/>
                </a:highlight>
                <a:latin typeface="Arial" panose="020B0604020202020204" pitchFamily="34" charset="0"/>
                <a:cs typeface="Arial" panose="020B0604020202020204" pitchFamily="34" charset="0"/>
              </a:rPr>
              <a:t> Make a list of URLS that you want to visit</a:t>
            </a: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def</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FF"/>
                </a:solidFill>
                <a:latin typeface="Arial" panose="020B0604020202020204" pitchFamily="34" charset="0"/>
                <a:cs typeface="Arial" panose="020B0604020202020204" pitchFamily="34" charset="0"/>
              </a:rPr>
              <a:t>main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8000"/>
                </a:solidFill>
                <a:latin typeface="Arial" panose="020B0604020202020204" pitchFamily="34" charset="0"/>
                <a:cs typeface="Arial" panose="020B0604020202020204" pitchFamily="34" charset="0"/>
              </a:rPr>
              <a:t>""" main function"""</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with</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concurrent</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futures</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highlight>
                  <a:srgbClr val="00FF00"/>
                </a:highlight>
                <a:latin typeface="Arial" panose="020B0604020202020204" pitchFamily="34" charset="0"/>
                <a:cs typeface="Arial" panose="020B0604020202020204" pitchFamily="34" charset="0"/>
              </a:rPr>
              <a:t>ThreadPoolExecutor</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max_workers</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FF0000"/>
                </a:solidFill>
                <a:latin typeface="Arial" panose="020B0604020202020204" pitchFamily="34" charset="0"/>
                <a:cs typeface="Arial" panose="020B0604020202020204" pitchFamily="34" charset="0"/>
              </a:rPr>
              <a:t>5</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as</a:t>
            </a:r>
            <a:r>
              <a:rPr lang="en-US" sz="1200" dirty="0">
                <a:solidFill>
                  <a:srgbClr val="000000"/>
                </a:solidFill>
                <a:latin typeface="Arial" panose="020B0604020202020204" pitchFamily="34" charset="0"/>
                <a:cs typeface="Arial" panose="020B0604020202020204" pitchFamily="34" charset="0"/>
              </a:rPr>
              <a:t> executor</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008000"/>
                </a:solidFill>
                <a:latin typeface="Arial" panose="020B0604020202020204" pitchFamily="34" charset="0"/>
                <a:cs typeface="Arial" panose="020B0604020202020204" pitchFamily="34" charset="0"/>
              </a:rPr>
              <a:t># submitting work to threads </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future_to_url</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executor</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submit</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retrive_content</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FF0000"/>
                </a:solidFill>
                <a:latin typeface="Arial" panose="020B0604020202020204" pitchFamily="34" charset="0"/>
                <a:cs typeface="Arial" panose="020B0604020202020204" pitchFamily="34" charset="0"/>
              </a:rPr>
              <a:t>60</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url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for</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url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in</a:t>
            </a:r>
            <a:r>
              <a:rPr lang="en-IN" sz="1200" dirty="0">
                <a:solidFill>
                  <a:srgbClr val="000000"/>
                </a:solidFill>
                <a:latin typeface="Arial" panose="020B0604020202020204" pitchFamily="34" charset="0"/>
                <a:cs typeface="Arial" panose="020B0604020202020204" pitchFamily="34" charset="0"/>
              </a:rPr>
              <a:t> URLS</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for</a:t>
            </a:r>
            <a:r>
              <a:rPr lang="en-US" sz="1200" dirty="0">
                <a:solidFill>
                  <a:srgbClr val="000000"/>
                </a:solidFill>
                <a:latin typeface="Arial" panose="020B0604020202020204" pitchFamily="34" charset="0"/>
                <a:cs typeface="Arial" panose="020B0604020202020204" pitchFamily="34" charset="0"/>
              </a:rPr>
              <a:t> future </a:t>
            </a:r>
            <a:r>
              <a:rPr lang="en-US" sz="1200" b="1" dirty="0">
                <a:solidFill>
                  <a:srgbClr val="0000FF"/>
                </a:solidFill>
                <a:latin typeface="Arial" panose="020B0604020202020204" pitchFamily="34" charset="0"/>
                <a:cs typeface="Arial" panose="020B0604020202020204" pitchFamily="34" charset="0"/>
              </a:rPr>
              <a:t>in</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concurrent</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futures</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as_completed</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future_to_url</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url</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future_to_url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future</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try</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data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future</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result</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except</a:t>
            </a:r>
            <a:r>
              <a:rPr lang="en-IN" sz="1200" dirty="0">
                <a:solidFill>
                  <a:srgbClr val="000000"/>
                </a:solidFill>
                <a:latin typeface="Arial" panose="020B0604020202020204" pitchFamily="34" charset="0"/>
                <a:cs typeface="Arial" panose="020B0604020202020204" pitchFamily="34" charset="0"/>
              </a:rPr>
              <a:t> Exception </a:t>
            </a:r>
            <a:r>
              <a:rPr lang="en-IN" sz="1200" b="1" dirty="0">
                <a:solidFill>
                  <a:srgbClr val="0000FF"/>
                </a:solidFill>
                <a:latin typeface="Arial" panose="020B0604020202020204" pitchFamily="34" charset="0"/>
                <a:cs typeface="Arial" panose="020B0604020202020204" pitchFamily="34" charset="0"/>
              </a:rPr>
              <a:t>as</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exc</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print</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808080"/>
                </a:solidFill>
                <a:latin typeface="Arial" panose="020B0604020202020204" pitchFamily="34" charset="0"/>
                <a:cs typeface="Arial" panose="020B0604020202020204" pitchFamily="34" charset="0"/>
              </a:rPr>
              <a:t>'{} generated an exception: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format</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exc</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else</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print</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808080"/>
                </a:solidFill>
                <a:latin typeface="Arial" panose="020B0604020202020204" pitchFamily="34" charset="0"/>
                <a:cs typeface="Arial" panose="020B0604020202020204" pitchFamily="34" charset="0"/>
              </a:rPr>
              <a:t>'{} page is {} </a:t>
            </a:r>
            <a:r>
              <a:rPr lang="en-IN" sz="1200" dirty="0" err="1">
                <a:solidFill>
                  <a:srgbClr val="808080"/>
                </a:solidFill>
                <a:latin typeface="Arial" panose="020B0604020202020204" pitchFamily="34" charset="0"/>
                <a:cs typeface="Arial" panose="020B0604020202020204" pitchFamily="34" charset="0"/>
              </a:rPr>
              <a:t>bytes'</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format</a:t>
            </a:r>
            <a:r>
              <a:rPr lang="en-IN" sz="1200" b="1" dirty="0">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url</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len</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data</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p>
          <a:p>
            <a:r>
              <a:rPr lang="en-US" sz="1200" b="1" dirty="0">
                <a:solidFill>
                  <a:srgbClr val="0000FF"/>
                </a:solidFill>
                <a:latin typeface="Arial" panose="020B0604020202020204" pitchFamily="34" charset="0"/>
                <a:cs typeface="Arial" panose="020B0604020202020204" pitchFamily="34" charset="0"/>
              </a:rPr>
              <a:t>def</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FF00FF"/>
                </a:solidFill>
                <a:latin typeface="Arial" panose="020B0604020202020204" pitchFamily="34" charset="0"/>
                <a:cs typeface="Arial" panose="020B0604020202020204" pitchFamily="34" charset="0"/>
              </a:rPr>
              <a:t>retrive_content</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timeout</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FF8000"/>
                </a:solidFill>
                <a:latin typeface="Arial" panose="020B0604020202020204" pitchFamily="34" charset="0"/>
                <a:cs typeface="Arial" panose="020B0604020202020204" pitchFamily="34" charset="0"/>
              </a:rPr>
              <a:t>"""Retrieve a single page and return contents"""</a:t>
            </a: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response_obj</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requests</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get</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timeout</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timeout</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html_page</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response_obj</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text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return</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html_page</a:t>
            </a:r>
            <a:endParaRPr lang="en-IN"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if</a:t>
            </a:r>
            <a:r>
              <a:rPr lang="en-IN" sz="1200" dirty="0">
                <a:solidFill>
                  <a:srgbClr val="000000"/>
                </a:solidFill>
                <a:latin typeface="Arial" panose="020B0604020202020204" pitchFamily="34" charset="0"/>
                <a:cs typeface="Arial" panose="020B0604020202020204" pitchFamily="34" charset="0"/>
              </a:rPr>
              <a:t> __name__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808080"/>
                </a:solidFill>
                <a:latin typeface="Arial" panose="020B0604020202020204" pitchFamily="34" charset="0"/>
                <a:cs typeface="Arial" panose="020B0604020202020204" pitchFamily="34" charset="0"/>
              </a:rPr>
              <a:t>"__main__"</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main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4869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4DAD41-6C47-4DF3-8F8C-49B239D631CC}"/>
              </a:ext>
            </a:extLst>
          </p:cNvPr>
          <p:cNvSpPr/>
          <p:nvPr/>
        </p:nvSpPr>
        <p:spPr>
          <a:xfrm>
            <a:off x="815844" y="438990"/>
            <a:ext cx="5970481" cy="369332"/>
          </a:xfrm>
          <a:prstGeom prst="rect">
            <a:avLst/>
          </a:prstGeom>
        </p:spPr>
        <p:txBody>
          <a:bodyPr wrap="none">
            <a:spAutoFit/>
          </a:bodyPr>
          <a:lstStyle/>
          <a:p>
            <a:pPr>
              <a:spcAft>
                <a:spcPts val="0"/>
              </a:spcAft>
            </a:pPr>
            <a:r>
              <a:rPr lang="en-US" b="1" u="sng" dirty="0" err="1">
                <a:latin typeface="Arial" panose="020B0604020202020204" pitchFamily="34" charset="0"/>
                <a:ea typeface="Calibri" panose="020F0502020204030204" pitchFamily="34" charset="0"/>
              </a:rPr>
              <a:t>Concurrent.futures</a:t>
            </a:r>
            <a:r>
              <a:rPr lang="en-US" b="1" u="sng" dirty="0">
                <a:latin typeface="Arial" panose="020B0604020202020204" pitchFamily="34" charset="0"/>
                <a:ea typeface="Calibri" panose="020F0502020204030204" pitchFamily="34" charset="0"/>
              </a:rPr>
              <a:t> — An Example With </a:t>
            </a:r>
            <a:r>
              <a:rPr lang="en-US" b="1" u="sng" dirty="0" err="1">
                <a:latin typeface="Arial" panose="020B0604020202020204" pitchFamily="34" charset="0"/>
                <a:ea typeface="Calibri" panose="020F0502020204030204" pitchFamily="34" charset="0"/>
              </a:rPr>
              <a:t>ProcessPool</a:t>
            </a:r>
            <a:endParaRPr lang="en-IN"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314B1F35-E6B7-49C7-A380-E934CD247BE8}"/>
              </a:ext>
            </a:extLst>
          </p:cNvPr>
          <p:cNvSpPr/>
          <p:nvPr/>
        </p:nvSpPr>
        <p:spPr>
          <a:xfrm>
            <a:off x="3003611" y="983760"/>
            <a:ext cx="7871534" cy="563231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a:solidFill>
                  <a:srgbClr val="FF8000"/>
                </a:solidFill>
                <a:latin typeface="Arial" panose="020B0604020202020204" pitchFamily="34" charset="0"/>
                <a:cs typeface="Arial" panose="020B0604020202020204" pitchFamily="34" charset="0"/>
              </a:rPr>
              <a:t>"""Module to show </a:t>
            </a:r>
            <a:r>
              <a:rPr lang="en-US" sz="1200" dirty="0" err="1">
                <a:solidFill>
                  <a:srgbClr val="FF8000"/>
                </a:solidFill>
                <a:latin typeface="Arial" panose="020B0604020202020204" pitchFamily="34" charset="0"/>
                <a:cs typeface="Arial" panose="020B0604020202020204" pitchFamily="34" charset="0"/>
              </a:rPr>
              <a:t>ProcessPoolExecutor</a:t>
            </a:r>
            <a:r>
              <a:rPr lang="en-US" sz="1200" dirty="0">
                <a:solidFill>
                  <a:srgbClr val="FF8000"/>
                </a:solidFill>
                <a:latin typeface="Arial" panose="020B0604020202020204" pitchFamily="34" charset="0"/>
                <a:cs typeface="Arial" panose="020B0604020202020204" pitchFamily="34" charset="0"/>
              </a:rPr>
              <a:t> from </a:t>
            </a:r>
            <a:r>
              <a:rPr lang="en-US" sz="1200" dirty="0" err="1">
                <a:solidFill>
                  <a:srgbClr val="FF8000"/>
                </a:solidFill>
                <a:latin typeface="Arial" panose="020B0604020202020204" pitchFamily="34" charset="0"/>
                <a:cs typeface="Arial" panose="020B0604020202020204" pitchFamily="34" charset="0"/>
              </a:rPr>
              <a:t>concurrent.futures</a:t>
            </a:r>
            <a:r>
              <a:rPr lang="en-US" sz="1200" dirty="0">
                <a:solidFill>
                  <a:srgbClr val="FF800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import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concurrent</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futures</a:t>
            </a:r>
            <a:endParaRPr lang="en-IN" sz="1200" dirty="0">
              <a:solidFill>
                <a:srgbClr val="000000"/>
              </a:solidFill>
              <a:latin typeface="Arial" panose="020B0604020202020204" pitchFamily="34" charset="0"/>
              <a:cs typeface="Arial" panose="020B0604020202020204" pitchFamily="34" charset="0"/>
            </a:endParaRPr>
          </a:p>
          <a:p>
            <a:r>
              <a:rPr lang="en-US" sz="1200" b="1" dirty="0">
                <a:solidFill>
                  <a:srgbClr val="0000FF"/>
                </a:solidFill>
                <a:latin typeface="Arial" panose="020B0604020202020204" pitchFamily="34" charset="0"/>
                <a:cs typeface="Arial" panose="020B0604020202020204" pitchFamily="34" charset="0"/>
              </a:rPr>
              <a:t>import</a:t>
            </a:r>
            <a:r>
              <a:rPr lang="en-US" sz="1200" dirty="0">
                <a:solidFill>
                  <a:srgbClr val="000000"/>
                </a:solidFill>
                <a:latin typeface="Arial" panose="020B0604020202020204" pitchFamily="34" charset="0"/>
                <a:cs typeface="Arial" panose="020B0604020202020204" pitchFamily="34" charset="0"/>
              </a:rPr>
              <a:t> requests </a:t>
            </a:r>
            <a:r>
              <a:rPr lang="en-US" sz="1200" dirty="0">
                <a:solidFill>
                  <a:srgbClr val="008000"/>
                </a:solidFill>
                <a:latin typeface="Arial" panose="020B0604020202020204" pitchFamily="34" charset="0"/>
                <a:cs typeface="Arial" panose="020B0604020202020204" pitchFamily="34" charset="0"/>
              </a:rPr>
              <a:t># may use </a:t>
            </a:r>
            <a:r>
              <a:rPr lang="en-US" sz="1200" dirty="0" err="1">
                <a:solidFill>
                  <a:srgbClr val="008000"/>
                </a:solidFill>
                <a:latin typeface="Arial" panose="020B0604020202020204" pitchFamily="34" charset="0"/>
                <a:cs typeface="Arial" panose="020B0604020202020204" pitchFamily="34" charset="0"/>
              </a:rPr>
              <a:t>urllib.request</a:t>
            </a:r>
            <a:r>
              <a:rPr lang="en-US" sz="1200" dirty="0">
                <a:solidFill>
                  <a:srgbClr val="008000"/>
                </a:solidFill>
                <a:latin typeface="Arial" panose="020B0604020202020204" pitchFamily="34" charset="0"/>
                <a:cs typeface="Arial" panose="020B0604020202020204" pitchFamily="34" charset="0"/>
              </a:rPr>
              <a:t> from standard library too</a:t>
            </a:r>
            <a:endParaRPr lang="en-US"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highlight>
                  <a:srgbClr val="00FFFF"/>
                </a:highlight>
                <a:latin typeface="Arial" panose="020B0604020202020204" pitchFamily="34" charset="0"/>
                <a:cs typeface="Arial" panose="020B0604020202020204" pitchFamily="34" charset="0"/>
              </a:rPr>
              <a:t>URLS </a:t>
            </a:r>
            <a:r>
              <a:rPr lang="en-US" sz="1200" b="1" dirty="0">
                <a:solidFill>
                  <a:srgbClr val="000080"/>
                </a:solidFill>
                <a:highlight>
                  <a:srgbClr val="00FFFF"/>
                </a:highlight>
                <a:latin typeface="Arial" panose="020B0604020202020204" pitchFamily="34" charset="0"/>
                <a:cs typeface="Arial" panose="020B0604020202020204" pitchFamily="34" charset="0"/>
              </a:rPr>
              <a:t>=</a:t>
            </a:r>
            <a:r>
              <a:rPr lang="en-US" sz="1200" dirty="0">
                <a:solidFill>
                  <a:srgbClr val="000000"/>
                </a:solidFill>
                <a:highlight>
                  <a:srgbClr val="00FFFF"/>
                </a:highlight>
                <a:latin typeface="Arial" panose="020B0604020202020204" pitchFamily="34" charset="0"/>
                <a:cs typeface="Arial" panose="020B0604020202020204" pitchFamily="34" charset="0"/>
              </a:rPr>
              <a:t> Make a list of URLS that you want to visit</a:t>
            </a: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def</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FF"/>
                </a:solidFill>
                <a:latin typeface="Arial" panose="020B0604020202020204" pitchFamily="34" charset="0"/>
                <a:cs typeface="Arial" panose="020B0604020202020204" pitchFamily="34" charset="0"/>
              </a:rPr>
              <a:t>main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8000"/>
                </a:solidFill>
                <a:latin typeface="Arial" panose="020B0604020202020204" pitchFamily="34" charset="0"/>
                <a:cs typeface="Arial" panose="020B0604020202020204" pitchFamily="34" charset="0"/>
              </a:rPr>
              <a:t>""" main function"""</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with</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concurrent</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futures</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highlight>
                  <a:srgbClr val="00FF00"/>
                </a:highlight>
                <a:latin typeface="Arial" panose="020B0604020202020204" pitchFamily="34" charset="0"/>
                <a:cs typeface="Arial" panose="020B0604020202020204" pitchFamily="34" charset="0"/>
              </a:rPr>
              <a:t>ProcessPoolExecutor</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max_workers</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FF0000"/>
                </a:solidFill>
                <a:latin typeface="Arial" panose="020B0604020202020204" pitchFamily="34" charset="0"/>
                <a:cs typeface="Arial" panose="020B0604020202020204" pitchFamily="34" charset="0"/>
              </a:rPr>
              <a:t>5</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as</a:t>
            </a:r>
            <a:r>
              <a:rPr lang="en-US" sz="1200" dirty="0">
                <a:solidFill>
                  <a:srgbClr val="000000"/>
                </a:solidFill>
                <a:latin typeface="Arial" panose="020B0604020202020204" pitchFamily="34" charset="0"/>
                <a:cs typeface="Arial" panose="020B0604020202020204" pitchFamily="34" charset="0"/>
              </a:rPr>
              <a:t> executor</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008000"/>
                </a:solidFill>
                <a:latin typeface="Arial" panose="020B0604020202020204" pitchFamily="34" charset="0"/>
                <a:cs typeface="Arial" panose="020B0604020202020204" pitchFamily="34" charset="0"/>
              </a:rPr>
              <a:t># submitting work to processes</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future_to_url</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executor</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submit</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retrive_content</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FF0000"/>
                </a:solidFill>
                <a:latin typeface="Arial" panose="020B0604020202020204" pitchFamily="34" charset="0"/>
                <a:cs typeface="Arial" panose="020B0604020202020204" pitchFamily="34" charset="0"/>
              </a:rPr>
              <a:t>60</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url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for</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url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in</a:t>
            </a:r>
            <a:r>
              <a:rPr lang="en-IN" sz="1200" dirty="0">
                <a:solidFill>
                  <a:srgbClr val="000000"/>
                </a:solidFill>
                <a:latin typeface="Arial" panose="020B0604020202020204" pitchFamily="34" charset="0"/>
                <a:cs typeface="Arial" panose="020B0604020202020204" pitchFamily="34" charset="0"/>
              </a:rPr>
              <a:t> URLS</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for</a:t>
            </a:r>
            <a:r>
              <a:rPr lang="en-US" sz="1200" dirty="0">
                <a:solidFill>
                  <a:srgbClr val="000000"/>
                </a:solidFill>
                <a:latin typeface="Arial" panose="020B0604020202020204" pitchFamily="34" charset="0"/>
                <a:cs typeface="Arial" panose="020B0604020202020204" pitchFamily="34" charset="0"/>
              </a:rPr>
              <a:t> future </a:t>
            </a:r>
            <a:r>
              <a:rPr lang="en-US" sz="1200" b="1" dirty="0">
                <a:solidFill>
                  <a:srgbClr val="0000FF"/>
                </a:solidFill>
                <a:latin typeface="Arial" panose="020B0604020202020204" pitchFamily="34" charset="0"/>
                <a:cs typeface="Arial" panose="020B0604020202020204" pitchFamily="34" charset="0"/>
              </a:rPr>
              <a:t>in</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concurrent</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futures</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as_completed</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future_to_url</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url</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future_to_url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future</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try</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data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future</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result</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except</a:t>
            </a:r>
            <a:r>
              <a:rPr lang="en-IN" sz="1200" dirty="0">
                <a:solidFill>
                  <a:srgbClr val="000000"/>
                </a:solidFill>
                <a:latin typeface="Arial" panose="020B0604020202020204" pitchFamily="34" charset="0"/>
                <a:cs typeface="Arial" panose="020B0604020202020204" pitchFamily="34" charset="0"/>
              </a:rPr>
              <a:t> Exception </a:t>
            </a:r>
            <a:r>
              <a:rPr lang="en-IN" sz="1200" b="1" dirty="0">
                <a:solidFill>
                  <a:srgbClr val="0000FF"/>
                </a:solidFill>
                <a:latin typeface="Arial" panose="020B0604020202020204" pitchFamily="34" charset="0"/>
                <a:cs typeface="Arial" panose="020B0604020202020204" pitchFamily="34" charset="0"/>
              </a:rPr>
              <a:t>as</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exc</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print</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808080"/>
                </a:solidFill>
                <a:latin typeface="Arial" panose="020B0604020202020204" pitchFamily="34" charset="0"/>
                <a:cs typeface="Arial" panose="020B0604020202020204" pitchFamily="34" charset="0"/>
              </a:rPr>
              <a:t>'{} generated an exception: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format</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exc</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else</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print</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808080"/>
                </a:solidFill>
                <a:latin typeface="Arial" panose="020B0604020202020204" pitchFamily="34" charset="0"/>
                <a:cs typeface="Arial" panose="020B0604020202020204" pitchFamily="34" charset="0"/>
              </a:rPr>
              <a:t>'{} page is {} </a:t>
            </a:r>
            <a:r>
              <a:rPr lang="en-IN" sz="1200" dirty="0" err="1">
                <a:solidFill>
                  <a:srgbClr val="808080"/>
                </a:solidFill>
                <a:latin typeface="Arial" panose="020B0604020202020204" pitchFamily="34" charset="0"/>
                <a:cs typeface="Arial" panose="020B0604020202020204" pitchFamily="34" charset="0"/>
              </a:rPr>
              <a:t>bytes'</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format</a:t>
            </a:r>
            <a:r>
              <a:rPr lang="en-IN" sz="1200" b="1" dirty="0">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url</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len</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data</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p>
          <a:p>
            <a:r>
              <a:rPr lang="en-US" sz="1200" b="1" dirty="0">
                <a:solidFill>
                  <a:srgbClr val="0000FF"/>
                </a:solidFill>
                <a:latin typeface="Arial" panose="020B0604020202020204" pitchFamily="34" charset="0"/>
                <a:cs typeface="Arial" panose="020B0604020202020204" pitchFamily="34" charset="0"/>
              </a:rPr>
              <a:t>def</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FF00FF"/>
                </a:solidFill>
                <a:latin typeface="Arial" panose="020B0604020202020204" pitchFamily="34" charset="0"/>
                <a:cs typeface="Arial" panose="020B0604020202020204" pitchFamily="34" charset="0"/>
              </a:rPr>
              <a:t>retrive_content</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timeout</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FF8000"/>
                </a:solidFill>
                <a:latin typeface="Arial" panose="020B0604020202020204" pitchFamily="34" charset="0"/>
                <a:cs typeface="Arial" panose="020B0604020202020204" pitchFamily="34" charset="0"/>
              </a:rPr>
              <a:t>"""Retrieve a single page and return contents"""</a:t>
            </a: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response_obj</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requests</a:t>
            </a:r>
            <a:r>
              <a:rPr lang="en-US" sz="1200" b="1" dirty="0" err="1">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get</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url</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timeout</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timeout</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html_page</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response_obj</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text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return</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html_page</a:t>
            </a:r>
            <a:endParaRPr lang="en-IN"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if</a:t>
            </a:r>
            <a:r>
              <a:rPr lang="en-IN" sz="1200" dirty="0">
                <a:solidFill>
                  <a:srgbClr val="000000"/>
                </a:solidFill>
                <a:latin typeface="Arial" panose="020B0604020202020204" pitchFamily="34" charset="0"/>
                <a:cs typeface="Arial" panose="020B0604020202020204" pitchFamily="34" charset="0"/>
              </a:rPr>
              <a:t> __name__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808080"/>
                </a:solidFill>
                <a:latin typeface="Arial" panose="020B0604020202020204" pitchFamily="34" charset="0"/>
                <a:cs typeface="Arial" panose="020B0604020202020204" pitchFamily="34" charset="0"/>
              </a:rPr>
              <a:t>"__main__"</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main</a:t>
            </a:r>
            <a:r>
              <a:rPr lang="en-IN" sz="1200" b="1" dirty="0">
                <a:solidFill>
                  <a:srgbClr val="000080"/>
                </a:solidFill>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66114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F97059-AEDD-478E-ADC2-3D2C458F6D77}"/>
              </a:ext>
            </a:extLst>
          </p:cNvPr>
          <p:cNvSpPr/>
          <p:nvPr/>
        </p:nvSpPr>
        <p:spPr>
          <a:xfrm>
            <a:off x="1184436" y="447868"/>
            <a:ext cx="4395178" cy="369332"/>
          </a:xfrm>
          <a:prstGeom prst="rect">
            <a:avLst/>
          </a:prstGeom>
        </p:spPr>
        <p:txBody>
          <a:bodyPr wrap="none">
            <a:spAutoFit/>
          </a:bodyPr>
          <a:lstStyle/>
          <a:p>
            <a:r>
              <a:rPr lang="en-US" b="1" u="sng" dirty="0">
                <a:latin typeface="Arial" panose="020B0604020202020204" pitchFamily="34" charset="0"/>
              </a:rPr>
              <a:t>Process And Thread Pool Assignment </a:t>
            </a:r>
            <a:endParaRPr lang="en-IN" b="1" u="sng" dirty="0">
              <a:latin typeface="Arial" panose="020B0604020202020204" pitchFamily="34" charset="0"/>
            </a:endParaRPr>
          </a:p>
        </p:txBody>
      </p:sp>
      <p:sp>
        <p:nvSpPr>
          <p:cNvPr id="3" name="Rectangle 2">
            <a:extLst>
              <a:ext uri="{FF2B5EF4-FFF2-40B4-BE49-F238E27FC236}">
                <a16:creationId xmlns:a16="http://schemas.microsoft.com/office/drawing/2014/main" id="{03F564D3-9DB7-40CA-B4C9-D458DEF17073}"/>
              </a:ext>
            </a:extLst>
          </p:cNvPr>
          <p:cNvSpPr/>
          <p:nvPr/>
        </p:nvSpPr>
        <p:spPr>
          <a:xfrm>
            <a:off x="2861568" y="2312101"/>
            <a:ext cx="7889289" cy="280076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sz="1600" dirty="0">
                <a:latin typeface="Arial" panose="020B0604020202020204" pitchFamily="34" charset="0"/>
                <a:ea typeface="Calibri" panose="020F0502020204030204" pitchFamily="34" charset="0"/>
                <a:cs typeface="Arial" panose="020B0604020202020204" pitchFamily="34" charset="0"/>
              </a:rPr>
              <a:t>Solve the problem (list out all files &amp; directories under a root directory) shown in “Multiprocessing — Using Process Pool” by the following methods. </a:t>
            </a:r>
            <a:endParaRPr lang="en-IN" sz="16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600" dirty="0">
                <a:latin typeface="Arial" panose="020B0604020202020204" pitchFamily="34" charset="0"/>
                <a:ea typeface="Calibri" panose="020F0502020204030204" pitchFamily="34" charset="0"/>
                <a:cs typeface="Arial" panose="020B0604020202020204" pitchFamily="34" charset="0"/>
              </a:rPr>
              <a:t>It was solved by using Process Pool from Multiprocessing module. </a:t>
            </a:r>
            <a:endParaRPr lang="en-IN" sz="16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600" dirty="0">
                <a:latin typeface="Arial" panose="020B0604020202020204" pitchFamily="34" charset="0"/>
                <a:ea typeface="Calibri" panose="020F0502020204030204" pitchFamily="34" charset="0"/>
                <a:cs typeface="Arial" panose="020B0604020202020204" pitchFamily="34" charset="0"/>
              </a:rPr>
              <a:t> </a:t>
            </a:r>
            <a:endParaRPr lang="en-IN" sz="1600" dirty="0">
              <a:latin typeface="Arial" panose="020B0604020202020204" pitchFamily="34" charset="0"/>
              <a:ea typeface="Calibri" panose="020F0502020204030204" pitchFamily="34" charset="0"/>
              <a:cs typeface="Arial" panose="020B0604020202020204" pitchFamily="34" charset="0"/>
            </a:endParaRPr>
          </a:p>
          <a:p>
            <a:pPr marL="342900" lvl="0" indent="-342900">
              <a:spcAft>
                <a:spcPts val="0"/>
              </a:spcAft>
              <a:buFont typeface="Symbol" panose="05050102010706020507" pitchFamily="18" charset="2"/>
              <a:buChar char=""/>
            </a:pPr>
            <a:r>
              <a:rPr lang="en-US" sz="1600" dirty="0">
                <a:highlight>
                  <a:srgbClr val="00FF00"/>
                </a:highlight>
                <a:latin typeface="Arial" panose="020B0604020202020204" pitchFamily="34" charset="0"/>
                <a:ea typeface="Times New Roman" panose="02020603050405020304" pitchFamily="18" charset="0"/>
                <a:cs typeface="Arial" panose="020B0604020202020204" pitchFamily="34" charset="0"/>
              </a:rPr>
              <a:t>Using </a:t>
            </a:r>
            <a:r>
              <a:rPr lang="en-US" sz="1600" dirty="0" err="1">
                <a:highlight>
                  <a:srgbClr val="00FF00"/>
                </a:highlight>
                <a:latin typeface="Arial" panose="020B0604020202020204" pitchFamily="34" charset="0"/>
                <a:ea typeface="Times New Roman" panose="02020603050405020304" pitchFamily="18" charset="0"/>
                <a:cs typeface="Arial" panose="020B0604020202020204" pitchFamily="34" charset="0"/>
              </a:rPr>
              <a:t>concurrent.futures.ThreadPoolExecutor</a:t>
            </a:r>
            <a:endParaRPr lang="en-US" sz="1600" dirty="0">
              <a:highlight>
                <a:srgbClr val="00FF00"/>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Font typeface="Symbol" panose="05050102010706020507" pitchFamily="18" charset="2"/>
              <a:buChar char=""/>
            </a:pPr>
            <a:endParaRPr lang="en-IN" sz="1600" dirty="0">
              <a:highlight>
                <a:srgbClr val="00FF00"/>
              </a:highlight>
              <a:latin typeface="Arial" panose="020B0604020202020204" pitchFamily="34" charset="0"/>
              <a:ea typeface="Calibri" panose="020F0502020204030204" pitchFamily="34" charset="0"/>
              <a:cs typeface="Arial" panose="020B0604020202020204" pitchFamily="34" charset="0"/>
            </a:endParaRPr>
          </a:p>
          <a:p>
            <a:pPr marL="342900" lvl="0" indent="-342900">
              <a:spcAft>
                <a:spcPts val="0"/>
              </a:spcAft>
              <a:buFont typeface="Symbol" panose="05050102010706020507" pitchFamily="18" charset="2"/>
              <a:buChar char=""/>
            </a:pPr>
            <a:r>
              <a:rPr lang="en-US" sz="1600" dirty="0">
                <a:highlight>
                  <a:srgbClr val="00FF00"/>
                </a:highlight>
                <a:latin typeface="Arial" panose="020B0604020202020204" pitchFamily="34" charset="0"/>
                <a:ea typeface="Times New Roman" panose="02020603050405020304" pitchFamily="18" charset="0"/>
                <a:cs typeface="Arial" panose="020B0604020202020204" pitchFamily="34" charset="0"/>
              </a:rPr>
              <a:t>Using </a:t>
            </a:r>
            <a:r>
              <a:rPr lang="en-US" sz="1600" dirty="0" err="1">
                <a:highlight>
                  <a:srgbClr val="00FF00"/>
                </a:highlight>
                <a:latin typeface="Arial" panose="020B0604020202020204" pitchFamily="34" charset="0"/>
                <a:ea typeface="Times New Roman" panose="02020603050405020304" pitchFamily="18" charset="0"/>
                <a:cs typeface="Arial" panose="020B0604020202020204" pitchFamily="34" charset="0"/>
              </a:rPr>
              <a:t>concurrent.futures.ProcessPoolExecutor</a:t>
            </a:r>
            <a:endParaRPr lang="en-US" sz="1600" dirty="0">
              <a:highlight>
                <a:srgbClr val="00FF00"/>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Font typeface="Symbol" panose="05050102010706020507" pitchFamily="18" charset="2"/>
              <a:buChar char=""/>
            </a:pPr>
            <a:endParaRPr lang="en-IN" sz="1600" dirty="0">
              <a:highlight>
                <a:srgbClr val="00FF00"/>
              </a:highlight>
              <a:latin typeface="Arial" panose="020B0604020202020204" pitchFamily="34" charset="0"/>
              <a:ea typeface="Calibri" panose="020F0502020204030204" pitchFamily="34" charset="0"/>
              <a:cs typeface="Arial" panose="020B0604020202020204" pitchFamily="34" charset="0"/>
            </a:endParaRPr>
          </a:p>
          <a:p>
            <a:pPr marL="342900" lvl="0" indent="-342900">
              <a:spcAft>
                <a:spcPts val="0"/>
              </a:spcAft>
              <a:buFont typeface="Symbol" panose="05050102010706020507" pitchFamily="18" charset="2"/>
              <a:buChar char=""/>
            </a:pPr>
            <a:r>
              <a:rPr lang="en-US" sz="1600" dirty="0">
                <a:highlight>
                  <a:srgbClr val="00FF00"/>
                </a:highlight>
                <a:latin typeface="Arial" panose="020B0604020202020204" pitchFamily="34" charset="0"/>
                <a:ea typeface="Times New Roman" panose="02020603050405020304" pitchFamily="18" charset="0"/>
                <a:cs typeface="Arial" panose="020B0604020202020204" pitchFamily="34" charset="0"/>
              </a:rPr>
              <a:t>Using simple iteration (First think of the algorithm)</a:t>
            </a:r>
            <a:endParaRPr lang="en-IN" sz="1600" dirty="0">
              <a:highlight>
                <a:srgbClr val="00FF00"/>
              </a:highlight>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600" dirty="0">
                <a:latin typeface="Arial" panose="020B0604020202020204" pitchFamily="34" charset="0"/>
                <a:ea typeface="Calibri" panose="020F0502020204030204" pitchFamily="34" charset="0"/>
                <a:cs typeface="Arial" panose="020B0604020202020204" pitchFamily="34" charset="0"/>
              </a:rPr>
              <a:t> </a:t>
            </a:r>
            <a:endParaRPr lang="en-IN" sz="16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600" dirty="0">
                <a:latin typeface="Arial" panose="020B0604020202020204" pitchFamily="34" charset="0"/>
                <a:ea typeface="Calibri" panose="020F0502020204030204" pitchFamily="34" charset="0"/>
                <a:cs typeface="Arial" panose="020B0604020202020204" pitchFamily="34" charset="0"/>
              </a:rPr>
              <a:t>Compare the time taken by each and suggest which one takes less time.</a:t>
            </a:r>
            <a:endParaRPr lang="en-IN" sz="16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450886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F97059-AEDD-478E-ADC2-3D2C458F6D77}"/>
              </a:ext>
            </a:extLst>
          </p:cNvPr>
          <p:cNvSpPr/>
          <p:nvPr/>
        </p:nvSpPr>
        <p:spPr>
          <a:xfrm>
            <a:off x="1184436" y="447868"/>
            <a:ext cx="4959435" cy="369332"/>
          </a:xfrm>
          <a:prstGeom prst="rect">
            <a:avLst/>
          </a:prstGeom>
        </p:spPr>
        <p:txBody>
          <a:bodyPr wrap="none">
            <a:spAutoFit/>
          </a:bodyPr>
          <a:lstStyle/>
          <a:p>
            <a:pPr>
              <a:spcAft>
                <a:spcPts val="0"/>
              </a:spcAft>
            </a:pPr>
            <a:r>
              <a:rPr lang="en-US" b="1" u="sng" dirty="0">
                <a:latin typeface="Arial" panose="020B0604020202020204" pitchFamily="34" charset="0"/>
                <a:ea typeface="Calibri" panose="020F0502020204030204" pitchFamily="34" charset="0"/>
              </a:rPr>
              <a:t>What Are Python Generators And Coroutine</a:t>
            </a:r>
            <a:endParaRPr lang="en-IN"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70B78ED5-7FEF-4779-A872-A53AA77F4EB7}"/>
              </a:ext>
            </a:extLst>
          </p:cNvPr>
          <p:cNvSpPr/>
          <p:nvPr/>
        </p:nvSpPr>
        <p:spPr>
          <a:xfrm>
            <a:off x="2046783" y="1574228"/>
            <a:ext cx="9316633" cy="184665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sz="1200" b="1" dirty="0">
                <a:latin typeface="Arial" panose="020B0604020202020204" pitchFamily="34" charset="0"/>
                <a:ea typeface="Calibri" panose="020F0502020204030204" pitchFamily="34" charset="0"/>
                <a:cs typeface="Arial" panose="020B0604020202020204" pitchFamily="34" charset="0"/>
              </a:rPr>
              <a:t>What are </a:t>
            </a:r>
            <a:r>
              <a:rPr lang="en-US" sz="1200" b="1"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2"/>
              </a:rPr>
              <a:t>Python Generators</a:t>
            </a:r>
            <a:r>
              <a:rPr lang="en-US" sz="1200" b="1" dirty="0">
                <a:latin typeface="Arial" panose="020B0604020202020204" pitchFamily="34" charset="0"/>
                <a:ea typeface="Calibri" panose="020F0502020204030204" pitchFamily="34" charset="0"/>
                <a:cs typeface="Arial" panose="020B0604020202020204" pitchFamily="34" charset="0"/>
              </a:rPr>
              <a:t>?</a:t>
            </a:r>
          </a:p>
          <a:p>
            <a:pPr>
              <a:spcAft>
                <a:spcPts val="0"/>
              </a:spcAft>
            </a:pPr>
            <a:endParaRPr lang="en-IN" sz="12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1200" dirty="0">
                <a:solidFill>
                  <a:srgbClr val="0563C1"/>
                </a:solidFill>
                <a:latin typeface="Arial" panose="020B0604020202020204" pitchFamily="34" charset="0"/>
                <a:ea typeface="Times New Roman" panose="02020603050405020304" pitchFamily="18" charset="0"/>
                <a:cs typeface="Arial" panose="020B0604020202020204" pitchFamily="34" charset="0"/>
                <a:hlinkClick r:id="rId3"/>
              </a:rPr>
              <a:t>Generator</a:t>
            </a:r>
            <a:r>
              <a:rPr lang="en-US" sz="1200" dirty="0">
                <a:latin typeface="Arial" panose="020B0604020202020204" pitchFamily="34" charset="0"/>
                <a:ea typeface="Times New Roman" panose="02020603050405020304" pitchFamily="18" charset="0"/>
                <a:cs typeface="Arial" panose="020B0604020202020204" pitchFamily="34" charset="0"/>
              </a:rPr>
              <a:t>s are a simple and powerful tool for creating iterators. </a:t>
            </a:r>
            <a:endParaRPr lang="en-IN" sz="12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Arial" panose="020B0604020202020204" pitchFamily="34" charset="0"/>
              </a:rPr>
              <a:t>Generators are written like regular functions </a:t>
            </a:r>
            <a:endParaRPr lang="en-IN" sz="12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Arial" panose="020B0604020202020204" pitchFamily="34" charset="0"/>
              </a:rPr>
              <a:t>The </a:t>
            </a:r>
            <a:r>
              <a:rPr lang="en-US" sz="1200" u="sng" dirty="0">
                <a:solidFill>
                  <a:srgbClr val="0563C1"/>
                </a:solidFill>
                <a:latin typeface="Arial" panose="020B0604020202020204" pitchFamily="34" charset="0"/>
                <a:ea typeface="Times New Roman" panose="02020603050405020304" pitchFamily="18" charset="0"/>
                <a:cs typeface="Arial" panose="020B0604020202020204" pitchFamily="34" charset="0"/>
                <a:hlinkClick r:id="rId4"/>
              </a:rPr>
              <a:t>yield</a:t>
            </a:r>
            <a:r>
              <a:rPr lang="en-US" sz="1200" u="sng" dirty="0">
                <a:solidFill>
                  <a:srgbClr val="0563C1"/>
                </a:solidFill>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statement is used to return data from generators </a:t>
            </a:r>
            <a:endParaRPr lang="en-IN" sz="12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Arial" panose="020B0604020202020204" pitchFamily="34" charset="0"/>
              </a:rPr>
              <a:t>Each time </a:t>
            </a:r>
            <a:r>
              <a:rPr lang="en-US" sz="1200" u="sng" dirty="0">
                <a:solidFill>
                  <a:srgbClr val="0563C1"/>
                </a:solidFill>
                <a:latin typeface="Arial" panose="020B0604020202020204" pitchFamily="34" charset="0"/>
                <a:ea typeface="Times New Roman" panose="02020603050405020304" pitchFamily="18" charset="0"/>
                <a:cs typeface="Arial" panose="020B0604020202020204" pitchFamily="34" charset="0"/>
                <a:hlinkClick r:id="rId5" tooltip="next"/>
              </a:rPr>
              <a:t>next()</a:t>
            </a:r>
            <a:r>
              <a:rPr lang="en-US" sz="1200" u="sng" dirty="0">
                <a:solidFill>
                  <a:srgbClr val="0563C1"/>
                </a:solidFill>
                <a:latin typeface="Arial" panose="020B0604020202020204" pitchFamily="34" charset="0"/>
                <a:ea typeface="Times New Roman" panose="02020603050405020304" pitchFamily="18" charset="0"/>
                <a:cs typeface="Arial" panose="020B0604020202020204" pitchFamily="34" charset="0"/>
              </a:rPr>
              <a:t> i</a:t>
            </a:r>
            <a:r>
              <a:rPr lang="en-US" sz="1200" dirty="0">
                <a:latin typeface="Arial" panose="020B0604020202020204" pitchFamily="34" charset="0"/>
                <a:ea typeface="Times New Roman" panose="02020603050405020304" pitchFamily="18" charset="0"/>
                <a:cs typeface="Arial" panose="020B0604020202020204" pitchFamily="34" charset="0"/>
              </a:rPr>
              <a:t>s called on it , the generator resumes where it left off (it remembers all the data values and which statement was last executed). If a “for” loop is used, “next()” is called internally.</a:t>
            </a:r>
            <a:endParaRPr lang="en-IN" sz="1200" dirty="0">
              <a:latin typeface="Arial" panose="020B060402020202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169466F-FF39-4AA2-9020-78B2B0D674AE}"/>
              </a:ext>
            </a:extLst>
          </p:cNvPr>
          <p:cNvSpPr/>
          <p:nvPr/>
        </p:nvSpPr>
        <p:spPr>
          <a:xfrm>
            <a:off x="2046784" y="3655873"/>
            <a:ext cx="9316632" cy="267765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sz="1200" b="1" dirty="0">
                <a:latin typeface="Arial" panose="020B0604020202020204" pitchFamily="34" charset="0"/>
                <a:ea typeface="Calibri" panose="020F0502020204030204" pitchFamily="34" charset="0"/>
                <a:cs typeface="Arial" panose="020B0604020202020204" pitchFamily="34" charset="0"/>
              </a:rPr>
              <a:t>Why it is useful?</a:t>
            </a:r>
          </a:p>
          <a:p>
            <a:pPr>
              <a:spcAft>
                <a:spcPts val="0"/>
              </a:spcAft>
            </a:pPr>
            <a:endParaRPr lang="en-IN" sz="12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Arial" panose="020B0604020202020204" pitchFamily="34" charset="0"/>
              </a:rPr>
              <a:t>Generators provide an easy, built-in way to create instances of Iterators.</a:t>
            </a:r>
            <a:endParaRPr lang="en-IN" sz="12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Arial" panose="020B0604020202020204" pitchFamily="34" charset="0"/>
              </a:rPr>
              <a:t>A function with yield in it is still a function, that, when called, returns an instance of a generator object:</a:t>
            </a:r>
          </a:p>
          <a:p>
            <a:pPr marL="342900" lvl="0" indent="-342900">
              <a:lnSpc>
                <a:spcPct val="150000"/>
              </a:lnSpc>
              <a:spcAft>
                <a:spcPts val="0"/>
              </a:spcAft>
              <a:buFont typeface="Symbol" panose="05050102010706020507" pitchFamily="18" charset="2"/>
              <a:buChar char=""/>
            </a:pPr>
            <a:r>
              <a:rPr lang="en-US" sz="1200" dirty="0">
                <a:latin typeface="Arial" panose="020B0604020202020204" pitchFamily="34" charset="0"/>
                <a:cs typeface="Arial" panose="020B0604020202020204" pitchFamily="34" charset="0"/>
              </a:rPr>
              <a:t>Anything that can be done with generators can also be done with class-based iterators</a:t>
            </a:r>
          </a:p>
          <a:p>
            <a:pPr marL="342900" lvl="0" indent="-342900">
              <a:lnSpc>
                <a:spcPct val="150000"/>
              </a:lnSpc>
              <a:spcAft>
                <a:spcPts val="0"/>
              </a:spcAft>
              <a:buFont typeface="Symbol" panose="05050102010706020507" pitchFamily="18" charset="2"/>
              <a:buChar char=""/>
            </a:pPr>
            <a:r>
              <a:rPr lang="en-US" sz="1200">
                <a:latin typeface="Arial" panose="020B0604020202020204" pitchFamily="34" charset="0"/>
                <a:cs typeface="Arial" panose="020B0604020202020204" pitchFamily="34" charset="0"/>
              </a:rPr>
              <a:t>A Generator </a:t>
            </a:r>
            <a:r>
              <a:rPr lang="en-US" sz="1200" dirty="0">
                <a:latin typeface="Arial" panose="020B0604020202020204" pitchFamily="34" charset="0"/>
                <a:cs typeface="Arial" panose="020B0604020202020204" pitchFamily="34" charset="0"/>
              </a:rPr>
              <a:t>is compact since the __</a:t>
            </a:r>
            <a:r>
              <a:rPr lang="en-US" sz="1200" dirty="0" err="1">
                <a:latin typeface="Arial" panose="020B0604020202020204" pitchFamily="34" charset="0"/>
                <a:cs typeface="Arial" panose="020B0604020202020204" pitchFamily="34" charset="0"/>
              </a:rPr>
              <a:t>iter</a:t>
            </a:r>
            <a:r>
              <a:rPr lang="en-US" sz="1200" dirty="0">
                <a:latin typeface="Arial" panose="020B0604020202020204" pitchFamily="34" charset="0"/>
                <a:cs typeface="Arial" panose="020B0604020202020204" pitchFamily="34" charset="0"/>
              </a:rPr>
              <a:t>__() and __next__() methods are created automatically.</a:t>
            </a:r>
          </a:p>
          <a:p>
            <a:pPr marL="342900" lvl="0" indent="-342900">
              <a:lnSpc>
                <a:spcPct val="150000"/>
              </a:lnSpc>
              <a:spcAft>
                <a:spcPts val="0"/>
              </a:spcAft>
              <a:buFont typeface="Symbol" panose="05050102010706020507" pitchFamily="18" charset="2"/>
              <a:buChar char=""/>
            </a:pPr>
            <a:r>
              <a:rPr lang="en-IN" sz="1200" dirty="0">
                <a:solidFill>
                  <a:srgbClr val="000000"/>
                </a:solidFill>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StopIteration</a:t>
            </a:r>
            <a:r>
              <a:rPr lang="en-IN" sz="1200" dirty="0">
                <a:latin typeface="Arial" panose="020B0604020202020204" pitchFamily="34" charset="0"/>
                <a:cs typeface="Arial" panose="020B0604020202020204" pitchFamily="34" charset="0"/>
              </a:rPr>
              <a:t>” is also raised automatically</a:t>
            </a:r>
          </a:p>
          <a:p>
            <a:pPr marL="342900" lvl="0" indent="-342900">
              <a:lnSpc>
                <a:spcPct val="150000"/>
              </a:lnSpc>
              <a:spcAft>
                <a:spcPts val="0"/>
              </a:spcAft>
              <a:buFont typeface="Symbol" panose="05050102010706020507" pitchFamily="18" charset="2"/>
              <a:buChar char=""/>
            </a:pPr>
            <a:r>
              <a:rPr lang="en-IN" sz="1200" dirty="0">
                <a:latin typeface="Arial" panose="020B0604020202020204" pitchFamily="34" charset="0"/>
                <a:cs typeface="Arial" panose="020B0604020202020204" pitchFamily="34" charset="0"/>
              </a:rPr>
              <a:t>Considering these, we can say that </a:t>
            </a:r>
            <a:r>
              <a:rPr lang="en-US" sz="1200" dirty="0">
                <a:latin typeface="Arial" panose="020B0604020202020204" pitchFamily="34" charset="0"/>
                <a:cs typeface="Arial" panose="020B0604020202020204" pitchFamily="34" charset="0"/>
              </a:rPr>
              <a:t>it is easy to create iterators with Generators.</a:t>
            </a:r>
            <a:r>
              <a:rPr lang="en-IN" sz="1200" dirty="0">
                <a:latin typeface="Arial" panose="020B0604020202020204" pitchFamily="34" charset="0"/>
                <a:cs typeface="Arial" panose="020B0604020202020204" pitchFamily="34" charset="0"/>
              </a:rPr>
              <a:t>  </a:t>
            </a:r>
          </a:p>
          <a:p>
            <a:pPr lvl="0">
              <a:spcAft>
                <a:spcPts val="0"/>
              </a:spcAft>
            </a:pPr>
            <a:endParaRPr lang="en-IN" sz="1200" dirty="0">
              <a:latin typeface="Arial" panose="020B0604020202020204" pitchFamily="34" charset="0"/>
              <a:cs typeface="Arial" panose="020B0604020202020204" pitchFamily="34" charset="0"/>
            </a:endParaRPr>
          </a:p>
          <a:p>
            <a:pPr lvl="0">
              <a:spcAft>
                <a:spcPts val="0"/>
              </a:spcAft>
            </a:pPr>
            <a:r>
              <a:rPr lang="en-IN" sz="1200" dirty="0">
                <a:latin typeface="Arial" panose="020B0604020202020204" pitchFamily="34" charset="0"/>
                <a:cs typeface="Arial" panose="020B0604020202020204" pitchFamily="34" charset="0"/>
              </a:rPr>
              <a:t>Reference: </a:t>
            </a:r>
            <a:r>
              <a:rPr lang="en-IN" sz="1200" dirty="0">
                <a:latin typeface="Arial" panose="020B0604020202020204" pitchFamily="34" charset="0"/>
                <a:cs typeface="Arial" panose="020B0604020202020204" pitchFamily="34" charset="0"/>
                <a:hlinkClick r:id="rId2"/>
              </a:rPr>
              <a:t>https://docs.python.org/3/tutorial/classes.html#generators</a:t>
            </a:r>
            <a:endParaRPr lang="en-IN" sz="1200" dirty="0">
              <a:latin typeface="Arial" panose="020B0604020202020204" pitchFamily="34" charset="0"/>
              <a:cs typeface="Arial" panose="020B0604020202020204" pitchFamily="34" charset="0"/>
            </a:endParaRPr>
          </a:p>
          <a:p>
            <a:pPr lvl="0">
              <a:spcAft>
                <a:spcPts val="0"/>
              </a:spcAft>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7439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F97059-AEDD-478E-ADC2-3D2C458F6D77}"/>
              </a:ext>
            </a:extLst>
          </p:cNvPr>
          <p:cNvSpPr/>
          <p:nvPr/>
        </p:nvSpPr>
        <p:spPr>
          <a:xfrm>
            <a:off x="1184436" y="447868"/>
            <a:ext cx="2262158" cy="369332"/>
          </a:xfrm>
          <a:prstGeom prst="rect">
            <a:avLst/>
          </a:prstGeom>
        </p:spPr>
        <p:txBody>
          <a:bodyPr wrap="none">
            <a:spAutoFit/>
          </a:bodyPr>
          <a:lstStyle/>
          <a:p>
            <a:pPr>
              <a:spcAft>
                <a:spcPts val="0"/>
              </a:spcAft>
            </a:pPr>
            <a:r>
              <a:rPr lang="en-US" b="1" u="sng" dirty="0">
                <a:latin typeface="Arial" panose="020B0604020202020204" pitchFamily="34" charset="0"/>
                <a:ea typeface="Calibri" panose="020F0502020204030204" pitchFamily="34" charset="0"/>
              </a:rPr>
              <a:t>Python Generators</a:t>
            </a:r>
            <a:endParaRPr lang="en-IN"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7E022564-37B2-4002-9661-7E40459F7CE3}"/>
              </a:ext>
            </a:extLst>
          </p:cNvPr>
          <p:cNvSpPr/>
          <p:nvPr/>
        </p:nvSpPr>
        <p:spPr>
          <a:xfrm>
            <a:off x="1949131" y="1263987"/>
            <a:ext cx="4700243" cy="360098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a:solidFill>
                  <a:srgbClr val="FF8000"/>
                </a:solidFill>
                <a:latin typeface="Arial" panose="020B0604020202020204" pitchFamily="34" charset="0"/>
                <a:cs typeface="Arial" panose="020B0604020202020204" pitchFamily="34" charset="0"/>
              </a:rPr>
              <a:t>"""Demo for Generator Generates 0, 1, 2, ...(</a:t>
            </a:r>
            <a:r>
              <a:rPr lang="en-US" sz="1200" dirty="0" err="1">
                <a:solidFill>
                  <a:srgbClr val="FF8000"/>
                </a:solidFill>
                <a:latin typeface="Arial" panose="020B0604020202020204" pitchFamily="34" charset="0"/>
                <a:cs typeface="Arial" panose="020B0604020202020204" pitchFamily="34" charset="0"/>
              </a:rPr>
              <a:t>max_range</a:t>
            </a:r>
            <a:r>
              <a:rPr lang="en-US" sz="1200" dirty="0">
                <a:solidFill>
                  <a:srgbClr val="FF8000"/>
                </a:solidFill>
                <a:latin typeface="Arial" panose="020B0604020202020204" pitchFamily="34" charset="0"/>
                <a:cs typeface="Arial" panose="020B0604020202020204" pitchFamily="34" charset="0"/>
              </a:rPr>
              <a:t> - 1)""“</a:t>
            </a:r>
          </a:p>
          <a:p>
            <a:endParaRPr lang="en-US" sz="1200" dirty="0">
              <a:solidFill>
                <a:srgbClr val="FF8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def</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FF00FF"/>
                </a:solidFill>
                <a:latin typeface="Arial" panose="020B0604020202020204" pitchFamily="34" charset="0"/>
                <a:cs typeface="Arial" panose="020B0604020202020204" pitchFamily="34" charset="0"/>
              </a:rPr>
              <a:t>DemoIterator</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FF8000"/>
                </a:solidFill>
                <a:latin typeface="Arial" panose="020B0604020202020204" pitchFamily="34" charset="0"/>
                <a:cs typeface="Arial" panose="020B0604020202020204" pitchFamily="34" charset="0"/>
              </a:rPr>
              <a:t>"""Class having a __</a:t>
            </a:r>
            <a:r>
              <a:rPr lang="en-US" sz="1200" dirty="0" err="1">
                <a:solidFill>
                  <a:srgbClr val="FF8000"/>
                </a:solidFill>
                <a:latin typeface="Arial" panose="020B0604020202020204" pitchFamily="34" charset="0"/>
                <a:cs typeface="Arial" panose="020B0604020202020204" pitchFamily="34" charset="0"/>
              </a:rPr>
              <a:t>iter</a:t>
            </a:r>
            <a:r>
              <a:rPr lang="en-US" sz="1200" dirty="0">
                <a:solidFill>
                  <a:srgbClr val="FF8000"/>
                </a:solidFill>
                <a:latin typeface="Arial" panose="020B0604020202020204" pitchFamily="34" charset="0"/>
                <a:cs typeface="Arial" panose="020B0604020202020204" pitchFamily="34" charset="0"/>
              </a:rPr>
              <a:t>__ &amp; __next__ method"""</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cur_val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00"/>
                </a:solidFill>
                <a:latin typeface="Arial" panose="020B0604020202020204" pitchFamily="34" charset="0"/>
                <a:cs typeface="Arial" panose="020B0604020202020204" pitchFamily="34" charset="0"/>
              </a:rPr>
              <a:t>0</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max_range</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n</a:t>
            </a: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while</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cur_val</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&lt;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max_range</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yield</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cur_val</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cur_val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00"/>
                </a:solidFill>
                <a:latin typeface="Arial" panose="020B0604020202020204" pitchFamily="34" charset="0"/>
                <a:cs typeface="Arial" panose="020B0604020202020204" pitchFamily="34" charset="0"/>
              </a:rPr>
              <a:t>1</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def</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FF"/>
                </a:solidFill>
                <a:latin typeface="Arial" panose="020B0604020202020204" pitchFamily="34" charset="0"/>
                <a:cs typeface="Arial" panose="020B0604020202020204" pitchFamily="34" charset="0"/>
              </a:rPr>
              <a:t>main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8000"/>
                </a:solidFill>
                <a:latin typeface="Arial" panose="020B0604020202020204" pitchFamily="34" charset="0"/>
                <a:cs typeface="Arial" panose="020B0604020202020204" pitchFamily="34" charset="0"/>
              </a:rPr>
              <a:t>"""main function"""</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myitr</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DemoIterator</a:t>
            </a:r>
            <a:r>
              <a:rPr lang="en-IN" sz="1200" b="1" dirty="0">
                <a:solidFill>
                  <a:srgbClr val="000080"/>
                </a:solidFill>
                <a:latin typeface="Arial" panose="020B0604020202020204" pitchFamily="34" charset="0"/>
                <a:cs typeface="Arial" panose="020B0604020202020204" pitchFamily="34" charset="0"/>
              </a:rPr>
              <a:t>(</a:t>
            </a:r>
            <a:r>
              <a:rPr lang="en-IN" sz="1200" b="1" dirty="0">
                <a:solidFill>
                  <a:srgbClr val="FF0000"/>
                </a:solidFill>
                <a:latin typeface="Arial" panose="020B0604020202020204" pitchFamily="34" charset="0"/>
                <a:cs typeface="Arial" panose="020B0604020202020204" pitchFamily="34" charset="0"/>
              </a:rPr>
              <a:t>5</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for</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var</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in</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myitr</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print</a:t>
            </a:r>
            <a:r>
              <a:rPr lang="en-IN" sz="1200" b="1" dirty="0">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var</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p>
          <a:p>
            <a:r>
              <a:rPr lang="en-IN" sz="1200" b="1" dirty="0">
                <a:solidFill>
                  <a:srgbClr val="0000FF"/>
                </a:solidFill>
                <a:latin typeface="Arial" panose="020B0604020202020204" pitchFamily="34" charset="0"/>
                <a:cs typeface="Arial" panose="020B0604020202020204" pitchFamily="34" charset="0"/>
              </a:rPr>
              <a:t>if</a:t>
            </a:r>
            <a:r>
              <a:rPr lang="en-IN" sz="1200" dirty="0">
                <a:solidFill>
                  <a:srgbClr val="000000"/>
                </a:solidFill>
                <a:latin typeface="Arial" panose="020B0604020202020204" pitchFamily="34" charset="0"/>
                <a:cs typeface="Arial" panose="020B0604020202020204" pitchFamily="34" charset="0"/>
              </a:rPr>
              <a:t> __name__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808080"/>
                </a:solidFill>
                <a:latin typeface="Arial" panose="020B0604020202020204" pitchFamily="34" charset="0"/>
                <a:cs typeface="Arial" panose="020B0604020202020204" pitchFamily="34" charset="0"/>
              </a:rPr>
              <a:t>"__main__"</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main</a:t>
            </a:r>
            <a:r>
              <a:rPr lang="en-IN" sz="1200" b="1" dirty="0">
                <a:solidFill>
                  <a:srgbClr val="000080"/>
                </a:solidFill>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E950676-0525-487E-AEB8-1C489C4820A3}"/>
              </a:ext>
            </a:extLst>
          </p:cNvPr>
          <p:cNvSpPr/>
          <p:nvPr/>
        </p:nvSpPr>
        <p:spPr>
          <a:xfrm>
            <a:off x="1842599" y="5608967"/>
            <a:ext cx="9955824" cy="10156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sz="1200" b="1" dirty="0">
                <a:latin typeface="Arial" panose="020B0604020202020204" pitchFamily="34" charset="0"/>
                <a:ea typeface="Calibri" panose="020F0502020204030204" pitchFamily="34" charset="0"/>
                <a:cs typeface="Arial" panose="020B0604020202020204" pitchFamily="34" charset="0"/>
              </a:rPr>
              <a:t>Points To Note: </a:t>
            </a:r>
            <a:endParaRPr lang="en-US"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endParaRPr lang="en-IN" sz="1200" dirty="0">
              <a:latin typeface="Arial" panose="020B0604020202020204" pitchFamily="34" charset="0"/>
              <a:ea typeface="Calibri" panose="020F0502020204030204" pitchFamily="34" charset="0"/>
              <a:cs typeface="Arial" panose="020B0604020202020204" pitchFamily="34" charset="0"/>
            </a:endParaRPr>
          </a:p>
          <a:p>
            <a:pPr marL="171450" indent="-171450">
              <a:spcAft>
                <a:spcPts val="0"/>
              </a:spcAft>
              <a:buFont typeface="Arial" panose="020B0604020202020204" pitchFamily="34" charset="0"/>
              <a:buChar char="•"/>
            </a:pPr>
            <a:r>
              <a:rPr lang="en-IN" sz="1200" dirty="0">
                <a:latin typeface="Arial" panose="020B0604020202020204" pitchFamily="34" charset="0"/>
                <a:ea typeface="Calibri" panose="020F0502020204030204" pitchFamily="34" charset="0"/>
                <a:cs typeface="Arial" panose="020B0604020202020204" pitchFamily="34" charset="0"/>
              </a:rPr>
              <a:t>In one code, for statement is used to get values from the iterator (created by a generator function) </a:t>
            </a:r>
          </a:p>
          <a:p>
            <a:pPr marL="171450" indent="-171450">
              <a:spcAft>
                <a:spcPts val="0"/>
              </a:spcAft>
              <a:buFont typeface="Arial" panose="020B0604020202020204" pitchFamily="34" charset="0"/>
              <a:buChar char="•"/>
            </a:pPr>
            <a:r>
              <a:rPr lang="en-IN" sz="1200" dirty="0">
                <a:latin typeface="Arial" panose="020B0604020202020204" pitchFamily="34" charset="0"/>
                <a:ea typeface="Calibri" panose="020F0502020204030204" pitchFamily="34" charset="0"/>
                <a:cs typeface="Arial" panose="020B0604020202020204" pitchFamily="34" charset="0"/>
              </a:rPr>
              <a:t>In the other code, explicit “next” calls are made to get the values.</a:t>
            </a:r>
          </a:p>
          <a:p>
            <a:pPr marL="171450" indent="-171450">
              <a:spcAft>
                <a:spcPts val="0"/>
              </a:spcAft>
              <a:buFont typeface="Arial" panose="020B0604020202020204" pitchFamily="34" charset="0"/>
              <a:buChar char="•"/>
            </a:pPr>
            <a:r>
              <a:rPr lang="en-IN" sz="1200" dirty="0">
                <a:latin typeface="Arial" panose="020B0604020202020204" pitchFamily="34" charset="0"/>
                <a:ea typeface="Calibri" panose="020F0502020204030204" pitchFamily="34" charset="0"/>
                <a:cs typeface="Arial" panose="020B0604020202020204" pitchFamily="34" charset="0"/>
              </a:rPr>
              <a:t>The last “next” call (that is the sixth one) will raise a </a:t>
            </a:r>
            <a:r>
              <a:rPr lang="en-IN" sz="1200" dirty="0">
                <a:solidFill>
                  <a:srgbClr val="000000"/>
                </a:solidFill>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StopIteration</a:t>
            </a:r>
            <a:r>
              <a:rPr lang="en-IN" sz="1200" dirty="0">
                <a:latin typeface="Arial" panose="020B0604020202020204" pitchFamily="34" charset="0"/>
                <a:cs typeface="Arial" panose="020B0604020202020204" pitchFamily="34" charset="0"/>
              </a:rPr>
              <a:t>” </a:t>
            </a:r>
            <a:r>
              <a:rPr lang="en-IN" sz="1200" dirty="0">
                <a:latin typeface="Arial" panose="020B0604020202020204" pitchFamily="34" charset="0"/>
                <a:ea typeface="Calibri" panose="020F0502020204030204" pitchFamily="34" charset="0"/>
                <a:cs typeface="Arial" panose="020B0604020202020204" pitchFamily="34" charset="0"/>
              </a:rPr>
              <a:t>automatically.</a:t>
            </a:r>
            <a:endParaRPr lang="en-US" sz="1200"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3CD4E4A-D95B-4773-83D5-FD47CA8FCD7B}"/>
              </a:ext>
            </a:extLst>
          </p:cNvPr>
          <p:cNvSpPr/>
          <p:nvPr/>
        </p:nvSpPr>
        <p:spPr>
          <a:xfrm>
            <a:off x="6754926" y="1263987"/>
            <a:ext cx="5043497" cy="415498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a:solidFill>
                  <a:srgbClr val="FF8000"/>
                </a:solidFill>
                <a:latin typeface="Arial" panose="020B0604020202020204" pitchFamily="34" charset="0"/>
                <a:cs typeface="Arial" panose="020B0604020202020204" pitchFamily="34" charset="0"/>
              </a:rPr>
              <a:t>"""Demo for Generator Generates 0, 1, 2, ...(</a:t>
            </a:r>
            <a:r>
              <a:rPr lang="en-US" sz="1200" dirty="0" err="1">
                <a:solidFill>
                  <a:srgbClr val="FF8000"/>
                </a:solidFill>
                <a:latin typeface="Arial" panose="020B0604020202020204" pitchFamily="34" charset="0"/>
                <a:cs typeface="Arial" panose="020B0604020202020204" pitchFamily="34" charset="0"/>
              </a:rPr>
              <a:t>max_range</a:t>
            </a:r>
            <a:r>
              <a:rPr lang="en-US" sz="1200" dirty="0">
                <a:solidFill>
                  <a:srgbClr val="FF8000"/>
                </a:solidFill>
                <a:latin typeface="Arial" panose="020B0604020202020204" pitchFamily="34" charset="0"/>
                <a:cs typeface="Arial" panose="020B0604020202020204" pitchFamily="34" charset="0"/>
              </a:rPr>
              <a:t> - 1)"""</a:t>
            </a:r>
            <a:endParaRPr lang="en-US"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def</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FF00FF"/>
                </a:solidFill>
                <a:latin typeface="Arial" panose="020B0604020202020204" pitchFamily="34" charset="0"/>
                <a:cs typeface="Arial" panose="020B0604020202020204" pitchFamily="34" charset="0"/>
              </a:rPr>
              <a:t>DemoIterator</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FF8000"/>
                </a:solidFill>
                <a:latin typeface="Arial" panose="020B0604020202020204" pitchFamily="34" charset="0"/>
                <a:cs typeface="Arial" panose="020B0604020202020204" pitchFamily="34" charset="0"/>
              </a:rPr>
              <a:t>"""Class having a __</a:t>
            </a:r>
            <a:r>
              <a:rPr lang="en-US" sz="1200" dirty="0" err="1">
                <a:solidFill>
                  <a:srgbClr val="FF8000"/>
                </a:solidFill>
                <a:latin typeface="Arial" panose="020B0604020202020204" pitchFamily="34" charset="0"/>
                <a:cs typeface="Arial" panose="020B0604020202020204" pitchFamily="34" charset="0"/>
              </a:rPr>
              <a:t>iter</a:t>
            </a:r>
            <a:r>
              <a:rPr lang="en-US" sz="1200" dirty="0">
                <a:solidFill>
                  <a:srgbClr val="FF8000"/>
                </a:solidFill>
                <a:latin typeface="Arial" panose="020B0604020202020204" pitchFamily="34" charset="0"/>
                <a:cs typeface="Arial" panose="020B0604020202020204" pitchFamily="34" charset="0"/>
              </a:rPr>
              <a:t>__ &amp; __next__ method"""</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cur_val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00"/>
                </a:solidFill>
                <a:latin typeface="Arial" panose="020B0604020202020204" pitchFamily="34" charset="0"/>
                <a:cs typeface="Arial" panose="020B0604020202020204" pitchFamily="34" charset="0"/>
              </a:rPr>
              <a:t>0</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max_range</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n</a:t>
            </a: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while</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a:t>
            </a:r>
            <a:r>
              <a:rPr lang="en-US" sz="1200" dirty="0" err="1">
                <a:solidFill>
                  <a:srgbClr val="000000"/>
                </a:solidFill>
                <a:latin typeface="Arial" panose="020B0604020202020204" pitchFamily="34" charset="0"/>
                <a:cs typeface="Arial" panose="020B0604020202020204" pitchFamily="34" charset="0"/>
              </a:rPr>
              <a:t>cur_val</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80"/>
                </a:solidFill>
                <a:latin typeface="Arial" panose="020B0604020202020204" pitchFamily="34" charset="0"/>
                <a:cs typeface="Arial" panose="020B0604020202020204" pitchFamily="34" charset="0"/>
              </a:rPr>
              <a:t>&lt;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max_range</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yield</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cur_val</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cur_val</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00"/>
                </a:solidFill>
                <a:latin typeface="Arial" panose="020B0604020202020204" pitchFamily="34" charset="0"/>
                <a:cs typeface="Arial" panose="020B0604020202020204" pitchFamily="34" charset="0"/>
              </a:rPr>
              <a:t>1</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def</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FF"/>
                </a:solidFill>
                <a:latin typeface="Arial" panose="020B0604020202020204" pitchFamily="34" charset="0"/>
                <a:cs typeface="Arial" panose="020B0604020202020204" pitchFamily="34" charset="0"/>
              </a:rPr>
              <a:t>main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8000"/>
                </a:solidFill>
                <a:latin typeface="Arial" panose="020B0604020202020204" pitchFamily="34" charset="0"/>
                <a:cs typeface="Arial" panose="020B0604020202020204" pitchFamily="34" charset="0"/>
              </a:rPr>
              <a:t>"""main function"""</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myitr</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DemoIterator</a:t>
            </a:r>
            <a:r>
              <a:rPr lang="en-IN" sz="1200" b="1" dirty="0">
                <a:solidFill>
                  <a:srgbClr val="000080"/>
                </a:solidFill>
                <a:latin typeface="Arial" panose="020B0604020202020204" pitchFamily="34" charset="0"/>
                <a:cs typeface="Arial" panose="020B0604020202020204" pitchFamily="34" charset="0"/>
              </a:rPr>
              <a:t>(</a:t>
            </a:r>
            <a:r>
              <a:rPr lang="en-IN" sz="1200" b="1" dirty="0">
                <a:solidFill>
                  <a:srgbClr val="FF0000"/>
                </a:solidFill>
                <a:latin typeface="Arial" panose="020B0604020202020204" pitchFamily="34" charset="0"/>
                <a:cs typeface="Arial" panose="020B0604020202020204" pitchFamily="34" charset="0"/>
              </a:rPr>
              <a:t>5</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     print</a:t>
            </a:r>
            <a:r>
              <a:rPr lang="en-IN" sz="1200" b="1" dirty="0">
                <a:solidFill>
                  <a:srgbClr val="000080"/>
                </a:solidFill>
                <a:latin typeface="Arial" panose="020B0604020202020204" pitchFamily="34" charset="0"/>
                <a:cs typeface="Arial" panose="020B0604020202020204" pitchFamily="34" charset="0"/>
              </a:rPr>
              <a:t>(next(</a:t>
            </a:r>
            <a:r>
              <a:rPr lang="en-IN" sz="1200" b="1" dirty="0" err="1">
                <a:solidFill>
                  <a:srgbClr val="000000"/>
                </a:solidFill>
                <a:latin typeface="Arial" panose="020B0604020202020204" pitchFamily="34" charset="0"/>
                <a:cs typeface="Arial" panose="020B0604020202020204" pitchFamily="34" charset="0"/>
              </a:rPr>
              <a:t>myitr</a:t>
            </a:r>
            <a:r>
              <a:rPr lang="en-IN" sz="1200" b="1" dirty="0">
                <a:solidFill>
                  <a:srgbClr val="000080"/>
                </a:solidFill>
                <a:latin typeface="Arial" panose="020B0604020202020204" pitchFamily="34" charset="0"/>
                <a:cs typeface="Arial" panose="020B0604020202020204" pitchFamily="34" charset="0"/>
              </a:rPr>
              <a:t>))</a:t>
            </a:r>
          </a:p>
          <a:p>
            <a:r>
              <a:rPr lang="en-IN" sz="1200" b="1" dirty="0">
                <a:solidFill>
                  <a:srgbClr val="0000FF"/>
                </a:solidFill>
                <a:latin typeface="Arial" panose="020B0604020202020204" pitchFamily="34" charset="0"/>
                <a:cs typeface="Arial" panose="020B0604020202020204" pitchFamily="34" charset="0"/>
              </a:rPr>
              <a:t>     print</a:t>
            </a:r>
            <a:r>
              <a:rPr lang="en-IN" sz="1200" b="1" dirty="0">
                <a:solidFill>
                  <a:srgbClr val="000080"/>
                </a:solidFill>
                <a:latin typeface="Arial" panose="020B0604020202020204" pitchFamily="34" charset="0"/>
                <a:cs typeface="Arial" panose="020B0604020202020204" pitchFamily="34" charset="0"/>
              </a:rPr>
              <a:t>(next(</a:t>
            </a:r>
            <a:r>
              <a:rPr lang="en-IN" sz="1200" b="1" dirty="0" err="1">
                <a:solidFill>
                  <a:srgbClr val="000000"/>
                </a:solidFill>
                <a:latin typeface="Arial" panose="020B0604020202020204" pitchFamily="34" charset="0"/>
                <a:cs typeface="Arial" panose="020B0604020202020204" pitchFamily="34" charset="0"/>
              </a:rPr>
              <a:t>myitr</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     print</a:t>
            </a:r>
            <a:r>
              <a:rPr lang="en-IN" sz="1200" b="1" dirty="0">
                <a:solidFill>
                  <a:srgbClr val="000080"/>
                </a:solidFill>
                <a:latin typeface="Arial" panose="020B0604020202020204" pitchFamily="34" charset="0"/>
                <a:cs typeface="Arial" panose="020B0604020202020204" pitchFamily="34" charset="0"/>
              </a:rPr>
              <a:t>(next(</a:t>
            </a:r>
            <a:r>
              <a:rPr lang="en-IN" sz="1200" b="1" dirty="0" err="1">
                <a:solidFill>
                  <a:srgbClr val="000000"/>
                </a:solidFill>
                <a:latin typeface="Arial" panose="020B0604020202020204" pitchFamily="34" charset="0"/>
                <a:cs typeface="Arial" panose="020B0604020202020204" pitchFamily="34" charset="0"/>
              </a:rPr>
              <a:t>myitr</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     print</a:t>
            </a:r>
            <a:r>
              <a:rPr lang="en-IN" sz="1200" b="1" dirty="0">
                <a:solidFill>
                  <a:srgbClr val="000080"/>
                </a:solidFill>
                <a:latin typeface="Arial" panose="020B0604020202020204" pitchFamily="34" charset="0"/>
                <a:cs typeface="Arial" panose="020B0604020202020204" pitchFamily="34" charset="0"/>
              </a:rPr>
              <a:t>(next(</a:t>
            </a:r>
            <a:r>
              <a:rPr lang="en-IN" sz="1200" b="1" dirty="0" err="1">
                <a:solidFill>
                  <a:srgbClr val="000000"/>
                </a:solidFill>
                <a:latin typeface="Arial" panose="020B0604020202020204" pitchFamily="34" charset="0"/>
                <a:cs typeface="Arial" panose="020B0604020202020204" pitchFamily="34" charset="0"/>
              </a:rPr>
              <a:t>myitr</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     print</a:t>
            </a:r>
            <a:r>
              <a:rPr lang="en-IN" sz="1200" b="1" dirty="0">
                <a:solidFill>
                  <a:srgbClr val="000080"/>
                </a:solidFill>
                <a:latin typeface="Arial" panose="020B0604020202020204" pitchFamily="34" charset="0"/>
                <a:cs typeface="Arial" panose="020B0604020202020204" pitchFamily="34" charset="0"/>
              </a:rPr>
              <a:t>(next(</a:t>
            </a:r>
            <a:r>
              <a:rPr lang="en-IN" sz="1200" b="1" dirty="0" err="1">
                <a:solidFill>
                  <a:srgbClr val="000000"/>
                </a:solidFill>
                <a:latin typeface="Arial" panose="020B0604020202020204" pitchFamily="34" charset="0"/>
                <a:cs typeface="Arial" panose="020B0604020202020204" pitchFamily="34" charset="0"/>
              </a:rPr>
              <a:t>myitr</a:t>
            </a:r>
            <a:r>
              <a:rPr lang="en-IN" sz="1200" b="1" dirty="0">
                <a:solidFill>
                  <a:srgbClr val="000080"/>
                </a:solidFill>
                <a:latin typeface="Arial" panose="020B0604020202020204" pitchFamily="34" charset="0"/>
                <a:cs typeface="Arial" panose="020B0604020202020204" pitchFamily="34" charset="0"/>
              </a:rPr>
              <a:t>))</a:t>
            </a:r>
          </a:p>
          <a:p>
            <a:r>
              <a:rPr lang="en-IN" sz="1200" b="1" dirty="0">
                <a:solidFill>
                  <a:srgbClr val="0000FF"/>
                </a:solidFill>
                <a:latin typeface="Arial" panose="020B0604020202020204" pitchFamily="34" charset="0"/>
                <a:cs typeface="Arial" panose="020B0604020202020204" pitchFamily="34" charset="0"/>
              </a:rPr>
              <a:t>     </a:t>
            </a:r>
            <a:r>
              <a:rPr lang="en-IN" sz="1200" b="1" dirty="0">
                <a:solidFill>
                  <a:srgbClr val="0000FF"/>
                </a:solidFill>
                <a:highlight>
                  <a:srgbClr val="00FFFF"/>
                </a:highlight>
                <a:latin typeface="Arial" panose="020B0604020202020204" pitchFamily="34" charset="0"/>
                <a:cs typeface="Arial" panose="020B0604020202020204" pitchFamily="34" charset="0"/>
              </a:rPr>
              <a:t>print</a:t>
            </a:r>
            <a:r>
              <a:rPr lang="en-IN" sz="1200" b="1" dirty="0">
                <a:solidFill>
                  <a:srgbClr val="000080"/>
                </a:solidFill>
                <a:highlight>
                  <a:srgbClr val="00FFFF"/>
                </a:highlight>
                <a:latin typeface="Arial" panose="020B0604020202020204" pitchFamily="34" charset="0"/>
                <a:cs typeface="Arial" panose="020B0604020202020204" pitchFamily="34" charset="0"/>
              </a:rPr>
              <a:t>(next(</a:t>
            </a:r>
            <a:r>
              <a:rPr lang="en-IN" sz="1200" b="1" dirty="0" err="1">
                <a:solidFill>
                  <a:srgbClr val="000000"/>
                </a:solidFill>
                <a:highlight>
                  <a:srgbClr val="00FFFF"/>
                </a:highlight>
                <a:latin typeface="Arial" panose="020B0604020202020204" pitchFamily="34" charset="0"/>
                <a:cs typeface="Arial" panose="020B0604020202020204" pitchFamily="34" charset="0"/>
              </a:rPr>
              <a:t>myitr</a:t>
            </a:r>
            <a:r>
              <a:rPr lang="en-IN" sz="1200" b="1" dirty="0">
                <a:solidFill>
                  <a:srgbClr val="000080"/>
                </a:solidFill>
                <a:highlight>
                  <a:srgbClr val="00FFFF"/>
                </a:highlight>
                <a:latin typeface="Arial" panose="020B0604020202020204" pitchFamily="34" charset="0"/>
                <a:cs typeface="Arial" panose="020B0604020202020204" pitchFamily="34" charset="0"/>
              </a:rPr>
              <a:t>))</a:t>
            </a:r>
            <a:endParaRPr lang="en-IN" sz="1200" dirty="0">
              <a:solidFill>
                <a:srgbClr val="000000"/>
              </a:solidFill>
              <a:highlight>
                <a:srgbClr val="00FFFF"/>
              </a:highlight>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p>
          <a:p>
            <a:r>
              <a:rPr lang="en-IN" sz="1200" b="1" dirty="0">
                <a:solidFill>
                  <a:srgbClr val="0000FF"/>
                </a:solidFill>
                <a:latin typeface="Arial" panose="020B0604020202020204" pitchFamily="34" charset="0"/>
                <a:cs typeface="Arial" panose="020B0604020202020204" pitchFamily="34" charset="0"/>
              </a:rPr>
              <a:t>if</a:t>
            </a:r>
            <a:r>
              <a:rPr lang="en-IN" sz="1200" dirty="0">
                <a:solidFill>
                  <a:srgbClr val="000000"/>
                </a:solidFill>
                <a:latin typeface="Arial" panose="020B0604020202020204" pitchFamily="34" charset="0"/>
                <a:cs typeface="Arial" panose="020B0604020202020204" pitchFamily="34" charset="0"/>
              </a:rPr>
              <a:t> __name__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808080"/>
                </a:solidFill>
                <a:latin typeface="Arial" panose="020B0604020202020204" pitchFamily="34" charset="0"/>
                <a:cs typeface="Arial" panose="020B0604020202020204" pitchFamily="34" charset="0"/>
              </a:rPr>
              <a:t>"__main__"</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main</a:t>
            </a:r>
            <a:r>
              <a:rPr lang="en-IN" sz="1200" b="1" dirty="0">
                <a:solidFill>
                  <a:srgbClr val="000080"/>
                </a:solidFill>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22971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92C97-D698-4612-AEB0-DA178904E6C7}"/>
              </a:ext>
            </a:extLst>
          </p:cNvPr>
          <p:cNvSpPr/>
          <p:nvPr/>
        </p:nvSpPr>
        <p:spPr>
          <a:xfrm>
            <a:off x="922653" y="465622"/>
            <a:ext cx="3275256" cy="369332"/>
          </a:xfrm>
          <a:prstGeom prst="rect">
            <a:avLst/>
          </a:prstGeom>
        </p:spPr>
        <p:txBody>
          <a:bodyPr wrap="none">
            <a:spAutoFit/>
          </a:bodyPr>
          <a:lstStyle/>
          <a:p>
            <a:pPr>
              <a:spcAft>
                <a:spcPts val="0"/>
              </a:spcAft>
            </a:pPr>
            <a:r>
              <a:rPr lang="en-US" b="1" u="sng" dirty="0">
                <a:latin typeface="Arial" panose="020B0604020202020204" pitchFamily="34" charset="0"/>
              </a:rPr>
              <a:t>Generator- Based Coroutine</a:t>
            </a:r>
            <a:endParaRPr lang="en-IN" b="1" u="sng" dirty="0">
              <a:latin typeface="Arial" panose="020B0604020202020204" pitchFamily="34" charset="0"/>
            </a:endParaRPr>
          </a:p>
        </p:txBody>
      </p:sp>
      <p:sp>
        <p:nvSpPr>
          <p:cNvPr id="4" name="Rectangle 3">
            <a:extLst>
              <a:ext uri="{FF2B5EF4-FFF2-40B4-BE49-F238E27FC236}">
                <a16:creationId xmlns:a16="http://schemas.microsoft.com/office/drawing/2014/main" id="{1E08051E-7BA6-434C-84CA-C26869D41174}"/>
              </a:ext>
            </a:extLst>
          </p:cNvPr>
          <p:cNvSpPr/>
          <p:nvPr/>
        </p:nvSpPr>
        <p:spPr>
          <a:xfrm>
            <a:off x="9013794" y="1194466"/>
            <a:ext cx="2695852" cy="138499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sz="1200" b="1" dirty="0">
                <a:latin typeface="Arial" panose="020B0604020202020204" pitchFamily="34" charset="0"/>
                <a:ea typeface="Calibri" panose="020F0502020204030204" pitchFamily="34" charset="0"/>
                <a:cs typeface="Arial" panose="020B0604020202020204" pitchFamily="34" charset="0"/>
              </a:rPr>
              <a:t>O/P</a:t>
            </a:r>
            <a:endParaRPr lang="en-IN" sz="1200" b="1"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&lt;class 'generator'&gt;</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Counting down from 5</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5</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2</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1</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0</a:t>
            </a:r>
            <a:endParaRPr lang="en-IN" sz="1200"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E750E78-5910-4138-80B3-4F57A69E200B}"/>
              </a:ext>
            </a:extLst>
          </p:cNvPr>
          <p:cNvSpPr/>
          <p:nvPr/>
        </p:nvSpPr>
        <p:spPr>
          <a:xfrm>
            <a:off x="2426619" y="1086321"/>
            <a:ext cx="6096000" cy="452431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spAutoFit/>
          </a:bodyPr>
          <a:lstStyle/>
          <a:p>
            <a:r>
              <a:rPr lang="en-IN" sz="1200" dirty="0">
                <a:solidFill>
                  <a:srgbClr val="FF8000"/>
                </a:solidFill>
                <a:latin typeface="Arial" panose="020B0604020202020204" pitchFamily="34" charset="0"/>
                <a:cs typeface="Arial" panose="020B0604020202020204" pitchFamily="34" charset="0"/>
              </a:rPr>
              <a:t>"""Simple Coroutine using generator"""</a:t>
            </a:r>
            <a:endParaRPr lang="en-IN"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def</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FF"/>
                </a:solidFill>
                <a:latin typeface="Arial" panose="020B0604020202020204" pitchFamily="34" charset="0"/>
                <a:cs typeface="Arial" panose="020B0604020202020204" pitchFamily="34" charset="0"/>
              </a:rPr>
              <a:t>main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8000"/>
                </a:solidFill>
                <a:latin typeface="Arial" panose="020B0604020202020204" pitchFamily="34" charset="0"/>
                <a:cs typeface="Arial" panose="020B0604020202020204" pitchFamily="34" charset="0"/>
              </a:rPr>
              <a:t>"""main function"""</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c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mycountdown</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FF0000"/>
                </a:solidFill>
                <a:latin typeface="Arial" panose="020B0604020202020204" pitchFamily="34" charset="0"/>
                <a:cs typeface="Arial" panose="020B0604020202020204" pitchFamily="34" charset="0"/>
              </a:rPr>
              <a:t>5</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print</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type</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c</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for</a:t>
            </a:r>
            <a:r>
              <a:rPr lang="en-IN" sz="1200" dirty="0">
                <a:solidFill>
                  <a:srgbClr val="000000"/>
                </a:solidFill>
                <a:latin typeface="Arial" panose="020B0604020202020204" pitchFamily="34" charset="0"/>
                <a:cs typeface="Arial" panose="020B0604020202020204" pitchFamily="34" charset="0"/>
              </a:rPr>
              <a:t> n </a:t>
            </a:r>
            <a:r>
              <a:rPr lang="en-IN" sz="1200" b="1" dirty="0">
                <a:solidFill>
                  <a:srgbClr val="0000FF"/>
                </a:solidFill>
                <a:latin typeface="Arial" panose="020B0604020202020204" pitchFamily="34" charset="0"/>
                <a:cs typeface="Arial" panose="020B0604020202020204" pitchFamily="34" charset="0"/>
              </a:rPr>
              <a:t>in</a:t>
            </a:r>
            <a:r>
              <a:rPr lang="en-IN" sz="1200" dirty="0">
                <a:solidFill>
                  <a:srgbClr val="000000"/>
                </a:solidFill>
                <a:latin typeface="Arial" panose="020B0604020202020204" pitchFamily="34" charset="0"/>
                <a:cs typeface="Arial" panose="020B0604020202020204" pitchFamily="34" charset="0"/>
              </a:rPr>
              <a:t> c</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print</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if</a:t>
            </a:r>
            <a:r>
              <a:rPr lang="en-IN" sz="1200" dirty="0">
                <a:solidFill>
                  <a:srgbClr val="000000"/>
                </a:solidFill>
                <a:latin typeface="Arial" panose="020B0604020202020204" pitchFamily="34" charset="0"/>
                <a:cs typeface="Arial" panose="020B0604020202020204" pitchFamily="34" charset="0"/>
              </a:rPr>
              <a:t> n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00"/>
                </a:solidFill>
                <a:latin typeface="Arial" panose="020B0604020202020204" pitchFamily="34" charset="0"/>
                <a:cs typeface="Arial" panose="020B0604020202020204" pitchFamily="34" charset="0"/>
              </a:rPr>
              <a:t>5</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c</a:t>
            </a:r>
            <a:r>
              <a:rPr lang="en-IN" sz="1200" b="1" dirty="0" err="1">
                <a:solidFill>
                  <a:srgbClr val="00008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send</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FF0000"/>
                </a:solidFill>
                <a:latin typeface="Arial" panose="020B0604020202020204" pitchFamily="34" charset="0"/>
                <a:cs typeface="Arial" panose="020B0604020202020204" pitchFamily="34" charset="0"/>
              </a:rPr>
              <a:t>3</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def</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FF00FF"/>
                </a:solidFill>
                <a:latin typeface="Arial" panose="020B0604020202020204" pitchFamily="34" charset="0"/>
                <a:cs typeface="Arial" panose="020B0604020202020204" pitchFamily="34" charset="0"/>
              </a:rPr>
              <a:t>mycountdown</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8000"/>
                </a:solidFill>
                <a:latin typeface="Arial" panose="020B0604020202020204" pitchFamily="34" charset="0"/>
                <a:cs typeface="Arial" panose="020B0604020202020204" pitchFamily="34" charset="0"/>
              </a:rPr>
              <a:t>"""generator function as coroutine"""</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print</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808080"/>
                </a:solidFill>
                <a:latin typeface="Arial" panose="020B0604020202020204" pitchFamily="34" charset="0"/>
                <a:cs typeface="Arial" panose="020B0604020202020204" pitchFamily="34" charset="0"/>
              </a:rPr>
              <a:t>"Counting down from"</a:t>
            </a:r>
            <a:r>
              <a:rPr lang="en-US" sz="1200" b="1" dirty="0">
                <a:solidFill>
                  <a:srgbClr val="000080"/>
                </a:solidFill>
                <a:latin typeface="Arial" panose="020B0604020202020204" pitchFamily="34"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n</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while</a:t>
            </a:r>
            <a:r>
              <a:rPr lang="en-IN" sz="1200" dirty="0">
                <a:solidFill>
                  <a:srgbClr val="000000"/>
                </a:solidFill>
                <a:latin typeface="Arial" panose="020B0604020202020204" pitchFamily="34" charset="0"/>
                <a:cs typeface="Arial" panose="020B0604020202020204" pitchFamily="34" charset="0"/>
              </a:rPr>
              <a:t> n </a:t>
            </a:r>
            <a:r>
              <a:rPr lang="en-IN" sz="1200" b="1" dirty="0">
                <a:solidFill>
                  <a:srgbClr val="000080"/>
                </a:solidFill>
                <a:latin typeface="Arial" panose="020B0604020202020204" pitchFamily="34" charset="0"/>
                <a:cs typeface="Arial" panose="020B0604020202020204" pitchFamily="34" charset="0"/>
              </a:rPr>
              <a:t>&gt;=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00"/>
                </a:solidFill>
                <a:latin typeface="Arial" panose="020B0604020202020204" pitchFamily="34" charset="0"/>
                <a:cs typeface="Arial" panose="020B0604020202020204" pitchFamily="34" charset="0"/>
              </a:rPr>
              <a:t>0</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newvalue</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80"/>
                </a:solidFill>
                <a:latin typeface="Arial" panose="020B0604020202020204" pitchFamily="34" charset="0"/>
                <a:cs typeface="Arial" panose="020B0604020202020204" pitchFamily="34" charset="0"/>
              </a:rPr>
              <a:t>(</a:t>
            </a:r>
            <a:r>
              <a:rPr lang="en-IN" sz="1200" b="1" dirty="0">
                <a:solidFill>
                  <a:srgbClr val="0000FF"/>
                </a:solidFill>
                <a:latin typeface="Arial" panose="020B0604020202020204" pitchFamily="34" charset="0"/>
                <a:cs typeface="Arial" panose="020B0604020202020204" pitchFamily="34" charset="0"/>
              </a:rPr>
              <a:t>yield</a:t>
            </a:r>
            <a:r>
              <a:rPr lang="en-IN" sz="1200" dirty="0">
                <a:solidFill>
                  <a:srgbClr val="000000"/>
                </a:solidFill>
                <a:latin typeface="Arial" panose="020B0604020202020204" pitchFamily="34" charset="0"/>
                <a:cs typeface="Arial" panose="020B0604020202020204" pitchFamily="34" charset="0"/>
              </a:rPr>
              <a:t> n</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8000"/>
                </a:solidFill>
                <a:latin typeface="Arial" panose="020B0604020202020204" pitchFamily="34" charset="0"/>
                <a:cs typeface="Arial" panose="020B0604020202020204" pitchFamily="34" charset="0"/>
              </a:rPr>
              <a:t># If a new value got sent in, reset n with it </a:t>
            </a: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if</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newvalue</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is</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not</a:t>
            </a:r>
            <a:r>
              <a:rPr lang="en-US" sz="1200" dirty="0">
                <a:solidFill>
                  <a:srgbClr val="000000"/>
                </a:solidFill>
                <a:latin typeface="Arial" panose="020B0604020202020204" pitchFamily="34" charset="0"/>
                <a:cs typeface="Arial" panose="020B0604020202020204" pitchFamily="34" charset="0"/>
              </a:rPr>
              <a:t> </a:t>
            </a:r>
            <a:r>
              <a:rPr lang="en-US" sz="1200" b="1" dirty="0">
                <a:solidFill>
                  <a:srgbClr val="0000FF"/>
                </a:solidFill>
                <a:latin typeface="Arial" panose="020B0604020202020204" pitchFamily="34" charset="0"/>
                <a:cs typeface="Arial" panose="020B0604020202020204" pitchFamily="34" charset="0"/>
              </a:rPr>
              <a:t>None</a:t>
            </a:r>
            <a:r>
              <a:rPr lang="en-US" sz="1200" b="1" dirty="0">
                <a:solidFill>
                  <a:srgbClr val="00008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n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newvalue</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b="1" dirty="0">
                <a:solidFill>
                  <a:srgbClr val="0000FF"/>
                </a:solidFill>
                <a:latin typeface="Arial" panose="020B0604020202020204" pitchFamily="34" charset="0"/>
                <a:cs typeface="Arial" panose="020B0604020202020204" pitchFamily="34" charset="0"/>
              </a:rPr>
              <a:t>else</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n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FF0000"/>
                </a:solidFill>
                <a:latin typeface="Arial" panose="020B0604020202020204" pitchFamily="34" charset="0"/>
                <a:cs typeface="Arial" panose="020B0604020202020204" pitchFamily="34" charset="0"/>
              </a:rPr>
              <a:t>1</a:t>
            </a:r>
            <a:endParaRPr lang="en-IN" sz="1200" dirty="0">
              <a:solidFill>
                <a:srgbClr val="000000"/>
              </a:solidFill>
              <a:latin typeface="Arial" panose="020B0604020202020204" pitchFamily="34" charset="0"/>
              <a:cs typeface="Arial" panose="020B0604020202020204" pitchFamily="34" charset="0"/>
            </a:endParaRPr>
          </a:p>
          <a:p>
            <a:endParaRPr lang="en-IN" sz="1200" dirty="0">
              <a:solidFill>
                <a:srgbClr val="000000"/>
              </a:solidFill>
              <a:latin typeface="Arial" panose="020B0604020202020204" pitchFamily="34" charset="0"/>
              <a:cs typeface="Arial" panose="020B0604020202020204" pitchFamily="34" charset="0"/>
            </a:endParaRPr>
          </a:p>
          <a:p>
            <a:r>
              <a:rPr lang="en-IN" sz="1200" b="1" dirty="0">
                <a:solidFill>
                  <a:srgbClr val="0000FF"/>
                </a:solidFill>
                <a:latin typeface="Arial" panose="020B0604020202020204" pitchFamily="34" charset="0"/>
                <a:cs typeface="Arial" panose="020B0604020202020204" pitchFamily="34" charset="0"/>
              </a:rPr>
              <a:t>if</a:t>
            </a:r>
            <a:r>
              <a:rPr lang="en-IN" sz="1200" dirty="0">
                <a:solidFill>
                  <a:srgbClr val="000000"/>
                </a:solidFill>
                <a:latin typeface="Arial" panose="020B0604020202020204" pitchFamily="34" charset="0"/>
                <a:cs typeface="Arial" panose="020B0604020202020204" pitchFamily="34" charset="0"/>
              </a:rPr>
              <a:t> __name__ </a:t>
            </a:r>
            <a:r>
              <a:rPr lang="en-IN" sz="1200" b="1" dirty="0">
                <a:solidFill>
                  <a:srgbClr val="000080"/>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808080"/>
                </a:solidFill>
                <a:latin typeface="Arial" panose="020B0604020202020204" pitchFamily="34" charset="0"/>
                <a:cs typeface="Arial" panose="020B0604020202020204" pitchFamily="34" charset="0"/>
              </a:rPr>
              <a:t>"__main__"</a:t>
            </a:r>
            <a:r>
              <a:rPr lang="en-IN" sz="1200" b="1" dirty="0">
                <a:solidFill>
                  <a:srgbClr val="000080"/>
                </a:solidFill>
                <a:latin typeface="Arial" panose="020B0604020202020204" pitchFamily="34" charset="0"/>
                <a:cs typeface="Arial" panose="020B0604020202020204" pitchFamily="34" charset="0"/>
              </a:rPr>
              <a:t>:</a:t>
            </a:r>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main</a:t>
            </a:r>
            <a:r>
              <a:rPr lang="en-IN" sz="1200" b="1" dirty="0">
                <a:solidFill>
                  <a:srgbClr val="000080"/>
                </a:solidFill>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C18D72-BDB0-4A58-86BB-FF2A99E5753C}"/>
              </a:ext>
            </a:extLst>
          </p:cNvPr>
          <p:cNvSpPr/>
          <p:nvPr/>
        </p:nvSpPr>
        <p:spPr>
          <a:xfrm>
            <a:off x="2426619" y="5730285"/>
            <a:ext cx="8598935" cy="523220"/>
          </a:xfrm>
          <a:prstGeom prst="rect">
            <a:avLst/>
          </a:prstGeom>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Coroutine allow values to be passed in when execution resumes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a:t>
            </a:r>
            <a:r>
              <a:rPr lang="en-US" sz="1400" dirty="0">
                <a:highlight>
                  <a:srgbClr val="00FFFF"/>
                </a:highlight>
                <a:latin typeface="Arial" panose="020B0604020202020204" pitchFamily="34" charset="0"/>
                <a:cs typeface="Arial" panose="020B0604020202020204" pitchFamily="34" charset="0"/>
              </a:rPr>
              <a:t>send(value) </a:t>
            </a:r>
            <a:r>
              <a:rPr lang="en-US" sz="1400" dirty="0">
                <a:latin typeface="Arial" panose="020B0604020202020204" pitchFamily="34" charset="0"/>
                <a:cs typeface="Arial" panose="020B0604020202020204" pitchFamily="34" charset="0"/>
              </a:rPr>
              <a:t>is called, the </a:t>
            </a:r>
            <a:r>
              <a:rPr lang="en-US" sz="1400" dirty="0">
                <a:highlight>
                  <a:srgbClr val="00FFFF"/>
                </a:highlight>
                <a:latin typeface="Arial" panose="020B0604020202020204" pitchFamily="34" charset="0"/>
                <a:cs typeface="Arial" panose="020B0604020202020204" pitchFamily="34" charset="0"/>
              </a:rPr>
              <a:t>yield-expression</a:t>
            </a:r>
            <a:r>
              <a:rPr lang="en-US" sz="1400" dirty="0">
                <a:latin typeface="Arial" panose="020B0604020202020204" pitchFamily="34" charset="0"/>
                <a:cs typeface="Arial" panose="020B0604020202020204" pitchFamily="34" charset="0"/>
              </a:rPr>
              <a:t> that it resumes will return the passed-in value. </a:t>
            </a:r>
          </a:p>
        </p:txBody>
      </p:sp>
      <p:sp>
        <p:nvSpPr>
          <p:cNvPr id="6" name="Rectangle 5">
            <a:extLst>
              <a:ext uri="{FF2B5EF4-FFF2-40B4-BE49-F238E27FC236}">
                <a16:creationId xmlns:a16="http://schemas.microsoft.com/office/drawing/2014/main" id="{8C43687E-7E58-4AA0-AF7D-C204BD3DA4D2}"/>
              </a:ext>
            </a:extLst>
          </p:cNvPr>
          <p:cNvSpPr/>
          <p:nvPr/>
        </p:nvSpPr>
        <p:spPr>
          <a:xfrm>
            <a:off x="9013793" y="4699416"/>
            <a:ext cx="3014084" cy="830997"/>
          </a:xfrm>
          <a:prstGeom prst="rect">
            <a:avLst/>
          </a:prstGeom>
        </p:spPr>
        <p:txBody>
          <a:bodyPr wrap="square">
            <a:spAutoFit/>
          </a:bodyPr>
          <a:lstStyle/>
          <a:p>
            <a:r>
              <a:rPr lang="en-US" sz="1200" b="1" dirty="0">
                <a:latin typeface="Arial" panose="020B0604020202020204" pitchFamily="34" charset="0"/>
                <a:cs typeface="Arial" panose="020B0604020202020204" pitchFamily="34" charset="0"/>
              </a:rPr>
              <a:t>More Details:</a:t>
            </a:r>
          </a:p>
          <a:p>
            <a:r>
              <a:rPr lang="en-US" sz="1200" dirty="0">
                <a:latin typeface="Arial" panose="020B0604020202020204" pitchFamily="34" charset="0"/>
                <a:cs typeface="Arial" panose="020B0604020202020204" pitchFamily="34" charset="0"/>
                <a:hlinkClick r:id="rId2"/>
              </a:rPr>
              <a:t>https://en.wikipedia.org/wiki/Coroutine</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hlinkClick r:id="rId3"/>
              </a:rPr>
              <a:t>https://www.python.org/dev/peps/pep-0342/</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97205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92C97-D698-4612-AEB0-DA178904E6C7}"/>
              </a:ext>
            </a:extLst>
          </p:cNvPr>
          <p:cNvSpPr/>
          <p:nvPr/>
        </p:nvSpPr>
        <p:spPr>
          <a:xfrm>
            <a:off x="851631" y="403478"/>
            <a:ext cx="3275256" cy="369332"/>
          </a:xfrm>
          <a:prstGeom prst="rect">
            <a:avLst/>
          </a:prstGeom>
        </p:spPr>
        <p:txBody>
          <a:bodyPr wrap="none">
            <a:spAutoFit/>
          </a:bodyPr>
          <a:lstStyle/>
          <a:p>
            <a:pPr>
              <a:spcAft>
                <a:spcPts val="0"/>
              </a:spcAft>
            </a:pPr>
            <a:r>
              <a:rPr lang="en-US" b="1" u="sng" dirty="0">
                <a:latin typeface="Arial" panose="020B0604020202020204" pitchFamily="34" charset="0"/>
              </a:rPr>
              <a:t>Generator- Based Coroutine</a:t>
            </a:r>
            <a:endParaRPr lang="en-IN" b="1" u="sng" dirty="0">
              <a:latin typeface="Arial" panose="020B0604020202020204" pitchFamily="34" charset="0"/>
            </a:endParaRPr>
          </a:p>
        </p:txBody>
      </p:sp>
      <p:sp>
        <p:nvSpPr>
          <p:cNvPr id="5" name="Rectangle 4">
            <a:extLst>
              <a:ext uri="{FF2B5EF4-FFF2-40B4-BE49-F238E27FC236}">
                <a16:creationId xmlns:a16="http://schemas.microsoft.com/office/drawing/2014/main" id="{40D230F7-34FB-4F26-9684-6F181CD2844C}"/>
              </a:ext>
            </a:extLst>
          </p:cNvPr>
          <p:cNvSpPr/>
          <p:nvPr/>
        </p:nvSpPr>
        <p:spPr>
          <a:xfrm>
            <a:off x="2808359" y="882484"/>
            <a:ext cx="4533474" cy="590931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900" dirty="0">
                <a:solidFill>
                  <a:srgbClr val="FF8000"/>
                </a:solidFill>
                <a:latin typeface="Arial" panose="020B0604020202020204" pitchFamily="34" charset="0"/>
                <a:cs typeface="Arial" panose="020B0604020202020204" pitchFamily="34" charset="0"/>
              </a:rPr>
              <a:t>""" Showing coroutine using earlier syntax"""</a:t>
            </a:r>
            <a:endParaRPr lang="en-US"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import</a:t>
            </a:r>
            <a:r>
              <a:rPr lang="en-IN" sz="900" dirty="0">
                <a:solidFill>
                  <a:srgbClr val="000000"/>
                </a:solidFill>
                <a:latin typeface="Arial" panose="020B0604020202020204" pitchFamily="34" charset="0"/>
                <a:cs typeface="Arial" panose="020B0604020202020204" pitchFamily="34" charset="0"/>
              </a:rPr>
              <a:t> time</a:t>
            </a:r>
          </a:p>
          <a:p>
            <a:r>
              <a:rPr lang="en-IN" sz="900" b="1" dirty="0">
                <a:solidFill>
                  <a:srgbClr val="0000FF"/>
                </a:solidFill>
                <a:latin typeface="Arial" panose="020B0604020202020204" pitchFamily="34" charset="0"/>
                <a:cs typeface="Arial" panose="020B0604020202020204" pitchFamily="34" charset="0"/>
              </a:rPr>
              <a:t>import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asyncio</a:t>
            </a:r>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start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time</a:t>
            </a:r>
            <a:r>
              <a:rPr lang="en-IN" sz="900" b="1" dirty="0" err="1">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time</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def</a:t>
            </a:r>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00FF"/>
                </a:solidFill>
                <a:latin typeface="Arial" panose="020B0604020202020204" pitchFamily="34" charset="0"/>
                <a:cs typeface="Arial" panose="020B0604020202020204" pitchFamily="34" charset="0"/>
              </a:rPr>
              <a:t>tic</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return</a:t>
            </a:r>
            <a:r>
              <a:rPr lang="en-US" sz="900" dirty="0">
                <a:solidFill>
                  <a:srgbClr val="000000"/>
                </a:solidFill>
                <a:latin typeface="Arial" panose="020B0604020202020204" pitchFamily="34" charset="0"/>
                <a:cs typeface="Arial" panose="020B0604020202020204" pitchFamily="34" charset="0"/>
              </a:rPr>
              <a:t> </a:t>
            </a:r>
            <a:r>
              <a:rPr lang="en-US" sz="900" dirty="0">
                <a:solidFill>
                  <a:srgbClr val="808080"/>
                </a:solidFill>
                <a:latin typeface="Arial" panose="020B0604020202020204" pitchFamily="34" charset="0"/>
                <a:cs typeface="Arial" panose="020B0604020202020204" pitchFamily="34" charset="0"/>
              </a:rPr>
              <a:t>'at %1.1f seconds'</a:t>
            </a:r>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time</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time</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start</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def</a:t>
            </a:r>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00FF"/>
                </a:solidFill>
                <a:latin typeface="Arial" panose="020B0604020202020204" pitchFamily="34" charset="0"/>
                <a:cs typeface="Arial" panose="020B0604020202020204" pitchFamily="34" charset="0"/>
              </a:rPr>
              <a:t>coro_fn_1</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8000"/>
                </a:solidFill>
                <a:latin typeface="Arial" panose="020B0604020202020204" pitchFamily="34" charset="0"/>
                <a:cs typeface="Arial" panose="020B0604020202020204" pitchFamily="34" charset="0"/>
              </a:rPr>
              <a:t>"""coroutine one"""</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print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808080"/>
                </a:solidFill>
                <a:latin typeface="Arial" panose="020B0604020202020204" pitchFamily="34" charset="0"/>
                <a:cs typeface="Arial" panose="020B0604020202020204" pitchFamily="34" charset="0"/>
              </a:rPr>
              <a:t>'Coroutine 1 started work: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format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tic</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highlight>
                  <a:srgbClr val="00FFFF"/>
                </a:highlight>
                <a:latin typeface="Arial" panose="020B0604020202020204" pitchFamily="34" charset="0"/>
                <a:cs typeface="Arial" panose="020B0604020202020204" pitchFamily="34" charset="0"/>
              </a:rPr>
              <a:t>yield</a:t>
            </a:r>
            <a:r>
              <a:rPr lang="en-US" sz="900" dirty="0">
                <a:solidFill>
                  <a:srgbClr val="000000"/>
                </a:solidFill>
                <a:highlight>
                  <a:srgbClr val="00FFFF"/>
                </a:highlight>
                <a:latin typeface="Arial" panose="020B0604020202020204" pitchFamily="34" charset="0"/>
                <a:cs typeface="Arial" panose="020B0604020202020204" pitchFamily="34" charset="0"/>
              </a:rPr>
              <a:t> </a:t>
            </a:r>
            <a:r>
              <a:rPr lang="en-US" sz="900" b="1" dirty="0">
                <a:solidFill>
                  <a:srgbClr val="0000FF"/>
                </a:solidFill>
                <a:highlight>
                  <a:srgbClr val="00FFFF"/>
                </a:highlight>
                <a:latin typeface="Arial" panose="020B0604020202020204" pitchFamily="34" charset="0"/>
                <a:cs typeface="Arial" panose="020B0604020202020204" pitchFamily="34" charset="0"/>
              </a:rPr>
              <a:t>from</a:t>
            </a:r>
            <a:r>
              <a:rPr lang="en-US" sz="900" dirty="0">
                <a:solidFill>
                  <a:srgbClr val="000000"/>
                </a:solidFill>
                <a:highlight>
                  <a:srgbClr val="00FFFF"/>
                </a:highlight>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asyncio</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sleep</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FF0000"/>
                </a:solidFill>
                <a:latin typeface="Arial" panose="020B0604020202020204" pitchFamily="34" charset="0"/>
                <a:cs typeface="Arial" panose="020B0604020202020204" pitchFamily="34" charset="0"/>
              </a:rPr>
              <a:t>2</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print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808080"/>
                </a:solidFill>
                <a:latin typeface="Arial" panose="020B0604020202020204" pitchFamily="34" charset="0"/>
                <a:cs typeface="Arial" panose="020B0604020202020204" pitchFamily="34" charset="0"/>
              </a:rPr>
              <a:t>'Coroutine 1 ended work: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format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tic</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def</a:t>
            </a:r>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00FF"/>
                </a:solidFill>
                <a:latin typeface="Arial" panose="020B0604020202020204" pitchFamily="34" charset="0"/>
                <a:cs typeface="Arial" panose="020B0604020202020204" pitchFamily="34" charset="0"/>
              </a:rPr>
              <a:t>coro_fn_2</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8000"/>
                </a:solidFill>
                <a:latin typeface="Arial" panose="020B0604020202020204" pitchFamily="34" charset="0"/>
                <a:cs typeface="Arial" panose="020B0604020202020204" pitchFamily="34" charset="0"/>
              </a:rPr>
              <a:t>"""coroutine two"""</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print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808080"/>
                </a:solidFill>
                <a:latin typeface="Arial" panose="020B0604020202020204" pitchFamily="34" charset="0"/>
                <a:cs typeface="Arial" panose="020B0604020202020204" pitchFamily="34" charset="0"/>
              </a:rPr>
              <a:t>'Coroutine 2 started work: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format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tic</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highlight>
                  <a:srgbClr val="00FFFF"/>
                </a:highlight>
                <a:latin typeface="Arial" panose="020B0604020202020204" pitchFamily="34" charset="0"/>
                <a:cs typeface="Arial" panose="020B0604020202020204" pitchFamily="34" charset="0"/>
              </a:rPr>
              <a:t>yield</a:t>
            </a:r>
            <a:r>
              <a:rPr lang="en-US" sz="900" dirty="0">
                <a:solidFill>
                  <a:srgbClr val="000000"/>
                </a:solidFill>
                <a:highlight>
                  <a:srgbClr val="00FFFF"/>
                </a:highlight>
                <a:latin typeface="Arial" panose="020B0604020202020204" pitchFamily="34" charset="0"/>
                <a:cs typeface="Arial" panose="020B0604020202020204" pitchFamily="34" charset="0"/>
              </a:rPr>
              <a:t> </a:t>
            </a:r>
            <a:r>
              <a:rPr lang="en-US" sz="900" b="1" dirty="0">
                <a:solidFill>
                  <a:srgbClr val="0000FF"/>
                </a:solidFill>
                <a:highlight>
                  <a:srgbClr val="00FFFF"/>
                </a:highlight>
                <a:latin typeface="Arial" panose="020B0604020202020204" pitchFamily="34" charset="0"/>
                <a:cs typeface="Arial" panose="020B0604020202020204" pitchFamily="34" charset="0"/>
              </a:rPr>
              <a:t>from</a:t>
            </a:r>
            <a:r>
              <a:rPr lang="en-US" sz="900" dirty="0">
                <a:solidFill>
                  <a:srgbClr val="000000"/>
                </a:solidFill>
                <a:highlight>
                  <a:srgbClr val="00FFFF"/>
                </a:highlight>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asyncio</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sleep</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FF0000"/>
                </a:solidFill>
                <a:latin typeface="Arial" panose="020B0604020202020204" pitchFamily="34" charset="0"/>
                <a:cs typeface="Arial" panose="020B0604020202020204" pitchFamily="34" charset="0"/>
              </a:rPr>
              <a:t>2</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print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808080"/>
                </a:solidFill>
                <a:latin typeface="Arial" panose="020B0604020202020204" pitchFamily="34" charset="0"/>
                <a:cs typeface="Arial" panose="020B0604020202020204" pitchFamily="34" charset="0"/>
              </a:rPr>
              <a:t>'Coroutine 2 Ended work: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format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tic</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def</a:t>
            </a:r>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00FF"/>
                </a:solidFill>
                <a:latin typeface="Arial" panose="020B0604020202020204" pitchFamily="34" charset="0"/>
                <a:cs typeface="Arial" panose="020B0604020202020204" pitchFamily="34" charset="0"/>
              </a:rPr>
              <a:t>coro_fn_3</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8000"/>
                </a:solidFill>
                <a:latin typeface="Arial" panose="020B0604020202020204" pitchFamily="34" charset="0"/>
                <a:cs typeface="Arial" panose="020B0604020202020204" pitchFamily="34" charset="0"/>
              </a:rPr>
              <a:t>"""coroutine three"""</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print</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808080"/>
                </a:solidFill>
                <a:latin typeface="Arial" panose="020B0604020202020204" pitchFamily="34" charset="0"/>
                <a:cs typeface="Arial" panose="020B0604020202020204" pitchFamily="34" charset="0"/>
              </a:rPr>
              <a:t>"Let us do some work while the coroutines are blocked, {}"</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format</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tic</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highlight>
                  <a:srgbClr val="00FFFF"/>
                </a:highlight>
                <a:latin typeface="Arial" panose="020B0604020202020204" pitchFamily="34" charset="0"/>
                <a:cs typeface="Arial" panose="020B0604020202020204" pitchFamily="34" charset="0"/>
              </a:rPr>
              <a:t>yield</a:t>
            </a:r>
            <a:r>
              <a:rPr lang="en-US" sz="900" dirty="0">
                <a:solidFill>
                  <a:srgbClr val="000000"/>
                </a:solidFill>
                <a:highlight>
                  <a:srgbClr val="00FFFF"/>
                </a:highlight>
                <a:latin typeface="Arial" panose="020B0604020202020204" pitchFamily="34" charset="0"/>
                <a:cs typeface="Arial" panose="020B0604020202020204" pitchFamily="34" charset="0"/>
              </a:rPr>
              <a:t> </a:t>
            </a:r>
            <a:r>
              <a:rPr lang="en-US" sz="900" b="1" dirty="0">
                <a:solidFill>
                  <a:srgbClr val="0000FF"/>
                </a:solidFill>
                <a:highlight>
                  <a:srgbClr val="00FFFF"/>
                </a:highlight>
                <a:latin typeface="Arial" panose="020B0604020202020204" pitchFamily="34" charset="0"/>
                <a:cs typeface="Arial" panose="020B0604020202020204" pitchFamily="34" charset="0"/>
              </a:rPr>
              <a:t>from</a:t>
            </a:r>
            <a:r>
              <a:rPr lang="en-US" sz="900" dirty="0">
                <a:solidFill>
                  <a:srgbClr val="000000"/>
                </a:solidFill>
                <a:highlight>
                  <a:srgbClr val="00FFFF"/>
                </a:highlight>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asyncio</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sleep</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FF0000"/>
                </a:solidFill>
                <a:latin typeface="Arial" panose="020B0604020202020204" pitchFamily="34" charset="0"/>
                <a:cs typeface="Arial" panose="020B0604020202020204" pitchFamily="34" charset="0"/>
              </a:rPr>
              <a:t>1</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FF"/>
                </a:solidFill>
                <a:latin typeface="Arial" panose="020B0604020202020204" pitchFamily="34" charset="0"/>
                <a:cs typeface="Arial" panose="020B0604020202020204" pitchFamily="34" charset="0"/>
              </a:rPr>
              <a:t>print</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808080"/>
                </a:solidFill>
                <a:latin typeface="Arial" panose="020B0604020202020204" pitchFamily="34" charset="0"/>
                <a:cs typeface="Arial" panose="020B0604020202020204" pitchFamily="34" charset="0"/>
              </a:rPr>
              <a:t>"Done!"</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def</a:t>
            </a:r>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00FF"/>
                </a:solidFill>
                <a:latin typeface="Arial" panose="020B0604020202020204" pitchFamily="34" charset="0"/>
                <a:cs typeface="Arial" panose="020B0604020202020204" pitchFamily="34" charset="0"/>
              </a:rPr>
              <a:t>main</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8000"/>
                </a:solidFill>
                <a:latin typeface="Arial" panose="020B0604020202020204" pitchFamily="34" charset="0"/>
                <a:cs typeface="Arial" panose="020B0604020202020204" pitchFamily="34" charset="0"/>
              </a:rPr>
              <a:t>"""main function"""</a:t>
            </a:r>
            <a:endParaRPr lang="en-IN" sz="900" dirty="0">
              <a:solidFill>
                <a:srgbClr val="000000"/>
              </a:solidFill>
              <a:latin typeface="Arial" panose="020B0604020202020204" pitchFamily="34" charset="0"/>
              <a:cs typeface="Arial" panose="020B0604020202020204" pitchFamily="34" charset="0"/>
            </a:endParaRPr>
          </a:p>
          <a:p>
            <a:r>
              <a:rPr lang="it-IT" sz="900" dirty="0">
                <a:solidFill>
                  <a:srgbClr val="000000"/>
                </a:solidFill>
                <a:latin typeface="Arial" panose="020B0604020202020204" pitchFamily="34" charset="0"/>
                <a:cs typeface="Arial" panose="020B0604020202020204" pitchFamily="34" charset="0"/>
              </a:rPr>
              <a:t>    tasks </a:t>
            </a:r>
            <a:r>
              <a:rPr lang="it-IT" sz="900" b="1" dirty="0">
                <a:solidFill>
                  <a:srgbClr val="000080"/>
                </a:solidFill>
                <a:latin typeface="Arial" panose="020B0604020202020204" pitchFamily="34" charset="0"/>
                <a:cs typeface="Arial" panose="020B0604020202020204" pitchFamily="34" charset="0"/>
              </a:rPr>
              <a:t>=</a:t>
            </a:r>
            <a:r>
              <a:rPr lang="it-IT" sz="900" dirty="0">
                <a:solidFill>
                  <a:srgbClr val="000000"/>
                </a:solidFill>
                <a:latin typeface="Arial" panose="020B0604020202020204" pitchFamily="34" charset="0"/>
                <a:cs typeface="Arial" panose="020B0604020202020204" pitchFamily="34" charset="0"/>
              </a:rPr>
              <a:t> </a:t>
            </a:r>
            <a:r>
              <a:rPr lang="it-IT" sz="900" b="1" dirty="0">
                <a:solidFill>
                  <a:srgbClr val="000080"/>
                </a:solidFill>
                <a:latin typeface="Arial" panose="020B0604020202020204" pitchFamily="34" charset="0"/>
                <a:cs typeface="Arial" panose="020B0604020202020204" pitchFamily="34" charset="0"/>
              </a:rPr>
              <a:t>[</a:t>
            </a:r>
            <a:r>
              <a:rPr lang="it-IT" sz="900" dirty="0">
                <a:solidFill>
                  <a:srgbClr val="000000"/>
                </a:solidFill>
                <a:latin typeface="Arial" panose="020B0604020202020204" pitchFamily="34" charset="0"/>
                <a:cs typeface="Arial" panose="020B0604020202020204" pitchFamily="34" charset="0"/>
              </a:rPr>
              <a:t>coro_fn_1</a:t>
            </a:r>
            <a:r>
              <a:rPr lang="it-IT" sz="900" b="1" dirty="0">
                <a:solidFill>
                  <a:srgbClr val="000080"/>
                </a:solidFill>
                <a:latin typeface="Arial" panose="020B0604020202020204" pitchFamily="34" charset="0"/>
                <a:cs typeface="Arial" panose="020B0604020202020204" pitchFamily="34" charset="0"/>
              </a:rPr>
              <a:t>(),</a:t>
            </a:r>
            <a:r>
              <a:rPr lang="it-IT" sz="900" dirty="0">
                <a:solidFill>
                  <a:srgbClr val="000000"/>
                </a:solidFill>
                <a:latin typeface="Arial" panose="020B0604020202020204" pitchFamily="34" charset="0"/>
                <a:cs typeface="Arial" panose="020B0604020202020204" pitchFamily="34" charset="0"/>
              </a:rPr>
              <a:t> coro_fn_2</a:t>
            </a:r>
            <a:r>
              <a:rPr lang="it-IT" sz="900" b="1" dirty="0">
                <a:solidFill>
                  <a:srgbClr val="000080"/>
                </a:solidFill>
                <a:latin typeface="Arial" panose="020B0604020202020204" pitchFamily="34" charset="0"/>
                <a:cs typeface="Arial" panose="020B0604020202020204" pitchFamily="34" charset="0"/>
              </a:rPr>
              <a:t>(),</a:t>
            </a:r>
            <a:r>
              <a:rPr lang="it-IT" sz="900" dirty="0">
                <a:solidFill>
                  <a:srgbClr val="000000"/>
                </a:solidFill>
                <a:latin typeface="Arial" panose="020B0604020202020204" pitchFamily="34" charset="0"/>
                <a:cs typeface="Arial" panose="020B0604020202020204" pitchFamily="34" charset="0"/>
              </a:rPr>
              <a:t> coro_fn_3</a:t>
            </a:r>
            <a:r>
              <a:rPr lang="it-IT" sz="900" b="1" dirty="0">
                <a:solidFill>
                  <a:srgbClr val="000080"/>
                </a:solidFill>
                <a:latin typeface="Arial" panose="020B0604020202020204" pitchFamily="34" charset="0"/>
                <a:cs typeface="Arial" panose="020B0604020202020204" pitchFamily="34" charset="0"/>
              </a:rPr>
              <a:t>()]</a:t>
            </a:r>
            <a:endParaRPr lang="it-IT"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tasktype</a:t>
            </a:r>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asyncio</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iscoroutine</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x</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for</a:t>
            </a:r>
            <a:r>
              <a:rPr lang="en-US" sz="900" dirty="0">
                <a:solidFill>
                  <a:srgbClr val="000000"/>
                </a:solidFill>
                <a:latin typeface="Arial" panose="020B0604020202020204" pitchFamily="34" charset="0"/>
                <a:cs typeface="Arial" panose="020B0604020202020204" pitchFamily="34" charset="0"/>
              </a:rPr>
              <a:t> x </a:t>
            </a:r>
            <a:r>
              <a:rPr lang="en-US" sz="900" b="1" dirty="0">
                <a:solidFill>
                  <a:srgbClr val="0000FF"/>
                </a:solidFill>
                <a:latin typeface="Arial" panose="020B0604020202020204" pitchFamily="34" charset="0"/>
                <a:cs typeface="Arial" panose="020B0604020202020204" pitchFamily="34" charset="0"/>
              </a:rPr>
              <a:t>in</a:t>
            </a:r>
            <a:r>
              <a:rPr lang="en-US" sz="900" dirty="0">
                <a:solidFill>
                  <a:srgbClr val="000000"/>
                </a:solidFill>
                <a:latin typeface="Arial" panose="020B0604020202020204" pitchFamily="34" charset="0"/>
                <a:cs typeface="Arial" panose="020B0604020202020204" pitchFamily="34" charset="0"/>
              </a:rPr>
              <a:t> tasks</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FF"/>
                </a:solidFill>
                <a:latin typeface="Arial" panose="020B0604020202020204" pitchFamily="34" charset="0"/>
                <a:cs typeface="Arial" panose="020B0604020202020204" pitchFamily="34" charset="0"/>
              </a:rPr>
              <a:t>print</a:t>
            </a:r>
            <a:r>
              <a:rPr lang="en-IN" sz="900" b="1" dirty="0">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tasktype</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highlight>
                  <a:srgbClr val="00FFFF"/>
                </a:highlight>
                <a:latin typeface="Arial" panose="020B0604020202020204" pitchFamily="34" charset="0"/>
                <a:cs typeface="Arial" panose="020B0604020202020204" pitchFamily="34" charset="0"/>
              </a:rPr>
              <a:t>yield</a:t>
            </a:r>
            <a:r>
              <a:rPr lang="en-US" sz="900" dirty="0">
                <a:solidFill>
                  <a:srgbClr val="000000"/>
                </a:solidFill>
                <a:highlight>
                  <a:srgbClr val="00FFFF"/>
                </a:highlight>
                <a:latin typeface="Arial" panose="020B0604020202020204" pitchFamily="34" charset="0"/>
                <a:cs typeface="Arial" panose="020B0604020202020204" pitchFamily="34" charset="0"/>
              </a:rPr>
              <a:t> </a:t>
            </a:r>
            <a:r>
              <a:rPr lang="en-US" sz="900" b="1" dirty="0">
                <a:solidFill>
                  <a:srgbClr val="0000FF"/>
                </a:solidFill>
                <a:highlight>
                  <a:srgbClr val="00FFFF"/>
                </a:highlight>
                <a:latin typeface="Arial" panose="020B0604020202020204" pitchFamily="34" charset="0"/>
                <a:cs typeface="Arial" panose="020B0604020202020204" pitchFamily="34" charset="0"/>
              </a:rPr>
              <a:t>from</a:t>
            </a:r>
            <a:r>
              <a:rPr lang="en-US" sz="900" dirty="0">
                <a:solidFill>
                  <a:srgbClr val="000000"/>
                </a:solidFill>
                <a:highlight>
                  <a:srgbClr val="00FFFF"/>
                </a:highlight>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asyncio</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gather</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tasks</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nl-NL" sz="900" dirty="0">
                <a:solidFill>
                  <a:srgbClr val="000000"/>
                </a:solidFill>
                <a:latin typeface="Arial" panose="020B0604020202020204" pitchFamily="34" charset="0"/>
                <a:cs typeface="Arial" panose="020B0604020202020204" pitchFamily="34" charset="0"/>
              </a:rPr>
              <a:t>loop </a:t>
            </a:r>
            <a:r>
              <a:rPr lang="nl-NL" sz="900" b="1" dirty="0">
                <a:solidFill>
                  <a:srgbClr val="000080"/>
                </a:solidFill>
                <a:latin typeface="Arial" panose="020B0604020202020204" pitchFamily="34" charset="0"/>
                <a:cs typeface="Arial" panose="020B0604020202020204" pitchFamily="34" charset="0"/>
              </a:rPr>
              <a:t>=</a:t>
            </a:r>
            <a:r>
              <a:rPr lang="nl-NL" sz="900" dirty="0">
                <a:solidFill>
                  <a:srgbClr val="000000"/>
                </a:solidFill>
                <a:latin typeface="Arial" panose="020B0604020202020204" pitchFamily="34" charset="0"/>
                <a:cs typeface="Arial" panose="020B0604020202020204" pitchFamily="34" charset="0"/>
              </a:rPr>
              <a:t> asyncio</a:t>
            </a:r>
            <a:r>
              <a:rPr lang="nl-NL" sz="900" b="1" dirty="0">
                <a:solidFill>
                  <a:srgbClr val="000080"/>
                </a:solidFill>
                <a:latin typeface="Arial" panose="020B0604020202020204" pitchFamily="34" charset="0"/>
                <a:cs typeface="Arial" panose="020B0604020202020204" pitchFamily="34" charset="0"/>
              </a:rPr>
              <a:t>.</a:t>
            </a:r>
            <a:r>
              <a:rPr lang="nl-NL" sz="900" dirty="0">
                <a:solidFill>
                  <a:srgbClr val="000000"/>
                </a:solidFill>
                <a:latin typeface="Arial" panose="020B0604020202020204" pitchFamily="34" charset="0"/>
                <a:cs typeface="Arial" panose="020B0604020202020204" pitchFamily="34" charset="0"/>
              </a:rPr>
              <a:t>get_event_loop</a:t>
            </a:r>
            <a:r>
              <a:rPr lang="nl-NL" sz="900" b="1" dirty="0">
                <a:solidFill>
                  <a:srgbClr val="000080"/>
                </a:solidFill>
                <a:latin typeface="Arial" panose="020B0604020202020204" pitchFamily="34" charset="0"/>
                <a:cs typeface="Arial" panose="020B0604020202020204" pitchFamily="34" charset="0"/>
              </a:rPr>
              <a:t>()</a:t>
            </a:r>
            <a:endParaRPr lang="nl-NL" sz="900" dirty="0">
              <a:solidFill>
                <a:srgbClr val="000000"/>
              </a:solidFill>
              <a:latin typeface="Arial" panose="020B0604020202020204" pitchFamily="34" charset="0"/>
              <a:cs typeface="Arial" panose="020B0604020202020204" pitchFamily="34" charset="0"/>
            </a:endParaRPr>
          </a:p>
          <a:p>
            <a:r>
              <a:rPr lang="en-US" sz="900" dirty="0" err="1">
                <a:solidFill>
                  <a:srgbClr val="000000"/>
                </a:solidFill>
                <a:latin typeface="Arial" panose="020B0604020202020204" pitchFamily="34" charset="0"/>
                <a:cs typeface="Arial" panose="020B0604020202020204" pitchFamily="34" charset="0"/>
              </a:rPr>
              <a:t>loop</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run_until_complete</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main</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IN" sz="900" dirty="0" err="1">
                <a:solidFill>
                  <a:srgbClr val="000000"/>
                </a:solidFill>
                <a:latin typeface="Arial" panose="020B0604020202020204" pitchFamily="34" charset="0"/>
                <a:cs typeface="Arial" panose="020B0604020202020204" pitchFamily="34" charset="0"/>
              </a:rPr>
              <a:t>loop</a:t>
            </a:r>
            <a:r>
              <a:rPr lang="en-IN" sz="900" b="1" dirty="0" err="1">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close</a:t>
            </a:r>
            <a:r>
              <a:rPr lang="en-IN" sz="900" b="1" dirty="0">
                <a:solidFill>
                  <a:srgbClr val="000080"/>
                </a:solidFill>
                <a:latin typeface="Arial" panose="020B0604020202020204" pitchFamily="34" charset="0"/>
                <a:cs typeface="Arial" panose="020B0604020202020204" pitchFamily="34" charset="0"/>
              </a:rPr>
              <a:t>()</a:t>
            </a:r>
            <a:endParaRPr lang="en-IN" sz="9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0493C16-5ED5-49B5-90A5-7CE21445893F}"/>
              </a:ext>
            </a:extLst>
          </p:cNvPr>
          <p:cNvSpPr/>
          <p:nvPr/>
        </p:nvSpPr>
        <p:spPr>
          <a:xfrm>
            <a:off x="7418773" y="3347063"/>
            <a:ext cx="4663736" cy="954107"/>
          </a:xfrm>
          <a:prstGeom prst="rect">
            <a:avLst/>
          </a:prstGeom>
        </p:spPr>
        <p:txBody>
          <a:bodyPr wrap="square">
            <a:spAutoFit/>
          </a:bodyPr>
          <a:lstStyle/>
          <a:p>
            <a:pPr>
              <a:spcAft>
                <a:spcPts val="0"/>
              </a:spcAft>
            </a:pPr>
            <a:r>
              <a:rPr lang="en-US" sz="1400" b="1" i="1" u="sng" dirty="0">
                <a:latin typeface="Calibri" panose="020F0502020204030204" pitchFamily="34" charset="0"/>
                <a:ea typeface="Calibri" panose="020F0502020204030204" pitchFamily="34" charset="0"/>
              </a:rPr>
              <a:t>References</a:t>
            </a:r>
            <a:r>
              <a:rPr lang="en-US" sz="1400" b="1" dirty="0">
                <a:latin typeface="Calibri" panose="020F0502020204030204" pitchFamily="34" charset="0"/>
                <a:ea typeface="Calibri" panose="020F0502020204030204" pitchFamily="34" charset="0"/>
              </a:rPr>
              <a:t>:</a:t>
            </a:r>
            <a:endParaRPr lang="en-IN" sz="1400" dirty="0">
              <a:latin typeface="Calibri" panose="020F0502020204030204" pitchFamily="34" charset="0"/>
              <a:ea typeface="Calibri" panose="020F0502020204030204" pitchFamily="34" charset="0"/>
            </a:endParaRPr>
          </a:p>
          <a:p>
            <a:pPr marL="285750" indent="-285750">
              <a:spcAft>
                <a:spcPts val="0"/>
              </a:spcAft>
              <a:buFont typeface="Arial" panose="020B0604020202020204" pitchFamily="34" charset="0"/>
              <a:buChar char="•"/>
            </a:pPr>
            <a:r>
              <a:rPr lang="en-US" sz="1400" u="sng" dirty="0">
                <a:solidFill>
                  <a:srgbClr val="0563C1"/>
                </a:solidFill>
                <a:latin typeface="Calibri" panose="020F0502020204030204" pitchFamily="34" charset="0"/>
                <a:ea typeface="Calibri" panose="020F0502020204030204" pitchFamily="34" charset="0"/>
                <a:hlinkClick r:id="rId2"/>
              </a:rPr>
              <a:t>https://www.python.org/dev/peps/pep-0380/</a:t>
            </a:r>
            <a:endParaRPr lang="en-IN" sz="1400" dirty="0">
              <a:latin typeface="Calibri" panose="020F0502020204030204" pitchFamily="34" charset="0"/>
              <a:ea typeface="Calibri" panose="020F0502020204030204" pitchFamily="34" charset="0"/>
            </a:endParaRPr>
          </a:p>
          <a:p>
            <a:pPr marL="285750" indent="-285750">
              <a:spcAft>
                <a:spcPts val="0"/>
              </a:spcAft>
              <a:buFont typeface="Arial" panose="020B0604020202020204" pitchFamily="34" charset="0"/>
              <a:buChar char="•"/>
            </a:pPr>
            <a:r>
              <a:rPr lang="en-US" sz="1400" u="sng" dirty="0">
                <a:solidFill>
                  <a:srgbClr val="0563C1"/>
                </a:solidFill>
                <a:latin typeface="Calibri" panose="020F0502020204030204" pitchFamily="34" charset="0"/>
                <a:ea typeface="Calibri" panose="020F0502020204030204" pitchFamily="34" charset="0"/>
                <a:hlinkClick r:id="rId3"/>
              </a:rPr>
              <a:t>https://docs.python.org/3.7/library/asyncio-task.html#asyncio.coroutine</a:t>
            </a:r>
            <a:endParaRPr lang="en-IN" sz="1400" dirty="0">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B3023A6F-73BB-4515-BA7A-0CBA40F39939}"/>
              </a:ext>
            </a:extLst>
          </p:cNvPr>
          <p:cNvSpPr/>
          <p:nvPr/>
        </p:nvSpPr>
        <p:spPr>
          <a:xfrm>
            <a:off x="8207040" y="955557"/>
            <a:ext cx="3592497" cy="175432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sz="1200" b="1" dirty="0">
                <a:latin typeface="Arial" panose="020B0604020202020204" pitchFamily="34" charset="0"/>
                <a:ea typeface="Calibri" panose="020F0502020204030204" pitchFamily="34" charset="0"/>
                <a:cs typeface="Arial" panose="020B0604020202020204" pitchFamily="34" charset="0"/>
              </a:rPr>
              <a:t>O/P:</a:t>
            </a: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[True, True, True]</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Coroutine 1 started work: at 0.0 seconds</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Let us do some work while the coroutines are blocked, at 0.0 seconds</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Coroutine 2 started work: at 0.0 seconds</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Done!</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Coroutine 1 ended work: at 2.0 seconds</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Coroutine 2 Ended work: at 2.0 seconds</a:t>
            </a:r>
            <a:endParaRPr lang="en-IN" sz="1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35138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8108FB-91C3-4961-B1A4-189C878C74EE}"/>
              </a:ext>
            </a:extLst>
          </p:cNvPr>
          <p:cNvSpPr/>
          <p:nvPr/>
        </p:nvSpPr>
        <p:spPr>
          <a:xfrm>
            <a:off x="760774" y="190415"/>
            <a:ext cx="4100225" cy="369332"/>
          </a:xfrm>
          <a:prstGeom prst="rect">
            <a:avLst/>
          </a:prstGeom>
        </p:spPr>
        <p:txBody>
          <a:bodyPr wrap="none">
            <a:spAutoFit/>
          </a:bodyPr>
          <a:lstStyle/>
          <a:p>
            <a:pPr>
              <a:spcAft>
                <a:spcPts val="0"/>
              </a:spcAft>
            </a:pPr>
            <a:r>
              <a:rPr lang="en-US" b="1" u="sng" dirty="0" err="1">
                <a:latin typeface="Arial" panose="020B0604020202020204" pitchFamily="34" charset="0"/>
              </a:rPr>
              <a:t>Async</a:t>
            </a:r>
            <a:r>
              <a:rPr lang="en-US" b="1" u="sng" dirty="0">
                <a:latin typeface="Arial" panose="020B0604020202020204" pitchFamily="34" charset="0"/>
              </a:rPr>
              <a:t> I/O Coroutines – An Example</a:t>
            </a:r>
            <a:endParaRPr lang="en-IN" b="1" u="sng" dirty="0">
              <a:latin typeface="Arial" panose="020B0604020202020204" pitchFamily="34" charset="0"/>
            </a:endParaRPr>
          </a:p>
        </p:txBody>
      </p:sp>
      <p:sp>
        <p:nvSpPr>
          <p:cNvPr id="3" name="Rectangle 2">
            <a:extLst>
              <a:ext uri="{FF2B5EF4-FFF2-40B4-BE49-F238E27FC236}">
                <a16:creationId xmlns:a16="http://schemas.microsoft.com/office/drawing/2014/main" id="{EBFA0634-4BD7-4D10-A545-84C43DFDC296}"/>
              </a:ext>
            </a:extLst>
          </p:cNvPr>
          <p:cNvSpPr/>
          <p:nvPr/>
        </p:nvSpPr>
        <p:spPr>
          <a:xfrm>
            <a:off x="1973802" y="737300"/>
            <a:ext cx="6096000" cy="601703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spAutoFit/>
          </a:bodyPr>
          <a:lstStyle/>
          <a:p>
            <a:r>
              <a:rPr lang="en-IN" sz="1100" b="1" dirty="0">
                <a:solidFill>
                  <a:srgbClr val="0000FF"/>
                </a:solidFill>
                <a:latin typeface="Arial" panose="020B0604020202020204" pitchFamily="34" charset="0"/>
                <a:cs typeface="Arial" panose="020B0604020202020204" pitchFamily="34" charset="0"/>
              </a:rPr>
              <a:t>import</a:t>
            </a:r>
            <a:r>
              <a:rPr lang="en-IN" sz="1100" dirty="0">
                <a:solidFill>
                  <a:srgbClr val="000000"/>
                </a:solidFill>
                <a:latin typeface="Arial" panose="020B0604020202020204" pitchFamily="34" charset="0"/>
                <a:cs typeface="Arial" panose="020B0604020202020204" pitchFamily="34" charset="0"/>
              </a:rPr>
              <a:t> time</a:t>
            </a:r>
          </a:p>
          <a:p>
            <a:r>
              <a:rPr lang="en-IN" sz="1100" b="1" dirty="0">
                <a:solidFill>
                  <a:srgbClr val="0000FF"/>
                </a:solidFill>
                <a:latin typeface="Arial" panose="020B0604020202020204" pitchFamily="34" charset="0"/>
                <a:cs typeface="Arial" panose="020B0604020202020204" pitchFamily="34" charset="0"/>
              </a:rPr>
              <a:t>import</a:t>
            </a:r>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asyncio</a:t>
            </a:r>
            <a:endParaRPr lang="en-IN"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start </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time</a:t>
            </a:r>
            <a:r>
              <a:rPr lang="en-IN" sz="1100" b="1" dirty="0" err="1">
                <a:solidFill>
                  <a:srgbClr val="000080"/>
                </a:solidFill>
                <a:latin typeface="Arial" panose="020B0604020202020204" pitchFamily="34" charset="0"/>
                <a:cs typeface="Arial" panose="020B0604020202020204" pitchFamily="34" charset="0"/>
              </a:rPr>
              <a:t>.</a:t>
            </a:r>
            <a:r>
              <a:rPr lang="en-IN" sz="1100" dirty="0" err="1">
                <a:solidFill>
                  <a:srgbClr val="000000"/>
                </a:solidFill>
                <a:latin typeface="Arial" panose="020B0604020202020204" pitchFamily="34" charset="0"/>
                <a:cs typeface="Arial" panose="020B0604020202020204" pitchFamily="34" charset="0"/>
              </a:rPr>
              <a:t>time</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en-IN" sz="1100" b="1" dirty="0">
                <a:solidFill>
                  <a:srgbClr val="0000FF"/>
                </a:solidFill>
                <a:latin typeface="Arial" panose="020B0604020202020204" pitchFamily="34" charset="0"/>
                <a:cs typeface="Arial" panose="020B0604020202020204" pitchFamily="34" charset="0"/>
              </a:rPr>
              <a:t>def</a:t>
            </a:r>
            <a:r>
              <a:rPr lang="en-IN" sz="1100" dirty="0">
                <a:solidFill>
                  <a:srgbClr val="000000"/>
                </a:solidFill>
                <a:latin typeface="Arial" panose="020B0604020202020204" pitchFamily="34" charset="0"/>
                <a:cs typeface="Arial" panose="020B0604020202020204" pitchFamily="34" charset="0"/>
              </a:rPr>
              <a:t> </a:t>
            </a:r>
            <a:r>
              <a:rPr lang="en-IN" sz="1100" dirty="0">
                <a:solidFill>
                  <a:srgbClr val="FF00FF"/>
                </a:solidFill>
                <a:latin typeface="Arial" panose="020B0604020202020204" pitchFamily="34" charset="0"/>
                <a:cs typeface="Arial" panose="020B0604020202020204" pitchFamily="34" charset="0"/>
              </a:rPr>
              <a:t>tic</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return</a:t>
            </a:r>
            <a:r>
              <a:rPr lang="en-US" sz="1100" dirty="0">
                <a:solidFill>
                  <a:srgbClr val="000000"/>
                </a:solidFill>
                <a:latin typeface="Arial" panose="020B0604020202020204" pitchFamily="34" charset="0"/>
                <a:cs typeface="Arial" panose="020B0604020202020204" pitchFamily="34" charset="0"/>
              </a:rPr>
              <a:t> </a:t>
            </a:r>
            <a:r>
              <a:rPr lang="en-US" sz="1100" dirty="0">
                <a:solidFill>
                  <a:srgbClr val="808080"/>
                </a:solidFill>
                <a:latin typeface="Arial" panose="020B0604020202020204" pitchFamily="34" charset="0"/>
                <a:cs typeface="Arial" panose="020B0604020202020204" pitchFamily="34" charset="0"/>
              </a:rPr>
              <a:t>'at %1.1f seconds'</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time</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time</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start</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it-IT" sz="1100" b="1" dirty="0">
                <a:solidFill>
                  <a:srgbClr val="0000FF"/>
                </a:solidFill>
                <a:latin typeface="Arial" panose="020B0604020202020204" pitchFamily="34" charset="0"/>
                <a:cs typeface="Arial" panose="020B0604020202020204" pitchFamily="34" charset="0"/>
              </a:rPr>
              <a:t>async</a:t>
            </a:r>
            <a:r>
              <a:rPr lang="it-IT" sz="1100" dirty="0">
                <a:solidFill>
                  <a:srgbClr val="000000"/>
                </a:solidFill>
                <a:latin typeface="Arial" panose="020B0604020202020204" pitchFamily="34" charset="0"/>
                <a:cs typeface="Arial" panose="020B0604020202020204" pitchFamily="34" charset="0"/>
              </a:rPr>
              <a:t> </a:t>
            </a:r>
            <a:r>
              <a:rPr lang="it-IT" sz="1100" b="1" dirty="0">
                <a:solidFill>
                  <a:srgbClr val="0000FF"/>
                </a:solidFill>
                <a:latin typeface="Arial" panose="020B0604020202020204" pitchFamily="34" charset="0"/>
                <a:cs typeface="Arial" panose="020B0604020202020204" pitchFamily="34" charset="0"/>
              </a:rPr>
              <a:t>def</a:t>
            </a:r>
            <a:r>
              <a:rPr lang="it-IT" sz="1100" dirty="0">
                <a:solidFill>
                  <a:srgbClr val="000000"/>
                </a:solidFill>
                <a:latin typeface="Arial" panose="020B0604020202020204" pitchFamily="34" charset="0"/>
                <a:cs typeface="Arial" panose="020B0604020202020204" pitchFamily="34" charset="0"/>
              </a:rPr>
              <a:t> </a:t>
            </a:r>
            <a:r>
              <a:rPr lang="it-IT" sz="1100" dirty="0">
                <a:solidFill>
                  <a:srgbClr val="FF00FF"/>
                </a:solidFill>
                <a:latin typeface="Arial" panose="020B0604020202020204" pitchFamily="34" charset="0"/>
                <a:cs typeface="Arial" panose="020B0604020202020204" pitchFamily="34" charset="0"/>
              </a:rPr>
              <a:t>coro_fn_1</a:t>
            </a:r>
            <a:r>
              <a:rPr lang="it-IT" sz="1100" b="1" dirty="0">
                <a:solidFill>
                  <a:srgbClr val="000080"/>
                </a:solidFill>
                <a:latin typeface="Arial" panose="020B0604020202020204" pitchFamily="34" charset="0"/>
                <a:cs typeface="Arial" panose="020B0604020202020204" pitchFamily="34" charset="0"/>
              </a:rPr>
              <a:t>():</a:t>
            </a:r>
            <a:endParaRPr lang="it-IT"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8000"/>
                </a:solidFill>
                <a:latin typeface="Arial" panose="020B0604020202020204" pitchFamily="34" charset="0"/>
                <a:cs typeface="Arial" panose="020B0604020202020204" pitchFamily="34" charset="0"/>
              </a:rPr>
              <a:t># Busy waits for a some time</a:t>
            </a:r>
            <a:endParaRPr lang="en-US" sz="1100" b="1"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print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808080"/>
                </a:solidFill>
                <a:latin typeface="Arial" panose="020B0604020202020204" pitchFamily="34" charset="0"/>
                <a:cs typeface="Arial" panose="020B0604020202020204" pitchFamily="34" charset="0"/>
              </a:rPr>
              <a:t>'Coroutine 1 started work: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format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tic</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FF"/>
                </a:solidFill>
                <a:latin typeface="Arial" panose="020B0604020202020204" pitchFamily="34" charset="0"/>
                <a:cs typeface="Arial" panose="020B0604020202020204" pitchFamily="34" charset="0"/>
              </a:rPr>
              <a:t>await</a:t>
            </a:r>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asyncio</a:t>
            </a:r>
            <a:r>
              <a:rPr lang="en-IN" sz="1100" b="1" dirty="0" err="1">
                <a:solidFill>
                  <a:srgbClr val="000080"/>
                </a:solidFill>
                <a:latin typeface="Arial" panose="020B0604020202020204" pitchFamily="34" charset="0"/>
                <a:cs typeface="Arial" panose="020B0604020202020204" pitchFamily="34" charset="0"/>
              </a:rPr>
              <a:t>.</a:t>
            </a:r>
            <a:r>
              <a:rPr lang="en-IN" sz="1100" dirty="0" err="1">
                <a:solidFill>
                  <a:srgbClr val="000000"/>
                </a:solidFill>
                <a:latin typeface="Arial" panose="020B0604020202020204" pitchFamily="34" charset="0"/>
                <a:cs typeface="Arial" panose="020B0604020202020204" pitchFamily="34" charset="0"/>
              </a:rPr>
              <a:t>sleep</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FF0000"/>
                </a:solidFill>
                <a:latin typeface="Arial" panose="020B0604020202020204" pitchFamily="34" charset="0"/>
                <a:cs typeface="Arial" panose="020B0604020202020204" pitchFamily="34" charset="0"/>
              </a:rPr>
              <a:t>2</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print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808080"/>
                </a:solidFill>
                <a:latin typeface="Arial" panose="020B0604020202020204" pitchFamily="34" charset="0"/>
                <a:cs typeface="Arial" panose="020B0604020202020204" pitchFamily="34" charset="0"/>
              </a:rPr>
              <a:t>'Coroutine 1 ended work: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format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tic</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it-IT" sz="1100" b="1" dirty="0">
                <a:solidFill>
                  <a:srgbClr val="0000FF"/>
                </a:solidFill>
                <a:latin typeface="Arial" panose="020B0604020202020204" pitchFamily="34" charset="0"/>
                <a:cs typeface="Arial" panose="020B0604020202020204" pitchFamily="34" charset="0"/>
              </a:rPr>
              <a:t>async</a:t>
            </a:r>
            <a:r>
              <a:rPr lang="it-IT" sz="1100" dirty="0">
                <a:solidFill>
                  <a:srgbClr val="000000"/>
                </a:solidFill>
                <a:latin typeface="Arial" panose="020B0604020202020204" pitchFamily="34" charset="0"/>
                <a:cs typeface="Arial" panose="020B0604020202020204" pitchFamily="34" charset="0"/>
              </a:rPr>
              <a:t> </a:t>
            </a:r>
            <a:r>
              <a:rPr lang="it-IT" sz="1100" b="1" dirty="0">
                <a:solidFill>
                  <a:srgbClr val="0000FF"/>
                </a:solidFill>
                <a:latin typeface="Arial" panose="020B0604020202020204" pitchFamily="34" charset="0"/>
                <a:cs typeface="Arial" panose="020B0604020202020204" pitchFamily="34" charset="0"/>
              </a:rPr>
              <a:t>def</a:t>
            </a:r>
            <a:r>
              <a:rPr lang="it-IT" sz="1100" dirty="0">
                <a:solidFill>
                  <a:srgbClr val="000000"/>
                </a:solidFill>
                <a:latin typeface="Arial" panose="020B0604020202020204" pitchFamily="34" charset="0"/>
                <a:cs typeface="Arial" panose="020B0604020202020204" pitchFamily="34" charset="0"/>
              </a:rPr>
              <a:t> </a:t>
            </a:r>
            <a:r>
              <a:rPr lang="it-IT" sz="1100" dirty="0">
                <a:solidFill>
                  <a:srgbClr val="FF00FF"/>
                </a:solidFill>
                <a:latin typeface="Arial" panose="020B0604020202020204" pitchFamily="34" charset="0"/>
                <a:cs typeface="Arial" panose="020B0604020202020204" pitchFamily="34" charset="0"/>
              </a:rPr>
              <a:t>coro_fn_2</a:t>
            </a:r>
            <a:r>
              <a:rPr lang="it-IT" sz="1100" b="1" dirty="0">
                <a:solidFill>
                  <a:srgbClr val="000080"/>
                </a:solidFill>
                <a:latin typeface="Arial" panose="020B0604020202020204" pitchFamily="34" charset="0"/>
                <a:cs typeface="Arial" panose="020B0604020202020204" pitchFamily="34" charset="0"/>
              </a:rPr>
              <a:t>():</a:t>
            </a:r>
            <a:endParaRPr lang="it-IT" sz="1100" dirty="0">
              <a:solidFill>
                <a:srgbClr val="000000"/>
              </a:solidFill>
              <a:latin typeface="Arial" panose="020B0604020202020204" pitchFamily="34" charset="0"/>
              <a:cs typeface="Arial" panose="020B0604020202020204" pitchFamily="34" charset="0"/>
            </a:endParaRPr>
          </a:p>
          <a:p>
            <a:r>
              <a:rPr lang="en-US" sz="1100" b="1" dirty="0">
                <a:solidFill>
                  <a:srgbClr val="000000"/>
                </a:solidFill>
                <a:latin typeface="Arial" panose="020B0604020202020204" pitchFamily="34" charset="0"/>
                <a:cs typeface="Arial" panose="020B0604020202020204" pitchFamily="34" charset="0"/>
              </a:rPr>
              <a:t>    </a:t>
            </a:r>
            <a:r>
              <a:rPr lang="en-US" sz="1100" b="1" dirty="0">
                <a:solidFill>
                  <a:srgbClr val="008000"/>
                </a:solidFill>
                <a:latin typeface="Arial" panose="020B0604020202020204" pitchFamily="34" charset="0"/>
                <a:cs typeface="Arial" panose="020B0604020202020204" pitchFamily="34" charset="0"/>
              </a:rPr>
              <a:t># Busy waits for a some time</a:t>
            </a:r>
            <a:endParaRPr lang="en-US" sz="1100" b="1"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print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808080"/>
                </a:solidFill>
                <a:latin typeface="Arial" panose="020B0604020202020204" pitchFamily="34" charset="0"/>
                <a:cs typeface="Arial" panose="020B0604020202020204" pitchFamily="34" charset="0"/>
              </a:rPr>
              <a:t>'Coroutine 2 started work: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format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tic</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FF"/>
                </a:solidFill>
                <a:latin typeface="Arial" panose="020B0604020202020204" pitchFamily="34" charset="0"/>
                <a:cs typeface="Arial" panose="020B0604020202020204" pitchFamily="34" charset="0"/>
              </a:rPr>
              <a:t>await</a:t>
            </a:r>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asyncio</a:t>
            </a:r>
            <a:r>
              <a:rPr lang="en-IN" sz="1100" b="1" dirty="0" err="1">
                <a:solidFill>
                  <a:srgbClr val="000080"/>
                </a:solidFill>
                <a:latin typeface="Arial" panose="020B0604020202020204" pitchFamily="34" charset="0"/>
                <a:cs typeface="Arial" panose="020B0604020202020204" pitchFamily="34" charset="0"/>
              </a:rPr>
              <a:t>.</a:t>
            </a:r>
            <a:r>
              <a:rPr lang="en-IN" sz="1100" dirty="0" err="1">
                <a:solidFill>
                  <a:srgbClr val="000000"/>
                </a:solidFill>
                <a:latin typeface="Arial" panose="020B0604020202020204" pitchFamily="34" charset="0"/>
                <a:cs typeface="Arial" panose="020B0604020202020204" pitchFamily="34" charset="0"/>
              </a:rPr>
              <a:t>sleep</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FF0000"/>
                </a:solidFill>
                <a:latin typeface="Arial" panose="020B0604020202020204" pitchFamily="34" charset="0"/>
                <a:cs typeface="Arial" panose="020B0604020202020204" pitchFamily="34" charset="0"/>
              </a:rPr>
              <a:t>2</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print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808080"/>
                </a:solidFill>
                <a:latin typeface="Arial" panose="020B0604020202020204" pitchFamily="34" charset="0"/>
                <a:cs typeface="Arial" panose="020B0604020202020204" pitchFamily="34" charset="0"/>
              </a:rPr>
              <a:t>'Coroutine 2 Ended work: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format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tic</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it-IT" sz="1100" b="1" dirty="0">
                <a:solidFill>
                  <a:srgbClr val="0000FF"/>
                </a:solidFill>
                <a:latin typeface="Arial" panose="020B0604020202020204" pitchFamily="34" charset="0"/>
                <a:cs typeface="Arial" panose="020B0604020202020204" pitchFamily="34" charset="0"/>
              </a:rPr>
              <a:t>async</a:t>
            </a:r>
            <a:r>
              <a:rPr lang="it-IT" sz="1100" dirty="0">
                <a:solidFill>
                  <a:srgbClr val="000000"/>
                </a:solidFill>
                <a:latin typeface="Arial" panose="020B0604020202020204" pitchFamily="34" charset="0"/>
                <a:cs typeface="Arial" panose="020B0604020202020204" pitchFamily="34" charset="0"/>
              </a:rPr>
              <a:t> </a:t>
            </a:r>
            <a:r>
              <a:rPr lang="it-IT" sz="1100" b="1" dirty="0">
                <a:solidFill>
                  <a:srgbClr val="0000FF"/>
                </a:solidFill>
                <a:latin typeface="Arial" panose="020B0604020202020204" pitchFamily="34" charset="0"/>
                <a:cs typeface="Arial" panose="020B0604020202020204" pitchFamily="34" charset="0"/>
              </a:rPr>
              <a:t>def</a:t>
            </a:r>
            <a:r>
              <a:rPr lang="it-IT" sz="1100" dirty="0">
                <a:solidFill>
                  <a:srgbClr val="000000"/>
                </a:solidFill>
                <a:latin typeface="Arial" panose="020B0604020202020204" pitchFamily="34" charset="0"/>
                <a:cs typeface="Arial" panose="020B0604020202020204" pitchFamily="34" charset="0"/>
              </a:rPr>
              <a:t> </a:t>
            </a:r>
            <a:r>
              <a:rPr lang="it-IT" sz="1100" dirty="0">
                <a:solidFill>
                  <a:srgbClr val="FF00FF"/>
                </a:solidFill>
                <a:latin typeface="Arial" panose="020B0604020202020204" pitchFamily="34" charset="0"/>
                <a:cs typeface="Arial" panose="020B0604020202020204" pitchFamily="34" charset="0"/>
              </a:rPr>
              <a:t>coro_fn_3</a:t>
            </a:r>
            <a:r>
              <a:rPr lang="it-IT" sz="1100" b="1" dirty="0">
                <a:solidFill>
                  <a:srgbClr val="000080"/>
                </a:solidFill>
                <a:latin typeface="Arial" panose="020B0604020202020204" pitchFamily="34" charset="0"/>
                <a:cs typeface="Arial" panose="020B0604020202020204" pitchFamily="34" charset="0"/>
              </a:rPr>
              <a:t>():</a:t>
            </a:r>
            <a:endParaRPr lang="it-IT"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print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808080"/>
                </a:solidFill>
                <a:latin typeface="Arial" panose="020B0604020202020204" pitchFamily="34" charset="0"/>
                <a:cs typeface="Arial" panose="020B0604020202020204" pitchFamily="34" charset="0"/>
              </a:rPr>
              <a:t>"Let us do some work while the coroutines are blocked,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format</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tic</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FF"/>
                </a:solidFill>
                <a:latin typeface="Arial" panose="020B0604020202020204" pitchFamily="34" charset="0"/>
                <a:cs typeface="Arial" panose="020B0604020202020204" pitchFamily="34" charset="0"/>
              </a:rPr>
              <a:t>await</a:t>
            </a:r>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asyncio</a:t>
            </a:r>
            <a:r>
              <a:rPr lang="en-IN" sz="1100" b="1" dirty="0" err="1">
                <a:solidFill>
                  <a:srgbClr val="000080"/>
                </a:solidFill>
                <a:latin typeface="Arial" panose="020B0604020202020204" pitchFamily="34" charset="0"/>
                <a:cs typeface="Arial" panose="020B0604020202020204" pitchFamily="34" charset="0"/>
              </a:rPr>
              <a:t>.</a:t>
            </a:r>
            <a:r>
              <a:rPr lang="en-IN" sz="1100" dirty="0" err="1">
                <a:solidFill>
                  <a:srgbClr val="000000"/>
                </a:solidFill>
                <a:latin typeface="Arial" panose="020B0604020202020204" pitchFamily="34" charset="0"/>
                <a:cs typeface="Arial" panose="020B0604020202020204" pitchFamily="34" charset="0"/>
              </a:rPr>
              <a:t>sleep</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FF0000"/>
                </a:solidFill>
                <a:latin typeface="Arial" panose="020B0604020202020204" pitchFamily="34" charset="0"/>
                <a:cs typeface="Arial" panose="020B0604020202020204" pitchFamily="34" charset="0"/>
              </a:rPr>
              <a:t>1</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FF"/>
                </a:solidFill>
                <a:latin typeface="Arial" panose="020B0604020202020204" pitchFamily="34" charset="0"/>
                <a:cs typeface="Arial" panose="020B0604020202020204" pitchFamily="34" charset="0"/>
              </a:rPr>
              <a:t>print</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808080"/>
                </a:solidFill>
                <a:latin typeface="Arial" panose="020B0604020202020204" pitchFamily="34" charset="0"/>
                <a:cs typeface="Arial" panose="020B0604020202020204" pitchFamily="34" charset="0"/>
              </a:rPr>
              <a:t>"Done!"</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en-IN" sz="1100" b="1" dirty="0" err="1">
                <a:solidFill>
                  <a:srgbClr val="0000FF"/>
                </a:solidFill>
                <a:latin typeface="Arial" panose="020B0604020202020204" pitchFamily="34" charset="0"/>
                <a:cs typeface="Arial" panose="020B0604020202020204" pitchFamily="34" charset="0"/>
              </a:rPr>
              <a:t>async</a:t>
            </a:r>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FF"/>
                </a:solidFill>
                <a:latin typeface="Arial" panose="020B0604020202020204" pitchFamily="34" charset="0"/>
                <a:cs typeface="Arial" panose="020B0604020202020204" pitchFamily="34" charset="0"/>
              </a:rPr>
              <a:t>def</a:t>
            </a:r>
            <a:r>
              <a:rPr lang="en-IN" sz="1100" dirty="0">
                <a:solidFill>
                  <a:srgbClr val="000000"/>
                </a:solidFill>
                <a:latin typeface="Arial" panose="020B0604020202020204" pitchFamily="34" charset="0"/>
                <a:cs typeface="Arial" panose="020B0604020202020204" pitchFamily="34" charset="0"/>
              </a:rPr>
              <a:t> </a:t>
            </a:r>
            <a:r>
              <a:rPr lang="en-IN" sz="1100" dirty="0">
                <a:solidFill>
                  <a:srgbClr val="FF00FF"/>
                </a:solidFill>
                <a:latin typeface="Arial" panose="020B0604020202020204" pitchFamily="34" charset="0"/>
                <a:cs typeface="Arial" panose="020B0604020202020204" pitchFamily="34" charset="0"/>
              </a:rPr>
              <a:t>main</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it-IT" sz="1100" dirty="0">
                <a:solidFill>
                  <a:srgbClr val="000000"/>
                </a:solidFill>
                <a:latin typeface="Arial" panose="020B0604020202020204" pitchFamily="34" charset="0"/>
                <a:cs typeface="Arial" panose="020B0604020202020204" pitchFamily="34" charset="0"/>
              </a:rPr>
              <a:t>    tasks </a:t>
            </a:r>
            <a:r>
              <a:rPr lang="it-IT" sz="1100" b="1" dirty="0">
                <a:solidFill>
                  <a:srgbClr val="000080"/>
                </a:solidFill>
                <a:latin typeface="Arial" panose="020B0604020202020204" pitchFamily="34" charset="0"/>
                <a:cs typeface="Arial" panose="020B0604020202020204" pitchFamily="34" charset="0"/>
              </a:rPr>
              <a:t>=</a:t>
            </a:r>
            <a:r>
              <a:rPr lang="it-IT" sz="1100" dirty="0">
                <a:solidFill>
                  <a:srgbClr val="000000"/>
                </a:solidFill>
                <a:latin typeface="Arial" panose="020B0604020202020204" pitchFamily="34" charset="0"/>
                <a:cs typeface="Arial" panose="020B0604020202020204" pitchFamily="34" charset="0"/>
              </a:rPr>
              <a:t> </a:t>
            </a:r>
            <a:r>
              <a:rPr lang="it-IT" sz="1100" b="1" dirty="0">
                <a:solidFill>
                  <a:srgbClr val="000080"/>
                </a:solidFill>
                <a:latin typeface="Arial" panose="020B0604020202020204" pitchFamily="34" charset="0"/>
                <a:cs typeface="Arial" panose="020B0604020202020204" pitchFamily="34" charset="0"/>
              </a:rPr>
              <a:t>[</a:t>
            </a:r>
            <a:r>
              <a:rPr lang="it-IT" sz="1100" dirty="0">
                <a:solidFill>
                  <a:srgbClr val="000000"/>
                </a:solidFill>
                <a:latin typeface="Arial" panose="020B0604020202020204" pitchFamily="34" charset="0"/>
                <a:cs typeface="Arial" panose="020B0604020202020204" pitchFamily="34" charset="0"/>
              </a:rPr>
              <a:t>coro_fn_1</a:t>
            </a:r>
            <a:r>
              <a:rPr lang="it-IT" sz="1100" b="1" dirty="0">
                <a:solidFill>
                  <a:srgbClr val="000080"/>
                </a:solidFill>
                <a:latin typeface="Arial" panose="020B0604020202020204" pitchFamily="34" charset="0"/>
                <a:cs typeface="Arial" panose="020B0604020202020204" pitchFamily="34" charset="0"/>
              </a:rPr>
              <a:t>(),</a:t>
            </a:r>
            <a:r>
              <a:rPr lang="it-IT" sz="1100" dirty="0">
                <a:solidFill>
                  <a:srgbClr val="000000"/>
                </a:solidFill>
                <a:latin typeface="Arial" panose="020B0604020202020204" pitchFamily="34" charset="0"/>
                <a:cs typeface="Arial" panose="020B0604020202020204" pitchFamily="34" charset="0"/>
              </a:rPr>
              <a:t> coro_fn_2</a:t>
            </a:r>
            <a:r>
              <a:rPr lang="it-IT" sz="1100" b="1" dirty="0">
                <a:solidFill>
                  <a:srgbClr val="000080"/>
                </a:solidFill>
                <a:latin typeface="Arial" panose="020B0604020202020204" pitchFamily="34" charset="0"/>
                <a:cs typeface="Arial" panose="020B0604020202020204" pitchFamily="34" charset="0"/>
              </a:rPr>
              <a:t>(),</a:t>
            </a:r>
            <a:r>
              <a:rPr lang="it-IT" sz="1100" dirty="0">
                <a:solidFill>
                  <a:srgbClr val="000000"/>
                </a:solidFill>
                <a:latin typeface="Arial" panose="020B0604020202020204" pitchFamily="34" charset="0"/>
                <a:cs typeface="Arial" panose="020B0604020202020204" pitchFamily="34" charset="0"/>
              </a:rPr>
              <a:t> coro_fn_3</a:t>
            </a:r>
            <a:r>
              <a:rPr lang="it-IT" sz="1100" b="1" dirty="0">
                <a:solidFill>
                  <a:srgbClr val="000080"/>
                </a:solidFill>
                <a:latin typeface="Arial" panose="020B0604020202020204" pitchFamily="34" charset="0"/>
                <a:cs typeface="Arial" panose="020B0604020202020204" pitchFamily="34" charset="0"/>
              </a:rPr>
              <a:t>()]</a:t>
            </a:r>
            <a:endParaRPr lang="it-IT"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    </a:t>
            </a:r>
            <a:r>
              <a:rPr lang="en-US" sz="1100" dirty="0" err="1">
                <a:solidFill>
                  <a:srgbClr val="000000"/>
                </a:solidFill>
                <a:latin typeface="Arial" panose="020B0604020202020204" pitchFamily="34" charset="0"/>
                <a:cs typeface="Arial" panose="020B0604020202020204" pitchFamily="34" charset="0"/>
              </a:rPr>
              <a:t>tasktype</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asyncio</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iscoroutine</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x</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 </a:t>
            </a:r>
            <a:r>
              <a:rPr lang="en-US" sz="1100" b="1" dirty="0">
                <a:solidFill>
                  <a:srgbClr val="0000FF"/>
                </a:solidFill>
                <a:latin typeface="Arial" panose="020B0604020202020204" pitchFamily="34" charset="0"/>
                <a:cs typeface="Arial" panose="020B0604020202020204" pitchFamily="34" charset="0"/>
              </a:rPr>
              <a:t>for</a:t>
            </a:r>
            <a:r>
              <a:rPr lang="en-US" sz="1100" dirty="0">
                <a:solidFill>
                  <a:srgbClr val="000000"/>
                </a:solidFill>
                <a:latin typeface="Arial" panose="020B0604020202020204" pitchFamily="34" charset="0"/>
                <a:cs typeface="Arial" panose="020B0604020202020204" pitchFamily="34" charset="0"/>
              </a:rPr>
              <a:t> x </a:t>
            </a:r>
            <a:r>
              <a:rPr lang="en-US" sz="1100" b="1" dirty="0">
                <a:solidFill>
                  <a:srgbClr val="0000FF"/>
                </a:solidFill>
                <a:latin typeface="Arial" panose="020B0604020202020204" pitchFamily="34" charset="0"/>
                <a:cs typeface="Arial" panose="020B0604020202020204" pitchFamily="34" charset="0"/>
              </a:rPr>
              <a:t>in</a:t>
            </a:r>
            <a:r>
              <a:rPr lang="en-US" sz="1100" dirty="0">
                <a:solidFill>
                  <a:srgbClr val="000000"/>
                </a:solidFill>
                <a:latin typeface="Arial" panose="020B0604020202020204" pitchFamily="34" charset="0"/>
                <a:cs typeface="Arial" panose="020B0604020202020204" pitchFamily="34" charset="0"/>
              </a:rPr>
              <a:t> tasks</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FF"/>
                </a:solidFill>
                <a:latin typeface="Arial" panose="020B0604020202020204" pitchFamily="34" charset="0"/>
                <a:cs typeface="Arial" panose="020B0604020202020204" pitchFamily="34" charset="0"/>
              </a:rPr>
              <a:t>print</a:t>
            </a:r>
            <a:r>
              <a:rPr lang="en-IN" sz="1100" b="1" dirty="0">
                <a:solidFill>
                  <a:srgbClr val="000080"/>
                </a:solidFill>
                <a:latin typeface="Arial" panose="020B0604020202020204" pitchFamily="34" charset="0"/>
                <a:cs typeface="Arial" panose="020B0604020202020204" pitchFamily="34" charset="0"/>
              </a:rPr>
              <a:t>(</a:t>
            </a:r>
            <a:r>
              <a:rPr lang="en-IN" sz="1100" dirty="0" err="1">
                <a:solidFill>
                  <a:srgbClr val="000000"/>
                </a:solidFill>
                <a:latin typeface="Arial" panose="020B0604020202020204" pitchFamily="34" charset="0"/>
                <a:cs typeface="Arial" panose="020B0604020202020204" pitchFamily="34" charset="0"/>
              </a:rPr>
              <a:t>tasktype</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r>
              <a:rPr lang="en-IN" sz="1100" dirty="0">
                <a:solidFill>
                  <a:srgbClr val="000000"/>
                </a:solidFill>
                <a:latin typeface="Arial" panose="020B0604020202020204" pitchFamily="34" charset="0"/>
                <a:cs typeface="Arial" panose="020B0604020202020204" pitchFamily="34" charset="0"/>
              </a:rPr>
              <a:t>    </a:t>
            </a:r>
            <a:r>
              <a:rPr lang="en-IN" sz="1100" b="1" dirty="0">
                <a:solidFill>
                  <a:srgbClr val="0000FF"/>
                </a:solidFill>
                <a:latin typeface="Arial" panose="020B0604020202020204" pitchFamily="34" charset="0"/>
                <a:cs typeface="Arial" panose="020B0604020202020204" pitchFamily="34" charset="0"/>
              </a:rPr>
              <a:t>await</a:t>
            </a:r>
            <a:r>
              <a:rPr lang="en-IN" sz="1100" dirty="0">
                <a:solidFill>
                  <a:srgbClr val="000000"/>
                </a:solidFill>
                <a:latin typeface="Arial" panose="020B0604020202020204" pitchFamily="34" charset="0"/>
                <a:cs typeface="Arial" panose="020B0604020202020204" pitchFamily="34" charset="0"/>
              </a:rPr>
              <a:t> </a:t>
            </a:r>
            <a:r>
              <a:rPr lang="en-IN" sz="1100" dirty="0" err="1">
                <a:solidFill>
                  <a:srgbClr val="000000"/>
                </a:solidFill>
                <a:latin typeface="Arial" panose="020B0604020202020204" pitchFamily="34" charset="0"/>
                <a:cs typeface="Arial" panose="020B0604020202020204" pitchFamily="34" charset="0"/>
              </a:rPr>
              <a:t>asyncio</a:t>
            </a:r>
            <a:r>
              <a:rPr lang="en-IN" sz="1100" b="1" dirty="0" err="1">
                <a:solidFill>
                  <a:srgbClr val="000080"/>
                </a:solidFill>
                <a:latin typeface="Arial" panose="020B0604020202020204" pitchFamily="34" charset="0"/>
                <a:cs typeface="Arial" panose="020B0604020202020204" pitchFamily="34" charset="0"/>
              </a:rPr>
              <a:t>.</a:t>
            </a:r>
            <a:r>
              <a:rPr lang="en-IN" sz="1100" dirty="0" err="1">
                <a:solidFill>
                  <a:srgbClr val="000000"/>
                </a:solidFill>
                <a:latin typeface="Arial" panose="020B0604020202020204" pitchFamily="34" charset="0"/>
                <a:cs typeface="Arial" panose="020B0604020202020204" pitchFamily="34" charset="0"/>
              </a:rPr>
              <a:t>gather</a:t>
            </a:r>
            <a:r>
              <a:rPr lang="en-IN" sz="1100" b="1" dirty="0">
                <a:solidFill>
                  <a:srgbClr val="000080"/>
                </a:solidFill>
                <a:latin typeface="Arial" panose="020B0604020202020204" pitchFamily="34" charset="0"/>
                <a:cs typeface="Arial" panose="020B0604020202020204" pitchFamily="34" charset="0"/>
              </a:rPr>
              <a:t>(*</a:t>
            </a:r>
            <a:r>
              <a:rPr lang="en-IN" sz="1100" dirty="0">
                <a:solidFill>
                  <a:srgbClr val="000000"/>
                </a:solidFill>
                <a:latin typeface="Arial" panose="020B0604020202020204" pitchFamily="34" charset="0"/>
                <a:cs typeface="Arial" panose="020B0604020202020204" pitchFamily="34" charset="0"/>
              </a:rPr>
              <a:t>tasks</a:t>
            </a:r>
            <a:r>
              <a:rPr lang="en-IN" sz="1100" b="1" dirty="0">
                <a:solidFill>
                  <a:srgbClr val="000080"/>
                </a:solidFill>
                <a:latin typeface="Arial" panose="020B0604020202020204" pitchFamily="34" charset="0"/>
                <a:cs typeface="Arial" panose="020B0604020202020204" pitchFamily="34" charset="0"/>
              </a:rPr>
              <a:t>)</a:t>
            </a:r>
            <a:endParaRPr lang="en-IN"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endParaRPr lang="en-IN" sz="1100" dirty="0">
              <a:solidFill>
                <a:srgbClr val="000000"/>
              </a:solidFill>
              <a:latin typeface="Arial" panose="020B0604020202020204" pitchFamily="34" charset="0"/>
              <a:cs typeface="Arial" panose="020B0604020202020204" pitchFamily="34" charset="0"/>
            </a:endParaRPr>
          </a:p>
          <a:p>
            <a:r>
              <a:rPr lang="nl-NL" sz="1100" dirty="0">
                <a:solidFill>
                  <a:srgbClr val="000000"/>
                </a:solidFill>
                <a:latin typeface="Arial" panose="020B0604020202020204" pitchFamily="34" charset="0"/>
                <a:cs typeface="Arial" panose="020B0604020202020204" pitchFamily="34" charset="0"/>
              </a:rPr>
              <a:t>loop </a:t>
            </a:r>
            <a:r>
              <a:rPr lang="nl-NL" sz="1100" b="1" dirty="0">
                <a:solidFill>
                  <a:srgbClr val="000080"/>
                </a:solidFill>
                <a:latin typeface="Arial" panose="020B0604020202020204" pitchFamily="34" charset="0"/>
                <a:cs typeface="Arial" panose="020B0604020202020204" pitchFamily="34" charset="0"/>
              </a:rPr>
              <a:t>=</a:t>
            </a:r>
            <a:r>
              <a:rPr lang="nl-NL" sz="1100" dirty="0">
                <a:solidFill>
                  <a:srgbClr val="000000"/>
                </a:solidFill>
                <a:latin typeface="Arial" panose="020B0604020202020204" pitchFamily="34" charset="0"/>
                <a:cs typeface="Arial" panose="020B0604020202020204" pitchFamily="34" charset="0"/>
              </a:rPr>
              <a:t> asyncio</a:t>
            </a:r>
            <a:r>
              <a:rPr lang="nl-NL" sz="1100" b="1" dirty="0">
                <a:solidFill>
                  <a:srgbClr val="000080"/>
                </a:solidFill>
                <a:latin typeface="Arial" panose="020B0604020202020204" pitchFamily="34" charset="0"/>
                <a:cs typeface="Arial" panose="020B0604020202020204" pitchFamily="34" charset="0"/>
              </a:rPr>
              <a:t>.</a:t>
            </a:r>
            <a:r>
              <a:rPr lang="nl-NL" sz="1100" dirty="0">
                <a:solidFill>
                  <a:srgbClr val="000000"/>
                </a:solidFill>
                <a:latin typeface="Arial" panose="020B0604020202020204" pitchFamily="34" charset="0"/>
                <a:cs typeface="Arial" panose="020B0604020202020204" pitchFamily="34" charset="0"/>
              </a:rPr>
              <a:t>get_event_loop</a:t>
            </a:r>
            <a:r>
              <a:rPr lang="nl-NL" sz="1100" b="1" dirty="0">
                <a:solidFill>
                  <a:srgbClr val="000080"/>
                </a:solidFill>
                <a:latin typeface="Arial" panose="020B0604020202020204" pitchFamily="34" charset="0"/>
                <a:cs typeface="Arial" panose="020B0604020202020204" pitchFamily="34" charset="0"/>
              </a:rPr>
              <a:t>()</a:t>
            </a:r>
            <a:endParaRPr lang="nl-NL" sz="1100" dirty="0">
              <a:solidFill>
                <a:srgbClr val="000000"/>
              </a:solidFill>
              <a:latin typeface="Arial" panose="020B0604020202020204" pitchFamily="34" charset="0"/>
              <a:cs typeface="Arial" panose="020B0604020202020204" pitchFamily="34" charset="0"/>
            </a:endParaRPr>
          </a:p>
          <a:p>
            <a:r>
              <a:rPr lang="en-US" sz="1100" dirty="0" err="1">
                <a:solidFill>
                  <a:srgbClr val="000000"/>
                </a:solidFill>
                <a:latin typeface="Arial" panose="020B0604020202020204" pitchFamily="34" charset="0"/>
                <a:cs typeface="Arial" panose="020B0604020202020204" pitchFamily="34" charset="0"/>
              </a:rPr>
              <a:t>loop</a:t>
            </a:r>
            <a:r>
              <a:rPr lang="en-US" sz="1100" b="1" dirty="0" err="1">
                <a:solidFill>
                  <a:srgbClr val="000080"/>
                </a:solidFill>
                <a:latin typeface="Arial" panose="020B0604020202020204" pitchFamily="34" charset="0"/>
                <a:cs typeface="Arial" panose="020B0604020202020204" pitchFamily="34" charset="0"/>
              </a:rPr>
              <a:t>.</a:t>
            </a:r>
            <a:r>
              <a:rPr lang="en-US" sz="1100" dirty="0" err="1">
                <a:solidFill>
                  <a:srgbClr val="000000"/>
                </a:solidFill>
                <a:latin typeface="Arial" panose="020B0604020202020204" pitchFamily="34" charset="0"/>
                <a:cs typeface="Arial" panose="020B0604020202020204" pitchFamily="34" charset="0"/>
              </a:rPr>
              <a:t>run_until_complete</a:t>
            </a:r>
            <a:r>
              <a:rPr lang="en-US" sz="1100" b="1" dirty="0">
                <a:solidFill>
                  <a:srgbClr val="000080"/>
                </a:solidFill>
                <a:latin typeface="Arial" panose="020B0604020202020204" pitchFamily="34" charset="0"/>
                <a:cs typeface="Arial" panose="020B0604020202020204" pitchFamily="34" charset="0"/>
              </a:rPr>
              <a:t>(</a:t>
            </a:r>
            <a:r>
              <a:rPr lang="en-US" sz="1100" dirty="0">
                <a:solidFill>
                  <a:srgbClr val="000000"/>
                </a:solidFill>
                <a:latin typeface="Arial" panose="020B0604020202020204" pitchFamily="34" charset="0"/>
                <a:cs typeface="Arial" panose="020B0604020202020204" pitchFamily="34" charset="0"/>
              </a:rPr>
              <a:t>main</a:t>
            </a:r>
            <a:r>
              <a:rPr lang="en-US" sz="1100" b="1" dirty="0">
                <a:solidFill>
                  <a:srgbClr val="000080"/>
                </a:solidFill>
                <a:latin typeface="Arial" panose="020B0604020202020204" pitchFamily="34" charset="0"/>
                <a:cs typeface="Arial" panose="020B0604020202020204" pitchFamily="34" charset="0"/>
              </a:rPr>
              <a:t>())</a:t>
            </a:r>
            <a:endParaRPr lang="en-US" sz="1100" dirty="0">
              <a:solidFill>
                <a:srgbClr val="000000"/>
              </a:solidFill>
              <a:latin typeface="Arial" panose="020B0604020202020204" pitchFamily="34" charset="0"/>
              <a:cs typeface="Arial" panose="020B0604020202020204" pitchFamily="34" charset="0"/>
            </a:endParaRPr>
          </a:p>
          <a:p>
            <a:r>
              <a:rPr lang="en-IN" sz="1100" dirty="0" err="1">
                <a:solidFill>
                  <a:srgbClr val="000000"/>
                </a:solidFill>
                <a:latin typeface="Arial" panose="020B0604020202020204" pitchFamily="34" charset="0"/>
                <a:cs typeface="Arial" panose="020B0604020202020204" pitchFamily="34" charset="0"/>
              </a:rPr>
              <a:t>loop</a:t>
            </a:r>
            <a:r>
              <a:rPr lang="en-IN" sz="1100" b="1" dirty="0" err="1">
                <a:solidFill>
                  <a:srgbClr val="000080"/>
                </a:solidFill>
                <a:latin typeface="Arial" panose="020B0604020202020204" pitchFamily="34" charset="0"/>
                <a:cs typeface="Arial" panose="020B0604020202020204" pitchFamily="34" charset="0"/>
              </a:rPr>
              <a:t>.</a:t>
            </a:r>
            <a:r>
              <a:rPr lang="en-IN" sz="1100" dirty="0" err="1">
                <a:solidFill>
                  <a:srgbClr val="000000"/>
                </a:solidFill>
                <a:latin typeface="Arial" panose="020B0604020202020204" pitchFamily="34" charset="0"/>
                <a:cs typeface="Arial" panose="020B0604020202020204" pitchFamily="34" charset="0"/>
              </a:rPr>
              <a:t>close</a:t>
            </a:r>
            <a:r>
              <a:rPr lang="en-IN" sz="1100" b="1" dirty="0">
                <a:solidFill>
                  <a:srgbClr val="000080"/>
                </a:solidFill>
                <a:latin typeface="Arial" panose="020B0604020202020204" pitchFamily="34" charset="0"/>
                <a:cs typeface="Arial" panose="020B0604020202020204" pitchFamily="34" charset="0"/>
              </a:rPr>
              <a:t>()</a:t>
            </a:r>
            <a:endParaRPr lang="en-IN" sz="11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4CCBE2F-99F9-434A-B2E4-7A5B8C1BE393}"/>
              </a:ext>
            </a:extLst>
          </p:cNvPr>
          <p:cNvSpPr/>
          <p:nvPr/>
        </p:nvSpPr>
        <p:spPr>
          <a:xfrm>
            <a:off x="8321336" y="5000006"/>
            <a:ext cx="3592497" cy="175432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sz="1200" b="1" dirty="0">
                <a:latin typeface="Arial" panose="020B0604020202020204" pitchFamily="34" charset="0"/>
                <a:ea typeface="Calibri" panose="020F0502020204030204" pitchFamily="34" charset="0"/>
                <a:cs typeface="Arial" panose="020B0604020202020204" pitchFamily="34" charset="0"/>
              </a:rPr>
              <a:t>O/P:</a:t>
            </a: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[True, True, True]</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Coroutine 1 started work: at 0.0 seconds</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Let us do some work while the coroutines are blocked, at 0.0 seconds</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Coroutine 2 started work: at 0.0 seconds</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Done!</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Coroutine 1 ended work: at 2.0 seconds</a:t>
            </a:r>
            <a:endParaRPr lang="en-IN" sz="12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US" sz="1200" dirty="0">
                <a:latin typeface="Arial" panose="020B0604020202020204" pitchFamily="34" charset="0"/>
                <a:ea typeface="Calibri" panose="020F0502020204030204" pitchFamily="34" charset="0"/>
                <a:cs typeface="Arial" panose="020B0604020202020204" pitchFamily="34" charset="0"/>
              </a:rPr>
              <a:t>Coroutine 2 Ended work: at 2.0 seconds</a:t>
            </a:r>
            <a:endParaRPr lang="en-IN" sz="1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746176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FA7F4-1F2A-4323-819D-F67F3CFF8ECD}"/>
              </a:ext>
            </a:extLst>
          </p:cNvPr>
          <p:cNvSpPr/>
          <p:nvPr/>
        </p:nvSpPr>
        <p:spPr>
          <a:xfrm>
            <a:off x="1257421" y="572497"/>
            <a:ext cx="1031051" cy="369332"/>
          </a:xfrm>
          <a:prstGeom prst="rect">
            <a:avLst/>
          </a:prstGeom>
        </p:spPr>
        <p:txBody>
          <a:bodyPr wrap="none">
            <a:spAutoFit/>
          </a:bodyPr>
          <a:lstStyle/>
          <a:p>
            <a:pPr>
              <a:spcAft>
                <a:spcPts val="0"/>
              </a:spcAft>
            </a:pPr>
            <a:r>
              <a:rPr lang="en-US" b="1" u="sng" dirty="0">
                <a:latin typeface="Arial" panose="020B0604020202020204" pitchFamily="34" charset="0"/>
                <a:ea typeface="Calibri" panose="020F0502020204030204" pitchFamily="34" charset="0"/>
              </a:rPr>
              <a:t>Agenda</a:t>
            </a:r>
            <a:endParaRPr lang="en-IN" dirty="0">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F8245E6E-0D04-4932-998F-EDF492D7EF9A}"/>
              </a:ext>
            </a:extLst>
          </p:cNvPr>
          <p:cNvSpPr txBox="1"/>
          <p:nvPr/>
        </p:nvSpPr>
        <p:spPr>
          <a:xfrm>
            <a:off x="3060829" y="1025645"/>
            <a:ext cx="4062331" cy="521732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Prerequisites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Process- Based Parallelism</a:t>
            </a:r>
            <a:endParaRPr lang="en-IN"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Communicating Between Processes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Synchronization Between Processes</a:t>
            </a:r>
            <a:endParaRPr lang="en-IN"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Sharing Memory Between Processes</a:t>
            </a:r>
            <a:endParaRPr lang="en-IN"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Multiprocessing — Using Process Pool </a:t>
            </a:r>
            <a:endParaRPr lang="en-IN"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Launching Parallel Tasks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Example using -</a:t>
            </a:r>
          </a:p>
          <a:p>
            <a:pPr>
              <a:lnSpc>
                <a:spcPct val="150000"/>
              </a:lnSpc>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ThreadPool</a:t>
            </a: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ProcesssPool</a:t>
            </a: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Python Generators And Coroutine</a:t>
            </a:r>
          </a:p>
          <a:p>
            <a:pPr marL="285750" indent="-285750">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Async </a:t>
            </a:r>
            <a:r>
              <a:rPr lang="en-US" sz="1600" dirty="0">
                <a:latin typeface="Arial" panose="020B0604020202020204" pitchFamily="34" charset="0"/>
                <a:cs typeface="Arial" panose="020B0604020202020204" pitchFamily="34" charset="0"/>
              </a:rPr>
              <a:t>IO Based Coroutine</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Brief Overview of Socket Programming</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Building a Concurrent WebCrawler</a:t>
            </a:r>
            <a:endParaRPr lang="en-US" sz="1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27551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17259D-A43F-45FF-B784-722DA8B0B55D}"/>
              </a:ext>
            </a:extLst>
          </p:cNvPr>
          <p:cNvSpPr/>
          <p:nvPr/>
        </p:nvSpPr>
        <p:spPr>
          <a:xfrm>
            <a:off x="793725" y="341336"/>
            <a:ext cx="7028527" cy="369332"/>
          </a:xfrm>
          <a:prstGeom prst="rect">
            <a:avLst/>
          </a:prstGeom>
        </p:spPr>
        <p:txBody>
          <a:bodyPr wrap="none">
            <a:spAutoFit/>
          </a:bodyPr>
          <a:lstStyle/>
          <a:p>
            <a:r>
              <a:rPr lang="en-US" b="1" u="sng" dirty="0">
                <a:latin typeface="Arial" panose="020B0604020202020204" pitchFamily="34" charset="0"/>
              </a:rPr>
              <a:t>TCP Echo Server Using </a:t>
            </a:r>
            <a:r>
              <a:rPr lang="en-US" b="1" u="sng" dirty="0" err="1">
                <a:latin typeface="Arial" panose="020B0604020202020204" pitchFamily="34" charset="0"/>
              </a:rPr>
              <a:t>ThreadPool</a:t>
            </a:r>
            <a:r>
              <a:rPr lang="en-US" b="1" u="sng" dirty="0">
                <a:latin typeface="Arial" panose="020B0604020202020204" pitchFamily="34" charset="0"/>
              </a:rPr>
              <a:t> From Concurrent. Futures</a:t>
            </a:r>
            <a:endParaRPr lang="en-IN" b="1" u="sng" dirty="0">
              <a:latin typeface="Arial" panose="020B0604020202020204" pitchFamily="34" charset="0"/>
            </a:endParaRPr>
          </a:p>
        </p:txBody>
      </p:sp>
      <p:sp>
        <p:nvSpPr>
          <p:cNvPr id="3" name="Rectangle 2">
            <a:extLst>
              <a:ext uri="{FF2B5EF4-FFF2-40B4-BE49-F238E27FC236}">
                <a16:creationId xmlns:a16="http://schemas.microsoft.com/office/drawing/2014/main" id="{C965AD17-CE83-4E2C-B12E-B6104F23443F}"/>
              </a:ext>
            </a:extLst>
          </p:cNvPr>
          <p:cNvSpPr/>
          <p:nvPr/>
        </p:nvSpPr>
        <p:spPr>
          <a:xfrm>
            <a:off x="2799424" y="998348"/>
            <a:ext cx="7871534" cy="578619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IN" sz="1000" dirty="0">
                <a:solidFill>
                  <a:srgbClr val="FF8000"/>
                </a:solidFill>
                <a:latin typeface="Arial" panose="020B0604020202020204" pitchFamily="34" charset="0"/>
                <a:cs typeface="Arial" panose="020B0604020202020204" pitchFamily="34" charset="0"/>
              </a:rPr>
              <a:t>"""TCP Echo Server Module"""</a:t>
            </a:r>
            <a:endParaRPr lang="en-IN" sz="1000" dirty="0">
              <a:solidFill>
                <a:srgbClr val="000000"/>
              </a:solidFill>
              <a:latin typeface="Arial" panose="020B0604020202020204" pitchFamily="34" charset="0"/>
              <a:cs typeface="Arial" panose="020B0604020202020204" pitchFamily="34" charset="0"/>
            </a:endParaRPr>
          </a:p>
          <a:p>
            <a:endParaRPr lang="en-IN" sz="1000" dirty="0">
              <a:solidFill>
                <a:srgbClr val="000000"/>
              </a:solidFill>
              <a:latin typeface="Arial" panose="020B0604020202020204" pitchFamily="34" charset="0"/>
              <a:cs typeface="Arial" panose="020B0604020202020204" pitchFamily="34" charset="0"/>
            </a:endParaRPr>
          </a:p>
          <a:p>
            <a:r>
              <a:rPr lang="en-US" sz="1000" b="1" dirty="0">
                <a:solidFill>
                  <a:srgbClr val="0000FF"/>
                </a:solidFill>
                <a:latin typeface="Arial" panose="020B0604020202020204" pitchFamily="34" charset="0"/>
                <a:cs typeface="Arial" panose="020B0604020202020204" pitchFamily="34" charset="0"/>
              </a:rPr>
              <a:t>from</a:t>
            </a:r>
            <a:r>
              <a:rPr lang="en-US" sz="1000" dirty="0">
                <a:solidFill>
                  <a:srgbClr val="000000"/>
                </a:solidFill>
                <a:latin typeface="Arial" panose="020B0604020202020204" pitchFamily="34" charset="0"/>
                <a:cs typeface="Arial" panose="020B0604020202020204" pitchFamily="34" charset="0"/>
              </a:rPr>
              <a:t>  socket </a:t>
            </a:r>
            <a:r>
              <a:rPr lang="en-US" sz="1000" b="1" dirty="0">
                <a:solidFill>
                  <a:srgbClr val="0000FF"/>
                </a:solidFill>
                <a:latin typeface="Arial" panose="020B0604020202020204" pitchFamily="34" charset="0"/>
                <a:cs typeface="Arial" panose="020B0604020202020204" pitchFamily="34" charset="0"/>
              </a:rPr>
              <a:t>import</a:t>
            </a:r>
            <a:r>
              <a:rPr lang="en-US" sz="1000" dirty="0">
                <a:solidFill>
                  <a:srgbClr val="000000"/>
                </a:solidFill>
                <a:latin typeface="Arial" panose="020B0604020202020204" pitchFamily="34" charset="0"/>
                <a:cs typeface="Arial" panose="020B0604020202020204" pitchFamily="34" charset="0"/>
              </a:rPr>
              <a:t> AF_INET</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SOCK_STREAM</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socket</a:t>
            </a:r>
          </a:p>
          <a:p>
            <a:r>
              <a:rPr lang="en-US" sz="1000" b="1" dirty="0">
                <a:solidFill>
                  <a:srgbClr val="0000FF"/>
                </a:solidFill>
                <a:latin typeface="Arial" panose="020B0604020202020204" pitchFamily="34" charset="0"/>
                <a:cs typeface="Arial" panose="020B0604020202020204" pitchFamily="34" charset="0"/>
              </a:rPr>
              <a:t>from</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concurrent</a:t>
            </a:r>
            <a:r>
              <a:rPr lang="en-US" sz="1000" b="1" dirty="0" err="1">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futures</a:t>
            </a:r>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FF"/>
                </a:solidFill>
                <a:latin typeface="Arial" panose="020B0604020202020204" pitchFamily="34" charset="0"/>
                <a:cs typeface="Arial" panose="020B0604020202020204" pitchFamily="34" charset="0"/>
              </a:rPr>
              <a:t>import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ThreadPoolExecutor</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LISTEN_Q </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0000"/>
                </a:solidFill>
                <a:latin typeface="Arial" panose="020B0604020202020204" pitchFamily="34" charset="0"/>
                <a:cs typeface="Arial" panose="020B0604020202020204" pitchFamily="34" charset="0"/>
              </a:rPr>
              <a:t>5</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MAX_BYTES </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0000"/>
                </a:solidFill>
                <a:latin typeface="Arial" panose="020B0604020202020204" pitchFamily="34" charset="0"/>
                <a:cs typeface="Arial" panose="020B0604020202020204" pitchFamily="34" charset="0"/>
              </a:rPr>
              <a:t>1000</a:t>
            </a:r>
            <a:endParaRPr lang="en-IN"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MAX_NO_OF_THREADS </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a:solidFill>
                  <a:srgbClr val="FF0000"/>
                </a:solidFill>
                <a:latin typeface="Arial" panose="020B0604020202020204" pitchFamily="34" charset="0"/>
                <a:cs typeface="Arial" panose="020B0604020202020204" pitchFamily="34" charset="0"/>
              </a:rPr>
              <a:t>50</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SERVER_PORT </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0000"/>
                </a:solidFill>
                <a:latin typeface="Arial" panose="020B0604020202020204" pitchFamily="34" charset="0"/>
                <a:cs typeface="Arial" panose="020B0604020202020204" pitchFamily="34" charset="0"/>
              </a:rPr>
              <a:t>39359</a:t>
            </a:r>
            <a:endParaRPr lang="en-IN" sz="1000" dirty="0">
              <a:solidFill>
                <a:srgbClr val="000000"/>
              </a:solidFill>
              <a:latin typeface="Arial" panose="020B0604020202020204" pitchFamily="34" charset="0"/>
              <a:cs typeface="Arial" panose="020B0604020202020204" pitchFamily="34" charset="0"/>
            </a:endParaRPr>
          </a:p>
          <a:p>
            <a:endParaRPr lang="en-IN" sz="1000" dirty="0">
              <a:solidFill>
                <a:srgbClr val="000000"/>
              </a:solidFill>
              <a:latin typeface="Arial" panose="020B0604020202020204" pitchFamily="34" charset="0"/>
              <a:cs typeface="Arial" panose="020B0604020202020204" pitchFamily="34" charset="0"/>
            </a:endParaRPr>
          </a:p>
          <a:p>
            <a:r>
              <a:rPr lang="en-IN" sz="1000" b="1" dirty="0">
                <a:solidFill>
                  <a:srgbClr val="0000FF"/>
                </a:solidFill>
                <a:latin typeface="Arial" panose="020B0604020202020204" pitchFamily="34" charset="0"/>
                <a:cs typeface="Arial" panose="020B0604020202020204" pitchFamily="34" charset="0"/>
              </a:rPr>
              <a:t>def</a:t>
            </a:r>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00FF"/>
                </a:solidFill>
                <a:latin typeface="Arial" panose="020B0604020202020204" pitchFamily="34" charset="0"/>
                <a:cs typeface="Arial" panose="020B0604020202020204" pitchFamily="34" charset="0"/>
              </a:rPr>
              <a:t>main</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8000"/>
                </a:solidFill>
                <a:latin typeface="Arial" panose="020B0604020202020204" pitchFamily="34" charset="0"/>
                <a:cs typeface="Arial" panose="020B0604020202020204" pitchFamily="34" charset="0"/>
              </a:rPr>
              <a:t>"""Main Server"""</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echo_server</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808080"/>
                </a:solidFill>
                <a:latin typeface="Arial" panose="020B0604020202020204" pitchFamily="34" charset="0"/>
                <a:cs typeface="Arial" panose="020B0604020202020204" pitchFamily="34" charset="0"/>
              </a:rPr>
              <a:t>''</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SERVER_PORT</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p>
          <a:p>
            <a:r>
              <a:rPr lang="en-IN" sz="1000" b="1" dirty="0">
                <a:solidFill>
                  <a:srgbClr val="0000FF"/>
                </a:solidFill>
                <a:latin typeface="Arial" panose="020B0604020202020204" pitchFamily="34" charset="0"/>
                <a:cs typeface="Arial" panose="020B0604020202020204" pitchFamily="34" charset="0"/>
              </a:rPr>
              <a:t>def</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FF00FF"/>
                </a:solidFill>
                <a:latin typeface="Arial" panose="020B0604020202020204" pitchFamily="34" charset="0"/>
                <a:cs typeface="Arial" panose="020B0604020202020204" pitchFamily="34" charset="0"/>
              </a:rPr>
              <a:t>serve_client</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sock</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client_addr</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8000"/>
                </a:solidFill>
                <a:latin typeface="Arial" panose="020B0604020202020204" pitchFamily="34" charset="0"/>
                <a:cs typeface="Arial" panose="020B0604020202020204" pitchFamily="34" charset="0"/>
              </a:rPr>
              <a:t>"""Handle a client connection"""</a:t>
            </a:r>
            <a:endParaRPr lang="en-IN"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FF"/>
                </a:solidFill>
                <a:latin typeface="Arial" panose="020B0604020202020204" pitchFamily="34" charset="0"/>
                <a:cs typeface="Arial" panose="020B0604020202020204" pitchFamily="34" charset="0"/>
              </a:rPr>
              <a:t>print</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808080"/>
                </a:solidFill>
                <a:latin typeface="Arial" panose="020B0604020202020204" pitchFamily="34" charset="0"/>
                <a:cs typeface="Arial" panose="020B0604020202020204" pitchFamily="34" charset="0"/>
              </a:rPr>
              <a:t>'Got connection from'</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client_addr</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while</a:t>
            </a:r>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True</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msg</a:t>
            </a:r>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sock</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recv</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MAX_BYTES</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if</a:t>
            </a:r>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not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msg</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break</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print</a:t>
            </a:r>
            <a:r>
              <a:rPr lang="en-IN" sz="1000" b="1" dirty="0">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msg</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sock</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sendall</a:t>
            </a:r>
            <a:r>
              <a:rPr lang="en-IN" sz="1000" b="1" dirty="0">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msg</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print</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808080"/>
                </a:solidFill>
                <a:latin typeface="Arial" panose="020B0604020202020204" pitchFamily="34" charset="0"/>
                <a:cs typeface="Arial" panose="020B0604020202020204" pitchFamily="34" charset="0"/>
              </a:rPr>
              <a:t>'Client closed connection'</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sock</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close</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endParaRPr lang="en-IN" sz="1000" dirty="0">
              <a:solidFill>
                <a:srgbClr val="000000"/>
              </a:solidFill>
              <a:latin typeface="Arial" panose="020B0604020202020204" pitchFamily="34" charset="0"/>
              <a:cs typeface="Arial" panose="020B0604020202020204" pitchFamily="34" charset="0"/>
            </a:endParaRPr>
          </a:p>
          <a:p>
            <a:r>
              <a:rPr lang="en-IN" sz="1000" b="1" dirty="0">
                <a:solidFill>
                  <a:srgbClr val="0000FF"/>
                </a:solidFill>
                <a:latin typeface="Arial" panose="020B0604020202020204" pitchFamily="34" charset="0"/>
                <a:cs typeface="Arial" panose="020B0604020202020204" pitchFamily="34" charset="0"/>
              </a:rPr>
              <a:t>def</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FF00FF"/>
                </a:solidFill>
                <a:latin typeface="Arial" panose="020B0604020202020204" pitchFamily="34" charset="0"/>
                <a:cs typeface="Arial" panose="020B0604020202020204" pitchFamily="34" charset="0"/>
              </a:rPr>
              <a:t>echo_server</a:t>
            </a:r>
            <a:r>
              <a:rPr lang="en-IN" sz="1000" b="1" dirty="0">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addr</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    pool </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ThreadPoolExecutor</a:t>
            </a:r>
            <a:r>
              <a:rPr lang="en-US" sz="1000" b="1" dirty="0">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max_workers</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MAX_NO_OF_THREADS</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da-DK" sz="1000" dirty="0">
                <a:solidFill>
                  <a:srgbClr val="000000"/>
                </a:solidFill>
                <a:latin typeface="Arial" panose="020B0604020202020204" pitchFamily="34" charset="0"/>
                <a:cs typeface="Arial" panose="020B0604020202020204" pitchFamily="34" charset="0"/>
              </a:rPr>
              <a:t>    listening_sock </a:t>
            </a:r>
            <a:r>
              <a:rPr lang="da-DK" sz="1000" b="1" dirty="0">
                <a:solidFill>
                  <a:srgbClr val="000080"/>
                </a:solidFill>
                <a:latin typeface="Arial" panose="020B0604020202020204" pitchFamily="34" charset="0"/>
                <a:cs typeface="Arial" panose="020B0604020202020204" pitchFamily="34" charset="0"/>
              </a:rPr>
              <a:t>=</a:t>
            </a:r>
            <a:r>
              <a:rPr lang="da-DK" sz="1000" dirty="0">
                <a:solidFill>
                  <a:srgbClr val="000000"/>
                </a:solidFill>
                <a:latin typeface="Arial" panose="020B0604020202020204" pitchFamily="34" charset="0"/>
                <a:cs typeface="Arial" panose="020B0604020202020204" pitchFamily="34" charset="0"/>
              </a:rPr>
              <a:t> socket</a:t>
            </a:r>
            <a:r>
              <a:rPr lang="da-DK" sz="1000" b="1" dirty="0">
                <a:solidFill>
                  <a:srgbClr val="000080"/>
                </a:solidFill>
                <a:latin typeface="Arial" panose="020B0604020202020204" pitchFamily="34" charset="0"/>
                <a:cs typeface="Arial" panose="020B0604020202020204" pitchFamily="34" charset="0"/>
              </a:rPr>
              <a:t>(</a:t>
            </a:r>
            <a:r>
              <a:rPr lang="da-DK" sz="1000" dirty="0">
                <a:solidFill>
                  <a:srgbClr val="000000"/>
                </a:solidFill>
                <a:latin typeface="Arial" panose="020B0604020202020204" pitchFamily="34" charset="0"/>
                <a:cs typeface="Arial" panose="020B0604020202020204" pitchFamily="34" charset="0"/>
              </a:rPr>
              <a:t>AF_INET</a:t>
            </a:r>
            <a:r>
              <a:rPr lang="da-DK" sz="1000" b="1" dirty="0">
                <a:solidFill>
                  <a:srgbClr val="000080"/>
                </a:solidFill>
                <a:latin typeface="Arial" panose="020B0604020202020204" pitchFamily="34" charset="0"/>
                <a:cs typeface="Arial" panose="020B0604020202020204" pitchFamily="34" charset="0"/>
              </a:rPr>
              <a:t>,</a:t>
            </a:r>
            <a:r>
              <a:rPr lang="da-DK" sz="1000" dirty="0">
                <a:solidFill>
                  <a:srgbClr val="000000"/>
                </a:solidFill>
                <a:latin typeface="Arial" panose="020B0604020202020204" pitchFamily="34" charset="0"/>
                <a:cs typeface="Arial" panose="020B0604020202020204" pitchFamily="34" charset="0"/>
              </a:rPr>
              <a:t> SOCK_STREAM</a:t>
            </a:r>
            <a:r>
              <a:rPr lang="da-DK" sz="1000" b="1" dirty="0">
                <a:solidFill>
                  <a:srgbClr val="000080"/>
                </a:solidFill>
                <a:latin typeface="Arial" panose="020B0604020202020204" pitchFamily="34" charset="0"/>
                <a:cs typeface="Arial" panose="020B0604020202020204" pitchFamily="34" charset="0"/>
              </a:rPr>
              <a:t>)</a:t>
            </a:r>
            <a:endParaRPr lang="da-DK"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listening_sock</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bind</a:t>
            </a:r>
            <a:r>
              <a:rPr lang="en-IN" sz="1000" b="1" dirty="0">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addr</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listening_sock</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listen</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LISTEN_Q</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while</a:t>
            </a:r>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True</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print</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808080"/>
                </a:solidFill>
                <a:latin typeface="Arial" panose="020B0604020202020204" pitchFamily="34" charset="0"/>
                <a:cs typeface="Arial" panose="020B0604020202020204" pitchFamily="34" charset="0"/>
              </a:rPr>
              <a:t>"Server </a:t>
            </a:r>
            <a:r>
              <a:rPr lang="en-IN" sz="1000" dirty="0" err="1">
                <a:solidFill>
                  <a:srgbClr val="808080"/>
                </a:solidFill>
                <a:latin typeface="Arial" panose="020B0604020202020204" pitchFamily="34" charset="0"/>
                <a:cs typeface="Arial" panose="020B0604020202020204" pitchFamily="34" charset="0"/>
              </a:rPr>
              <a:t>Wating</a:t>
            </a:r>
            <a:r>
              <a:rPr lang="en-IN" sz="1000" dirty="0">
                <a:solidFill>
                  <a:srgbClr val="808080"/>
                </a:solidFill>
                <a:latin typeface="Arial" panose="020B0604020202020204" pitchFamily="34" charset="0"/>
                <a:cs typeface="Arial" panose="020B0604020202020204" pitchFamily="34" charset="0"/>
              </a:rPr>
              <a:t>..."</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connection_sock</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client_addr</a:t>
            </a:r>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listening_sock</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accept</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pool</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submit</a:t>
            </a:r>
            <a:r>
              <a:rPr lang="en-IN" sz="1000" b="1" dirty="0">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serve_client</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connection_sock</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client_addr</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endParaRPr lang="en-IN" sz="1000" dirty="0">
              <a:solidFill>
                <a:srgbClr val="000000"/>
              </a:solidFill>
              <a:latin typeface="Arial" panose="020B0604020202020204" pitchFamily="34" charset="0"/>
              <a:cs typeface="Arial" panose="020B0604020202020204" pitchFamily="34" charset="0"/>
            </a:endParaRPr>
          </a:p>
          <a:p>
            <a:r>
              <a:rPr lang="en-IN" sz="1000" b="1" dirty="0">
                <a:solidFill>
                  <a:srgbClr val="0000FF"/>
                </a:solidFill>
                <a:latin typeface="Arial" panose="020B0604020202020204" pitchFamily="34" charset="0"/>
                <a:cs typeface="Arial" panose="020B0604020202020204" pitchFamily="34" charset="0"/>
              </a:rPr>
              <a:t>if</a:t>
            </a:r>
            <a:r>
              <a:rPr lang="en-IN" sz="1000" dirty="0">
                <a:solidFill>
                  <a:srgbClr val="000000"/>
                </a:solidFill>
                <a:latin typeface="Arial" panose="020B0604020202020204" pitchFamily="34" charset="0"/>
                <a:cs typeface="Arial" panose="020B0604020202020204" pitchFamily="34" charset="0"/>
              </a:rPr>
              <a:t> __name__ </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808080"/>
                </a:solidFill>
                <a:latin typeface="Arial" panose="020B0604020202020204" pitchFamily="34" charset="0"/>
                <a:cs typeface="Arial" panose="020B0604020202020204" pitchFamily="34" charset="0"/>
              </a:rPr>
              <a:t>"__main__"</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main</a:t>
            </a:r>
            <a:r>
              <a:rPr lang="en-IN" sz="1000" b="1" dirty="0">
                <a:solidFill>
                  <a:srgbClr val="000080"/>
                </a:solidFill>
                <a:latin typeface="Arial" panose="020B0604020202020204" pitchFamily="34" charset="0"/>
                <a:cs typeface="Arial" panose="020B0604020202020204" pitchFamily="34" charset="0"/>
              </a:rPr>
              <a:t>()</a:t>
            </a:r>
            <a:endParaRPr lang="en-IN"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309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F9847B-2DF6-48D6-B983-BE43AE8CA262}"/>
              </a:ext>
            </a:extLst>
          </p:cNvPr>
          <p:cNvSpPr/>
          <p:nvPr/>
        </p:nvSpPr>
        <p:spPr>
          <a:xfrm>
            <a:off x="908220" y="456746"/>
            <a:ext cx="1975862" cy="369332"/>
          </a:xfrm>
          <a:prstGeom prst="rect">
            <a:avLst/>
          </a:prstGeom>
        </p:spPr>
        <p:txBody>
          <a:bodyPr wrap="none">
            <a:spAutoFit/>
          </a:bodyPr>
          <a:lstStyle/>
          <a:p>
            <a:pPr>
              <a:spcAft>
                <a:spcPts val="0"/>
              </a:spcAft>
            </a:pPr>
            <a:r>
              <a:rPr lang="en-US" b="1" u="sng" dirty="0">
                <a:latin typeface="Arial" panose="020B0604020202020204" pitchFamily="34" charset="0"/>
              </a:rPr>
              <a:t>TCP Echo Client</a:t>
            </a:r>
            <a:endParaRPr lang="en-IN" b="1" u="sng" dirty="0">
              <a:latin typeface="Arial" panose="020B0604020202020204" pitchFamily="34" charset="0"/>
            </a:endParaRPr>
          </a:p>
        </p:txBody>
      </p:sp>
      <p:sp>
        <p:nvSpPr>
          <p:cNvPr id="3" name="Rectangle 2">
            <a:extLst>
              <a:ext uri="{FF2B5EF4-FFF2-40B4-BE49-F238E27FC236}">
                <a16:creationId xmlns:a16="http://schemas.microsoft.com/office/drawing/2014/main" id="{BF619129-7D65-48D6-9ABF-FB531AB439EE}"/>
              </a:ext>
            </a:extLst>
          </p:cNvPr>
          <p:cNvSpPr/>
          <p:nvPr/>
        </p:nvSpPr>
        <p:spPr>
          <a:xfrm>
            <a:off x="2346665" y="1427838"/>
            <a:ext cx="8768178" cy="353943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IN" sz="1400" b="1" dirty="0">
                <a:solidFill>
                  <a:srgbClr val="0000FF"/>
                </a:solidFill>
                <a:latin typeface="Arial" panose="020B0604020202020204" pitchFamily="34" charset="0"/>
                <a:cs typeface="Arial" panose="020B0604020202020204" pitchFamily="34" charset="0"/>
              </a:rPr>
              <a:t>import</a:t>
            </a:r>
            <a:r>
              <a:rPr lang="en-IN" sz="1400" dirty="0">
                <a:solidFill>
                  <a:srgbClr val="000000"/>
                </a:solidFill>
                <a:latin typeface="Arial" panose="020B0604020202020204" pitchFamily="34" charset="0"/>
                <a:cs typeface="Arial" panose="020B0604020202020204" pitchFamily="34" charset="0"/>
              </a:rPr>
              <a:t> socket</a:t>
            </a:r>
          </a:p>
          <a:p>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REMOTE_HOST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808080"/>
                </a:solidFill>
                <a:latin typeface="Arial" panose="020B0604020202020204" pitchFamily="34" charset="0"/>
                <a:cs typeface="Arial" panose="020B0604020202020204" pitchFamily="34" charset="0"/>
              </a:rPr>
              <a:t>'localhost'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REMOTE_PORT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00"/>
                </a:solidFill>
                <a:latin typeface="Arial" panose="020B0604020202020204" pitchFamily="34" charset="0"/>
                <a:cs typeface="Arial" panose="020B0604020202020204" pitchFamily="34" charset="0"/>
              </a:rPr>
              <a:t>39359</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MAX_BYTES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00"/>
                </a:solidFill>
                <a:latin typeface="Arial" panose="020B0604020202020204" pitchFamily="34" charset="0"/>
                <a:cs typeface="Arial" panose="020B0604020202020204" pitchFamily="34" charset="0"/>
              </a:rPr>
              <a:t>1024</a:t>
            </a:r>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def</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FF"/>
                </a:solidFill>
                <a:latin typeface="Arial" panose="020B0604020202020204" pitchFamily="34" charset="0"/>
                <a:cs typeface="Arial" panose="020B0604020202020204" pitchFamily="34" charset="0"/>
              </a:rPr>
              <a:t>main</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8000"/>
                </a:solidFill>
                <a:latin typeface="Arial" panose="020B0604020202020204" pitchFamily="34" charset="0"/>
                <a:cs typeface="Arial" panose="020B0604020202020204" pitchFamily="34" charset="0"/>
              </a:rPr>
              <a:t>""" main function"""</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s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socket</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socket</a:t>
            </a:r>
            <a:r>
              <a:rPr lang="en-IN" sz="1400" b="1" dirty="0">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socket</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AF_INET</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socket</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SOCK_STREAM</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s</a:t>
            </a:r>
            <a:r>
              <a:rPr lang="en-US" sz="1400" b="1" dirty="0" err="1">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connect</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REMOTE_HOST</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REMOTE_PORT</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s</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sendall</a:t>
            </a:r>
            <a:r>
              <a:rPr lang="en-IN" sz="1400" b="1" dirty="0">
                <a:solidFill>
                  <a:srgbClr val="000080"/>
                </a:solidFill>
                <a:latin typeface="Arial" panose="020B0604020202020204" pitchFamily="34" charset="0"/>
                <a:cs typeface="Arial" panose="020B0604020202020204" pitchFamily="34" charset="0"/>
              </a:rPr>
              <a:t>(</a:t>
            </a:r>
            <a:r>
              <a:rPr lang="en-IN" sz="1400" dirty="0" err="1">
                <a:solidFill>
                  <a:srgbClr val="808080"/>
                </a:solidFill>
                <a:latin typeface="Arial" panose="020B0604020202020204" pitchFamily="34" charset="0"/>
                <a:cs typeface="Arial" panose="020B0604020202020204" pitchFamily="34" charset="0"/>
              </a:rPr>
              <a:t>b'Scipy</a:t>
            </a:r>
            <a:r>
              <a:rPr lang="en-IN" sz="1400" dirty="0">
                <a:solidFill>
                  <a:srgbClr val="808080"/>
                </a:solidFill>
                <a:latin typeface="Arial" panose="020B0604020202020204" pitchFamily="34" charset="0"/>
                <a:cs typeface="Arial" panose="020B0604020202020204" pitchFamily="34" charset="0"/>
              </a:rPr>
              <a:t> India 2018'</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data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s</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recv</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MAX_BYTES</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s</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close</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FF"/>
                </a:solidFill>
                <a:latin typeface="Arial" panose="020B0604020202020204" pitchFamily="34" charset="0"/>
                <a:cs typeface="Arial" panose="020B0604020202020204" pitchFamily="34" charset="0"/>
              </a:rPr>
              <a:t>print</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808080"/>
                </a:solidFill>
                <a:latin typeface="Arial" panose="020B0604020202020204" pitchFamily="34" charset="0"/>
                <a:cs typeface="Arial" panose="020B0604020202020204" pitchFamily="34" charset="0"/>
              </a:rPr>
              <a:t>'Client Received'</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str</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data</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if</a:t>
            </a:r>
            <a:r>
              <a:rPr lang="en-IN" sz="1400" dirty="0">
                <a:solidFill>
                  <a:srgbClr val="000000"/>
                </a:solidFill>
                <a:latin typeface="Arial" panose="020B0604020202020204" pitchFamily="34" charset="0"/>
                <a:cs typeface="Arial" panose="020B0604020202020204" pitchFamily="34" charset="0"/>
              </a:rPr>
              <a:t> __name__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808080"/>
                </a:solidFill>
                <a:latin typeface="Arial" panose="020B0604020202020204" pitchFamily="34" charset="0"/>
                <a:cs typeface="Arial" panose="020B0604020202020204" pitchFamily="34" charset="0"/>
              </a:rPr>
              <a:t>"__main__"</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main</a:t>
            </a:r>
            <a:r>
              <a:rPr lang="en-IN" sz="1400" b="1" dirty="0">
                <a:solidFill>
                  <a:srgbClr val="000080"/>
                </a:solidFill>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409131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3178F4-55F5-478F-9E63-0827AA0030E5}"/>
              </a:ext>
            </a:extLst>
          </p:cNvPr>
          <p:cNvSpPr/>
          <p:nvPr/>
        </p:nvSpPr>
        <p:spPr>
          <a:xfrm>
            <a:off x="994416" y="572157"/>
            <a:ext cx="3882217" cy="369332"/>
          </a:xfrm>
          <a:prstGeom prst="rect">
            <a:avLst/>
          </a:prstGeom>
        </p:spPr>
        <p:txBody>
          <a:bodyPr wrap="none">
            <a:spAutoFit/>
          </a:bodyPr>
          <a:lstStyle/>
          <a:p>
            <a:r>
              <a:rPr lang="en-US" b="1" u="sng" dirty="0">
                <a:latin typeface="Arial" panose="020B0604020202020204" pitchFamily="34" charset="0"/>
              </a:rPr>
              <a:t>Socket Programming Assignment</a:t>
            </a:r>
            <a:endParaRPr lang="en-IN" b="1" u="sng" dirty="0">
              <a:latin typeface="Arial" panose="020B0604020202020204" pitchFamily="34" charset="0"/>
            </a:endParaRPr>
          </a:p>
        </p:txBody>
      </p:sp>
      <p:sp>
        <p:nvSpPr>
          <p:cNvPr id="3" name="Rectangle 2">
            <a:extLst>
              <a:ext uri="{FF2B5EF4-FFF2-40B4-BE49-F238E27FC236}">
                <a16:creationId xmlns:a16="http://schemas.microsoft.com/office/drawing/2014/main" id="{D78385D2-F2CA-44A9-8A55-3759343F731B}"/>
              </a:ext>
            </a:extLst>
          </p:cNvPr>
          <p:cNvSpPr/>
          <p:nvPr/>
        </p:nvSpPr>
        <p:spPr>
          <a:xfrm>
            <a:off x="2639627" y="2743602"/>
            <a:ext cx="8501849" cy="144655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dirty="0">
                <a:latin typeface="Arial" panose="020B0604020202020204" pitchFamily="34" charset="0"/>
                <a:ea typeface="Calibri" panose="020F0502020204030204" pitchFamily="34" charset="0"/>
              </a:rPr>
              <a:t>Change the socket client code, so that it accepts strings repeatedly from the user.</a:t>
            </a:r>
          </a:p>
          <a:p>
            <a:pPr>
              <a:spcAft>
                <a:spcPts val="0"/>
              </a:spcAft>
            </a:pPr>
            <a:r>
              <a:rPr lang="en-US" dirty="0">
                <a:latin typeface="Arial" panose="020B060402020202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a:spcAft>
                <a:spcPts val="0"/>
              </a:spcAft>
            </a:pPr>
            <a:r>
              <a:rPr lang="en-US" dirty="0">
                <a:latin typeface="Arial" panose="020B0604020202020204" pitchFamily="34" charset="0"/>
                <a:ea typeface="Calibri" panose="020F0502020204030204" pitchFamily="34" charset="0"/>
              </a:rPr>
              <a:t>It sends the string to the server and waits for server’s response. </a:t>
            </a:r>
          </a:p>
          <a:p>
            <a:pPr>
              <a:spcAft>
                <a:spcPts val="0"/>
              </a:spcAft>
            </a:pPr>
            <a:endParaRPr lang="en-IN" sz="1600" dirty="0">
              <a:latin typeface="Calibri" panose="020F0502020204030204" pitchFamily="34" charset="0"/>
              <a:ea typeface="Calibri" panose="020F0502020204030204" pitchFamily="34" charset="0"/>
            </a:endParaRPr>
          </a:p>
          <a:p>
            <a:pPr>
              <a:spcAft>
                <a:spcPts val="0"/>
              </a:spcAft>
            </a:pPr>
            <a:r>
              <a:rPr lang="en-US" dirty="0">
                <a:latin typeface="Arial" panose="020B0604020202020204" pitchFamily="34" charset="0"/>
                <a:ea typeface="Calibri" panose="020F0502020204030204" pitchFamily="34" charset="0"/>
              </a:rPr>
              <a:t>The connection is terminated when the user enters “quit”.</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517811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46E5DA-DEF2-4541-815B-D59CB7604975}"/>
              </a:ext>
            </a:extLst>
          </p:cNvPr>
          <p:cNvSpPr/>
          <p:nvPr/>
        </p:nvSpPr>
        <p:spPr>
          <a:xfrm>
            <a:off x="974685" y="348515"/>
            <a:ext cx="4039888" cy="369332"/>
          </a:xfrm>
          <a:prstGeom prst="rect">
            <a:avLst/>
          </a:prstGeom>
        </p:spPr>
        <p:txBody>
          <a:bodyPr wrap="none">
            <a:spAutoFit/>
          </a:bodyPr>
          <a:lstStyle/>
          <a:p>
            <a:r>
              <a:rPr lang="en-US" b="1" u="sng" dirty="0">
                <a:latin typeface="Arial" panose="020B0604020202020204" pitchFamily="34" charset="0"/>
              </a:rPr>
              <a:t>Building a Concurrent WebCrawler</a:t>
            </a:r>
            <a:endParaRPr lang="en-IN" b="1" u="sng" dirty="0">
              <a:latin typeface="Arial" panose="020B0604020202020204" pitchFamily="34" charset="0"/>
            </a:endParaRPr>
          </a:p>
        </p:txBody>
      </p:sp>
      <p:sp>
        <p:nvSpPr>
          <p:cNvPr id="3" name="Rectangle 2">
            <a:extLst>
              <a:ext uri="{FF2B5EF4-FFF2-40B4-BE49-F238E27FC236}">
                <a16:creationId xmlns:a16="http://schemas.microsoft.com/office/drawing/2014/main" id="{5AE00392-390A-4570-9AA4-0B64C77657FE}"/>
              </a:ext>
            </a:extLst>
          </p:cNvPr>
          <p:cNvSpPr/>
          <p:nvPr/>
        </p:nvSpPr>
        <p:spPr>
          <a:xfrm>
            <a:off x="1441141" y="844929"/>
            <a:ext cx="10241872" cy="675249"/>
          </a:xfrm>
          <a:prstGeom prst="rect">
            <a:avLst/>
          </a:prstGeom>
        </p:spPr>
        <p:txBody>
          <a:bodyPr wrap="square">
            <a:spAutoFit/>
          </a:bodyPr>
          <a:lstStyle/>
          <a:p>
            <a:pPr>
              <a:lnSpc>
                <a:spcPct val="107000"/>
              </a:lnSpc>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The project aims to build a simple Web Crawler. A web crawler finds and downloads all pages on a website, perhaps to archive or index them. Beginning with a root URL, it fetches each page, parses it for links to unseen pages, and keeps track of unseen pages using a suitable data structure. It stops when it fetches a page with no unseen links and there are no pending links to be visited.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8541EA3-7C7C-4F7B-B87C-FEDBF7DDFECD}"/>
              </a:ext>
            </a:extLst>
          </p:cNvPr>
          <p:cNvGraphicFramePr>
            <a:graphicFrameLocks noGrp="1"/>
          </p:cNvGraphicFramePr>
          <p:nvPr>
            <p:extLst>
              <p:ext uri="{D42A27DB-BD31-4B8C-83A1-F6EECF244321}">
                <p14:modId xmlns:p14="http://schemas.microsoft.com/office/powerpoint/2010/main" val="2027990581"/>
              </p:ext>
            </p:extLst>
          </p:nvPr>
        </p:nvGraphicFramePr>
        <p:xfrm>
          <a:off x="2049429" y="1647260"/>
          <a:ext cx="8719184" cy="4722157"/>
        </p:xfrm>
        <a:graphic>
          <a:graphicData uri="http://schemas.openxmlformats.org/drawingml/2006/table">
            <a:tbl>
              <a:tblPr firstRow="1" firstCol="1" bandRow="1">
                <a:tableStyleId>{21E4AEA4-8DFA-4A89-87EB-49C32662AFE0}</a:tableStyleId>
              </a:tblPr>
              <a:tblGrid>
                <a:gridCol w="1173165">
                  <a:extLst>
                    <a:ext uri="{9D8B030D-6E8A-4147-A177-3AD203B41FA5}">
                      <a16:colId xmlns:a16="http://schemas.microsoft.com/office/drawing/2014/main" val="2475495506"/>
                    </a:ext>
                  </a:extLst>
                </a:gridCol>
                <a:gridCol w="6861973">
                  <a:extLst>
                    <a:ext uri="{9D8B030D-6E8A-4147-A177-3AD203B41FA5}">
                      <a16:colId xmlns:a16="http://schemas.microsoft.com/office/drawing/2014/main" val="2649814960"/>
                    </a:ext>
                  </a:extLst>
                </a:gridCol>
                <a:gridCol w="684046">
                  <a:extLst>
                    <a:ext uri="{9D8B030D-6E8A-4147-A177-3AD203B41FA5}">
                      <a16:colId xmlns:a16="http://schemas.microsoft.com/office/drawing/2014/main" val="4026711951"/>
                    </a:ext>
                  </a:extLst>
                </a:gridCol>
              </a:tblGrid>
              <a:tr h="270318">
                <a:tc gridSpan="3">
                  <a:txBody>
                    <a:bodyPr/>
                    <a:lstStyle/>
                    <a:p>
                      <a:pPr algn="ctr">
                        <a:lnSpc>
                          <a:spcPct val="107000"/>
                        </a:lnSpc>
                        <a:spcAft>
                          <a:spcPts val="0"/>
                        </a:spcAft>
                      </a:pPr>
                      <a:r>
                        <a:rPr lang="en-US" sz="1400" dirty="0">
                          <a:effectLst/>
                        </a:rPr>
                        <a:t>Functional Requirements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665" marR="48665"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36077928"/>
                  </a:ext>
                </a:extLst>
              </a:tr>
              <a:tr h="186430">
                <a:tc>
                  <a:txBody>
                    <a:bodyPr/>
                    <a:lstStyle/>
                    <a:p>
                      <a:pPr algn="ctr">
                        <a:lnSpc>
                          <a:spcPct val="107000"/>
                        </a:lnSpc>
                        <a:spcAft>
                          <a:spcPts val="0"/>
                        </a:spcAft>
                      </a:pPr>
                      <a:r>
                        <a:rPr lang="en-US" sz="900" b="1" dirty="0">
                          <a:effectLst/>
                        </a:rPr>
                        <a:t>Requirement Tag</a:t>
                      </a:r>
                      <a:endParaRPr lang="en-IN"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8665" marR="48665" marT="0" marB="0" anchor="b"/>
                </a:tc>
                <a:tc>
                  <a:txBody>
                    <a:bodyPr/>
                    <a:lstStyle/>
                    <a:p>
                      <a:pPr algn="ctr">
                        <a:lnSpc>
                          <a:spcPct val="107000"/>
                        </a:lnSpc>
                        <a:spcAft>
                          <a:spcPts val="0"/>
                        </a:spcAft>
                      </a:pPr>
                      <a:r>
                        <a:rPr lang="en-US" sz="900" b="1" dirty="0">
                          <a:effectLst/>
                        </a:rPr>
                        <a:t>Requirement Description</a:t>
                      </a:r>
                      <a:endParaRPr lang="en-IN" sz="900" b="1" dirty="0">
                        <a:effectLst/>
                        <a:latin typeface="Calibri" panose="020F0502020204030204" pitchFamily="34" charset="0"/>
                        <a:ea typeface="+mn-ea"/>
                        <a:cs typeface="Times New Roman" panose="02020603050405020304" pitchFamily="18" charset="0"/>
                      </a:endParaRPr>
                    </a:p>
                  </a:txBody>
                  <a:tcPr marL="48665" marR="48665" marT="0" marB="0" anchor="b"/>
                </a:tc>
                <a:tc>
                  <a:txBody>
                    <a:bodyPr/>
                    <a:lstStyle/>
                    <a:p>
                      <a:pPr algn="ctr">
                        <a:lnSpc>
                          <a:spcPct val="107000"/>
                        </a:lnSpc>
                        <a:spcAft>
                          <a:spcPts val="0"/>
                        </a:spcAft>
                      </a:pPr>
                      <a:r>
                        <a:rPr lang="en-US" sz="900" b="1" dirty="0">
                          <a:effectLst/>
                        </a:rPr>
                        <a:t>Criticality/Comment</a:t>
                      </a:r>
                      <a:endParaRPr lang="en-IN"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8665" marR="48665" marT="0" marB="0"/>
                </a:tc>
                <a:extLst>
                  <a:ext uri="{0D108BD9-81ED-4DB2-BD59-A6C34878D82A}">
                    <a16:rowId xmlns:a16="http://schemas.microsoft.com/office/drawing/2014/main" val="2804974133"/>
                  </a:ext>
                </a:extLst>
              </a:tr>
              <a:tr h="307451">
                <a:tc>
                  <a:txBody>
                    <a:bodyPr/>
                    <a:lstStyle/>
                    <a:p>
                      <a:pPr algn="l">
                        <a:lnSpc>
                          <a:spcPct val="107000"/>
                        </a:lnSpc>
                        <a:spcAft>
                          <a:spcPts val="0"/>
                        </a:spcAft>
                      </a:pPr>
                      <a:r>
                        <a:rPr lang="en-US" sz="900" dirty="0">
                          <a:effectLst/>
                        </a:rPr>
                        <a:t>[WCR]/01-1</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l">
                        <a:lnSpc>
                          <a:spcPct val="107000"/>
                        </a:lnSpc>
                        <a:spcAft>
                          <a:spcPts val="0"/>
                        </a:spcAft>
                      </a:pPr>
                      <a:r>
                        <a:rPr lang="en-US" sz="900" dirty="0">
                          <a:effectLst/>
                          <a:latin typeface="Arial" panose="020B0604020202020204" pitchFamily="34" charset="0"/>
                          <a:cs typeface="Arial" panose="020B0604020202020204" pitchFamily="34" charset="0"/>
                        </a:rPr>
                        <a:t>The application should be able to get the base </a:t>
                      </a:r>
                      <a:r>
                        <a:rPr lang="en-US" sz="900" dirty="0" err="1">
                          <a:effectLst/>
                          <a:latin typeface="Arial" panose="020B0604020202020204" pitchFamily="34" charset="0"/>
                          <a:cs typeface="Arial" panose="020B0604020202020204" pitchFamily="34" charset="0"/>
                        </a:rPr>
                        <a:t>url</a:t>
                      </a:r>
                      <a:r>
                        <a:rPr lang="en-US" sz="900" dirty="0">
                          <a:effectLst/>
                          <a:latin typeface="Arial" panose="020B0604020202020204" pitchFamily="34" charset="0"/>
                          <a:cs typeface="Arial" panose="020B0604020202020204" pitchFamily="34" charset="0"/>
                        </a:rPr>
                        <a:t> or a list of base </a:t>
                      </a:r>
                      <a:r>
                        <a:rPr lang="en-US" sz="900" dirty="0" err="1">
                          <a:effectLst/>
                          <a:latin typeface="Arial" panose="020B0604020202020204" pitchFamily="34" charset="0"/>
                          <a:cs typeface="Arial" panose="020B0604020202020204" pitchFamily="34" charset="0"/>
                        </a:rPr>
                        <a:t>urls</a:t>
                      </a:r>
                      <a:r>
                        <a:rPr lang="en-US" sz="900" dirty="0">
                          <a:effectLst/>
                          <a:latin typeface="Arial" panose="020B0604020202020204" pitchFamily="34" charset="0"/>
                          <a:cs typeface="Arial" panose="020B0604020202020204" pitchFamily="34" charset="0"/>
                        </a:rPr>
                        <a:t> from an input file which is/are to be crawled.</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just">
                        <a:lnSpc>
                          <a:spcPct val="107000"/>
                        </a:lnSpc>
                        <a:spcAft>
                          <a:spcPts val="0"/>
                        </a:spcAft>
                      </a:pPr>
                      <a:r>
                        <a:rPr lang="en-US" sz="900">
                          <a:effectLst/>
                          <a:latin typeface="Arial" panose="020B0604020202020204" pitchFamily="34" charset="0"/>
                          <a:cs typeface="Arial" panose="020B0604020202020204" pitchFamily="34" charset="0"/>
                        </a:rPr>
                        <a:t>High </a:t>
                      </a:r>
                      <a:endParaRPr lang="en-IN" sz="90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extLst>
                  <a:ext uri="{0D108BD9-81ED-4DB2-BD59-A6C34878D82A}">
                    <a16:rowId xmlns:a16="http://schemas.microsoft.com/office/drawing/2014/main" val="1614151699"/>
                  </a:ext>
                </a:extLst>
              </a:tr>
              <a:tr h="628805">
                <a:tc>
                  <a:txBody>
                    <a:bodyPr/>
                    <a:lstStyle/>
                    <a:p>
                      <a:pPr algn="l">
                        <a:lnSpc>
                          <a:spcPct val="107000"/>
                        </a:lnSpc>
                        <a:spcAft>
                          <a:spcPts val="0"/>
                        </a:spcAft>
                      </a:pPr>
                      <a:r>
                        <a:rPr lang="en-US" sz="900" dirty="0">
                          <a:effectLst/>
                        </a:rPr>
                        <a:t>[WCR]/01-2</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l">
                        <a:lnSpc>
                          <a:spcPct val="107000"/>
                        </a:lnSpc>
                        <a:spcAft>
                          <a:spcPts val="0"/>
                        </a:spcAft>
                      </a:pPr>
                      <a:r>
                        <a:rPr lang="en-US" sz="900" dirty="0">
                          <a:effectLst/>
                          <a:latin typeface="Arial" panose="020B0604020202020204" pitchFamily="34" charset="0"/>
                          <a:cs typeface="Arial" panose="020B0604020202020204" pitchFamily="34" charset="0"/>
                        </a:rPr>
                        <a:t>The application is limited to parse </a:t>
                      </a:r>
                      <a:r>
                        <a:rPr lang="en-US" sz="900" dirty="0" err="1">
                          <a:effectLst/>
                          <a:latin typeface="Arial" panose="020B0604020202020204" pitchFamily="34" charset="0"/>
                          <a:cs typeface="Arial" panose="020B0604020202020204" pitchFamily="34" charset="0"/>
                        </a:rPr>
                        <a:t>urls</a:t>
                      </a:r>
                      <a:r>
                        <a:rPr lang="en-US" sz="900" dirty="0">
                          <a:effectLst/>
                          <a:latin typeface="Arial" panose="020B0604020202020204" pitchFamily="34" charset="0"/>
                          <a:cs typeface="Arial" panose="020B0604020202020204" pitchFamily="34" charset="0"/>
                        </a:rPr>
                        <a:t> of the form “http://host name/path component" or “https://host name/path component" Query strings will be ignored if any. If parsing is successful then only the application proceeds to crawl the web. Else error is logged in case of invalid URL.</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nSpc>
                          <a:spcPct val="107000"/>
                        </a:lnSpc>
                        <a:spcAft>
                          <a:spcPts val="0"/>
                        </a:spcAft>
                      </a:pPr>
                      <a:r>
                        <a:rPr lang="en-US" sz="900">
                          <a:effectLst/>
                          <a:latin typeface="Arial" panose="020B0604020202020204" pitchFamily="34" charset="0"/>
                          <a:cs typeface="Arial" panose="020B0604020202020204" pitchFamily="34" charset="0"/>
                        </a:rPr>
                        <a:t>High</a:t>
                      </a:r>
                      <a:endParaRPr lang="en-IN" sz="90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extLst>
                  <a:ext uri="{0D108BD9-81ED-4DB2-BD59-A6C34878D82A}">
                    <a16:rowId xmlns:a16="http://schemas.microsoft.com/office/drawing/2014/main" val="3043794170"/>
                  </a:ext>
                </a:extLst>
              </a:tr>
              <a:tr h="247136">
                <a:tc>
                  <a:txBody>
                    <a:bodyPr/>
                    <a:lstStyle/>
                    <a:p>
                      <a:pPr algn="l">
                        <a:lnSpc>
                          <a:spcPct val="107000"/>
                        </a:lnSpc>
                        <a:spcAft>
                          <a:spcPts val="0"/>
                        </a:spcAft>
                      </a:pPr>
                      <a:r>
                        <a:rPr lang="en-US" sz="900">
                          <a:effectLst/>
                        </a:rPr>
                        <a:t>[WCR]/01-3</a:t>
                      </a:r>
                      <a:endParaRPr lang="en-IN" sz="90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l">
                        <a:lnSpc>
                          <a:spcPct val="107000"/>
                        </a:lnSpc>
                        <a:spcAft>
                          <a:spcPts val="0"/>
                        </a:spcAft>
                      </a:pPr>
                      <a:r>
                        <a:rPr lang="en-US" sz="900" dirty="0">
                          <a:effectLst/>
                          <a:latin typeface="Arial" panose="020B0604020202020204" pitchFamily="34" charset="0"/>
                          <a:cs typeface="Arial" panose="020B0604020202020204" pitchFamily="34" charset="0"/>
                        </a:rPr>
                        <a:t>The application will log the </a:t>
                      </a:r>
                      <a:r>
                        <a:rPr lang="en-US" sz="900" dirty="0" err="1">
                          <a:effectLst/>
                          <a:latin typeface="Arial" panose="020B0604020202020204" pitchFamily="34" charset="0"/>
                          <a:cs typeface="Arial" panose="020B0604020202020204" pitchFamily="34" charset="0"/>
                        </a:rPr>
                        <a:t>url</a:t>
                      </a:r>
                      <a:r>
                        <a:rPr lang="en-US" sz="900" dirty="0">
                          <a:effectLst/>
                          <a:latin typeface="Arial" panose="020B0604020202020204" pitchFamily="34" charset="0"/>
                          <a:cs typeface="Arial" panose="020B0604020202020204" pitchFamily="34" charset="0"/>
                        </a:rPr>
                        <a:t>, timestamp and the individual parsed components in a file.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nSpc>
                          <a:spcPct val="107000"/>
                        </a:lnSpc>
                        <a:spcAft>
                          <a:spcPts val="0"/>
                        </a:spcAft>
                      </a:pPr>
                      <a:r>
                        <a:rPr lang="en-US" sz="900" dirty="0">
                          <a:effectLst/>
                          <a:latin typeface="Arial" panose="020B0604020202020204" pitchFamily="34" charset="0"/>
                          <a:cs typeface="Arial" panose="020B0604020202020204" pitchFamily="34" charset="0"/>
                        </a:rPr>
                        <a:t>High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extLst>
                  <a:ext uri="{0D108BD9-81ED-4DB2-BD59-A6C34878D82A}">
                    <a16:rowId xmlns:a16="http://schemas.microsoft.com/office/drawing/2014/main" val="2699999759"/>
                  </a:ext>
                </a:extLst>
              </a:tr>
              <a:tr h="494275">
                <a:tc>
                  <a:txBody>
                    <a:bodyPr/>
                    <a:lstStyle/>
                    <a:p>
                      <a:pPr algn="l">
                        <a:lnSpc>
                          <a:spcPct val="107000"/>
                        </a:lnSpc>
                        <a:spcAft>
                          <a:spcPts val="0"/>
                        </a:spcAft>
                      </a:pPr>
                      <a:r>
                        <a:rPr lang="en-US" sz="900">
                          <a:effectLst/>
                        </a:rPr>
                        <a:t>[WCR]/01-4</a:t>
                      </a:r>
                      <a:endParaRPr lang="en-IN" sz="90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l">
                        <a:lnSpc>
                          <a:spcPct val="107000"/>
                        </a:lnSpc>
                        <a:spcAft>
                          <a:spcPts val="0"/>
                        </a:spcAft>
                      </a:pPr>
                      <a:r>
                        <a:rPr lang="en-US" sz="900" dirty="0">
                          <a:effectLst/>
                          <a:latin typeface="Arial" panose="020B0604020202020204" pitchFamily="34" charset="0"/>
                          <a:cs typeface="Arial" panose="020B0604020202020204" pitchFamily="34" charset="0"/>
                        </a:rPr>
                        <a:t>The application will save all fetched pages in a directory (inside the current working directory) named by "hostname". "." (Dot) are to be saved as "_" (underscore). Time stamp is to be added as prefix of the directory name.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nSpc>
                          <a:spcPct val="107000"/>
                        </a:lnSpc>
                        <a:spcAft>
                          <a:spcPts val="0"/>
                        </a:spcAft>
                      </a:pPr>
                      <a:r>
                        <a:rPr lang="en-US" sz="900" dirty="0">
                          <a:effectLst/>
                          <a:latin typeface="Arial" panose="020B0604020202020204" pitchFamily="34" charset="0"/>
                          <a:cs typeface="Arial" panose="020B0604020202020204" pitchFamily="34" charset="0"/>
                        </a:rPr>
                        <a:t>High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extLst>
                  <a:ext uri="{0D108BD9-81ED-4DB2-BD59-A6C34878D82A}">
                    <a16:rowId xmlns:a16="http://schemas.microsoft.com/office/drawing/2014/main" val="1804158026"/>
                  </a:ext>
                </a:extLst>
              </a:tr>
              <a:tr h="494275">
                <a:tc>
                  <a:txBody>
                    <a:bodyPr/>
                    <a:lstStyle/>
                    <a:p>
                      <a:pPr algn="l">
                        <a:lnSpc>
                          <a:spcPct val="107000"/>
                        </a:lnSpc>
                        <a:spcAft>
                          <a:spcPts val="0"/>
                        </a:spcAft>
                      </a:pPr>
                      <a:r>
                        <a:rPr lang="en-US" sz="900">
                          <a:effectLst/>
                        </a:rPr>
                        <a:t>[WCR]/01-5</a:t>
                      </a:r>
                      <a:endParaRPr lang="en-IN" sz="90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l">
                        <a:lnSpc>
                          <a:spcPct val="107000"/>
                        </a:lnSpc>
                        <a:spcAft>
                          <a:spcPts val="0"/>
                        </a:spcAft>
                      </a:pPr>
                      <a:r>
                        <a:rPr lang="en-US" sz="900" dirty="0">
                          <a:effectLst/>
                          <a:latin typeface="Arial" panose="020B0604020202020204" pitchFamily="34" charset="0"/>
                          <a:cs typeface="Arial" panose="020B0604020202020204" pitchFamily="34" charset="0"/>
                        </a:rPr>
                        <a:t>All the links identified in a web page will also be saved in separate text files inside the directory created for saving pages. The file names must be suitably named to map the web page and the links inside that.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nSpc>
                          <a:spcPct val="107000"/>
                        </a:lnSpc>
                        <a:spcAft>
                          <a:spcPts val="0"/>
                        </a:spcAft>
                      </a:pPr>
                      <a:r>
                        <a:rPr lang="en-US" sz="900" dirty="0">
                          <a:effectLst/>
                          <a:latin typeface="Arial" panose="020B0604020202020204" pitchFamily="34" charset="0"/>
                          <a:cs typeface="Arial" panose="020B0604020202020204" pitchFamily="34" charset="0"/>
                        </a:rPr>
                        <a:t>High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extLst>
                  <a:ext uri="{0D108BD9-81ED-4DB2-BD59-A6C34878D82A}">
                    <a16:rowId xmlns:a16="http://schemas.microsoft.com/office/drawing/2014/main" val="3050583674"/>
                  </a:ext>
                </a:extLst>
              </a:tr>
              <a:tr h="750715">
                <a:tc>
                  <a:txBody>
                    <a:bodyPr/>
                    <a:lstStyle/>
                    <a:p>
                      <a:pPr algn="l">
                        <a:lnSpc>
                          <a:spcPct val="107000"/>
                        </a:lnSpc>
                        <a:spcAft>
                          <a:spcPts val="0"/>
                        </a:spcAft>
                      </a:pPr>
                      <a:r>
                        <a:rPr lang="en-US" sz="900">
                          <a:effectLst/>
                        </a:rPr>
                        <a:t>[WCR]/01-6</a:t>
                      </a:r>
                      <a:endParaRPr lang="en-IN" sz="90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l">
                        <a:lnSpc>
                          <a:spcPct val="107000"/>
                        </a:lnSpc>
                        <a:spcAft>
                          <a:spcPts val="0"/>
                        </a:spcAft>
                      </a:pPr>
                      <a:r>
                        <a:rPr lang="en-US" sz="900" dirty="0">
                          <a:effectLst/>
                          <a:latin typeface="Arial" panose="020B0604020202020204" pitchFamily="34" charset="0"/>
                          <a:cs typeface="Arial" panose="020B0604020202020204" pitchFamily="34" charset="0"/>
                        </a:rPr>
                        <a:t>The application should also maintain a file consisting of unseen" </a:t>
                      </a:r>
                      <a:r>
                        <a:rPr lang="en-US" sz="900" dirty="0" err="1">
                          <a:effectLst/>
                          <a:latin typeface="Arial" panose="020B0604020202020204" pitchFamily="34" charset="0"/>
                          <a:cs typeface="Arial" panose="020B0604020202020204" pitchFamily="34" charset="0"/>
                        </a:rPr>
                        <a:t>urls</a:t>
                      </a:r>
                      <a:r>
                        <a:rPr lang="en-US" sz="900" dirty="0">
                          <a:effectLst/>
                          <a:latin typeface="Arial" panose="020B0604020202020204" pitchFamily="34" charset="0"/>
                          <a:cs typeface="Arial" panose="020B0604020202020204" pitchFamily="34" charset="0"/>
                        </a:rPr>
                        <a:t>. Ideally this file must be empty when the application terminates successfully. </a:t>
                      </a:r>
                      <a:br>
                        <a:rPr lang="en-US" sz="900" dirty="0">
                          <a:effectLst/>
                          <a:latin typeface="Arial" panose="020B0604020202020204" pitchFamily="34" charset="0"/>
                          <a:cs typeface="Arial" panose="020B0604020202020204" pitchFamily="34" charset="0"/>
                        </a:rPr>
                      </a:br>
                      <a:r>
                        <a:rPr lang="en-US" sz="900" dirty="0">
                          <a:effectLst/>
                          <a:latin typeface="Arial" panose="020B0604020202020204" pitchFamily="34" charset="0"/>
                          <a:cs typeface="Arial" panose="020B0604020202020204" pitchFamily="34" charset="0"/>
                        </a:rPr>
                        <a:t>(The unseen links must be maintained in a suitable data structure. Whenever the data structure is getting updated the file also must be updated.)</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just">
                        <a:lnSpc>
                          <a:spcPct val="107000"/>
                        </a:lnSpc>
                        <a:spcAft>
                          <a:spcPts val="0"/>
                        </a:spcAft>
                      </a:pPr>
                      <a:r>
                        <a:rPr lang="en-US" sz="900" dirty="0">
                          <a:effectLst/>
                          <a:latin typeface="Arial" panose="020B0604020202020204" pitchFamily="34" charset="0"/>
                          <a:cs typeface="Arial" panose="020B0604020202020204" pitchFamily="34" charset="0"/>
                        </a:rPr>
                        <a:t>Medium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extLst>
                  <a:ext uri="{0D108BD9-81ED-4DB2-BD59-A6C34878D82A}">
                    <a16:rowId xmlns:a16="http://schemas.microsoft.com/office/drawing/2014/main" val="1408229300"/>
                  </a:ext>
                </a:extLst>
              </a:tr>
              <a:tr h="247136">
                <a:tc>
                  <a:txBody>
                    <a:bodyPr/>
                    <a:lstStyle/>
                    <a:p>
                      <a:pPr algn="l">
                        <a:lnSpc>
                          <a:spcPct val="107000"/>
                        </a:lnSpc>
                        <a:spcAft>
                          <a:spcPts val="0"/>
                        </a:spcAft>
                      </a:pPr>
                      <a:r>
                        <a:rPr lang="en-US" sz="900">
                          <a:effectLst/>
                        </a:rPr>
                        <a:t>[WCR]/01-7</a:t>
                      </a:r>
                      <a:endParaRPr lang="en-IN" sz="90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l">
                        <a:lnSpc>
                          <a:spcPct val="107000"/>
                        </a:lnSpc>
                        <a:spcAft>
                          <a:spcPts val="0"/>
                        </a:spcAft>
                      </a:pPr>
                      <a:r>
                        <a:rPr lang="en-US" sz="900" dirty="0">
                          <a:effectLst/>
                          <a:latin typeface="Arial" panose="020B0604020202020204" pitchFamily="34" charset="0"/>
                          <a:cs typeface="Arial" panose="020B0604020202020204" pitchFamily="34" charset="0"/>
                        </a:rPr>
                        <a:t>The application should convert received data in ASCII format to UTF-8 format.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nSpc>
                          <a:spcPct val="107000"/>
                        </a:lnSpc>
                        <a:spcAft>
                          <a:spcPts val="0"/>
                        </a:spcAft>
                      </a:pPr>
                      <a:r>
                        <a:rPr lang="en-US" sz="900" dirty="0">
                          <a:effectLst/>
                          <a:latin typeface="Arial" panose="020B0604020202020204" pitchFamily="34" charset="0"/>
                          <a:cs typeface="Arial" panose="020B0604020202020204" pitchFamily="34" charset="0"/>
                        </a:rPr>
                        <a:t>Medium </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extLst>
                  <a:ext uri="{0D108BD9-81ED-4DB2-BD59-A6C34878D82A}">
                    <a16:rowId xmlns:a16="http://schemas.microsoft.com/office/drawing/2014/main" val="1245340161"/>
                  </a:ext>
                </a:extLst>
              </a:tr>
              <a:tr h="988549">
                <a:tc>
                  <a:txBody>
                    <a:bodyPr/>
                    <a:lstStyle/>
                    <a:p>
                      <a:pPr algn="l">
                        <a:lnSpc>
                          <a:spcPct val="107000"/>
                        </a:lnSpc>
                        <a:spcAft>
                          <a:spcPts val="0"/>
                        </a:spcAft>
                      </a:pPr>
                      <a:r>
                        <a:rPr lang="en-US" sz="900" dirty="0">
                          <a:effectLst/>
                        </a:rPr>
                        <a:t>[WCR]/01-8</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gn="l">
                        <a:lnSpc>
                          <a:spcPct val="107000"/>
                        </a:lnSpc>
                        <a:spcAft>
                          <a:spcPts val="0"/>
                        </a:spcAft>
                      </a:pPr>
                      <a:r>
                        <a:rPr lang="en-US" sz="900" dirty="0">
                          <a:effectLst/>
                          <a:latin typeface="Arial" panose="020B0604020202020204" pitchFamily="34" charset="0"/>
                          <a:cs typeface="Arial" panose="020B0604020202020204" pitchFamily="34" charset="0"/>
                        </a:rPr>
                        <a:t>The application should crawl the web efficiently. It must not get blocked while fetching an </a:t>
                      </a:r>
                      <a:r>
                        <a:rPr lang="en-US" sz="900" dirty="0" err="1">
                          <a:effectLst/>
                          <a:latin typeface="Arial" panose="020B0604020202020204" pitchFamily="34" charset="0"/>
                          <a:cs typeface="Arial" panose="020B0604020202020204" pitchFamily="34" charset="0"/>
                        </a:rPr>
                        <a:t>url</a:t>
                      </a:r>
                      <a:r>
                        <a:rPr lang="en-US" sz="900" dirty="0">
                          <a:effectLst/>
                          <a:latin typeface="Arial" panose="020B0604020202020204" pitchFamily="34" charset="0"/>
                          <a:cs typeface="Arial" panose="020B0604020202020204" pitchFamily="34" charset="0"/>
                        </a:rPr>
                        <a:t>. The fetching operations should be concurrent. A time out (can be specified in a configuration file) should be provided. If a fetching operation exceeds the time out, then it must be terminated. The application must continue, only the entity responsible for the blocked operation must be terminated. The entity can be a Process/Thread or Asynchronous I/O coroutines.</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tc>
                  <a:txBody>
                    <a:bodyPr/>
                    <a:lstStyle/>
                    <a:p>
                      <a:pPr>
                        <a:lnSpc>
                          <a:spcPct val="107000"/>
                        </a:lnSpc>
                        <a:spcAft>
                          <a:spcPts val="0"/>
                        </a:spcAft>
                      </a:pPr>
                      <a:r>
                        <a:rPr lang="en-US" sz="900" dirty="0">
                          <a:effectLst/>
                          <a:latin typeface="Arial" panose="020B0604020202020204" pitchFamily="34" charset="0"/>
                          <a:cs typeface="Arial" panose="020B0604020202020204" pitchFamily="34" charset="0"/>
                        </a:rPr>
                        <a:t>High</a:t>
                      </a:r>
                      <a:endParaRPr lang="en-IN" sz="900" dirty="0">
                        <a:effectLst/>
                        <a:latin typeface="Arial" panose="020B0604020202020204" pitchFamily="34" charset="0"/>
                        <a:ea typeface="Calibri" panose="020F0502020204030204" pitchFamily="34" charset="0"/>
                        <a:cs typeface="Arial" panose="020B0604020202020204" pitchFamily="34" charset="0"/>
                      </a:endParaRPr>
                    </a:p>
                  </a:txBody>
                  <a:tcPr marL="48665" marR="48665" marT="0" marB="0"/>
                </a:tc>
                <a:extLst>
                  <a:ext uri="{0D108BD9-81ED-4DB2-BD59-A6C34878D82A}">
                    <a16:rowId xmlns:a16="http://schemas.microsoft.com/office/drawing/2014/main" val="2934934017"/>
                  </a:ext>
                </a:extLst>
              </a:tr>
            </a:tbl>
          </a:graphicData>
        </a:graphic>
      </p:graphicFrame>
      <p:graphicFrame>
        <p:nvGraphicFramePr>
          <p:cNvPr id="6" name="Object 5">
            <a:hlinkClick r:id="" action="ppaction://ole?verb=1"/>
            <a:extLst>
              <a:ext uri="{FF2B5EF4-FFF2-40B4-BE49-F238E27FC236}">
                <a16:creationId xmlns:a16="http://schemas.microsoft.com/office/drawing/2014/main" id="{A567038B-0866-4DA8-B15B-A726391A7580}"/>
              </a:ext>
            </a:extLst>
          </p:cNvPr>
          <p:cNvGraphicFramePr>
            <a:graphicFrameLocks noChangeAspect="1"/>
          </p:cNvGraphicFramePr>
          <p:nvPr>
            <p:extLst>
              <p:ext uri="{D42A27DB-BD31-4B8C-83A1-F6EECF244321}">
                <p14:modId xmlns:p14="http://schemas.microsoft.com/office/powerpoint/2010/main" val="4040974038"/>
              </p:ext>
            </p:extLst>
          </p:nvPr>
        </p:nvGraphicFramePr>
        <p:xfrm>
          <a:off x="11008310" y="5585862"/>
          <a:ext cx="914400" cy="792163"/>
        </p:xfrm>
        <a:graphic>
          <a:graphicData uri="http://schemas.openxmlformats.org/presentationml/2006/ole">
            <mc:AlternateContent xmlns:mc="http://schemas.openxmlformats.org/markup-compatibility/2006">
              <mc:Choice xmlns:v="urn:schemas-microsoft-com:vml" Requires="v">
                <p:oleObj spid="_x0000_s1119" name="Document" showAsIcon="1" r:id="rId3" imgW="914400" imgH="792360" progId="Word.Document.12">
                  <p:embed/>
                </p:oleObj>
              </mc:Choice>
              <mc:Fallback>
                <p:oleObj name="Document" showAsIcon="1" r:id="rId3" imgW="914400" imgH="792360" progId="Word.Document.12">
                  <p:embed/>
                  <p:pic>
                    <p:nvPicPr>
                      <p:cNvPr id="0" name=""/>
                      <p:cNvPicPr/>
                      <p:nvPr/>
                    </p:nvPicPr>
                    <p:blipFill>
                      <a:blip r:embed="rId4"/>
                      <a:stretch>
                        <a:fillRect/>
                      </a:stretch>
                    </p:blipFill>
                    <p:spPr>
                      <a:xfrm>
                        <a:off x="11008310" y="5585862"/>
                        <a:ext cx="914400" cy="792163"/>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4C8E7A8D-B16F-4736-8E53-1B80F505AD76}"/>
              </a:ext>
            </a:extLst>
          </p:cNvPr>
          <p:cNvSpPr/>
          <p:nvPr/>
        </p:nvSpPr>
        <p:spPr>
          <a:xfrm>
            <a:off x="5702423" y="6505107"/>
            <a:ext cx="7125809" cy="276999"/>
          </a:xfrm>
          <a:prstGeom prst="rect">
            <a:avLst/>
          </a:prstGeom>
        </p:spPr>
        <p:txBody>
          <a:bodyPr wrap="square">
            <a:spAutoFit/>
          </a:bodyPr>
          <a:lstStyle/>
          <a:p>
            <a:r>
              <a:rPr lang="en-IN" sz="1200" b="1" dirty="0">
                <a:latin typeface="Arial" panose="020B0604020202020204" pitchFamily="34" charset="0"/>
                <a:cs typeface="Arial" panose="020B0604020202020204" pitchFamily="34" charset="0"/>
                <a:hlinkClick r:id="rId5"/>
              </a:rPr>
              <a:t>Reference:    </a:t>
            </a:r>
            <a:r>
              <a:rPr lang="en-IN" sz="1200" dirty="0">
                <a:latin typeface="Arial" panose="020B0604020202020204" pitchFamily="34" charset="0"/>
                <a:cs typeface="Arial" panose="020B0604020202020204" pitchFamily="34" charset="0"/>
                <a:hlinkClick r:id="rId5"/>
              </a:rPr>
              <a:t>http://www.aosabook.org/en/500L/a-web-crawler-with-asyncio-coroutines.html</a:t>
            </a:r>
            <a:r>
              <a:rPr lang="en-IN"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700229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CE6081-B781-40A7-A76B-ED8A13D59B6F}"/>
              </a:ext>
            </a:extLst>
          </p:cNvPr>
          <p:cNvSpPr/>
          <p:nvPr/>
        </p:nvSpPr>
        <p:spPr>
          <a:xfrm>
            <a:off x="1698593" y="907677"/>
            <a:ext cx="9194308" cy="244682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b="1" i="1" u="sng" dirty="0">
                <a:solidFill>
                  <a:schemeClr val="tx1"/>
                </a:solidFill>
                <a:latin typeface="Arial" panose="020B0604020202020204" pitchFamily="34" charset="0"/>
              </a:rPr>
              <a:t>References :-</a:t>
            </a:r>
            <a:endParaRPr lang="en-IN" b="1" i="1" u="sng" dirty="0">
              <a:solidFill>
                <a:schemeClr val="tx1"/>
              </a:solidFill>
              <a:latin typeface="Arial" panose="020B0604020202020204" pitchFamily="34" charset="0"/>
            </a:endParaRPr>
          </a:p>
          <a:p>
            <a:pPr>
              <a:lnSpc>
                <a:spcPct val="150000"/>
              </a:lnSpc>
              <a:spcAft>
                <a:spcPts val="0"/>
              </a:spcAft>
            </a:pPr>
            <a:r>
              <a:rPr lang="en-US" u="sng" dirty="0">
                <a:solidFill>
                  <a:srgbClr val="00B0F0"/>
                </a:solidFill>
                <a:latin typeface="Calibri" panose="020F0502020204030204" pitchFamily="34" charset="0"/>
                <a:ea typeface="Calibri" panose="020F0502020204030204" pitchFamily="34" charset="0"/>
                <a:hlinkClick r:id="rId2"/>
              </a:rPr>
              <a:t>https://docs.python.org/3/library/multiprocessing.html</a:t>
            </a:r>
            <a:endParaRPr lang="en-IN" dirty="0">
              <a:solidFill>
                <a:srgbClr val="00B0F0"/>
              </a:solidFill>
              <a:latin typeface="Calibri" panose="020F0502020204030204" pitchFamily="34" charset="0"/>
              <a:ea typeface="Calibri" panose="020F0502020204030204" pitchFamily="34" charset="0"/>
            </a:endParaRPr>
          </a:p>
          <a:p>
            <a:pPr>
              <a:lnSpc>
                <a:spcPct val="150000"/>
              </a:lnSpc>
              <a:spcAft>
                <a:spcPts val="0"/>
              </a:spcAft>
            </a:pPr>
            <a:r>
              <a:rPr lang="en-US" u="sng" dirty="0">
                <a:solidFill>
                  <a:srgbClr val="00B0F0"/>
                </a:solidFill>
                <a:latin typeface="Calibri" panose="020F0502020204030204" pitchFamily="34" charset="0"/>
                <a:ea typeface="Calibri" panose="020F0502020204030204" pitchFamily="34" charset="0"/>
                <a:hlinkClick r:id="rId3"/>
              </a:rPr>
              <a:t>https://docs.python.org/3/library/threading.html</a:t>
            </a:r>
            <a:endParaRPr lang="en-IN" dirty="0">
              <a:solidFill>
                <a:srgbClr val="00B0F0"/>
              </a:solidFill>
              <a:latin typeface="Calibri" panose="020F0502020204030204" pitchFamily="34" charset="0"/>
              <a:ea typeface="Calibri" panose="020F0502020204030204" pitchFamily="34" charset="0"/>
            </a:endParaRPr>
          </a:p>
          <a:p>
            <a:pPr>
              <a:lnSpc>
                <a:spcPct val="150000"/>
              </a:lnSpc>
              <a:spcAft>
                <a:spcPts val="0"/>
              </a:spcAft>
            </a:pPr>
            <a:r>
              <a:rPr lang="en-US" u="sng" dirty="0">
                <a:solidFill>
                  <a:srgbClr val="00B0F0"/>
                </a:solidFill>
                <a:latin typeface="Calibri" panose="020F0502020204030204" pitchFamily="34" charset="0"/>
                <a:ea typeface="Calibri" panose="020F0502020204030204" pitchFamily="34" charset="0"/>
                <a:hlinkClick r:id="rId4"/>
              </a:rPr>
              <a:t>https://stackoverflow.com/questions/1934715/difference-between-a-coroutine-and-a-thread</a:t>
            </a:r>
            <a:endParaRPr lang="en-IN" dirty="0">
              <a:solidFill>
                <a:srgbClr val="00B0F0"/>
              </a:solidFill>
              <a:latin typeface="Calibri" panose="020F0502020204030204" pitchFamily="34" charset="0"/>
              <a:ea typeface="Calibri" panose="020F0502020204030204" pitchFamily="34" charset="0"/>
            </a:endParaRPr>
          </a:p>
          <a:p>
            <a:pPr>
              <a:lnSpc>
                <a:spcPct val="150000"/>
              </a:lnSpc>
              <a:spcAft>
                <a:spcPts val="0"/>
              </a:spcAft>
            </a:pPr>
            <a:r>
              <a:rPr lang="en-US" u="sng" dirty="0">
                <a:solidFill>
                  <a:srgbClr val="00B0F0"/>
                </a:solidFill>
                <a:latin typeface="Calibri" panose="020F0502020204030204" pitchFamily="34" charset="0"/>
                <a:ea typeface="Calibri" panose="020F0502020204030204" pitchFamily="34" charset="0"/>
                <a:hlinkClick r:id="rId5"/>
              </a:rPr>
              <a:t>https://www.dabeaz.com/coroutines/Coroutines.pdf</a:t>
            </a:r>
            <a:endParaRPr lang="en-IN" dirty="0">
              <a:solidFill>
                <a:srgbClr val="00B0F0"/>
              </a:solidFill>
              <a:latin typeface="Calibri" panose="020F0502020204030204" pitchFamily="34" charset="0"/>
              <a:ea typeface="Calibri" panose="020F0502020204030204" pitchFamily="34" charset="0"/>
            </a:endParaRPr>
          </a:p>
          <a:p>
            <a:pPr>
              <a:lnSpc>
                <a:spcPct val="150000"/>
              </a:lnSpc>
              <a:spcAft>
                <a:spcPts val="0"/>
              </a:spcAft>
            </a:pPr>
            <a:r>
              <a:rPr lang="en-US" u="sng" dirty="0">
                <a:solidFill>
                  <a:srgbClr val="00B0F0"/>
                </a:solidFill>
                <a:latin typeface="Calibri" panose="020F0502020204030204" pitchFamily="34" charset="0"/>
                <a:ea typeface="Calibri" panose="020F0502020204030204" pitchFamily="34" charset="0"/>
                <a:hlinkClick r:id="rId6"/>
              </a:rPr>
              <a:t>https://docs.python.org/3/library/concurrent.futures.html#module-concurrent.futures</a:t>
            </a:r>
            <a:endParaRPr lang="en-IN" dirty="0">
              <a:solidFill>
                <a:srgbClr val="00B0F0"/>
              </a:solidFill>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8D80F2B4-08FB-46A7-A5BF-4E66A68F8E86}"/>
              </a:ext>
            </a:extLst>
          </p:cNvPr>
          <p:cNvSpPr/>
          <p:nvPr/>
        </p:nvSpPr>
        <p:spPr>
          <a:xfrm>
            <a:off x="1698593" y="3901243"/>
            <a:ext cx="9194308" cy="244682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b="1" i="1" u="sng" dirty="0">
                <a:solidFill>
                  <a:schemeClr val="tx1"/>
                </a:solidFill>
                <a:latin typeface="Arial" panose="020B0604020202020204" pitchFamily="34" charset="0"/>
              </a:rPr>
              <a:t>Videos :-</a:t>
            </a:r>
            <a:endParaRPr lang="en-IN" b="1" i="1" u="sng" dirty="0">
              <a:solidFill>
                <a:schemeClr val="tx1"/>
              </a:solidFill>
              <a:latin typeface="Arial" panose="020B0604020202020204" pitchFamily="34" charset="0"/>
            </a:endParaRPr>
          </a:p>
          <a:p>
            <a:pPr>
              <a:lnSpc>
                <a:spcPct val="150000"/>
              </a:lnSpc>
              <a:spcAft>
                <a:spcPts val="0"/>
              </a:spcAft>
            </a:pPr>
            <a:r>
              <a:rPr lang="en-US" u="sng" dirty="0">
                <a:solidFill>
                  <a:srgbClr val="0563C1"/>
                </a:solidFill>
                <a:latin typeface="Calibri" panose="020F0502020204030204" pitchFamily="34" charset="0"/>
                <a:ea typeface="Calibri" panose="020F0502020204030204" pitchFamily="34" charset="0"/>
                <a:hlinkClick r:id="rId7"/>
              </a:rPr>
              <a:t>https://www.youtube.com/watch?v=9zinZmE3Ogk</a:t>
            </a:r>
            <a:endParaRPr lang="en-IN" dirty="0">
              <a:latin typeface="Calibri" panose="020F0502020204030204" pitchFamily="34" charset="0"/>
              <a:ea typeface="Calibri" panose="020F0502020204030204" pitchFamily="34" charset="0"/>
            </a:endParaRPr>
          </a:p>
          <a:p>
            <a:pPr>
              <a:lnSpc>
                <a:spcPct val="150000"/>
              </a:lnSpc>
              <a:spcAft>
                <a:spcPts val="0"/>
              </a:spcAft>
            </a:pPr>
            <a:r>
              <a:rPr lang="en-US" u="sng" dirty="0">
                <a:solidFill>
                  <a:srgbClr val="0563C1"/>
                </a:solidFill>
                <a:latin typeface="Calibri" panose="020F0502020204030204" pitchFamily="34" charset="0"/>
                <a:ea typeface="Calibri" panose="020F0502020204030204" pitchFamily="34" charset="0"/>
                <a:hlinkClick r:id="rId8"/>
              </a:rPr>
              <a:t>https://www.youtube.com/watch?v=ZzfHjytDceU</a:t>
            </a:r>
            <a:endParaRPr lang="en-IN" dirty="0">
              <a:latin typeface="Calibri" panose="020F0502020204030204" pitchFamily="34" charset="0"/>
              <a:ea typeface="Calibri" panose="020F0502020204030204" pitchFamily="34" charset="0"/>
            </a:endParaRPr>
          </a:p>
          <a:p>
            <a:pPr>
              <a:lnSpc>
                <a:spcPct val="150000"/>
              </a:lnSpc>
              <a:spcAft>
                <a:spcPts val="0"/>
              </a:spcAft>
            </a:pPr>
            <a:r>
              <a:rPr lang="en-US" u="sng" dirty="0">
                <a:solidFill>
                  <a:srgbClr val="0563C1"/>
                </a:solidFill>
                <a:latin typeface="Calibri" panose="020F0502020204030204" pitchFamily="34" charset="0"/>
                <a:ea typeface="Calibri" panose="020F0502020204030204" pitchFamily="34" charset="0"/>
                <a:hlinkClick r:id="rId9"/>
              </a:rPr>
              <a:t>https://www.youtube.com/watch?v=31fXwpb0P9c</a:t>
            </a:r>
            <a:endParaRPr lang="en-IN" dirty="0">
              <a:latin typeface="Calibri" panose="020F0502020204030204" pitchFamily="34" charset="0"/>
              <a:ea typeface="Calibri" panose="020F0502020204030204" pitchFamily="34" charset="0"/>
            </a:endParaRPr>
          </a:p>
          <a:p>
            <a:pPr>
              <a:lnSpc>
                <a:spcPct val="150000"/>
              </a:lnSpc>
              <a:spcAft>
                <a:spcPts val="0"/>
              </a:spcAft>
            </a:pPr>
            <a:r>
              <a:rPr lang="en-US" u="sng" dirty="0">
                <a:solidFill>
                  <a:srgbClr val="0563C1"/>
                </a:solidFill>
                <a:latin typeface="Calibri" panose="020F0502020204030204" pitchFamily="34" charset="0"/>
                <a:ea typeface="Calibri" panose="020F0502020204030204" pitchFamily="34" charset="0"/>
                <a:hlinkClick r:id="rId10"/>
              </a:rPr>
              <a:t>https://www.youtube.com/watch?v=-ARI4Cz-awo</a:t>
            </a:r>
            <a:endParaRPr lang="en-IN" dirty="0">
              <a:latin typeface="Calibri" panose="020F0502020204030204" pitchFamily="34" charset="0"/>
              <a:ea typeface="Calibri" panose="020F0502020204030204" pitchFamily="34" charset="0"/>
            </a:endParaRPr>
          </a:p>
          <a:p>
            <a:pPr>
              <a:lnSpc>
                <a:spcPct val="150000"/>
              </a:lnSpc>
              <a:spcAft>
                <a:spcPts val="0"/>
              </a:spcAft>
            </a:pPr>
            <a:r>
              <a:rPr lang="en-US" u="sng" dirty="0">
                <a:solidFill>
                  <a:srgbClr val="0563C1"/>
                </a:solidFill>
                <a:latin typeface="Calibri" panose="020F0502020204030204" pitchFamily="34" charset="0"/>
                <a:ea typeface="Calibri" panose="020F0502020204030204" pitchFamily="34" charset="0"/>
                <a:hlinkClick r:id="rId11"/>
              </a:rPr>
              <a:t>https://www.youtube.com/watch?v=MCs5OvhV9S4</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615940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
            <a:extLst>
              <a:ext uri="{FF2B5EF4-FFF2-40B4-BE49-F238E27FC236}">
                <a16:creationId xmlns:a16="http://schemas.microsoft.com/office/drawing/2014/main" id="{80D68AB4-41DD-439D-B7EC-D55415A387A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469080" y="0"/>
            <a:ext cx="4722920" cy="47229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385AF30-F285-43CF-A7A8-BB2CC9D88707}"/>
              </a:ext>
            </a:extLst>
          </p:cNvPr>
          <p:cNvSpPr/>
          <p:nvPr/>
        </p:nvSpPr>
        <p:spPr>
          <a:xfrm>
            <a:off x="1728156" y="4547561"/>
            <a:ext cx="8933925" cy="2215991"/>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Questions…</a:t>
            </a:r>
          </a:p>
          <a:p>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Ask Now </a:t>
            </a:r>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Wingdings" panose="05000000000000000000" pitchFamily="2" charset="2"/>
              </a:rPr>
              <a:t></a:t>
            </a:r>
            <a:endPar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a:t>
            </a:r>
          </a:p>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Mailto: </a:t>
            </a:r>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4"/>
              </a:rPr>
              <a:t>tanmoy75@gmail.com</a:t>
            </a:r>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34943629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FA7F4-1F2A-4323-819D-F67F3CFF8ECD}"/>
              </a:ext>
            </a:extLst>
          </p:cNvPr>
          <p:cNvSpPr/>
          <p:nvPr/>
        </p:nvSpPr>
        <p:spPr>
          <a:xfrm>
            <a:off x="1017725" y="483378"/>
            <a:ext cx="1699098" cy="369332"/>
          </a:xfrm>
          <a:prstGeom prst="rect">
            <a:avLst/>
          </a:prstGeom>
        </p:spPr>
        <p:txBody>
          <a:bodyPr wrap="square">
            <a:spAutoFit/>
          </a:bodyPr>
          <a:lstStyle/>
          <a:p>
            <a:pPr>
              <a:spcAft>
                <a:spcPts val="0"/>
              </a:spcAft>
            </a:pPr>
            <a:r>
              <a:rPr lang="en-US" b="1" u="sng" dirty="0">
                <a:latin typeface="Arial" panose="020B0604020202020204" pitchFamily="34" charset="0"/>
                <a:ea typeface="Calibri" panose="020F0502020204030204" pitchFamily="34" charset="0"/>
              </a:rPr>
              <a:t>Prerequisites</a:t>
            </a:r>
            <a:endParaRPr lang="en-IN"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2F3DFA4C-842A-4F1E-A817-997DC8A24BBD}"/>
              </a:ext>
            </a:extLst>
          </p:cNvPr>
          <p:cNvSpPr/>
          <p:nvPr/>
        </p:nvSpPr>
        <p:spPr>
          <a:xfrm>
            <a:off x="1867274" y="1186099"/>
            <a:ext cx="9913394" cy="525785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is the difference between </a:t>
            </a:r>
            <a:r>
              <a:rPr lang="en-US" sz="1600" dirty="0">
                <a:highlight>
                  <a:srgbClr val="00FFFF"/>
                </a:highlight>
                <a:latin typeface="Arial" panose="020B0604020202020204" pitchFamily="34" charset="0"/>
                <a:cs typeface="Arial" panose="020B0604020202020204" pitchFamily="34" charset="0"/>
              </a:rPr>
              <a:t>“Process”  </a:t>
            </a:r>
            <a:r>
              <a:rPr lang="en-US" sz="1600" dirty="0">
                <a:latin typeface="Arial" panose="020B0604020202020204" pitchFamily="34" charset="0"/>
                <a:cs typeface="Arial" panose="020B0604020202020204" pitchFamily="34" charset="0"/>
              </a:rPr>
              <a:t>and </a:t>
            </a:r>
            <a:r>
              <a:rPr lang="en-US" sz="1600" dirty="0">
                <a:highlight>
                  <a:srgbClr val="00FFFF"/>
                </a:highlight>
                <a:latin typeface="Arial" panose="020B0604020202020204" pitchFamily="34" charset="0"/>
                <a:cs typeface="Arial" panose="020B0604020202020204" pitchFamily="34" charset="0"/>
              </a:rPr>
              <a:t>“Thread”?</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is </a:t>
            </a:r>
            <a:r>
              <a:rPr lang="en-US" sz="1600" dirty="0">
                <a:highlight>
                  <a:srgbClr val="00FFFF"/>
                </a:highlight>
                <a:latin typeface="Arial" panose="020B0604020202020204" pitchFamily="34" charset="0"/>
                <a:cs typeface="Arial" panose="020B0604020202020204" pitchFamily="34" charset="0"/>
              </a:rPr>
              <a:t>“Context Switching”?</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Assuming you have written C Programs.. What is the difference between memories allocated from </a:t>
            </a:r>
            <a:r>
              <a:rPr lang="en-US" sz="1600" dirty="0">
                <a:highlight>
                  <a:srgbClr val="00FFFF"/>
                </a:highlight>
                <a:latin typeface="Arial" panose="020B0604020202020204" pitchFamily="34" charset="0"/>
                <a:cs typeface="Arial" panose="020B0604020202020204" pitchFamily="34" charset="0"/>
              </a:rPr>
              <a:t>“</a:t>
            </a:r>
            <a:r>
              <a:rPr lang="en-US" sz="1600" dirty="0" err="1">
                <a:highlight>
                  <a:srgbClr val="00FFFF"/>
                </a:highlight>
                <a:latin typeface="Arial" panose="020B0604020202020204" pitchFamily="34" charset="0"/>
                <a:cs typeface="Arial" panose="020B0604020202020204" pitchFamily="34" charset="0"/>
              </a:rPr>
              <a:t>Heap”</a:t>
            </a:r>
            <a:r>
              <a:rPr lang="en-US" sz="1600" dirty="0" err="1">
                <a:latin typeface="Arial" panose="020B0604020202020204" pitchFamily="34" charset="0"/>
                <a:cs typeface="Arial" panose="020B0604020202020204" pitchFamily="34" charset="0"/>
              </a:rPr>
              <a:t>and</a:t>
            </a:r>
            <a:r>
              <a:rPr lang="en-US" sz="1600" dirty="0">
                <a:latin typeface="Arial" panose="020B0604020202020204" pitchFamily="34" charset="0"/>
                <a:cs typeface="Arial" panose="020B0604020202020204" pitchFamily="34" charset="0"/>
              </a:rPr>
              <a:t> </a:t>
            </a:r>
            <a:r>
              <a:rPr lang="en-US" sz="1600" dirty="0">
                <a:highlight>
                  <a:srgbClr val="00FFFF"/>
                </a:highlight>
                <a:latin typeface="Arial" panose="020B0604020202020204" pitchFamily="34" charset="0"/>
                <a:cs typeface="Arial" panose="020B0604020202020204" pitchFamily="34" charset="0"/>
              </a:rPr>
              <a:t>“Stack”?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is an </a:t>
            </a:r>
            <a:r>
              <a:rPr lang="en-US" sz="1600" dirty="0">
                <a:highlight>
                  <a:srgbClr val="00FFFF"/>
                </a:highlight>
                <a:latin typeface="Arial" panose="020B0604020202020204" pitchFamily="34" charset="0"/>
                <a:cs typeface="Arial" panose="020B0604020202020204" pitchFamily="34" charset="0"/>
              </a:rPr>
              <a:t>“Activation Record”</a:t>
            </a:r>
            <a:r>
              <a:rPr lang="en-US" sz="1600" dirty="0">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do you mean by “</a:t>
            </a:r>
            <a:r>
              <a:rPr lang="en-US" sz="1600" dirty="0" err="1">
                <a:highlight>
                  <a:srgbClr val="00FFFF"/>
                </a:highlight>
                <a:latin typeface="Arial" panose="020B0604020202020204" pitchFamily="34" charset="0"/>
                <a:cs typeface="Arial" panose="020B0604020202020204" pitchFamily="34" charset="0"/>
              </a:rPr>
              <a:t>Interprocess</a:t>
            </a:r>
            <a:r>
              <a:rPr lang="en-US" sz="1600" dirty="0">
                <a:highlight>
                  <a:srgbClr val="00FFFF"/>
                </a:highlight>
                <a:latin typeface="Arial" panose="020B0604020202020204" pitchFamily="34" charset="0"/>
                <a:cs typeface="Arial" panose="020B0604020202020204" pitchFamily="34" charset="0"/>
              </a:rPr>
              <a:t> Communication (IPC)”? </a:t>
            </a:r>
            <a:r>
              <a:rPr lang="en-US" sz="1600" dirty="0">
                <a:latin typeface="Arial" panose="020B0604020202020204" pitchFamily="34" charset="0"/>
                <a:cs typeface="Arial" panose="020B0604020202020204" pitchFamily="34" charset="0"/>
              </a:rPr>
              <a:t>Can you please give some examples?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is the difference between “</a:t>
            </a:r>
            <a:r>
              <a:rPr lang="en-US" sz="1600" dirty="0">
                <a:highlight>
                  <a:srgbClr val="00FFFF"/>
                </a:highlight>
                <a:latin typeface="Arial" panose="020B0604020202020204" pitchFamily="34" charset="0"/>
                <a:cs typeface="Arial" panose="020B0604020202020204" pitchFamily="34" charset="0"/>
              </a:rPr>
              <a:t>Cooperative</a:t>
            </a:r>
            <a:r>
              <a:rPr lang="en-US" sz="1600" dirty="0">
                <a:latin typeface="Arial" panose="020B0604020202020204" pitchFamily="34" charset="0"/>
                <a:cs typeface="Arial" panose="020B0604020202020204" pitchFamily="34" charset="0"/>
              </a:rPr>
              <a:t>” and “</a:t>
            </a:r>
            <a:r>
              <a:rPr lang="en-US" sz="1600" dirty="0">
                <a:highlight>
                  <a:srgbClr val="00FFFF"/>
                </a:highlight>
                <a:latin typeface="Arial" panose="020B0604020202020204" pitchFamily="34" charset="0"/>
                <a:cs typeface="Arial" panose="020B0604020202020204" pitchFamily="34" charset="0"/>
              </a:rPr>
              <a:t>Preemptive</a:t>
            </a:r>
            <a:r>
              <a:rPr lang="en-US" sz="1600" dirty="0">
                <a:latin typeface="Arial" panose="020B0604020202020204" pitchFamily="34" charset="0"/>
                <a:cs typeface="Arial" panose="020B0604020202020204" pitchFamily="34" charset="0"/>
              </a:rPr>
              <a:t>” Multitasking?</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do you mean the terms "</a:t>
            </a:r>
            <a:r>
              <a:rPr lang="en-US" sz="1600" dirty="0">
                <a:highlight>
                  <a:srgbClr val="00FFFF"/>
                </a:highlight>
                <a:latin typeface="Arial" panose="020B0604020202020204" pitchFamily="34" charset="0"/>
                <a:cs typeface="Arial" panose="020B0604020202020204" pitchFamily="34" charset="0"/>
              </a:rPr>
              <a:t>Concurrency</a:t>
            </a:r>
            <a:r>
              <a:rPr lang="en-US" sz="1600" dirty="0">
                <a:latin typeface="Arial" panose="020B0604020202020204" pitchFamily="34" charset="0"/>
                <a:cs typeface="Arial" panose="020B0604020202020204" pitchFamily="34" charset="0"/>
              </a:rPr>
              <a:t>" and "</a:t>
            </a:r>
            <a:r>
              <a:rPr lang="en-US" sz="1600" dirty="0">
                <a:highlight>
                  <a:srgbClr val="00FFFF"/>
                </a:highlight>
                <a:latin typeface="Arial" panose="020B0604020202020204" pitchFamily="34" charset="0"/>
                <a:cs typeface="Arial" panose="020B0604020202020204" pitchFamily="34" charset="0"/>
              </a:rPr>
              <a:t>Parallelism</a:t>
            </a:r>
            <a:r>
              <a:rPr lang="en-US" sz="1600" dirty="0">
                <a:latin typeface="Arial" panose="020B0604020202020204" pitchFamily="34" charset="0"/>
                <a:cs typeface="Arial" panose="020B0604020202020204" pitchFamily="34" charset="0"/>
              </a:rPr>
              <a:t>"? Any difference or are they just synonyms...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do you mean by </a:t>
            </a:r>
            <a:r>
              <a:rPr lang="en-US" sz="1600" dirty="0">
                <a:highlight>
                  <a:srgbClr val="00FFFF"/>
                </a:highlight>
                <a:latin typeface="Arial" panose="020B0604020202020204" pitchFamily="34" charset="0"/>
                <a:cs typeface="Arial" panose="020B0604020202020204" pitchFamily="34" charset="0"/>
              </a:rPr>
              <a:t>“Style Guide” </a:t>
            </a:r>
            <a:r>
              <a:rPr lang="en-US" sz="1600" dirty="0">
                <a:latin typeface="Arial" panose="020B0604020202020204" pitchFamily="34" charset="0"/>
                <a:cs typeface="Arial" panose="020B0604020202020204" pitchFamily="34" charset="0"/>
              </a:rPr>
              <a:t>or </a:t>
            </a:r>
            <a:r>
              <a:rPr lang="en-US" sz="1600" dirty="0">
                <a:highlight>
                  <a:srgbClr val="00FFFF"/>
                </a:highlight>
                <a:latin typeface="Arial" panose="020B0604020202020204" pitchFamily="34" charset="0"/>
                <a:cs typeface="Arial" panose="020B0604020202020204" pitchFamily="34" charset="0"/>
              </a:rPr>
              <a:t>“Coding Style”?  </a:t>
            </a:r>
            <a:r>
              <a:rPr lang="en-US" sz="1600" dirty="0">
                <a:latin typeface="Arial" panose="020B0604020202020204" pitchFamily="34" charset="0"/>
                <a:cs typeface="Arial" panose="020B0604020202020204" pitchFamily="34" charset="0"/>
              </a:rPr>
              <a:t>Please refer the </a:t>
            </a:r>
            <a:r>
              <a:rPr lang="en-US" sz="1600" dirty="0" err="1">
                <a:latin typeface="Arial" panose="020B0604020202020204" pitchFamily="34" charset="0"/>
                <a:cs typeface="Arial" panose="020B0604020202020204" pitchFamily="34" charset="0"/>
              </a:rPr>
              <a:t>urls</a:t>
            </a:r>
            <a:r>
              <a:rPr lang="en-US" sz="1600" dirty="0">
                <a:latin typeface="Arial" panose="020B0604020202020204" pitchFamily="34" charset="0"/>
                <a:cs typeface="Arial" panose="020B0604020202020204" pitchFamily="34" charset="0"/>
              </a:rPr>
              <a:t> given below:</a:t>
            </a:r>
          </a:p>
          <a:p>
            <a:pPr lvl="1">
              <a:lnSpc>
                <a:spcPct val="150000"/>
              </a:lnSpc>
            </a:pP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2"/>
              </a:rPr>
              <a:t>https://www.python.org/dev/peps/pep-0008/</a:t>
            </a:r>
            <a:endParaRPr lang="en-US" sz="1400" dirty="0">
              <a:latin typeface="Arial" panose="020B0604020202020204" pitchFamily="34" charset="0"/>
              <a:cs typeface="Arial" panose="020B0604020202020204" pitchFamily="34" charset="0"/>
            </a:endParaRPr>
          </a:p>
          <a:p>
            <a:pPr lvl="1">
              <a:lnSpc>
                <a:spcPct val="150000"/>
              </a:lnSpc>
            </a:pP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3"/>
              </a:rPr>
              <a:t>https://github.com/google/styleguide/blob/gh-pages/pyguide.md</a:t>
            </a:r>
            <a:endParaRPr lang="en-US"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is the difference between a compiler and interpreter?</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What do you mean by </a:t>
            </a:r>
            <a:r>
              <a:rPr lang="en-US" sz="1600" dirty="0">
                <a:highlight>
                  <a:srgbClr val="00FFFF"/>
                </a:highlight>
                <a:latin typeface="Arial" panose="020B0604020202020204" pitchFamily="34" charset="0"/>
                <a:cs typeface="Arial" panose="020B0604020202020204" pitchFamily="34" charset="0"/>
              </a:rPr>
              <a:t>“Static Analysis” </a:t>
            </a:r>
            <a:r>
              <a:rPr lang="en-US" sz="1600" dirty="0">
                <a:latin typeface="Arial" panose="020B0604020202020204" pitchFamily="34" charset="0"/>
                <a:cs typeface="Arial" panose="020B0604020202020204" pitchFamily="34" charset="0"/>
              </a:rPr>
              <a:t>and </a:t>
            </a:r>
            <a:r>
              <a:rPr lang="en-US" sz="1600" dirty="0">
                <a:highlight>
                  <a:srgbClr val="00FFFF"/>
                </a:highlight>
                <a:latin typeface="Arial" panose="020B0604020202020204" pitchFamily="34" charset="0"/>
                <a:cs typeface="Arial" panose="020B0604020202020204" pitchFamily="34" charset="0"/>
              </a:rPr>
              <a:t>“Dynamic Analysis” </a:t>
            </a:r>
            <a:r>
              <a:rPr lang="en-US" sz="1600" dirty="0">
                <a:latin typeface="Arial" panose="020B0604020202020204" pitchFamily="34" charset="0"/>
                <a:cs typeface="Arial" panose="020B0604020202020204" pitchFamily="34" charset="0"/>
              </a:rPr>
              <a:t>of a program?</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437761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97B234-EE36-4418-BAC2-41329051CAE4}"/>
              </a:ext>
            </a:extLst>
          </p:cNvPr>
          <p:cNvSpPr/>
          <p:nvPr/>
        </p:nvSpPr>
        <p:spPr>
          <a:xfrm>
            <a:off x="890726" y="468527"/>
            <a:ext cx="11067496" cy="1508105"/>
          </a:xfrm>
          <a:prstGeom prst="rect">
            <a:avLst/>
          </a:prstGeom>
        </p:spPr>
        <p:txBody>
          <a:bodyPr wrap="square">
            <a:spAutoFit/>
          </a:bodyPr>
          <a:lstStyle/>
          <a:p>
            <a:pPr>
              <a:spcAft>
                <a:spcPts val="0"/>
              </a:spcAft>
            </a:pPr>
            <a:r>
              <a:rPr lang="en-US" b="1" u="sng" dirty="0">
                <a:latin typeface="Arial" panose="020B0604020202020204" pitchFamily="34" charset="0"/>
                <a:ea typeface="Calibri" panose="020F0502020204030204" pitchFamily="34" charset="0"/>
              </a:rPr>
              <a:t>Multiprocessing — Process- Based Parallelism</a:t>
            </a:r>
            <a:endParaRPr lang="en-IN" dirty="0">
              <a:latin typeface="Calibri" panose="020F0502020204030204" pitchFamily="34" charset="0"/>
              <a:ea typeface="Calibri" panose="020F0502020204030204" pitchFamily="34" charset="0"/>
            </a:endParaRPr>
          </a:p>
          <a:p>
            <a:pPr>
              <a:spcAft>
                <a:spcPts val="0"/>
              </a:spcAft>
            </a:pPr>
            <a:r>
              <a:rPr lang="en-US" b="1" dirty="0">
                <a:latin typeface="Arial" panose="020B0604020202020204" pitchFamily="34" charset="0"/>
                <a:ea typeface="Calibri" panose="020F0502020204030204" pitchFamily="34" charset="0"/>
              </a:rPr>
              <a:t> </a:t>
            </a:r>
            <a:endParaRPr lang="en-IN" dirty="0">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dirty="0">
                <a:solidFill>
                  <a:srgbClr val="6363BB"/>
                </a:solidFill>
                <a:latin typeface="Arial" panose="020B0604020202020204" pitchFamily="34" charset="0"/>
                <a:ea typeface="Times New Roman" panose="02020603050405020304" pitchFamily="18" charset="0"/>
                <a:hlinkClick r:id="rId2" tooltip="multiprocessing: Process-based parallelism."/>
              </a:rPr>
              <a:t>Multiprocessing</a:t>
            </a:r>
            <a:r>
              <a:rPr lang="en-US" dirty="0">
                <a:solidFill>
                  <a:srgbClr val="222222"/>
                </a:solidFill>
                <a:latin typeface="Arial" panose="020B0604020202020204" pitchFamily="34" charset="0"/>
                <a:ea typeface="Times New Roman" panose="02020603050405020304" pitchFamily="18" charset="0"/>
              </a:rPr>
              <a:t> is a package that supports spawning processes.</a:t>
            </a:r>
            <a:endParaRPr lang="en-IN" dirty="0">
              <a:solidFill>
                <a:srgbClr val="222222"/>
              </a:solidFill>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dirty="0">
                <a:solidFill>
                  <a:srgbClr val="222222"/>
                </a:solidFill>
                <a:latin typeface="Arial" panose="020B0604020202020204" pitchFamily="34" charset="0"/>
                <a:ea typeface="Times New Roman" panose="02020603050405020304" pitchFamily="18" charset="0"/>
              </a:rPr>
              <a:t>This module side-steps the </a:t>
            </a:r>
            <a:r>
              <a:rPr lang="en-US" dirty="0">
                <a:solidFill>
                  <a:srgbClr val="6363BB"/>
                </a:solidFill>
                <a:latin typeface="Arial" panose="020B0604020202020204" pitchFamily="34" charset="0"/>
                <a:ea typeface="Times New Roman" panose="02020603050405020304" pitchFamily="18" charset="0"/>
                <a:hlinkClick r:id="rId3"/>
              </a:rPr>
              <a:t>Global Interpreter Lock</a:t>
            </a:r>
            <a:r>
              <a:rPr lang="en-US" dirty="0">
                <a:solidFill>
                  <a:srgbClr val="222222"/>
                </a:solidFill>
                <a:latin typeface="Arial" panose="020B0604020202020204" pitchFamily="34" charset="0"/>
                <a:ea typeface="Times New Roman" panose="02020603050405020304" pitchFamily="18" charset="0"/>
              </a:rPr>
              <a:t> by using sub processes instead of threads.</a:t>
            </a:r>
            <a:endParaRPr lang="en-IN" dirty="0">
              <a:solidFill>
                <a:srgbClr val="222222"/>
              </a:solidFill>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pPr>
            <a:r>
              <a:rPr lang="en-US" sz="2000" dirty="0">
                <a:solidFill>
                  <a:srgbClr val="222222"/>
                </a:solidFill>
                <a:latin typeface="Arial" panose="020B0604020202020204" pitchFamily="34" charset="0"/>
                <a:ea typeface="Times New Roman" panose="02020603050405020304" pitchFamily="18" charset="0"/>
              </a:rPr>
              <a:t>So this module allows the programmer to fully utilize multiple processors on a given machine.</a:t>
            </a:r>
            <a:endParaRPr lang="en-IN"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FEC737A5-1A4B-4AAC-9CE8-E42593ACA0D6}"/>
              </a:ext>
            </a:extLst>
          </p:cNvPr>
          <p:cNvSpPr/>
          <p:nvPr/>
        </p:nvSpPr>
        <p:spPr>
          <a:xfrm>
            <a:off x="3181162" y="2628077"/>
            <a:ext cx="7693981" cy="353943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IN" sz="1400" dirty="0">
                <a:solidFill>
                  <a:srgbClr val="FF8000"/>
                </a:solidFill>
                <a:latin typeface="Arial" panose="020B0604020202020204" pitchFamily="34" charset="0"/>
                <a:cs typeface="Arial" panose="020B0604020202020204" pitchFamily="34" charset="0"/>
              </a:rPr>
              <a:t>"""Example of a Process"""</a:t>
            </a:r>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from</a:t>
            </a:r>
            <a:r>
              <a:rPr lang="en-IN" sz="1400" dirty="0">
                <a:solidFill>
                  <a:srgbClr val="000000"/>
                </a:solidFill>
                <a:latin typeface="Arial" panose="020B0604020202020204" pitchFamily="34" charset="0"/>
                <a:cs typeface="Arial" panose="020B0604020202020204" pitchFamily="34" charset="0"/>
              </a:rPr>
              <a:t> multiprocessing </a:t>
            </a:r>
            <a:r>
              <a:rPr lang="en-IN" sz="1400" b="1" dirty="0">
                <a:solidFill>
                  <a:srgbClr val="0000FF"/>
                </a:solidFill>
                <a:latin typeface="Arial" panose="020B0604020202020204" pitchFamily="34" charset="0"/>
                <a:cs typeface="Arial" panose="020B0604020202020204" pitchFamily="34" charset="0"/>
              </a:rPr>
              <a:t>import</a:t>
            </a:r>
            <a:r>
              <a:rPr lang="en-IN" sz="1400" dirty="0">
                <a:solidFill>
                  <a:srgbClr val="000000"/>
                </a:solidFill>
                <a:latin typeface="Arial" panose="020B0604020202020204" pitchFamily="34" charset="0"/>
                <a:cs typeface="Arial" panose="020B0604020202020204" pitchFamily="34" charset="0"/>
              </a:rPr>
              <a:t> Process</a:t>
            </a:r>
          </a:p>
          <a:p>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def</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FF"/>
                </a:solidFill>
                <a:latin typeface="Arial" panose="020B0604020202020204" pitchFamily="34" charset="0"/>
                <a:cs typeface="Arial" panose="020B0604020202020204" pitchFamily="34" charset="0"/>
              </a:rPr>
              <a:t>main</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8000"/>
                </a:solidFill>
                <a:latin typeface="Arial" panose="020B0604020202020204" pitchFamily="34" charset="0"/>
                <a:cs typeface="Arial" panose="020B0604020202020204" pitchFamily="34" charset="0"/>
              </a:rPr>
              <a:t>"""Main Function"""</a:t>
            </a:r>
            <a:r>
              <a:rPr lang="en-IN" sz="1400" dirty="0">
                <a:solidFill>
                  <a:srgbClr val="000000"/>
                </a:solidFill>
                <a:latin typeface="Arial" panose="020B0604020202020204" pitchFamily="34" charset="0"/>
                <a:cs typeface="Arial" panose="020B0604020202020204" pitchFamily="34" charset="0"/>
              </a:rPr>
              <a:t>    </a:t>
            </a:r>
          </a:p>
          <a:p>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mychildprocess</a:t>
            </a:r>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Process</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target</a:t>
            </a:r>
            <a:r>
              <a:rPr lang="en-US" sz="1400" b="1" dirty="0">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start_function</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args</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808080"/>
                </a:solidFill>
                <a:latin typeface="Arial" panose="020B0604020202020204" pitchFamily="34" charset="0"/>
                <a:cs typeface="Arial" panose="020B0604020202020204" pitchFamily="34" charset="0"/>
              </a:rPr>
              <a:t>'</a:t>
            </a:r>
            <a:r>
              <a:rPr lang="en-US" sz="1400" dirty="0" err="1">
                <a:solidFill>
                  <a:srgbClr val="808080"/>
                </a:solidFill>
                <a:latin typeface="Arial" panose="020B0604020202020204" pitchFamily="34" charset="0"/>
                <a:cs typeface="Arial" panose="020B0604020202020204" pitchFamily="34" charset="0"/>
              </a:rPr>
              <a:t>ScipyIndia</a:t>
            </a:r>
            <a:r>
              <a:rPr lang="en-US" sz="1400" dirty="0">
                <a:solidFill>
                  <a:srgbClr val="808080"/>
                </a:solidFill>
                <a:latin typeface="Arial" panose="020B0604020202020204" pitchFamily="34" charset="0"/>
                <a:cs typeface="Arial" panose="020B0604020202020204" pitchFamily="34" charset="0"/>
              </a:rPr>
              <a:t> 2018'</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mychildprocess</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start</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mychildprocess</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join</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p>
          <a:p>
            <a:r>
              <a:rPr lang="en-IN" sz="1400" b="1" dirty="0">
                <a:solidFill>
                  <a:srgbClr val="0000FF"/>
                </a:solidFill>
                <a:latin typeface="Arial" panose="020B0604020202020204" pitchFamily="34" charset="0"/>
                <a:cs typeface="Arial" panose="020B0604020202020204" pitchFamily="34" charset="0"/>
              </a:rPr>
              <a:t>def</a:t>
            </a:r>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FF00FF"/>
                </a:solidFill>
                <a:latin typeface="Arial" panose="020B0604020202020204" pitchFamily="34" charset="0"/>
                <a:cs typeface="Arial" panose="020B0604020202020204" pitchFamily="34" charset="0"/>
              </a:rPr>
              <a:t>start_function</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name</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8000"/>
                </a:solidFill>
                <a:latin typeface="Arial" panose="020B0604020202020204" pitchFamily="34" charset="0"/>
                <a:cs typeface="Arial" panose="020B0604020202020204" pitchFamily="34" charset="0"/>
              </a:rPr>
              <a:t>"""</a:t>
            </a:r>
            <a:r>
              <a:rPr lang="en-IN" sz="1400" dirty="0" err="1">
                <a:solidFill>
                  <a:srgbClr val="FF8000"/>
                </a:solidFill>
                <a:latin typeface="Arial" panose="020B0604020202020204" pitchFamily="34" charset="0"/>
                <a:cs typeface="Arial" panose="020B0604020202020204" pitchFamily="34" charset="0"/>
              </a:rPr>
              <a:t>Startup</a:t>
            </a:r>
            <a:r>
              <a:rPr lang="en-IN" sz="1400" dirty="0">
                <a:solidFill>
                  <a:srgbClr val="FF8000"/>
                </a:solidFill>
                <a:latin typeface="Arial" panose="020B0604020202020204" pitchFamily="34" charset="0"/>
                <a:cs typeface="Arial" panose="020B0604020202020204" pitchFamily="34" charset="0"/>
              </a:rPr>
              <a:t> code for Process"""</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FF"/>
                </a:solidFill>
                <a:latin typeface="Arial" panose="020B0604020202020204" pitchFamily="34" charset="0"/>
                <a:cs typeface="Arial" panose="020B0604020202020204" pitchFamily="34" charset="0"/>
              </a:rPr>
              <a:t>print</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808080"/>
                </a:solidFill>
                <a:latin typeface="Arial" panose="020B0604020202020204" pitchFamily="34" charset="0"/>
                <a:cs typeface="Arial" panose="020B0604020202020204" pitchFamily="34" charset="0"/>
              </a:rPr>
              <a:t>'hello'</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name</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p>
          <a:p>
            <a:r>
              <a:rPr lang="en-IN" sz="1400" b="1" dirty="0">
                <a:solidFill>
                  <a:srgbClr val="0000FF"/>
                </a:solidFill>
                <a:latin typeface="Arial" panose="020B0604020202020204" pitchFamily="34" charset="0"/>
                <a:cs typeface="Arial" panose="020B0604020202020204" pitchFamily="34" charset="0"/>
              </a:rPr>
              <a:t>if</a:t>
            </a:r>
            <a:r>
              <a:rPr lang="en-IN" sz="1400" dirty="0">
                <a:solidFill>
                  <a:srgbClr val="000000"/>
                </a:solidFill>
                <a:latin typeface="Arial" panose="020B0604020202020204" pitchFamily="34" charset="0"/>
                <a:cs typeface="Arial" panose="020B0604020202020204" pitchFamily="34" charset="0"/>
              </a:rPr>
              <a:t> __name__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808080"/>
                </a:solidFill>
                <a:latin typeface="Arial" panose="020B0604020202020204" pitchFamily="34" charset="0"/>
                <a:cs typeface="Arial" panose="020B0604020202020204" pitchFamily="34" charset="0"/>
              </a:rPr>
              <a:t>'__main__'</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main</a:t>
            </a:r>
            <a:r>
              <a:rPr lang="en-IN" sz="1400" b="1" dirty="0">
                <a:solidFill>
                  <a:srgbClr val="000080"/>
                </a:solidFill>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04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2A0C81-F0D4-47FB-BD30-0B7E257BFB3A}"/>
              </a:ext>
            </a:extLst>
          </p:cNvPr>
          <p:cNvSpPr/>
          <p:nvPr/>
        </p:nvSpPr>
        <p:spPr>
          <a:xfrm>
            <a:off x="2666260" y="1695842"/>
            <a:ext cx="8803690" cy="483209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00FF"/>
                </a:solidFill>
                <a:latin typeface="Arial" panose="020B0604020202020204" pitchFamily="34" charset="0"/>
                <a:cs typeface="Arial" panose="020B0604020202020204" pitchFamily="34" charset="0"/>
              </a:rPr>
              <a:t>from</a:t>
            </a:r>
            <a:r>
              <a:rPr lang="en-US" sz="1400" dirty="0">
                <a:solidFill>
                  <a:srgbClr val="000000"/>
                </a:solidFill>
                <a:latin typeface="Arial" panose="020B0604020202020204" pitchFamily="34" charset="0"/>
                <a:cs typeface="Arial" panose="020B0604020202020204" pitchFamily="34" charset="0"/>
              </a:rPr>
              <a:t> multiprocessing </a:t>
            </a:r>
            <a:r>
              <a:rPr lang="en-US" sz="1400" b="1" dirty="0">
                <a:solidFill>
                  <a:srgbClr val="0000FF"/>
                </a:solidFill>
                <a:latin typeface="Arial" panose="020B0604020202020204" pitchFamily="34" charset="0"/>
                <a:cs typeface="Arial" panose="020B0604020202020204" pitchFamily="34" charset="0"/>
              </a:rPr>
              <a:t>import</a:t>
            </a:r>
            <a:r>
              <a:rPr lang="en-US" sz="1400" dirty="0">
                <a:solidFill>
                  <a:srgbClr val="000000"/>
                </a:solidFill>
                <a:latin typeface="Arial" panose="020B0604020202020204" pitchFamily="34" charset="0"/>
                <a:cs typeface="Arial" panose="020B0604020202020204" pitchFamily="34" charset="0"/>
              </a:rPr>
              <a:t> Process</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Pipe</a:t>
            </a:r>
          </a:p>
          <a:p>
            <a:endParaRPr lang="en-IN" sz="1400" b="1" dirty="0">
              <a:solidFill>
                <a:srgbClr val="0000FF"/>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import</a:t>
            </a:r>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os</a:t>
            </a:r>
            <a:endParaRPr lang="en-IN" sz="1400" dirty="0">
              <a:solidFill>
                <a:srgbClr val="000000"/>
              </a:solidFill>
              <a:latin typeface="Arial" panose="020B0604020202020204" pitchFamily="34" charset="0"/>
              <a:cs typeface="Arial" panose="020B0604020202020204" pitchFamily="34" charset="0"/>
            </a:endParaRPr>
          </a:p>
          <a:p>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def</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FF"/>
                </a:solidFill>
                <a:latin typeface="Arial" panose="020B0604020202020204" pitchFamily="34" charset="0"/>
                <a:cs typeface="Arial" panose="020B0604020202020204" pitchFamily="34" charset="0"/>
              </a:rPr>
              <a:t>main</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8000"/>
                </a:solidFill>
                <a:latin typeface="Arial" panose="020B0604020202020204" pitchFamily="34" charset="0"/>
                <a:cs typeface="Arial" panose="020B0604020202020204" pitchFamily="34" charset="0"/>
              </a:rPr>
              <a:t>"""Main Function"""</a:t>
            </a:r>
            <a:endParaRPr lang="en-IN"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parent_conn</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child_conn</a:t>
            </a:r>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Pipe</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child_process</a:t>
            </a:r>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Process</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target</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child</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args</a:t>
            </a:r>
            <a:r>
              <a:rPr lang="en-US" sz="1400" b="1" dirty="0">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child_conn</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child_process</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start</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parent</a:t>
            </a:r>
            <a:r>
              <a:rPr lang="en-IN" sz="1400" b="1" dirty="0">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parent_conn</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def</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FF"/>
                </a:solidFill>
                <a:latin typeface="Arial" panose="020B0604020202020204" pitchFamily="34" charset="0"/>
                <a:cs typeface="Arial" panose="020B0604020202020204" pitchFamily="34" charset="0"/>
              </a:rPr>
              <a:t>child</a:t>
            </a:r>
            <a:r>
              <a:rPr lang="en-IN" sz="1400" b="1" dirty="0">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child_end</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8000"/>
                </a:solidFill>
                <a:latin typeface="Arial" panose="020B0604020202020204" pitchFamily="34" charset="0"/>
                <a:cs typeface="Arial" panose="020B0604020202020204" pitchFamily="34" charset="0"/>
              </a:rPr>
              <a:t>"""Child Writes to Pipe"""</a:t>
            </a:r>
            <a:endParaRPr lang="en-IN"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child_end</a:t>
            </a:r>
            <a:r>
              <a:rPr lang="en-US" sz="1400" b="1" dirty="0" err="1">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send</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808080"/>
                </a:solidFill>
                <a:latin typeface="Arial" panose="020B0604020202020204" pitchFamily="34" charset="0"/>
                <a:cs typeface="Arial" panose="020B0604020202020204" pitchFamily="34" charset="0"/>
              </a:rPr>
              <a:t>"My Process Id is:"</a:t>
            </a:r>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str</a:t>
            </a:r>
            <a:r>
              <a:rPr lang="en-US" sz="1400" b="1" dirty="0">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os</a:t>
            </a:r>
            <a:r>
              <a:rPr lang="en-US" sz="1400" b="1" dirty="0" err="1">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getpid</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child_end</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close</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def</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FF"/>
                </a:solidFill>
                <a:latin typeface="Arial" panose="020B0604020202020204" pitchFamily="34" charset="0"/>
                <a:cs typeface="Arial" panose="020B0604020202020204" pitchFamily="34" charset="0"/>
              </a:rPr>
              <a:t>parent</a:t>
            </a:r>
            <a:r>
              <a:rPr lang="en-IN" sz="1400" b="1" dirty="0">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parent_end</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8000"/>
                </a:solidFill>
                <a:latin typeface="Arial" panose="020B0604020202020204" pitchFamily="34" charset="0"/>
                <a:cs typeface="Arial" panose="020B0604020202020204" pitchFamily="34" charset="0"/>
              </a:rPr>
              <a:t>"""Parent Reads from Pipe"""</a:t>
            </a:r>
            <a:endParaRPr lang="en-IN"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FF"/>
                </a:solidFill>
                <a:latin typeface="Arial" panose="020B0604020202020204" pitchFamily="34" charset="0"/>
                <a:cs typeface="Arial" panose="020B0604020202020204" pitchFamily="34" charset="0"/>
              </a:rPr>
              <a:t>print</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808080"/>
                </a:solidFill>
                <a:latin typeface="Arial" panose="020B0604020202020204" pitchFamily="34" charset="0"/>
                <a:cs typeface="Arial" panose="020B0604020202020204" pitchFamily="34" charset="0"/>
              </a:rPr>
              <a:t>"</a:t>
            </a:r>
            <a:r>
              <a:rPr lang="en-US" sz="1400" dirty="0" err="1">
                <a:solidFill>
                  <a:srgbClr val="808080"/>
                </a:solidFill>
                <a:latin typeface="Arial" panose="020B0604020202020204" pitchFamily="34" charset="0"/>
                <a:cs typeface="Arial" panose="020B0604020202020204" pitchFamily="34" charset="0"/>
              </a:rPr>
              <a:t>Recived</a:t>
            </a:r>
            <a:r>
              <a:rPr lang="en-US" sz="1400" dirty="0">
                <a:solidFill>
                  <a:srgbClr val="808080"/>
                </a:solidFill>
                <a:latin typeface="Arial" panose="020B0604020202020204" pitchFamily="34" charset="0"/>
                <a:cs typeface="Arial" panose="020B0604020202020204" pitchFamily="34" charset="0"/>
              </a:rPr>
              <a:t> from Child: "</a:t>
            </a:r>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parent_end</a:t>
            </a:r>
            <a:r>
              <a:rPr lang="en-US" sz="1400" b="1" dirty="0" err="1">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recv</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p>
          <a:p>
            <a:r>
              <a:rPr lang="en-IN" sz="1400" b="1" dirty="0">
                <a:solidFill>
                  <a:srgbClr val="0000FF"/>
                </a:solidFill>
                <a:latin typeface="Arial" panose="020B0604020202020204" pitchFamily="34" charset="0"/>
                <a:cs typeface="Arial" panose="020B0604020202020204" pitchFamily="34" charset="0"/>
              </a:rPr>
              <a:t>if</a:t>
            </a:r>
            <a:r>
              <a:rPr lang="en-IN" sz="1400" dirty="0">
                <a:solidFill>
                  <a:srgbClr val="000000"/>
                </a:solidFill>
                <a:latin typeface="Arial" panose="020B0604020202020204" pitchFamily="34" charset="0"/>
                <a:cs typeface="Arial" panose="020B0604020202020204" pitchFamily="34" charset="0"/>
              </a:rPr>
              <a:t> __name__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808080"/>
                </a:solidFill>
                <a:latin typeface="Arial" panose="020B0604020202020204" pitchFamily="34" charset="0"/>
                <a:cs typeface="Arial" panose="020B0604020202020204" pitchFamily="34" charset="0"/>
              </a:rPr>
              <a:t>'__main__'</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main</a:t>
            </a:r>
            <a:r>
              <a:rPr lang="en-IN" sz="1400" b="1" dirty="0">
                <a:solidFill>
                  <a:srgbClr val="000080"/>
                </a:solidFill>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C0515F4-5967-4A40-89CA-24A3FA6CE226}"/>
              </a:ext>
            </a:extLst>
          </p:cNvPr>
          <p:cNvSpPr/>
          <p:nvPr/>
        </p:nvSpPr>
        <p:spPr>
          <a:xfrm>
            <a:off x="926236" y="504639"/>
            <a:ext cx="10055441" cy="923330"/>
          </a:xfrm>
          <a:prstGeom prst="rect">
            <a:avLst/>
          </a:prstGeom>
        </p:spPr>
        <p:txBody>
          <a:bodyPr wrap="square">
            <a:spAutoFit/>
          </a:bodyPr>
          <a:lstStyle/>
          <a:p>
            <a:r>
              <a:rPr lang="en-IN" b="1" u="sng" dirty="0">
                <a:solidFill>
                  <a:srgbClr val="000000"/>
                </a:solidFill>
                <a:latin typeface="Arial" panose="020B0604020202020204" pitchFamily="34" charset="0"/>
                <a:cs typeface="Arial" panose="020B0604020202020204" pitchFamily="34" charset="0"/>
              </a:rPr>
              <a:t>Multiprocessing — Communicating Between Processes</a:t>
            </a:r>
          </a:p>
          <a:p>
            <a:endParaRPr lang="en-IN"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Pipes </a:t>
            </a:r>
            <a:r>
              <a:rPr lang="en-US" b="1" dirty="0">
                <a:solidFill>
                  <a:srgbClr val="0000FF"/>
                </a:solidFill>
                <a:latin typeface="Arial" panose="020B0604020202020204" pitchFamily="34" charset="0"/>
                <a:cs typeface="Arial" panose="020B0604020202020204" pitchFamily="34" charset="0"/>
              </a:rPr>
              <a:t>and</a:t>
            </a:r>
            <a:r>
              <a:rPr lang="en-US" dirty="0">
                <a:solidFill>
                  <a:srgbClr val="000000"/>
                </a:solidFill>
                <a:latin typeface="Arial" panose="020B0604020202020204" pitchFamily="34" charset="0"/>
                <a:cs typeface="Arial" panose="020B0604020202020204" pitchFamily="34" charset="0"/>
              </a:rPr>
              <a:t> Queues are two types of communication channel between processes</a:t>
            </a:r>
            <a:r>
              <a:rPr lang="en-US" b="1" dirty="0">
                <a:solidFill>
                  <a:srgbClr val="000080"/>
                </a:solidFill>
                <a:latin typeface="Arial" panose="020B0604020202020204" pitchFamily="34" charset="0"/>
                <a:cs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0561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BF9EEF-9C0A-4BE2-9406-50C244442D77}"/>
              </a:ext>
            </a:extLst>
          </p:cNvPr>
          <p:cNvSpPr/>
          <p:nvPr/>
        </p:nvSpPr>
        <p:spPr>
          <a:xfrm>
            <a:off x="908482" y="323541"/>
            <a:ext cx="8137864" cy="923330"/>
          </a:xfrm>
          <a:prstGeom prst="rect">
            <a:avLst/>
          </a:prstGeom>
        </p:spPr>
        <p:txBody>
          <a:bodyPr wrap="square">
            <a:spAutoFit/>
          </a:bodyPr>
          <a:lstStyle/>
          <a:p>
            <a:pPr>
              <a:spcAft>
                <a:spcPts val="0"/>
              </a:spcAft>
            </a:pPr>
            <a:r>
              <a:rPr lang="en-US" b="1" u="sng" dirty="0">
                <a:latin typeface="Arial" panose="020B0604020202020204" pitchFamily="34" charset="0"/>
                <a:ea typeface="Calibri" panose="020F0502020204030204" pitchFamily="34" charset="0"/>
              </a:rPr>
              <a:t>Multiprocessing — Communicating Between Processes</a:t>
            </a:r>
            <a:endParaRPr lang="en-IN" dirty="0">
              <a:latin typeface="Calibri" panose="020F0502020204030204" pitchFamily="34" charset="0"/>
              <a:ea typeface="Calibri" panose="020F0502020204030204" pitchFamily="34" charset="0"/>
            </a:endParaRPr>
          </a:p>
          <a:p>
            <a:pPr>
              <a:spcAft>
                <a:spcPts val="0"/>
              </a:spcAft>
            </a:pPr>
            <a:r>
              <a:rPr lang="en-US" dirty="0">
                <a:latin typeface="Arial" panose="020B0604020202020204" pitchFamily="34" charset="0"/>
                <a:ea typeface="Calibri" panose="020F0502020204030204" pitchFamily="34" charset="0"/>
              </a:rPr>
              <a:t> </a:t>
            </a:r>
            <a:endParaRPr lang="en-IN" dirty="0">
              <a:latin typeface="Calibri" panose="020F0502020204030204" pitchFamily="34" charset="0"/>
              <a:ea typeface="Calibri" panose="020F0502020204030204" pitchFamily="34" charset="0"/>
            </a:endParaRPr>
          </a:p>
          <a:p>
            <a:pPr>
              <a:spcAft>
                <a:spcPts val="0"/>
              </a:spcAft>
            </a:pPr>
            <a:r>
              <a:rPr lang="en-US" dirty="0">
                <a:latin typeface="Arial" panose="020B0604020202020204" pitchFamily="34" charset="0"/>
                <a:ea typeface="Calibri" panose="020F0502020204030204" pitchFamily="34" charset="0"/>
              </a:rPr>
              <a:t>Communicating using </a:t>
            </a:r>
            <a:r>
              <a:rPr lang="en-US" dirty="0" err="1">
                <a:latin typeface="Arial" panose="020B0604020202020204" pitchFamily="34" charset="0"/>
                <a:ea typeface="Calibri" panose="020F0502020204030204" pitchFamily="34" charset="0"/>
              </a:rPr>
              <a:t>multiprocessing.queue</a:t>
            </a:r>
            <a:endParaRPr lang="en-IN" dirty="0">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7EC1DB99-1F92-4C81-9A4B-2EA301792066}"/>
              </a:ext>
            </a:extLst>
          </p:cNvPr>
          <p:cNvSpPr/>
          <p:nvPr/>
        </p:nvSpPr>
        <p:spPr>
          <a:xfrm>
            <a:off x="2879325" y="1392911"/>
            <a:ext cx="8120108" cy="535531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900" dirty="0">
                <a:solidFill>
                  <a:srgbClr val="FF8000"/>
                </a:solidFill>
                <a:latin typeface="Arial" panose="020B0604020202020204" pitchFamily="34" charset="0"/>
                <a:cs typeface="Arial" panose="020B0604020202020204" pitchFamily="34" charset="0"/>
              </a:rPr>
              <a:t>"""Module to show process, queue"""</a:t>
            </a:r>
            <a:endParaRPr lang="en-US"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from</a:t>
            </a:r>
            <a:r>
              <a:rPr lang="en-IN" sz="900" dirty="0">
                <a:solidFill>
                  <a:srgbClr val="000000"/>
                </a:solidFill>
                <a:latin typeface="Arial" panose="020B0604020202020204" pitchFamily="34" charset="0"/>
                <a:cs typeface="Arial" panose="020B0604020202020204" pitchFamily="34" charset="0"/>
              </a:rPr>
              <a:t> multiprocessing </a:t>
            </a:r>
            <a:r>
              <a:rPr lang="en-IN" sz="900" b="1" dirty="0">
                <a:solidFill>
                  <a:srgbClr val="0000FF"/>
                </a:solidFill>
                <a:latin typeface="Arial" panose="020B0604020202020204" pitchFamily="34" charset="0"/>
                <a:cs typeface="Arial" panose="020B0604020202020204" pitchFamily="34" charset="0"/>
              </a:rPr>
              <a:t>import</a:t>
            </a:r>
            <a:r>
              <a:rPr lang="en-IN" sz="900" dirty="0">
                <a:solidFill>
                  <a:srgbClr val="000000"/>
                </a:solidFill>
                <a:latin typeface="Arial" panose="020B0604020202020204" pitchFamily="34" charset="0"/>
                <a:cs typeface="Arial" panose="020B0604020202020204" pitchFamily="34" charset="0"/>
              </a:rPr>
              <a:t> Process</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Queue</a:t>
            </a:r>
          </a:p>
          <a:p>
            <a:r>
              <a:rPr lang="en-IN" sz="900" b="1" dirty="0">
                <a:solidFill>
                  <a:srgbClr val="0000FF"/>
                </a:solidFill>
                <a:latin typeface="Arial" panose="020B0604020202020204" pitchFamily="34" charset="0"/>
                <a:cs typeface="Arial" panose="020B0604020202020204" pitchFamily="34" charset="0"/>
              </a:rPr>
              <a:t>import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os</a:t>
            </a:r>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import</a:t>
            </a:r>
            <a:r>
              <a:rPr lang="en-IN" sz="900" dirty="0">
                <a:solidFill>
                  <a:srgbClr val="000000"/>
                </a:solidFill>
                <a:latin typeface="Arial" panose="020B0604020202020204" pitchFamily="34" charset="0"/>
                <a:cs typeface="Arial" panose="020B0604020202020204" pitchFamily="34" charset="0"/>
              </a:rPr>
              <a:t> logging</a:t>
            </a:r>
          </a:p>
          <a:p>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NO_OF_PROCESS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0000"/>
                </a:solidFill>
                <a:latin typeface="Arial" panose="020B0604020202020204" pitchFamily="34" charset="0"/>
                <a:cs typeface="Arial" panose="020B0604020202020204" pitchFamily="34" charset="0"/>
              </a:rPr>
              <a:t>3</a:t>
            </a:r>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def</a:t>
            </a:r>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00FF"/>
                </a:solidFill>
                <a:latin typeface="Arial" panose="020B0604020202020204" pitchFamily="34" charset="0"/>
                <a:cs typeface="Arial" panose="020B0604020202020204" pitchFamily="34" charset="0"/>
              </a:rPr>
              <a:t>main</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a:solidFill>
                  <a:srgbClr val="FF8000"/>
                </a:solidFill>
                <a:latin typeface="Arial" panose="020B0604020202020204" pitchFamily="34" charset="0"/>
                <a:cs typeface="Arial" panose="020B0604020202020204" pitchFamily="34" charset="0"/>
              </a:rPr>
              <a:t>"""Main Function"""</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logging</a:t>
            </a:r>
            <a:r>
              <a:rPr lang="en-IN" sz="900" b="1" dirty="0" err="1">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basicConfig</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filename</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808080"/>
                </a:solidFill>
                <a:latin typeface="Arial" panose="020B0604020202020204" pitchFamily="34" charset="0"/>
                <a:cs typeface="Arial" panose="020B0604020202020204" pitchFamily="34" charset="0"/>
              </a:rPr>
              <a:t>'ipc_log.txt'</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filemode</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808080"/>
                </a:solidFill>
                <a:latin typeface="Arial" panose="020B0604020202020204" pitchFamily="34" charset="0"/>
                <a:cs typeface="Arial" panose="020B0604020202020204" pitchFamily="34" charset="0"/>
              </a:rPr>
              <a:t>'w'</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level</a:t>
            </a:r>
            <a:r>
              <a:rPr lang="en-IN" sz="900" b="1" dirty="0">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logging</a:t>
            </a:r>
            <a:r>
              <a:rPr lang="en-IN" sz="900" b="1" dirty="0" err="1">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DEBUG</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mylogger</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logging</a:t>
            </a:r>
            <a:r>
              <a:rPr lang="en-IN" sz="900" b="1" dirty="0" err="1">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getLogger</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808080"/>
                </a:solidFill>
                <a:latin typeface="Arial" panose="020B0604020202020204" pitchFamily="34" charset="0"/>
                <a:cs typeface="Arial" panose="020B0604020202020204" pitchFamily="34" charset="0"/>
              </a:rPr>
              <a:t>'</a:t>
            </a:r>
            <a:r>
              <a:rPr lang="en-IN" sz="900" dirty="0" err="1">
                <a:solidFill>
                  <a:srgbClr val="808080"/>
                </a:solidFill>
                <a:latin typeface="Arial" panose="020B0604020202020204" pitchFamily="34" charset="0"/>
                <a:cs typeface="Arial" panose="020B0604020202020204" pitchFamily="34" charset="0"/>
              </a:rPr>
              <a:t>myapp</a:t>
            </a:r>
            <a:r>
              <a:rPr lang="en-IN" sz="900" dirty="0">
                <a:solidFill>
                  <a:srgbClr val="808080"/>
                </a:solidFill>
                <a:latin typeface="Arial" panose="020B0604020202020204" pitchFamily="34" charset="0"/>
                <a:cs typeface="Arial" panose="020B0604020202020204" pitchFamily="34" charset="0"/>
              </a:rPr>
              <a:t>'</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myqueue</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Queue</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save_information</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808080"/>
                </a:solidFill>
                <a:latin typeface="Arial" panose="020B0604020202020204" pitchFamily="34" charset="0"/>
                <a:cs typeface="Arial" panose="020B0604020202020204" pitchFamily="34" charset="0"/>
              </a:rPr>
              <a:t>'Parent'</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myqueue</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list_of_process</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for</a:t>
            </a:r>
            <a:r>
              <a:rPr lang="en-US" sz="900" dirty="0">
                <a:solidFill>
                  <a:srgbClr val="000000"/>
                </a:solidFill>
                <a:latin typeface="Arial" panose="020B0604020202020204" pitchFamily="34" charset="0"/>
                <a:cs typeface="Arial" panose="020B0604020202020204" pitchFamily="34" charset="0"/>
              </a:rPr>
              <a:t> i </a:t>
            </a:r>
            <a:r>
              <a:rPr lang="en-US" sz="900" b="1" dirty="0">
                <a:solidFill>
                  <a:srgbClr val="0000FF"/>
                </a:solidFill>
                <a:latin typeface="Arial" panose="020B0604020202020204" pitchFamily="34" charset="0"/>
                <a:cs typeface="Arial" panose="020B0604020202020204" pitchFamily="34" charset="0"/>
              </a:rPr>
              <a:t>in</a:t>
            </a:r>
            <a:r>
              <a:rPr lang="en-US" sz="900" dirty="0">
                <a:solidFill>
                  <a:srgbClr val="000000"/>
                </a:solidFill>
                <a:latin typeface="Arial" panose="020B0604020202020204" pitchFamily="34" charset="0"/>
                <a:cs typeface="Arial" panose="020B0604020202020204" pitchFamily="34" charset="0"/>
              </a:rPr>
              <a:t> range</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FF0000"/>
                </a:solidFill>
                <a:latin typeface="Arial" panose="020B0604020202020204" pitchFamily="34" charset="0"/>
                <a:cs typeface="Arial" panose="020B0604020202020204" pitchFamily="34" charset="0"/>
              </a:rPr>
              <a:t>0</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NO_OF_PROCESS</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myprocess</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Process</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target</a:t>
            </a:r>
            <a:r>
              <a:rPr lang="en-IN" sz="900" b="1" dirty="0">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save_information</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args</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808080"/>
                </a:solidFill>
                <a:latin typeface="Arial" panose="020B0604020202020204" pitchFamily="34" charset="0"/>
                <a:cs typeface="Arial" panose="020B0604020202020204" pitchFamily="34" charset="0"/>
              </a:rPr>
              <a:t>'Child'</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str</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i</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myqueue</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list_of_process</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append</a:t>
            </a:r>
            <a:r>
              <a:rPr lang="en-US" sz="900" b="1" dirty="0">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myprocess</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for</a:t>
            </a:r>
            <a:r>
              <a:rPr lang="en-US" sz="900" dirty="0">
                <a:solidFill>
                  <a:srgbClr val="000000"/>
                </a:solidFill>
                <a:latin typeface="Arial" panose="020B0604020202020204" pitchFamily="34" charset="0"/>
                <a:cs typeface="Arial" panose="020B0604020202020204" pitchFamily="34" charset="0"/>
              </a:rPr>
              <a:t> i </a:t>
            </a:r>
            <a:r>
              <a:rPr lang="en-US" sz="900" b="1" dirty="0">
                <a:solidFill>
                  <a:srgbClr val="0000FF"/>
                </a:solidFill>
                <a:latin typeface="Arial" panose="020B0604020202020204" pitchFamily="34" charset="0"/>
                <a:cs typeface="Arial" panose="020B0604020202020204" pitchFamily="34" charset="0"/>
              </a:rPr>
              <a:t>in</a:t>
            </a:r>
            <a:r>
              <a:rPr lang="en-US" sz="900" dirty="0">
                <a:solidFill>
                  <a:srgbClr val="000000"/>
                </a:solidFill>
                <a:latin typeface="Arial" panose="020B0604020202020204" pitchFamily="34" charset="0"/>
                <a:cs typeface="Arial" panose="020B0604020202020204" pitchFamily="34" charset="0"/>
              </a:rPr>
              <a:t> range</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FF0000"/>
                </a:solidFill>
                <a:latin typeface="Arial" panose="020B0604020202020204" pitchFamily="34" charset="0"/>
                <a:cs typeface="Arial" panose="020B0604020202020204" pitchFamily="34" charset="0"/>
              </a:rPr>
              <a:t>0</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NO_OF_PROCESS</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list_of_process</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i</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start</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FF"/>
                </a:solidFill>
                <a:latin typeface="Arial" panose="020B0604020202020204" pitchFamily="34" charset="0"/>
                <a:cs typeface="Arial" panose="020B0604020202020204" pitchFamily="34" charset="0"/>
              </a:rPr>
              <a:t>for</a:t>
            </a:r>
            <a:r>
              <a:rPr lang="en-US" sz="900" dirty="0">
                <a:solidFill>
                  <a:srgbClr val="000000"/>
                </a:solidFill>
                <a:latin typeface="Arial" panose="020B0604020202020204" pitchFamily="34" charset="0"/>
                <a:cs typeface="Arial" panose="020B0604020202020204" pitchFamily="34" charset="0"/>
              </a:rPr>
              <a:t> i </a:t>
            </a:r>
            <a:r>
              <a:rPr lang="en-US" sz="900" b="1" dirty="0">
                <a:solidFill>
                  <a:srgbClr val="0000FF"/>
                </a:solidFill>
                <a:latin typeface="Arial" panose="020B0604020202020204" pitchFamily="34" charset="0"/>
                <a:cs typeface="Arial" panose="020B0604020202020204" pitchFamily="34" charset="0"/>
              </a:rPr>
              <a:t>in</a:t>
            </a:r>
            <a:r>
              <a:rPr lang="en-US" sz="900" dirty="0">
                <a:solidFill>
                  <a:srgbClr val="000000"/>
                </a:solidFill>
                <a:latin typeface="Arial" panose="020B0604020202020204" pitchFamily="34" charset="0"/>
                <a:cs typeface="Arial" panose="020B0604020202020204" pitchFamily="34" charset="0"/>
              </a:rPr>
              <a:t> range</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FF0000"/>
                </a:solidFill>
                <a:latin typeface="Arial" panose="020B0604020202020204" pitchFamily="34" charset="0"/>
                <a:cs typeface="Arial" panose="020B0604020202020204" pitchFamily="34" charset="0"/>
              </a:rPr>
              <a:t>0</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NO_OF_PROCESS</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list_of_process</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i</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join</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FF"/>
                </a:solidFill>
                <a:latin typeface="Arial" panose="020B0604020202020204" pitchFamily="34" charset="0"/>
                <a:cs typeface="Arial" panose="020B0604020202020204" pitchFamily="34" charset="0"/>
              </a:rPr>
              <a:t>while</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FF"/>
                </a:solidFill>
                <a:latin typeface="Arial" panose="020B0604020202020204" pitchFamily="34" charset="0"/>
                <a:cs typeface="Arial" panose="020B0604020202020204" pitchFamily="34" charset="0"/>
              </a:rPr>
              <a:t>not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myqueue</a:t>
            </a:r>
            <a:r>
              <a:rPr lang="en-IN" sz="900" b="1" dirty="0" err="1">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empty</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mydata</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myqueue</a:t>
            </a:r>
            <a:r>
              <a:rPr lang="en-IN" sz="900" b="1" dirty="0" err="1">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get</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mylogger</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info</a:t>
            </a:r>
            <a:r>
              <a:rPr lang="en-IN" sz="900" b="1" dirty="0">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mydata</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def</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FF00FF"/>
                </a:solidFill>
                <a:latin typeface="Arial" panose="020B0604020202020204" pitchFamily="34" charset="0"/>
                <a:cs typeface="Arial" panose="020B0604020202020204" pitchFamily="34" charset="0"/>
              </a:rPr>
              <a:t>save_information</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title</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que</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dirty="0">
                <a:solidFill>
                  <a:srgbClr val="FF8000"/>
                </a:solidFill>
                <a:latin typeface="Arial" panose="020B0604020202020204" pitchFamily="34" charset="0"/>
                <a:cs typeface="Arial" panose="020B0604020202020204" pitchFamily="34" charset="0"/>
              </a:rPr>
              <a:t>"""Information getting saved to a Queue"""</a:t>
            </a:r>
            <a:endParaRPr lang="en-US"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process_type</a:t>
            </a:r>
            <a:r>
              <a:rPr lang="en-IN" sz="900" dirty="0">
                <a:solidFill>
                  <a:srgbClr val="000000"/>
                </a:solidFill>
                <a:latin typeface="Arial" panose="020B0604020202020204" pitchFamily="34" charset="0"/>
                <a:cs typeface="Arial" panose="020B0604020202020204" pitchFamily="34" charset="0"/>
              </a:rPr>
              <a:t>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title</a:t>
            </a:r>
          </a:p>
          <a:p>
            <a:r>
              <a:rPr lang="sv-SE" sz="900" dirty="0">
                <a:solidFill>
                  <a:srgbClr val="000000"/>
                </a:solidFill>
                <a:latin typeface="Arial" panose="020B0604020202020204" pitchFamily="34" charset="0"/>
                <a:cs typeface="Arial" panose="020B0604020202020204" pitchFamily="34" charset="0"/>
              </a:rPr>
              <a:t>    mypid </a:t>
            </a:r>
            <a:r>
              <a:rPr lang="sv-SE" sz="900" b="1" dirty="0">
                <a:solidFill>
                  <a:srgbClr val="000080"/>
                </a:solidFill>
                <a:latin typeface="Arial" panose="020B0604020202020204" pitchFamily="34" charset="0"/>
                <a:cs typeface="Arial" panose="020B0604020202020204" pitchFamily="34" charset="0"/>
              </a:rPr>
              <a:t>=</a:t>
            </a:r>
            <a:r>
              <a:rPr lang="sv-SE" sz="900" dirty="0">
                <a:solidFill>
                  <a:srgbClr val="000000"/>
                </a:solidFill>
                <a:latin typeface="Arial" panose="020B0604020202020204" pitchFamily="34" charset="0"/>
                <a:cs typeface="Arial" panose="020B0604020202020204" pitchFamily="34" charset="0"/>
              </a:rPr>
              <a:t> process_type </a:t>
            </a:r>
            <a:r>
              <a:rPr lang="sv-SE" sz="900" b="1" dirty="0">
                <a:solidFill>
                  <a:srgbClr val="000080"/>
                </a:solidFill>
                <a:latin typeface="Arial" panose="020B0604020202020204" pitchFamily="34" charset="0"/>
                <a:cs typeface="Arial" panose="020B0604020202020204" pitchFamily="34" charset="0"/>
              </a:rPr>
              <a:t>+</a:t>
            </a:r>
            <a:r>
              <a:rPr lang="sv-SE" sz="900" dirty="0">
                <a:solidFill>
                  <a:srgbClr val="000000"/>
                </a:solidFill>
                <a:latin typeface="Arial" panose="020B0604020202020204" pitchFamily="34" charset="0"/>
                <a:cs typeface="Arial" panose="020B0604020202020204" pitchFamily="34" charset="0"/>
              </a:rPr>
              <a:t> </a:t>
            </a:r>
            <a:r>
              <a:rPr lang="sv-SE" sz="900" dirty="0">
                <a:solidFill>
                  <a:srgbClr val="808080"/>
                </a:solidFill>
                <a:latin typeface="Arial" panose="020B0604020202020204" pitchFamily="34" charset="0"/>
                <a:cs typeface="Arial" panose="020B0604020202020204" pitchFamily="34" charset="0"/>
              </a:rPr>
              <a:t>':'</a:t>
            </a:r>
            <a:r>
              <a:rPr lang="sv-SE" sz="900" dirty="0">
                <a:solidFill>
                  <a:srgbClr val="000000"/>
                </a:solidFill>
                <a:latin typeface="Arial" panose="020B0604020202020204" pitchFamily="34" charset="0"/>
                <a:cs typeface="Arial" panose="020B0604020202020204" pitchFamily="34" charset="0"/>
              </a:rPr>
              <a:t> </a:t>
            </a:r>
            <a:r>
              <a:rPr lang="sv-SE" sz="900" b="1" dirty="0">
                <a:solidFill>
                  <a:srgbClr val="000080"/>
                </a:solidFill>
                <a:latin typeface="Arial" panose="020B0604020202020204" pitchFamily="34" charset="0"/>
                <a:cs typeface="Arial" panose="020B0604020202020204" pitchFamily="34" charset="0"/>
              </a:rPr>
              <a:t>+</a:t>
            </a:r>
            <a:r>
              <a:rPr lang="sv-SE" sz="900" dirty="0">
                <a:solidFill>
                  <a:srgbClr val="000000"/>
                </a:solidFill>
                <a:latin typeface="Arial" panose="020B0604020202020204" pitchFamily="34" charset="0"/>
                <a:cs typeface="Arial" panose="020B0604020202020204" pitchFamily="34" charset="0"/>
              </a:rPr>
              <a:t> str</a:t>
            </a:r>
            <a:r>
              <a:rPr lang="sv-SE" sz="900" b="1" dirty="0">
                <a:solidFill>
                  <a:srgbClr val="000080"/>
                </a:solidFill>
                <a:latin typeface="Arial" panose="020B0604020202020204" pitchFamily="34" charset="0"/>
                <a:cs typeface="Arial" panose="020B0604020202020204" pitchFamily="34" charset="0"/>
              </a:rPr>
              <a:t>(</a:t>
            </a:r>
            <a:r>
              <a:rPr lang="sv-SE" sz="900" dirty="0">
                <a:solidFill>
                  <a:srgbClr val="000000"/>
                </a:solidFill>
                <a:latin typeface="Arial" panose="020B0604020202020204" pitchFamily="34" charset="0"/>
                <a:cs typeface="Arial" panose="020B0604020202020204" pitchFamily="34" charset="0"/>
              </a:rPr>
              <a:t>os</a:t>
            </a:r>
            <a:r>
              <a:rPr lang="sv-SE" sz="900" b="1" dirty="0">
                <a:solidFill>
                  <a:srgbClr val="000080"/>
                </a:solidFill>
                <a:latin typeface="Arial" panose="020B0604020202020204" pitchFamily="34" charset="0"/>
                <a:cs typeface="Arial" panose="020B0604020202020204" pitchFamily="34" charset="0"/>
              </a:rPr>
              <a:t>.</a:t>
            </a:r>
            <a:r>
              <a:rPr lang="sv-SE" sz="900" dirty="0">
                <a:solidFill>
                  <a:srgbClr val="000000"/>
                </a:solidFill>
                <a:latin typeface="Arial" panose="020B0604020202020204" pitchFamily="34" charset="0"/>
                <a:cs typeface="Arial" panose="020B0604020202020204" pitchFamily="34" charset="0"/>
              </a:rPr>
              <a:t>getpid</a:t>
            </a:r>
            <a:r>
              <a:rPr lang="sv-SE" sz="900" b="1" dirty="0">
                <a:solidFill>
                  <a:srgbClr val="000080"/>
                </a:solidFill>
                <a:latin typeface="Arial" panose="020B0604020202020204" pitchFamily="34" charset="0"/>
                <a:cs typeface="Arial" panose="020B0604020202020204" pitchFamily="34" charset="0"/>
              </a:rPr>
              <a:t>())</a:t>
            </a:r>
            <a:endParaRPr lang="sv-SE" sz="900" dirty="0">
              <a:solidFill>
                <a:srgbClr val="000000"/>
              </a:solidFill>
              <a:latin typeface="Arial" panose="020B0604020202020204" pitchFamily="34" charset="0"/>
              <a:cs typeface="Arial" panose="020B0604020202020204" pitchFamily="34" charset="0"/>
            </a:endParaRPr>
          </a:p>
          <a:p>
            <a:r>
              <a:rPr lang="en-US" sz="900" dirty="0">
                <a:solidFill>
                  <a:srgbClr val="000000"/>
                </a:solidFill>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myppid</a:t>
            </a:r>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a:t>
            </a:r>
            <a:r>
              <a:rPr lang="en-US" sz="900" dirty="0">
                <a:solidFill>
                  <a:srgbClr val="808080"/>
                </a:solidFill>
                <a:latin typeface="Arial" panose="020B0604020202020204" pitchFamily="34" charset="0"/>
                <a:cs typeface="Arial" panose="020B0604020202020204" pitchFamily="34" charset="0"/>
              </a:rPr>
              <a:t>"My Parent's </a:t>
            </a:r>
            <a:r>
              <a:rPr lang="en-US" sz="900" dirty="0" err="1">
                <a:solidFill>
                  <a:srgbClr val="808080"/>
                </a:solidFill>
                <a:latin typeface="Arial" panose="020B0604020202020204" pitchFamily="34" charset="0"/>
                <a:cs typeface="Arial" panose="020B0604020202020204" pitchFamily="34" charset="0"/>
              </a:rPr>
              <a:t>Pid</a:t>
            </a:r>
            <a:r>
              <a:rPr lang="en-US" sz="900" dirty="0">
                <a:solidFill>
                  <a:srgbClr val="808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a:t>
            </a:r>
            <a:r>
              <a:rPr lang="en-US" sz="900" b="1" dirty="0">
                <a:solidFill>
                  <a:srgbClr val="00008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 </a:t>
            </a:r>
            <a:r>
              <a:rPr lang="en-US" sz="900" dirty="0" err="1">
                <a:solidFill>
                  <a:srgbClr val="000000"/>
                </a:solidFill>
                <a:latin typeface="Arial" panose="020B0604020202020204" pitchFamily="34" charset="0"/>
                <a:cs typeface="Arial" panose="020B0604020202020204" pitchFamily="34" charset="0"/>
              </a:rPr>
              <a:t>str</a:t>
            </a:r>
            <a:r>
              <a:rPr lang="en-US" sz="900" b="1" dirty="0">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os</a:t>
            </a:r>
            <a:r>
              <a:rPr lang="en-US" sz="900" b="1" dirty="0" err="1">
                <a:solidFill>
                  <a:srgbClr val="000080"/>
                </a:solidFill>
                <a:latin typeface="Arial" panose="020B0604020202020204" pitchFamily="34" charset="0"/>
                <a:cs typeface="Arial" panose="020B0604020202020204" pitchFamily="34" charset="0"/>
              </a:rPr>
              <a:t>.</a:t>
            </a:r>
            <a:r>
              <a:rPr lang="en-US" sz="900" dirty="0" err="1">
                <a:solidFill>
                  <a:srgbClr val="000000"/>
                </a:solidFill>
                <a:latin typeface="Arial" panose="020B0604020202020204" pitchFamily="34" charset="0"/>
                <a:cs typeface="Arial" panose="020B0604020202020204" pitchFamily="34" charset="0"/>
              </a:rPr>
              <a:t>getppid</a:t>
            </a:r>
            <a:r>
              <a:rPr lang="en-US" sz="900" b="1" dirty="0">
                <a:solidFill>
                  <a:srgbClr val="000080"/>
                </a:solidFill>
                <a:latin typeface="Arial" panose="020B0604020202020204" pitchFamily="34" charset="0"/>
                <a:cs typeface="Arial" panose="020B0604020202020204" pitchFamily="34" charset="0"/>
              </a:rPr>
              <a:t>())</a:t>
            </a:r>
            <a:endParaRPr lang="en-US"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que</a:t>
            </a:r>
            <a:r>
              <a:rPr lang="en-IN" sz="900" b="1" dirty="0" err="1">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put</a:t>
            </a:r>
            <a:r>
              <a:rPr lang="en-IN" sz="900" b="1" dirty="0">
                <a:solidFill>
                  <a:srgbClr val="000080"/>
                </a:solidFill>
                <a:latin typeface="Arial" panose="020B0604020202020204" pitchFamily="34" charset="0"/>
                <a:cs typeface="Arial" panose="020B0604020202020204" pitchFamily="34" charset="0"/>
              </a:rPr>
              <a:t>([</a:t>
            </a:r>
            <a:r>
              <a:rPr lang="en-IN" sz="900" dirty="0" err="1">
                <a:solidFill>
                  <a:srgbClr val="000000"/>
                </a:solidFill>
                <a:latin typeface="Arial" panose="020B0604020202020204" pitchFamily="34" charset="0"/>
                <a:cs typeface="Arial" panose="020B0604020202020204" pitchFamily="34" charset="0"/>
              </a:rPr>
              <a:t>process_type</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mypid</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err="1">
                <a:solidFill>
                  <a:srgbClr val="000000"/>
                </a:solidFill>
                <a:latin typeface="Arial" panose="020B0604020202020204" pitchFamily="34" charset="0"/>
                <a:cs typeface="Arial" panose="020B0604020202020204" pitchFamily="34" charset="0"/>
              </a:rPr>
              <a:t>myppid</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endParaRPr lang="en-IN" sz="900" dirty="0">
              <a:solidFill>
                <a:srgbClr val="000000"/>
              </a:solidFill>
              <a:latin typeface="Arial" panose="020B0604020202020204" pitchFamily="34" charset="0"/>
              <a:cs typeface="Arial" panose="020B0604020202020204" pitchFamily="34" charset="0"/>
            </a:endParaRPr>
          </a:p>
          <a:p>
            <a:r>
              <a:rPr lang="en-IN" sz="900" b="1" dirty="0">
                <a:solidFill>
                  <a:srgbClr val="0000FF"/>
                </a:solidFill>
                <a:latin typeface="Arial" panose="020B0604020202020204" pitchFamily="34" charset="0"/>
                <a:cs typeface="Arial" panose="020B0604020202020204" pitchFamily="34" charset="0"/>
              </a:rPr>
              <a:t>if</a:t>
            </a:r>
            <a:r>
              <a:rPr lang="en-IN" sz="900" dirty="0">
                <a:solidFill>
                  <a:srgbClr val="000000"/>
                </a:solidFill>
                <a:latin typeface="Arial" panose="020B0604020202020204" pitchFamily="34" charset="0"/>
                <a:cs typeface="Arial" panose="020B0604020202020204" pitchFamily="34" charset="0"/>
              </a:rPr>
              <a:t> __name__ </a:t>
            </a:r>
            <a:r>
              <a:rPr lang="en-IN" sz="900" b="1" dirty="0">
                <a:solidFill>
                  <a:srgbClr val="000080"/>
                </a:solidFill>
                <a:latin typeface="Arial" panose="020B0604020202020204" pitchFamily="34" charset="0"/>
                <a:cs typeface="Arial" panose="020B0604020202020204" pitchFamily="34" charset="0"/>
              </a:rPr>
              <a:t>==</a:t>
            </a:r>
            <a:r>
              <a:rPr lang="en-IN" sz="900" dirty="0">
                <a:solidFill>
                  <a:srgbClr val="000000"/>
                </a:solidFill>
                <a:latin typeface="Arial" panose="020B0604020202020204" pitchFamily="34" charset="0"/>
                <a:cs typeface="Arial" panose="020B0604020202020204" pitchFamily="34" charset="0"/>
              </a:rPr>
              <a:t> </a:t>
            </a:r>
            <a:r>
              <a:rPr lang="en-IN" sz="900" dirty="0">
                <a:solidFill>
                  <a:srgbClr val="808080"/>
                </a:solidFill>
                <a:latin typeface="Arial" panose="020B0604020202020204" pitchFamily="34" charset="0"/>
                <a:cs typeface="Arial" panose="020B0604020202020204" pitchFamily="34" charset="0"/>
              </a:rPr>
              <a:t>'__main__'</a:t>
            </a:r>
            <a:r>
              <a:rPr lang="en-IN" sz="900" b="1" dirty="0">
                <a:solidFill>
                  <a:srgbClr val="000080"/>
                </a:solidFill>
                <a:latin typeface="Arial" panose="020B0604020202020204" pitchFamily="34" charset="0"/>
                <a:cs typeface="Arial" panose="020B0604020202020204" pitchFamily="34" charset="0"/>
              </a:rPr>
              <a:t>:</a:t>
            </a:r>
            <a:endParaRPr lang="en-IN" sz="900" dirty="0">
              <a:solidFill>
                <a:srgbClr val="000000"/>
              </a:solidFill>
              <a:latin typeface="Arial" panose="020B0604020202020204" pitchFamily="34" charset="0"/>
              <a:cs typeface="Arial" panose="020B0604020202020204" pitchFamily="34" charset="0"/>
            </a:endParaRPr>
          </a:p>
          <a:p>
            <a:r>
              <a:rPr lang="en-IN" sz="900" dirty="0">
                <a:solidFill>
                  <a:srgbClr val="000000"/>
                </a:solidFill>
                <a:latin typeface="Arial" panose="020B0604020202020204" pitchFamily="34" charset="0"/>
                <a:cs typeface="Arial" panose="020B0604020202020204" pitchFamily="34" charset="0"/>
              </a:rPr>
              <a:t>    main</a:t>
            </a:r>
            <a:r>
              <a:rPr lang="en-IN" sz="900" b="1" dirty="0">
                <a:solidFill>
                  <a:srgbClr val="000080"/>
                </a:solidFill>
                <a:latin typeface="Arial" panose="020B0604020202020204" pitchFamily="34" charset="0"/>
                <a:cs typeface="Arial" panose="020B0604020202020204" pitchFamily="34" charset="0"/>
              </a:rPr>
              <a:t>()</a:t>
            </a:r>
            <a:endParaRPr lang="en-IN"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6558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5C4CBC-0B5C-409D-99DB-F85B23171429}"/>
              </a:ext>
            </a:extLst>
          </p:cNvPr>
          <p:cNvSpPr/>
          <p:nvPr/>
        </p:nvSpPr>
        <p:spPr>
          <a:xfrm>
            <a:off x="952869" y="556153"/>
            <a:ext cx="8492971" cy="923330"/>
          </a:xfrm>
          <a:prstGeom prst="rect">
            <a:avLst/>
          </a:prstGeom>
        </p:spPr>
        <p:txBody>
          <a:bodyPr wrap="square">
            <a:spAutoFit/>
          </a:bodyPr>
          <a:lstStyle/>
          <a:p>
            <a:pPr>
              <a:spcAft>
                <a:spcPts val="0"/>
              </a:spcAft>
            </a:pPr>
            <a:r>
              <a:rPr lang="en-US" b="1" u="sng" dirty="0">
                <a:latin typeface="Arial" panose="020B0604020202020204" pitchFamily="34" charset="0"/>
                <a:ea typeface="Calibri" panose="020F0502020204030204" pitchFamily="34" charset="0"/>
              </a:rPr>
              <a:t>Multiprocessing — Synchronization Between Processes</a:t>
            </a:r>
            <a:endParaRPr lang="en-IN" dirty="0">
              <a:latin typeface="Calibri" panose="020F0502020204030204" pitchFamily="34" charset="0"/>
              <a:ea typeface="Calibri" panose="020F0502020204030204" pitchFamily="34" charset="0"/>
            </a:endParaRPr>
          </a:p>
          <a:p>
            <a:pPr>
              <a:spcAft>
                <a:spcPts val="0"/>
              </a:spcAft>
            </a:pPr>
            <a:r>
              <a:rPr lang="en-US" dirty="0">
                <a:latin typeface="Arial" panose="020B0604020202020204" pitchFamily="34" charset="0"/>
                <a:ea typeface="Calibri" panose="020F0502020204030204" pitchFamily="34" charset="0"/>
              </a:rPr>
              <a:t> </a:t>
            </a:r>
            <a:endParaRPr lang="en-IN" dirty="0">
              <a:latin typeface="Calibri" panose="020F0502020204030204" pitchFamily="34" charset="0"/>
              <a:ea typeface="Calibri" panose="020F0502020204030204" pitchFamily="34" charset="0"/>
            </a:endParaRPr>
          </a:p>
          <a:p>
            <a:pPr>
              <a:spcAft>
                <a:spcPts val="0"/>
              </a:spcAft>
            </a:pPr>
            <a:r>
              <a:rPr lang="en-US" dirty="0">
                <a:latin typeface="Arial" panose="020B0604020202020204" pitchFamily="34" charset="0"/>
                <a:ea typeface="Calibri" panose="020F0502020204030204" pitchFamily="34" charset="0"/>
              </a:rPr>
              <a:t>Using Lock</a:t>
            </a:r>
            <a:endParaRPr lang="en-IN" dirty="0">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9BDFC7DB-7D99-4D22-97B5-0C38F8F1B267}"/>
              </a:ext>
            </a:extLst>
          </p:cNvPr>
          <p:cNvSpPr/>
          <p:nvPr/>
        </p:nvSpPr>
        <p:spPr>
          <a:xfrm>
            <a:off x="3210757" y="1226999"/>
            <a:ext cx="8170415" cy="547842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000" b="1" dirty="0">
                <a:solidFill>
                  <a:srgbClr val="0000FF"/>
                </a:solidFill>
                <a:latin typeface="Arial" panose="020B0604020202020204" pitchFamily="34" charset="0"/>
                <a:cs typeface="Arial" panose="020B0604020202020204" pitchFamily="34" charset="0"/>
              </a:rPr>
              <a:t>from</a:t>
            </a:r>
            <a:r>
              <a:rPr lang="en-US" sz="1000" dirty="0">
                <a:solidFill>
                  <a:srgbClr val="000000"/>
                </a:solidFill>
                <a:latin typeface="Arial" panose="020B0604020202020204" pitchFamily="34" charset="0"/>
                <a:cs typeface="Arial" panose="020B0604020202020204" pitchFamily="34" charset="0"/>
              </a:rPr>
              <a:t> multiprocessing </a:t>
            </a:r>
            <a:r>
              <a:rPr lang="en-US" sz="1000" b="1" dirty="0">
                <a:solidFill>
                  <a:srgbClr val="0000FF"/>
                </a:solidFill>
                <a:latin typeface="Arial" panose="020B0604020202020204" pitchFamily="34" charset="0"/>
                <a:cs typeface="Arial" panose="020B0604020202020204" pitchFamily="34" charset="0"/>
              </a:rPr>
              <a:t>import</a:t>
            </a:r>
            <a:r>
              <a:rPr lang="en-US" sz="1000" dirty="0">
                <a:solidFill>
                  <a:srgbClr val="000000"/>
                </a:solidFill>
                <a:latin typeface="Arial" panose="020B0604020202020204" pitchFamily="34" charset="0"/>
                <a:cs typeface="Arial" panose="020B0604020202020204" pitchFamily="34" charset="0"/>
              </a:rPr>
              <a:t> Process</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Pipe</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Lock</a:t>
            </a:r>
          </a:p>
          <a:p>
            <a:r>
              <a:rPr lang="en-IN" sz="1000" b="1" dirty="0">
                <a:solidFill>
                  <a:srgbClr val="0000FF"/>
                </a:solidFill>
                <a:latin typeface="Arial" panose="020B0604020202020204" pitchFamily="34" charset="0"/>
                <a:cs typeface="Arial" panose="020B0604020202020204" pitchFamily="34" charset="0"/>
              </a:rPr>
              <a:t>import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os</a:t>
            </a:r>
            <a:endParaRPr lang="en-IN" sz="1000" dirty="0">
              <a:solidFill>
                <a:srgbClr val="000000"/>
              </a:solidFill>
              <a:latin typeface="Arial" panose="020B0604020202020204" pitchFamily="34" charset="0"/>
              <a:cs typeface="Arial" panose="020B0604020202020204" pitchFamily="34" charset="0"/>
            </a:endParaRPr>
          </a:p>
          <a:p>
            <a:endParaRPr lang="en-IN" sz="1000" dirty="0">
              <a:solidFill>
                <a:srgbClr val="000000"/>
              </a:solidFill>
              <a:latin typeface="Arial" panose="020B0604020202020204" pitchFamily="34" charset="0"/>
              <a:cs typeface="Arial" panose="020B0604020202020204" pitchFamily="34" charset="0"/>
            </a:endParaRPr>
          </a:p>
          <a:p>
            <a:r>
              <a:rPr lang="en-IN" sz="1000" b="1" dirty="0">
                <a:solidFill>
                  <a:srgbClr val="0000FF"/>
                </a:solidFill>
                <a:latin typeface="Arial" panose="020B0604020202020204" pitchFamily="34" charset="0"/>
                <a:cs typeface="Arial" panose="020B0604020202020204" pitchFamily="34" charset="0"/>
              </a:rPr>
              <a:t>def</a:t>
            </a:r>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00FF"/>
                </a:solidFill>
                <a:latin typeface="Arial" panose="020B0604020202020204" pitchFamily="34" charset="0"/>
                <a:cs typeface="Arial" panose="020B0604020202020204" pitchFamily="34" charset="0"/>
              </a:rPr>
              <a:t>main</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8000"/>
                </a:solidFill>
                <a:latin typeface="Arial" panose="020B0604020202020204" pitchFamily="34" charset="0"/>
                <a:cs typeface="Arial" panose="020B0604020202020204" pitchFamily="34" charset="0"/>
              </a:rPr>
              <a:t>"""Main Function"""</a:t>
            </a:r>
            <a:endParaRPr lang="en-IN"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parent_conn</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child_conn</a:t>
            </a:r>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Pipe</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lock </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Lock</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child_process_one</a:t>
            </a:r>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Process</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target</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child</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args</a:t>
            </a:r>
            <a:r>
              <a:rPr lang="en-US" sz="1000" b="1" dirty="0">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child_conn</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lock</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child_process_two</a:t>
            </a:r>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Process</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target</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child</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args</a:t>
            </a:r>
            <a:r>
              <a:rPr lang="en-US" sz="1000" b="1" dirty="0">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child_conn</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lock</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child_process_one</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start</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child_process_two</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start</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child_conn</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close</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parent</a:t>
            </a:r>
            <a:r>
              <a:rPr lang="en-IN" sz="1000" b="1" dirty="0">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parent_conn</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p>
          <a:p>
            <a:r>
              <a:rPr lang="en-US" sz="1000" b="1" dirty="0">
                <a:solidFill>
                  <a:srgbClr val="0000FF"/>
                </a:solidFill>
                <a:latin typeface="Arial" panose="020B0604020202020204" pitchFamily="34" charset="0"/>
                <a:cs typeface="Arial" panose="020B0604020202020204" pitchFamily="34" charset="0"/>
              </a:rPr>
              <a:t>def</a:t>
            </a:r>
            <a:r>
              <a:rPr lang="en-US" sz="1000" dirty="0">
                <a:solidFill>
                  <a:srgbClr val="000000"/>
                </a:solidFill>
                <a:latin typeface="Arial" panose="020B0604020202020204" pitchFamily="34" charset="0"/>
                <a:cs typeface="Arial" panose="020B0604020202020204" pitchFamily="34" charset="0"/>
              </a:rPr>
              <a:t> </a:t>
            </a:r>
            <a:r>
              <a:rPr lang="en-US" sz="1000" dirty="0">
                <a:solidFill>
                  <a:srgbClr val="FF00FF"/>
                </a:solidFill>
                <a:latin typeface="Arial" panose="020B0604020202020204" pitchFamily="34" charset="0"/>
                <a:cs typeface="Arial" panose="020B0604020202020204" pitchFamily="34" charset="0"/>
              </a:rPr>
              <a:t>child</a:t>
            </a:r>
            <a:r>
              <a:rPr lang="en-US" sz="1000" b="1" dirty="0">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child_end</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mylock</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8000"/>
                </a:solidFill>
                <a:latin typeface="Arial" panose="020B0604020202020204" pitchFamily="34" charset="0"/>
                <a:cs typeface="Arial" panose="020B0604020202020204" pitchFamily="34" charset="0"/>
              </a:rPr>
              <a:t>"""Child Writes to Pipe"""</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mylock</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acquire</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FF"/>
                </a:solidFill>
                <a:latin typeface="Arial" panose="020B0604020202020204" pitchFamily="34" charset="0"/>
                <a:cs typeface="Arial" panose="020B0604020202020204" pitchFamily="34" charset="0"/>
              </a:rPr>
              <a:t>for</a:t>
            </a:r>
            <a:r>
              <a:rPr lang="en-US" sz="1000" dirty="0">
                <a:solidFill>
                  <a:srgbClr val="000000"/>
                </a:solidFill>
                <a:latin typeface="Arial" panose="020B0604020202020204" pitchFamily="34" charset="0"/>
                <a:cs typeface="Arial" panose="020B0604020202020204" pitchFamily="34" charset="0"/>
              </a:rPr>
              <a:t> i </a:t>
            </a:r>
            <a:r>
              <a:rPr lang="en-US" sz="1000" b="1" dirty="0">
                <a:solidFill>
                  <a:srgbClr val="0000FF"/>
                </a:solidFill>
                <a:latin typeface="Arial" panose="020B0604020202020204" pitchFamily="34" charset="0"/>
                <a:cs typeface="Arial" panose="020B0604020202020204" pitchFamily="34" charset="0"/>
              </a:rPr>
              <a:t>in</a:t>
            </a:r>
            <a:r>
              <a:rPr lang="en-US" sz="1000" dirty="0">
                <a:solidFill>
                  <a:srgbClr val="000000"/>
                </a:solidFill>
                <a:latin typeface="Arial" panose="020B0604020202020204" pitchFamily="34" charset="0"/>
                <a:cs typeface="Arial" panose="020B0604020202020204" pitchFamily="34" charset="0"/>
              </a:rPr>
              <a:t> range</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FF0000"/>
                </a:solidFill>
                <a:latin typeface="Arial" panose="020B0604020202020204" pitchFamily="34" charset="0"/>
                <a:cs typeface="Arial" panose="020B0604020202020204" pitchFamily="34" charset="0"/>
              </a:rPr>
              <a:t>200</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child_end</a:t>
            </a:r>
            <a:r>
              <a:rPr lang="en-US" sz="1000" b="1" dirty="0" err="1">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send</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808080"/>
                </a:solidFill>
                <a:latin typeface="Arial" panose="020B0604020202020204" pitchFamily="34" charset="0"/>
                <a:cs typeface="Arial" panose="020B0604020202020204" pitchFamily="34" charset="0"/>
              </a:rPr>
              <a:t>"My Process Id is:"</a:t>
            </a:r>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str</a:t>
            </a:r>
            <a:r>
              <a:rPr lang="en-US" sz="1000" b="1" dirty="0">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os</a:t>
            </a:r>
            <a:r>
              <a:rPr lang="en-US" sz="1000" b="1" dirty="0" err="1">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getpid</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mylock</a:t>
            </a:r>
            <a:r>
              <a:rPr lang="en-IN" sz="1000" b="1" dirty="0" err="1">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release</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return</a:t>
            </a:r>
            <a:endParaRPr lang="en-IN" sz="1000" dirty="0">
              <a:solidFill>
                <a:srgbClr val="000000"/>
              </a:solidFill>
              <a:latin typeface="Arial" panose="020B0604020202020204" pitchFamily="34" charset="0"/>
              <a:cs typeface="Arial" panose="020B0604020202020204" pitchFamily="34" charset="0"/>
            </a:endParaRPr>
          </a:p>
          <a:p>
            <a:endParaRPr lang="en-IN" sz="1000" dirty="0">
              <a:solidFill>
                <a:srgbClr val="000000"/>
              </a:solidFill>
              <a:latin typeface="Arial" panose="020B0604020202020204" pitchFamily="34" charset="0"/>
              <a:cs typeface="Arial" panose="020B0604020202020204" pitchFamily="34" charset="0"/>
            </a:endParaRPr>
          </a:p>
          <a:p>
            <a:r>
              <a:rPr lang="en-IN" sz="1000" b="1" dirty="0">
                <a:solidFill>
                  <a:srgbClr val="0000FF"/>
                </a:solidFill>
                <a:latin typeface="Arial" panose="020B0604020202020204" pitchFamily="34" charset="0"/>
                <a:cs typeface="Arial" panose="020B0604020202020204" pitchFamily="34" charset="0"/>
              </a:rPr>
              <a:t>def</a:t>
            </a:r>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00FF"/>
                </a:solidFill>
                <a:latin typeface="Arial" panose="020B0604020202020204" pitchFamily="34" charset="0"/>
                <a:cs typeface="Arial" panose="020B0604020202020204" pitchFamily="34" charset="0"/>
              </a:rPr>
              <a:t>parent</a:t>
            </a:r>
            <a:r>
              <a:rPr lang="en-IN" sz="1000" b="1" dirty="0">
                <a:solidFill>
                  <a:srgbClr val="000080"/>
                </a:solidFill>
                <a:latin typeface="Arial" panose="020B0604020202020204" pitchFamily="34" charset="0"/>
                <a:cs typeface="Arial" panose="020B0604020202020204" pitchFamily="34" charset="0"/>
              </a:rPr>
              <a:t>(</a:t>
            </a:r>
            <a:r>
              <a:rPr lang="en-IN" sz="1000" dirty="0" err="1">
                <a:solidFill>
                  <a:srgbClr val="000000"/>
                </a:solidFill>
                <a:latin typeface="Arial" panose="020B0604020202020204" pitchFamily="34" charset="0"/>
                <a:cs typeface="Arial" panose="020B0604020202020204" pitchFamily="34" charset="0"/>
              </a:rPr>
              <a:t>parent_end</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FF8000"/>
                </a:solidFill>
                <a:latin typeface="Arial" panose="020B0604020202020204" pitchFamily="34" charset="0"/>
                <a:cs typeface="Arial" panose="020B0604020202020204" pitchFamily="34" charset="0"/>
              </a:rPr>
              <a:t>"""Parent Reads from Pipe"""</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while</a:t>
            </a:r>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True</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try</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data_received</a:t>
            </a:r>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parent_end</a:t>
            </a:r>
            <a:r>
              <a:rPr lang="en-US" sz="1000" b="1" dirty="0" err="1">
                <a:solidFill>
                  <a:srgbClr val="000080"/>
                </a:solidFill>
                <a:latin typeface="Arial" panose="020B0604020202020204" pitchFamily="34" charset="0"/>
                <a:cs typeface="Arial" panose="020B0604020202020204" pitchFamily="34" charset="0"/>
              </a:rPr>
              <a:t>.</a:t>
            </a:r>
            <a:r>
              <a:rPr lang="en-US" sz="1000" dirty="0" err="1">
                <a:solidFill>
                  <a:srgbClr val="000000"/>
                </a:solidFill>
                <a:latin typeface="Arial" panose="020B0604020202020204" pitchFamily="34" charset="0"/>
                <a:cs typeface="Arial" panose="020B0604020202020204" pitchFamily="34" charset="0"/>
              </a:rPr>
              <a:t>recv</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except</a:t>
            </a:r>
            <a:r>
              <a:rPr lang="en-IN" sz="1000" dirty="0">
                <a:solidFill>
                  <a:srgbClr val="000000"/>
                </a:solidFill>
                <a:latin typeface="Arial" panose="020B0604020202020204" pitchFamily="34" charset="0"/>
                <a:cs typeface="Arial" panose="020B0604020202020204" pitchFamily="34" charset="0"/>
              </a:rPr>
              <a:t> </a:t>
            </a:r>
            <a:r>
              <a:rPr lang="en-IN" sz="1000" dirty="0" err="1">
                <a:solidFill>
                  <a:srgbClr val="000000"/>
                </a:solidFill>
                <a:latin typeface="Arial" panose="020B0604020202020204" pitchFamily="34" charset="0"/>
                <a:cs typeface="Arial" panose="020B0604020202020204" pitchFamily="34" charset="0"/>
              </a:rPr>
              <a:t>EOFError</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print</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808080"/>
                </a:solidFill>
                <a:latin typeface="Arial" panose="020B0604020202020204" pitchFamily="34" charset="0"/>
                <a:cs typeface="Arial" panose="020B0604020202020204" pitchFamily="34" charset="0"/>
              </a:rPr>
              <a:t>"No more data.."</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break</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r>
              <a:rPr lang="en-IN" sz="1000" b="1" dirty="0">
                <a:solidFill>
                  <a:srgbClr val="0000FF"/>
                </a:solidFill>
                <a:latin typeface="Arial" panose="020B0604020202020204" pitchFamily="34" charset="0"/>
                <a:cs typeface="Arial" panose="020B0604020202020204" pitchFamily="34" charset="0"/>
              </a:rPr>
              <a:t>else</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p>
          <a:p>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FF"/>
                </a:solidFill>
                <a:latin typeface="Arial" panose="020B0604020202020204" pitchFamily="34" charset="0"/>
                <a:cs typeface="Arial" panose="020B0604020202020204" pitchFamily="34" charset="0"/>
              </a:rPr>
              <a:t>print</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808080"/>
                </a:solidFill>
                <a:latin typeface="Arial" panose="020B0604020202020204" pitchFamily="34" charset="0"/>
                <a:cs typeface="Arial" panose="020B0604020202020204" pitchFamily="34" charset="0"/>
              </a:rPr>
              <a:t>"</a:t>
            </a:r>
            <a:r>
              <a:rPr lang="en-US" sz="1000" dirty="0" err="1">
                <a:solidFill>
                  <a:srgbClr val="808080"/>
                </a:solidFill>
                <a:latin typeface="Arial" panose="020B0604020202020204" pitchFamily="34" charset="0"/>
                <a:cs typeface="Arial" panose="020B0604020202020204" pitchFamily="34" charset="0"/>
              </a:rPr>
              <a:t>Recived</a:t>
            </a:r>
            <a:r>
              <a:rPr lang="en-US" sz="1000" dirty="0">
                <a:solidFill>
                  <a:srgbClr val="808080"/>
                </a:solidFill>
                <a:latin typeface="Arial" panose="020B0604020202020204" pitchFamily="34" charset="0"/>
                <a:cs typeface="Arial" panose="020B0604020202020204" pitchFamily="34" charset="0"/>
              </a:rPr>
              <a:t> from Child: "</a:t>
            </a:r>
            <a:r>
              <a:rPr lang="en-US" sz="1000" dirty="0">
                <a:solidFill>
                  <a:srgbClr val="000000"/>
                </a:solidFill>
                <a:latin typeface="Arial" panose="020B0604020202020204" pitchFamily="34" charset="0"/>
                <a:cs typeface="Arial" panose="020B0604020202020204" pitchFamily="34" charset="0"/>
              </a:rPr>
              <a:t> </a:t>
            </a:r>
            <a:r>
              <a:rPr lang="en-US" sz="1000" b="1" dirty="0">
                <a:solidFill>
                  <a:srgbClr val="000080"/>
                </a:solidFill>
                <a:latin typeface="Arial" panose="020B0604020202020204" pitchFamily="34" charset="0"/>
                <a:cs typeface="Arial" panose="020B0604020202020204" pitchFamily="34" charset="0"/>
              </a:rPr>
              <a:t>+</a:t>
            </a:r>
            <a:r>
              <a:rPr lang="en-US" sz="1000" dirty="0">
                <a:solidFill>
                  <a:srgbClr val="000000"/>
                </a:solidFill>
                <a:latin typeface="Arial" panose="020B0604020202020204" pitchFamily="34" charset="0"/>
                <a:cs typeface="Arial" panose="020B0604020202020204" pitchFamily="34" charset="0"/>
              </a:rPr>
              <a:t> </a:t>
            </a:r>
            <a:r>
              <a:rPr lang="en-US" sz="1000" dirty="0" err="1">
                <a:solidFill>
                  <a:srgbClr val="000000"/>
                </a:solidFill>
                <a:latin typeface="Arial" panose="020B0604020202020204" pitchFamily="34" charset="0"/>
                <a:cs typeface="Arial" panose="020B0604020202020204" pitchFamily="34" charset="0"/>
              </a:rPr>
              <a:t>data_received</a:t>
            </a:r>
            <a:r>
              <a:rPr lang="en-US" sz="1000" b="1" dirty="0">
                <a:solidFill>
                  <a:srgbClr val="000080"/>
                </a:solidFill>
                <a:latin typeface="Arial" panose="020B0604020202020204" pitchFamily="34" charset="0"/>
                <a:cs typeface="Arial" panose="020B0604020202020204" pitchFamily="34" charset="0"/>
              </a:rPr>
              <a:t>)</a:t>
            </a:r>
            <a:endParaRPr lang="en-US"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a:t>
            </a:r>
          </a:p>
          <a:p>
            <a:r>
              <a:rPr lang="en-IN" sz="1000" b="1" dirty="0">
                <a:solidFill>
                  <a:srgbClr val="0000FF"/>
                </a:solidFill>
                <a:latin typeface="Arial" panose="020B0604020202020204" pitchFamily="34" charset="0"/>
                <a:cs typeface="Arial" panose="020B0604020202020204" pitchFamily="34" charset="0"/>
              </a:rPr>
              <a:t>if</a:t>
            </a:r>
            <a:r>
              <a:rPr lang="en-IN" sz="1000" dirty="0">
                <a:solidFill>
                  <a:srgbClr val="000000"/>
                </a:solidFill>
                <a:latin typeface="Arial" panose="020B0604020202020204" pitchFamily="34" charset="0"/>
                <a:cs typeface="Arial" panose="020B0604020202020204" pitchFamily="34" charset="0"/>
              </a:rPr>
              <a:t> __name__ </a:t>
            </a:r>
            <a:r>
              <a:rPr lang="en-IN" sz="1000" b="1" dirty="0">
                <a:solidFill>
                  <a:srgbClr val="000080"/>
                </a:solidFill>
                <a:latin typeface="Arial" panose="020B0604020202020204" pitchFamily="34" charset="0"/>
                <a:cs typeface="Arial" panose="020B0604020202020204" pitchFamily="34" charset="0"/>
              </a:rPr>
              <a:t>==</a:t>
            </a:r>
            <a:r>
              <a:rPr lang="en-IN" sz="1000" dirty="0">
                <a:solidFill>
                  <a:srgbClr val="000000"/>
                </a:solidFill>
                <a:latin typeface="Arial" panose="020B0604020202020204" pitchFamily="34" charset="0"/>
                <a:cs typeface="Arial" panose="020B0604020202020204" pitchFamily="34" charset="0"/>
              </a:rPr>
              <a:t> </a:t>
            </a:r>
            <a:r>
              <a:rPr lang="en-IN" sz="1000" dirty="0">
                <a:solidFill>
                  <a:srgbClr val="808080"/>
                </a:solidFill>
                <a:latin typeface="Arial" panose="020B0604020202020204" pitchFamily="34" charset="0"/>
                <a:cs typeface="Arial" panose="020B0604020202020204" pitchFamily="34" charset="0"/>
              </a:rPr>
              <a:t>'__main__'</a:t>
            </a:r>
            <a:r>
              <a:rPr lang="en-IN" sz="1000" b="1" dirty="0">
                <a:solidFill>
                  <a:srgbClr val="000080"/>
                </a:solidFill>
                <a:latin typeface="Arial" panose="020B0604020202020204" pitchFamily="34" charset="0"/>
                <a:cs typeface="Arial" panose="020B0604020202020204" pitchFamily="34" charset="0"/>
              </a:rPr>
              <a:t>:</a:t>
            </a:r>
            <a:endParaRPr lang="en-IN" sz="1000" dirty="0">
              <a:solidFill>
                <a:srgbClr val="000000"/>
              </a:solidFill>
              <a:latin typeface="Arial" panose="020B0604020202020204" pitchFamily="34" charset="0"/>
              <a:cs typeface="Arial" panose="020B0604020202020204" pitchFamily="34" charset="0"/>
            </a:endParaRPr>
          </a:p>
          <a:p>
            <a:r>
              <a:rPr lang="en-IN" sz="1000" dirty="0">
                <a:solidFill>
                  <a:srgbClr val="000000"/>
                </a:solidFill>
                <a:latin typeface="Arial" panose="020B0604020202020204" pitchFamily="34" charset="0"/>
                <a:cs typeface="Arial" panose="020B0604020202020204" pitchFamily="34" charset="0"/>
              </a:rPr>
              <a:t>    main</a:t>
            </a:r>
            <a:r>
              <a:rPr lang="en-IN" sz="1000" b="1" dirty="0">
                <a:solidFill>
                  <a:srgbClr val="000080"/>
                </a:solidFill>
                <a:latin typeface="Arial" panose="020B0604020202020204" pitchFamily="34" charset="0"/>
                <a:cs typeface="Arial" panose="020B0604020202020204" pitchFamily="34" charset="0"/>
              </a:rPr>
              <a:t>()</a:t>
            </a:r>
            <a:endParaRPr lang="en-IN"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90753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4FF1DC-26C2-47A8-B034-628E3F708A0B}"/>
              </a:ext>
            </a:extLst>
          </p:cNvPr>
          <p:cNvSpPr/>
          <p:nvPr/>
        </p:nvSpPr>
        <p:spPr>
          <a:xfrm>
            <a:off x="926236" y="568573"/>
            <a:ext cx="8395317" cy="923330"/>
          </a:xfrm>
          <a:prstGeom prst="rect">
            <a:avLst/>
          </a:prstGeom>
        </p:spPr>
        <p:txBody>
          <a:bodyPr wrap="square">
            <a:spAutoFit/>
          </a:bodyPr>
          <a:lstStyle/>
          <a:p>
            <a:pPr>
              <a:spcAft>
                <a:spcPts val="0"/>
              </a:spcAft>
            </a:pPr>
            <a:r>
              <a:rPr lang="en-US" b="1" u="sng" dirty="0">
                <a:latin typeface="Arial" panose="020B0604020202020204" pitchFamily="34" charset="0"/>
                <a:ea typeface="Calibri" panose="020F0502020204030204" pitchFamily="34" charset="0"/>
              </a:rPr>
              <a:t>Multiprocessing — Sharing Memory Between Processes</a:t>
            </a:r>
            <a:endParaRPr lang="en-IN" dirty="0">
              <a:latin typeface="Calibri" panose="020F0502020204030204" pitchFamily="34" charset="0"/>
              <a:ea typeface="Calibri" panose="020F0502020204030204" pitchFamily="34" charset="0"/>
            </a:endParaRPr>
          </a:p>
          <a:p>
            <a:pPr>
              <a:spcAft>
                <a:spcPts val="0"/>
              </a:spcAft>
            </a:pPr>
            <a:r>
              <a:rPr lang="en-US" b="1" dirty="0">
                <a:latin typeface="Arial" panose="020B0604020202020204" pitchFamily="34" charset="0"/>
                <a:ea typeface="Calibri" panose="020F0502020204030204" pitchFamily="34" charset="0"/>
              </a:rPr>
              <a:t> </a:t>
            </a:r>
            <a:endParaRPr lang="en-IN" dirty="0">
              <a:latin typeface="Calibri" panose="020F0502020204030204" pitchFamily="34" charset="0"/>
              <a:ea typeface="Calibri" panose="020F0502020204030204" pitchFamily="34" charset="0"/>
            </a:endParaRPr>
          </a:p>
          <a:p>
            <a:r>
              <a:rPr lang="en-US" dirty="0">
                <a:latin typeface="Arial" panose="020B0604020202020204" pitchFamily="34" charset="0"/>
                <a:ea typeface="Calibri" panose="020F0502020204030204" pitchFamily="34" charset="0"/>
              </a:rPr>
              <a:t>Data can be stored in a shared memory map using Value or Array</a:t>
            </a:r>
            <a:endParaRPr lang="en-IN" dirty="0"/>
          </a:p>
        </p:txBody>
      </p:sp>
      <p:sp>
        <p:nvSpPr>
          <p:cNvPr id="3" name="Rectangle 2">
            <a:extLst>
              <a:ext uri="{FF2B5EF4-FFF2-40B4-BE49-F238E27FC236}">
                <a16:creationId xmlns:a16="http://schemas.microsoft.com/office/drawing/2014/main" id="{50898BCD-0515-430F-99BC-5B055047622F}"/>
              </a:ext>
            </a:extLst>
          </p:cNvPr>
          <p:cNvSpPr/>
          <p:nvPr/>
        </p:nvSpPr>
        <p:spPr>
          <a:xfrm>
            <a:off x="3269942" y="1756273"/>
            <a:ext cx="8208886" cy="440120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00FF"/>
                </a:solidFill>
                <a:latin typeface="Arial" panose="020B0604020202020204" pitchFamily="34" charset="0"/>
                <a:cs typeface="Arial" panose="020B0604020202020204" pitchFamily="34" charset="0"/>
              </a:rPr>
              <a:t>from</a:t>
            </a:r>
            <a:r>
              <a:rPr lang="en-US" sz="1400" dirty="0">
                <a:solidFill>
                  <a:srgbClr val="000000"/>
                </a:solidFill>
                <a:latin typeface="Arial" panose="020B0604020202020204" pitchFamily="34" charset="0"/>
                <a:cs typeface="Arial" panose="020B0604020202020204" pitchFamily="34" charset="0"/>
              </a:rPr>
              <a:t> multiprocessing </a:t>
            </a:r>
            <a:r>
              <a:rPr lang="en-US" sz="1400" b="1" dirty="0">
                <a:solidFill>
                  <a:srgbClr val="0000FF"/>
                </a:solidFill>
                <a:latin typeface="Arial" panose="020B0604020202020204" pitchFamily="34" charset="0"/>
                <a:cs typeface="Arial" panose="020B0604020202020204" pitchFamily="34" charset="0"/>
              </a:rPr>
              <a:t>import</a:t>
            </a:r>
            <a:r>
              <a:rPr lang="en-US" sz="1400" dirty="0">
                <a:solidFill>
                  <a:srgbClr val="000000"/>
                </a:solidFill>
                <a:latin typeface="Arial" panose="020B0604020202020204" pitchFamily="34" charset="0"/>
                <a:cs typeface="Arial" panose="020B0604020202020204" pitchFamily="34" charset="0"/>
              </a:rPr>
              <a:t> Process</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Value</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Array</a:t>
            </a:r>
          </a:p>
          <a:p>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def</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FF"/>
                </a:solidFill>
                <a:latin typeface="Arial" panose="020B0604020202020204" pitchFamily="34" charset="0"/>
                <a:cs typeface="Arial" panose="020B0604020202020204" pitchFamily="34" charset="0"/>
              </a:rPr>
              <a:t>main</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8000"/>
                </a:solidFill>
                <a:latin typeface="Arial" panose="020B0604020202020204" pitchFamily="34" charset="0"/>
                <a:cs typeface="Arial" panose="020B0604020202020204" pitchFamily="34" charset="0"/>
              </a:rPr>
              <a:t>"""main function"""</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num</a:t>
            </a:r>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Value</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808080"/>
                </a:solidFill>
                <a:latin typeface="Arial" panose="020B0604020202020204" pitchFamily="34" charset="0"/>
                <a:cs typeface="Arial" panose="020B0604020202020204" pitchFamily="34" charset="0"/>
              </a:rPr>
              <a:t>'d'</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00"/>
                </a:solidFill>
                <a:latin typeface="Arial" panose="020B0604020202020204" pitchFamily="34" charset="0"/>
                <a:cs typeface="Arial" panose="020B0604020202020204" pitchFamily="34" charset="0"/>
              </a:rPr>
              <a:t>0.0</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    arr </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Array</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808080"/>
                </a:solidFill>
                <a:latin typeface="Arial" panose="020B0604020202020204" pitchFamily="34" charset="0"/>
                <a:cs typeface="Arial" panose="020B0604020202020204" pitchFamily="34" charset="0"/>
              </a:rPr>
              <a:t>'i'</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range</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FF0000"/>
                </a:solidFill>
                <a:latin typeface="Arial" panose="020B0604020202020204" pitchFamily="34" charset="0"/>
                <a:cs typeface="Arial" panose="020B0604020202020204" pitchFamily="34" charset="0"/>
              </a:rPr>
              <a:t>10</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sv-SE" sz="1400" dirty="0">
                <a:solidFill>
                  <a:srgbClr val="000000"/>
                </a:solidFill>
                <a:latin typeface="Arial" panose="020B0604020202020204" pitchFamily="34" charset="0"/>
                <a:cs typeface="Arial" panose="020B0604020202020204" pitchFamily="34" charset="0"/>
              </a:rPr>
              <a:t>    p </a:t>
            </a:r>
            <a:r>
              <a:rPr lang="sv-SE" sz="1400" b="1" dirty="0">
                <a:solidFill>
                  <a:srgbClr val="000080"/>
                </a:solidFill>
                <a:latin typeface="Arial" panose="020B0604020202020204" pitchFamily="34" charset="0"/>
                <a:cs typeface="Arial" panose="020B0604020202020204" pitchFamily="34" charset="0"/>
              </a:rPr>
              <a:t>=</a:t>
            </a:r>
            <a:r>
              <a:rPr lang="sv-SE" sz="1400" dirty="0">
                <a:solidFill>
                  <a:srgbClr val="000000"/>
                </a:solidFill>
                <a:latin typeface="Arial" panose="020B0604020202020204" pitchFamily="34" charset="0"/>
                <a:cs typeface="Arial" panose="020B0604020202020204" pitchFamily="34" charset="0"/>
              </a:rPr>
              <a:t> Process</a:t>
            </a:r>
            <a:r>
              <a:rPr lang="sv-SE" sz="1400" b="1" dirty="0">
                <a:solidFill>
                  <a:srgbClr val="000080"/>
                </a:solidFill>
                <a:latin typeface="Arial" panose="020B0604020202020204" pitchFamily="34" charset="0"/>
                <a:cs typeface="Arial" panose="020B0604020202020204" pitchFamily="34" charset="0"/>
              </a:rPr>
              <a:t>(</a:t>
            </a:r>
            <a:r>
              <a:rPr lang="sv-SE" sz="1400" dirty="0">
                <a:solidFill>
                  <a:srgbClr val="000000"/>
                </a:solidFill>
                <a:latin typeface="Arial" panose="020B0604020202020204" pitchFamily="34" charset="0"/>
                <a:cs typeface="Arial" panose="020B0604020202020204" pitchFamily="34" charset="0"/>
              </a:rPr>
              <a:t>target</a:t>
            </a:r>
            <a:r>
              <a:rPr lang="sv-SE" sz="1400" b="1" dirty="0">
                <a:solidFill>
                  <a:srgbClr val="000080"/>
                </a:solidFill>
                <a:latin typeface="Arial" panose="020B0604020202020204" pitchFamily="34" charset="0"/>
                <a:cs typeface="Arial" panose="020B0604020202020204" pitchFamily="34" charset="0"/>
              </a:rPr>
              <a:t>=</a:t>
            </a:r>
            <a:r>
              <a:rPr lang="sv-SE" sz="1400" dirty="0">
                <a:solidFill>
                  <a:srgbClr val="000000"/>
                </a:solidFill>
                <a:latin typeface="Arial" panose="020B0604020202020204" pitchFamily="34" charset="0"/>
                <a:cs typeface="Arial" panose="020B0604020202020204" pitchFamily="34" charset="0"/>
              </a:rPr>
              <a:t>update_sm</a:t>
            </a:r>
            <a:r>
              <a:rPr lang="sv-SE" sz="1400" b="1" dirty="0">
                <a:solidFill>
                  <a:srgbClr val="000080"/>
                </a:solidFill>
                <a:latin typeface="Arial" panose="020B0604020202020204" pitchFamily="34" charset="0"/>
                <a:cs typeface="Arial" panose="020B0604020202020204" pitchFamily="34" charset="0"/>
              </a:rPr>
              <a:t>,</a:t>
            </a:r>
            <a:r>
              <a:rPr lang="sv-SE" sz="1400" dirty="0">
                <a:solidFill>
                  <a:srgbClr val="000000"/>
                </a:solidFill>
                <a:latin typeface="Arial" panose="020B0604020202020204" pitchFamily="34" charset="0"/>
                <a:cs typeface="Arial" panose="020B0604020202020204" pitchFamily="34" charset="0"/>
              </a:rPr>
              <a:t> args</a:t>
            </a:r>
            <a:r>
              <a:rPr lang="sv-SE" sz="1400" b="1" dirty="0">
                <a:solidFill>
                  <a:srgbClr val="000080"/>
                </a:solidFill>
                <a:latin typeface="Arial" panose="020B0604020202020204" pitchFamily="34" charset="0"/>
                <a:cs typeface="Arial" panose="020B0604020202020204" pitchFamily="34" charset="0"/>
              </a:rPr>
              <a:t>=(</a:t>
            </a:r>
            <a:r>
              <a:rPr lang="sv-SE" sz="1400" dirty="0">
                <a:solidFill>
                  <a:srgbClr val="000000"/>
                </a:solidFill>
                <a:latin typeface="Arial" panose="020B0604020202020204" pitchFamily="34" charset="0"/>
                <a:cs typeface="Arial" panose="020B0604020202020204" pitchFamily="34" charset="0"/>
              </a:rPr>
              <a:t>num</a:t>
            </a:r>
            <a:r>
              <a:rPr lang="sv-SE" sz="1400" b="1" dirty="0">
                <a:solidFill>
                  <a:srgbClr val="000080"/>
                </a:solidFill>
                <a:latin typeface="Arial" panose="020B0604020202020204" pitchFamily="34" charset="0"/>
                <a:cs typeface="Arial" panose="020B0604020202020204" pitchFamily="34" charset="0"/>
              </a:rPr>
              <a:t>,</a:t>
            </a:r>
            <a:r>
              <a:rPr lang="sv-SE" sz="1400" dirty="0">
                <a:solidFill>
                  <a:srgbClr val="000000"/>
                </a:solidFill>
                <a:latin typeface="Arial" panose="020B0604020202020204" pitchFamily="34" charset="0"/>
                <a:cs typeface="Arial" panose="020B0604020202020204" pitchFamily="34" charset="0"/>
              </a:rPr>
              <a:t> arr</a:t>
            </a:r>
            <a:r>
              <a:rPr lang="sv-SE" sz="1400" b="1" dirty="0">
                <a:solidFill>
                  <a:srgbClr val="000080"/>
                </a:solidFill>
                <a:latin typeface="Arial" panose="020B0604020202020204" pitchFamily="34" charset="0"/>
                <a:cs typeface="Arial" panose="020B0604020202020204" pitchFamily="34" charset="0"/>
              </a:rPr>
              <a:t>))</a:t>
            </a:r>
            <a:endParaRPr lang="sv-SE"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p</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start</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p</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join</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FF"/>
                </a:solidFill>
                <a:latin typeface="Arial" panose="020B0604020202020204" pitchFamily="34" charset="0"/>
                <a:cs typeface="Arial" panose="020B0604020202020204" pitchFamily="34" charset="0"/>
              </a:rPr>
              <a:t>print</a:t>
            </a:r>
            <a:r>
              <a:rPr lang="en-IN" sz="1400" b="1" dirty="0">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num</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value</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FF"/>
                </a:solidFill>
                <a:latin typeface="Arial" panose="020B0604020202020204" pitchFamily="34" charset="0"/>
                <a:cs typeface="Arial" panose="020B0604020202020204" pitchFamily="34" charset="0"/>
              </a:rPr>
              <a:t>print</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arr</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p>
          <a:p>
            <a:r>
              <a:rPr lang="pt-BR" sz="1400" b="1" dirty="0">
                <a:solidFill>
                  <a:srgbClr val="0000FF"/>
                </a:solidFill>
                <a:latin typeface="Arial" panose="020B0604020202020204" pitchFamily="34" charset="0"/>
                <a:cs typeface="Arial" panose="020B0604020202020204" pitchFamily="34" charset="0"/>
              </a:rPr>
              <a:t>def</a:t>
            </a:r>
            <a:r>
              <a:rPr lang="pt-BR" sz="1400" dirty="0">
                <a:solidFill>
                  <a:srgbClr val="000000"/>
                </a:solidFill>
                <a:latin typeface="Arial" panose="020B0604020202020204" pitchFamily="34" charset="0"/>
                <a:cs typeface="Arial" panose="020B0604020202020204" pitchFamily="34" charset="0"/>
              </a:rPr>
              <a:t> </a:t>
            </a:r>
            <a:r>
              <a:rPr lang="pt-BR" sz="1400" dirty="0">
                <a:solidFill>
                  <a:srgbClr val="FF00FF"/>
                </a:solidFill>
                <a:latin typeface="Arial" panose="020B0604020202020204" pitchFamily="34" charset="0"/>
                <a:cs typeface="Arial" panose="020B0604020202020204" pitchFamily="34" charset="0"/>
              </a:rPr>
              <a:t>update_sm</a:t>
            </a:r>
            <a:r>
              <a:rPr lang="pt-BR" sz="1400" b="1" dirty="0">
                <a:solidFill>
                  <a:srgbClr val="000080"/>
                </a:solidFill>
                <a:latin typeface="Arial" panose="020B0604020202020204" pitchFamily="34" charset="0"/>
                <a:cs typeface="Arial" panose="020B0604020202020204" pitchFamily="34" charset="0"/>
              </a:rPr>
              <a:t>(</a:t>
            </a:r>
            <a:r>
              <a:rPr lang="pt-BR" sz="1400" dirty="0">
                <a:solidFill>
                  <a:srgbClr val="000000"/>
                </a:solidFill>
                <a:latin typeface="Arial" panose="020B0604020202020204" pitchFamily="34" charset="0"/>
                <a:cs typeface="Arial" panose="020B0604020202020204" pitchFamily="34" charset="0"/>
              </a:rPr>
              <a:t>n</a:t>
            </a:r>
            <a:r>
              <a:rPr lang="pt-BR" sz="1400" b="1" dirty="0">
                <a:solidFill>
                  <a:srgbClr val="000080"/>
                </a:solidFill>
                <a:latin typeface="Arial" panose="020B0604020202020204" pitchFamily="34" charset="0"/>
                <a:cs typeface="Arial" panose="020B0604020202020204" pitchFamily="34" charset="0"/>
              </a:rPr>
              <a:t>,</a:t>
            </a:r>
            <a:r>
              <a:rPr lang="pt-BR" sz="1400" dirty="0">
                <a:solidFill>
                  <a:srgbClr val="000000"/>
                </a:solidFill>
                <a:latin typeface="Arial" panose="020B0604020202020204" pitchFamily="34" charset="0"/>
                <a:cs typeface="Arial" panose="020B0604020202020204" pitchFamily="34" charset="0"/>
              </a:rPr>
              <a:t> a</a:t>
            </a:r>
            <a:r>
              <a:rPr lang="pt-BR" sz="1400" b="1" dirty="0">
                <a:solidFill>
                  <a:srgbClr val="000080"/>
                </a:solidFill>
                <a:latin typeface="Arial" panose="020B0604020202020204" pitchFamily="34" charset="0"/>
                <a:cs typeface="Arial" panose="020B0604020202020204" pitchFamily="34" charset="0"/>
              </a:rPr>
              <a:t>):</a:t>
            </a:r>
            <a:endParaRPr lang="pt-BR"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8000"/>
                </a:solidFill>
                <a:latin typeface="Arial" panose="020B0604020202020204" pitchFamily="34" charset="0"/>
                <a:cs typeface="Arial" panose="020B0604020202020204" pitchFamily="34" charset="0"/>
              </a:rPr>
              <a:t>"""updating shared mem"""</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dirty="0" err="1">
                <a:solidFill>
                  <a:srgbClr val="000000"/>
                </a:solidFill>
                <a:latin typeface="Arial" panose="020B0604020202020204" pitchFamily="34" charset="0"/>
                <a:cs typeface="Arial" panose="020B0604020202020204" pitchFamily="34" charset="0"/>
              </a:rPr>
              <a:t>n</a:t>
            </a:r>
            <a:r>
              <a:rPr lang="en-IN" sz="1400" b="1" dirty="0" err="1">
                <a:solidFill>
                  <a:srgbClr val="000080"/>
                </a:solidFill>
                <a:latin typeface="Arial" panose="020B0604020202020204" pitchFamily="34" charset="0"/>
                <a:cs typeface="Arial" panose="020B0604020202020204" pitchFamily="34" charset="0"/>
              </a:rPr>
              <a:t>.</a:t>
            </a:r>
            <a:r>
              <a:rPr lang="en-IN" sz="1400" dirty="0" err="1">
                <a:solidFill>
                  <a:srgbClr val="000000"/>
                </a:solidFill>
                <a:latin typeface="Arial" panose="020B0604020202020204" pitchFamily="34" charset="0"/>
                <a:cs typeface="Arial" panose="020B0604020202020204" pitchFamily="34" charset="0"/>
              </a:rPr>
              <a:t>value</a:t>
            </a:r>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FF0000"/>
                </a:solidFill>
                <a:latin typeface="Arial" panose="020B0604020202020204" pitchFamily="34" charset="0"/>
                <a:cs typeface="Arial" panose="020B0604020202020204" pitchFamily="34" charset="0"/>
              </a:rPr>
              <a:t>2018</a:t>
            </a:r>
            <a:endParaRPr lang="en-IN"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FF"/>
                </a:solidFill>
                <a:latin typeface="Arial" panose="020B0604020202020204" pitchFamily="34" charset="0"/>
                <a:cs typeface="Arial" panose="020B0604020202020204" pitchFamily="34" charset="0"/>
              </a:rPr>
              <a:t>for</a:t>
            </a:r>
            <a:r>
              <a:rPr lang="en-US" sz="1400" dirty="0">
                <a:solidFill>
                  <a:srgbClr val="000000"/>
                </a:solidFill>
                <a:latin typeface="Arial" panose="020B0604020202020204" pitchFamily="34" charset="0"/>
                <a:cs typeface="Arial" panose="020B0604020202020204" pitchFamily="34" charset="0"/>
              </a:rPr>
              <a:t> i </a:t>
            </a:r>
            <a:r>
              <a:rPr lang="en-US" sz="1400" b="1" dirty="0">
                <a:solidFill>
                  <a:srgbClr val="0000FF"/>
                </a:solidFill>
                <a:latin typeface="Arial" panose="020B0604020202020204" pitchFamily="34" charset="0"/>
                <a:cs typeface="Arial" panose="020B0604020202020204" pitchFamily="34" charset="0"/>
              </a:rPr>
              <a:t>in</a:t>
            </a:r>
            <a:r>
              <a:rPr lang="en-US" sz="1400" dirty="0">
                <a:solidFill>
                  <a:srgbClr val="000000"/>
                </a:solidFill>
                <a:latin typeface="Arial" panose="020B0604020202020204" pitchFamily="34" charset="0"/>
                <a:cs typeface="Arial" panose="020B0604020202020204" pitchFamily="34" charset="0"/>
              </a:rPr>
              <a:t> range</a:t>
            </a:r>
            <a:r>
              <a:rPr lang="en-US" sz="1400" b="1" dirty="0">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len</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a</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i</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a</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i</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FF"/>
                </a:solidFill>
                <a:latin typeface="Arial" panose="020B0604020202020204" pitchFamily="34" charset="0"/>
                <a:cs typeface="Arial" panose="020B0604020202020204" pitchFamily="34" charset="0"/>
              </a:rPr>
              <a:t>if</a:t>
            </a:r>
            <a:r>
              <a:rPr lang="en-IN" sz="1400" dirty="0">
                <a:solidFill>
                  <a:srgbClr val="000000"/>
                </a:solidFill>
                <a:latin typeface="Arial" panose="020B0604020202020204" pitchFamily="34" charset="0"/>
                <a:cs typeface="Arial" panose="020B0604020202020204" pitchFamily="34" charset="0"/>
              </a:rPr>
              <a:t> __name__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a:t>
            </a:r>
            <a:r>
              <a:rPr lang="en-IN" sz="1400" dirty="0">
                <a:solidFill>
                  <a:srgbClr val="808080"/>
                </a:solidFill>
                <a:latin typeface="Arial" panose="020B0604020202020204" pitchFamily="34" charset="0"/>
                <a:cs typeface="Arial" panose="020B0604020202020204" pitchFamily="34" charset="0"/>
              </a:rPr>
              <a:t>'__main__'</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main</a:t>
            </a:r>
            <a:r>
              <a:rPr lang="en-IN" sz="1400" b="1" dirty="0">
                <a:solidFill>
                  <a:srgbClr val="000080"/>
                </a:solidFill>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5783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2B6C1B-6387-4A9A-BCC5-11CCC0D504CF}"/>
              </a:ext>
            </a:extLst>
          </p:cNvPr>
          <p:cNvSpPr/>
          <p:nvPr/>
        </p:nvSpPr>
        <p:spPr>
          <a:xfrm>
            <a:off x="872971" y="459674"/>
            <a:ext cx="10614734" cy="1200329"/>
          </a:xfrm>
          <a:prstGeom prst="rect">
            <a:avLst/>
          </a:prstGeom>
        </p:spPr>
        <p:txBody>
          <a:bodyPr wrap="square">
            <a:spAutoFit/>
          </a:bodyPr>
          <a:lstStyle/>
          <a:p>
            <a:pPr>
              <a:spcAft>
                <a:spcPts val="0"/>
              </a:spcAft>
            </a:pPr>
            <a:r>
              <a:rPr lang="en-US" b="1" u="sng" dirty="0">
                <a:latin typeface="Arial" panose="020B0604020202020204" pitchFamily="34" charset="0"/>
              </a:rPr>
              <a:t>Multiprocessing — Using Process Pool </a:t>
            </a:r>
            <a:endParaRPr lang="en-IN" b="1" u="sng" dirty="0">
              <a:latin typeface="Arial" panose="020B0604020202020204" pitchFamily="34" charset="0"/>
            </a:endParaRPr>
          </a:p>
          <a:p>
            <a:pPr>
              <a:spcAft>
                <a:spcPts val="0"/>
              </a:spcAft>
            </a:pPr>
            <a:r>
              <a:rPr lang="en-US" dirty="0">
                <a:solidFill>
                  <a:srgbClr val="222222"/>
                </a:solidFill>
                <a:latin typeface="Arial" panose="020B060402020202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r>
              <a:rPr lang="en-US" dirty="0">
                <a:solidFill>
                  <a:srgbClr val="222222"/>
                </a:solidFill>
                <a:latin typeface="Arial" panose="020B0604020202020204" pitchFamily="34" charset="0"/>
                <a:ea typeface="Calibri" panose="020F0502020204030204" pitchFamily="34" charset="0"/>
              </a:rPr>
              <a:t>The </a:t>
            </a:r>
            <a:r>
              <a:rPr lang="en-US" dirty="0">
                <a:solidFill>
                  <a:srgbClr val="222222"/>
                </a:solidFill>
                <a:latin typeface="Arial" panose="020B0604020202020204" pitchFamily="34" charset="0"/>
                <a:ea typeface="Calibri" panose="020F0502020204030204" pitchFamily="34" charset="0"/>
                <a:hlinkClick r:id="rId2" tooltip="multiprocessing.pool.Pool"/>
              </a:rPr>
              <a:t>Pool</a:t>
            </a:r>
            <a:r>
              <a:rPr lang="en-US" dirty="0">
                <a:solidFill>
                  <a:srgbClr val="222222"/>
                </a:solidFill>
                <a:latin typeface="Arial" panose="020B0604020202020204" pitchFamily="34" charset="0"/>
                <a:ea typeface="Calibri" panose="020F0502020204030204" pitchFamily="34" charset="0"/>
              </a:rPr>
              <a:t> class represents a pool of worker processes. It has methods which allows tasks to be offloaded to the worker processes</a:t>
            </a:r>
            <a:endParaRPr lang="en-IN" dirty="0"/>
          </a:p>
        </p:txBody>
      </p:sp>
      <p:sp>
        <p:nvSpPr>
          <p:cNvPr id="5" name="Rectangle 4">
            <a:extLst>
              <a:ext uri="{FF2B5EF4-FFF2-40B4-BE49-F238E27FC236}">
                <a16:creationId xmlns:a16="http://schemas.microsoft.com/office/drawing/2014/main" id="{68CE5A4C-C38B-4B7E-A37C-E3B26978ACEC}"/>
              </a:ext>
            </a:extLst>
          </p:cNvPr>
          <p:cNvSpPr/>
          <p:nvPr/>
        </p:nvSpPr>
        <p:spPr>
          <a:xfrm>
            <a:off x="2817179" y="2422976"/>
            <a:ext cx="8350928" cy="116955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IN" sz="1400" b="1" dirty="0">
                <a:solidFill>
                  <a:srgbClr val="0000FF"/>
                </a:solidFill>
                <a:latin typeface="Arial" panose="020B0604020202020204" pitchFamily="34" charset="0"/>
                <a:cs typeface="Arial" panose="020B0604020202020204" pitchFamily="34" charset="0"/>
              </a:rPr>
              <a:t>from</a:t>
            </a:r>
            <a:r>
              <a:rPr lang="en-IN" sz="1400" dirty="0">
                <a:solidFill>
                  <a:srgbClr val="000000"/>
                </a:solidFill>
                <a:latin typeface="Arial" panose="020B0604020202020204" pitchFamily="34" charset="0"/>
                <a:cs typeface="Arial" panose="020B0604020202020204" pitchFamily="34" charset="0"/>
              </a:rPr>
              <a:t> multiprocessing </a:t>
            </a:r>
            <a:r>
              <a:rPr lang="en-IN" sz="1400" b="1" dirty="0">
                <a:solidFill>
                  <a:srgbClr val="0000FF"/>
                </a:solidFill>
                <a:latin typeface="Arial" panose="020B0604020202020204" pitchFamily="34" charset="0"/>
                <a:cs typeface="Arial" panose="020B0604020202020204" pitchFamily="34" charset="0"/>
              </a:rPr>
              <a:t>import</a:t>
            </a:r>
            <a:r>
              <a:rPr lang="en-IN" sz="1400" dirty="0">
                <a:solidFill>
                  <a:srgbClr val="000000"/>
                </a:solidFill>
                <a:latin typeface="Arial" panose="020B0604020202020204" pitchFamily="34" charset="0"/>
                <a:cs typeface="Arial" panose="020B0604020202020204" pitchFamily="34" charset="0"/>
              </a:rPr>
              <a:t> Pool</a:t>
            </a:r>
          </a:p>
          <a:p>
            <a:endParaRPr lang="en-IN" sz="1400" dirty="0">
              <a:solidFill>
                <a:srgbClr val="000000"/>
              </a:solidFill>
              <a:latin typeface="Arial" panose="020B0604020202020204" pitchFamily="34" charset="0"/>
              <a:cs typeface="Arial" panose="020B0604020202020204" pitchFamily="34" charset="0"/>
            </a:endParaRPr>
          </a:p>
          <a:p>
            <a:r>
              <a:rPr lang="en-IN" sz="1400" dirty="0" err="1">
                <a:solidFill>
                  <a:srgbClr val="000000"/>
                </a:solidFill>
                <a:latin typeface="Arial" panose="020B0604020202020204" pitchFamily="34" charset="0"/>
                <a:cs typeface="Arial" panose="020B0604020202020204" pitchFamily="34" charset="0"/>
              </a:rPr>
              <a:t>process_pool</a:t>
            </a:r>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80"/>
                </a:solidFill>
                <a:latin typeface="Arial" panose="020B0604020202020204" pitchFamily="34" charset="0"/>
                <a:cs typeface="Arial" panose="020B0604020202020204" pitchFamily="34" charset="0"/>
              </a:rPr>
              <a:t>=</a:t>
            </a:r>
            <a:r>
              <a:rPr lang="en-IN" sz="1400" dirty="0">
                <a:solidFill>
                  <a:srgbClr val="000000"/>
                </a:solidFill>
                <a:latin typeface="Arial" panose="020B0604020202020204" pitchFamily="34" charset="0"/>
                <a:cs typeface="Arial" panose="020B0604020202020204" pitchFamily="34" charset="0"/>
              </a:rPr>
              <a:t> Pool</a:t>
            </a:r>
            <a:r>
              <a:rPr lang="en-IN" sz="1400" b="1" dirty="0">
                <a:solidFill>
                  <a:srgbClr val="000080"/>
                </a:solidFill>
                <a:latin typeface="Arial" panose="020B0604020202020204" pitchFamily="34" charset="0"/>
                <a:cs typeface="Arial" panose="020B0604020202020204" pitchFamily="34" charset="0"/>
              </a:rPr>
              <a:t>()</a:t>
            </a:r>
            <a:endParaRPr lang="en-IN"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result </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process_pool</a:t>
            </a:r>
            <a:r>
              <a:rPr lang="en-US" sz="1400" b="1" dirty="0" err="1">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map</a:t>
            </a:r>
            <a:r>
              <a:rPr lang="en-US" sz="1400" b="1" dirty="0">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myfunction</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iterable</a:t>
            </a:r>
            <a:r>
              <a:rPr lang="en-US" sz="1400" b="1" dirty="0">
                <a:solidFill>
                  <a:srgbClr val="000080"/>
                </a:solidFill>
                <a:latin typeface="Arial" panose="020B0604020202020204" pitchFamily="34" charset="0"/>
                <a:cs typeface="Arial" panose="020B0604020202020204" pitchFamily="34" charset="0"/>
              </a:rPr>
              <a:t>,</a:t>
            </a:r>
            <a:r>
              <a:rPr lang="en-US" sz="1400" dirty="0">
                <a:solidFill>
                  <a:srgbClr val="000000"/>
                </a:solidFill>
                <a:latin typeface="Arial" panose="020B0604020202020204" pitchFamily="34" charset="0"/>
                <a:cs typeface="Arial" panose="020B0604020202020204" pitchFamily="34" charset="0"/>
              </a:rPr>
              <a:t> </a:t>
            </a:r>
            <a:r>
              <a:rPr lang="en-US" sz="1400" b="1" dirty="0">
                <a:solidFill>
                  <a:srgbClr val="000080"/>
                </a:solidFill>
                <a:latin typeface="Arial" panose="020B0604020202020204" pitchFamily="34" charset="0"/>
                <a:cs typeface="Arial" panose="020B0604020202020204" pitchFamily="34" charset="0"/>
              </a:rPr>
              <a:t>[</a:t>
            </a:r>
            <a:r>
              <a:rPr lang="en-US" sz="1400" dirty="0" err="1">
                <a:solidFill>
                  <a:srgbClr val="000000"/>
                </a:solidFill>
                <a:latin typeface="Arial" panose="020B0604020202020204" pitchFamily="34" charset="0"/>
                <a:cs typeface="Arial" panose="020B0604020202020204" pitchFamily="34" charset="0"/>
              </a:rPr>
              <a:t>chunksize</a:t>
            </a:r>
            <a:r>
              <a:rPr lang="en-US" sz="1400" b="1" dirty="0">
                <a:solidFill>
                  <a:srgbClr val="000080"/>
                </a:solidFill>
                <a:latin typeface="Arial" panose="020B0604020202020204" pitchFamily="34" charset="0"/>
                <a:cs typeface="Arial" panose="020B0604020202020204" pitchFamily="34" charset="0"/>
              </a:rPr>
              <a:t>])……</a:t>
            </a:r>
            <a:endParaRPr lang="en-US" sz="1400" dirty="0">
              <a:solidFill>
                <a:srgbClr val="000000"/>
              </a:solidFill>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400" b="1" dirty="0">
                <a:solidFill>
                  <a:srgbClr val="000080"/>
                </a:solidFill>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E5557CA5-9BA1-443E-A65E-7F186286FEFF}"/>
              </a:ext>
            </a:extLst>
          </p:cNvPr>
          <p:cNvSpPr/>
          <p:nvPr/>
        </p:nvSpPr>
        <p:spPr>
          <a:xfrm>
            <a:off x="2115843" y="4345126"/>
            <a:ext cx="9247573" cy="923330"/>
          </a:xfrm>
          <a:prstGeom prst="rect">
            <a:avLst/>
          </a:prstGeom>
        </p:spPr>
        <p:txBody>
          <a:bodyPr wrap="square">
            <a:spAutoFit/>
          </a:bodyPr>
          <a:lstStyle/>
          <a:p>
            <a:pPr>
              <a:spcAft>
                <a:spcPts val="0"/>
              </a:spcAft>
            </a:pPr>
            <a:r>
              <a:rPr lang="en-US" dirty="0">
                <a:solidFill>
                  <a:srgbClr val="222222"/>
                </a:solidFill>
                <a:latin typeface="Arial" panose="020B0604020202020204" pitchFamily="34" charset="0"/>
                <a:ea typeface="Calibri" panose="020F0502020204030204" pitchFamily="34" charset="0"/>
              </a:rPr>
              <a:t>This method chops the </a:t>
            </a:r>
            <a:r>
              <a:rPr lang="en-US" i="1" dirty="0" err="1">
                <a:solidFill>
                  <a:srgbClr val="222222"/>
                </a:solidFill>
                <a:latin typeface="Arial" panose="020B0604020202020204" pitchFamily="34" charset="0"/>
                <a:ea typeface="Calibri" panose="020F0502020204030204" pitchFamily="34" charset="0"/>
              </a:rPr>
              <a:t>iterable</a:t>
            </a:r>
            <a:r>
              <a:rPr lang="en-US" dirty="0">
                <a:solidFill>
                  <a:srgbClr val="222222"/>
                </a:solidFill>
                <a:latin typeface="Arial" panose="020B0604020202020204" pitchFamily="34" charset="0"/>
                <a:ea typeface="Calibri" panose="020F0502020204030204" pitchFamily="34" charset="0"/>
              </a:rPr>
              <a:t> into a number of chunks which it submits to the process pool as separate tasks. The (approximate) size of these chunks </a:t>
            </a:r>
            <a:endParaRPr lang="en-IN" sz="1600" dirty="0">
              <a:latin typeface="Calibri" panose="020F0502020204030204" pitchFamily="34" charset="0"/>
              <a:ea typeface="Calibri" panose="020F0502020204030204" pitchFamily="34" charset="0"/>
            </a:endParaRPr>
          </a:p>
          <a:p>
            <a:pPr>
              <a:spcAft>
                <a:spcPts val="0"/>
              </a:spcAft>
            </a:pPr>
            <a:r>
              <a:rPr lang="en-US" dirty="0">
                <a:solidFill>
                  <a:srgbClr val="222222"/>
                </a:solidFill>
                <a:latin typeface="Arial" panose="020B0604020202020204" pitchFamily="34" charset="0"/>
                <a:ea typeface="Calibri" panose="020F0502020204030204" pitchFamily="34" charset="0"/>
              </a:rPr>
              <a:t>can be specified by setting </a:t>
            </a:r>
            <a:r>
              <a:rPr lang="en-US" i="1" dirty="0" err="1">
                <a:solidFill>
                  <a:srgbClr val="222222"/>
                </a:solidFill>
                <a:latin typeface="Arial" panose="020B0604020202020204" pitchFamily="34" charset="0"/>
                <a:ea typeface="Calibri" panose="020F0502020204030204" pitchFamily="34" charset="0"/>
              </a:rPr>
              <a:t>chunksize</a:t>
            </a:r>
            <a:r>
              <a:rPr lang="en-US" dirty="0">
                <a:solidFill>
                  <a:srgbClr val="222222"/>
                </a:solidFill>
                <a:latin typeface="Arial" panose="020B0604020202020204" pitchFamily="34" charset="0"/>
                <a:ea typeface="Calibri" panose="020F0502020204030204" pitchFamily="34" charset="0"/>
              </a:rPr>
              <a:t> to a positive integer.</a:t>
            </a:r>
            <a:endParaRPr lang="en-IN" sz="16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24347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455</TotalTime>
  <Words>4414</Words>
  <Application>Microsoft Office PowerPoint</Application>
  <PresentationFormat>Widescreen</PresentationFormat>
  <Paragraphs>627</Paragraphs>
  <Slides>25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Arial</vt:lpstr>
      <vt:lpstr>Calibri</vt:lpstr>
      <vt:lpstr>Century Gothic</vt:lpstr>
      <vt:lpstr>Courier New</vt:lpstr>
      <vt:lpstr>Symbol</vt:lpstr>
      <vt:lpstr>Times New Roman</vt:lpstr>
      <vt:lpstr>Wingdings</vt:lpstr>
      <vt:lpstr>Wingdings 3</vt:lpstr>
      <vt:lpstr>Wisp</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Tanmoy Bandyopadhyay</dc:creator>
  <cp:lastModifiedBy>Tanmoy Bandyopadhyay</cp:lastModifiedBy>
  <cp:revision>131</cp:revision>
  <dcterms:created xsi:type="dcterms:W3CDTF">2018-12-18T10:55:27Z</dcterms:created>
  <dcterms:modified xsi:type="dcterms:W3CDTF">2018-12-21T02:03:49Z</dcterms:modified>
</cp:coreProperties>
</file>