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1"/>
  </p:sldMasterIdLst>
  <p:notesMasterIdLst>
    <p:notesMasterId r:id="rId29"/>
  </p:notesMasterIdLst>
  <p:sldIdLst>
    <p:sldId id="271" r:id="rId2"/>
    <p:sldId id="300" r:id="rId3"/>
    <p:sldId id="262" r:id="rId4"/>
    <p:sldId id="282" r:id="rId5"/>
    <p:sldId id="272" r:id="rId6"/>
    <p:sldId id="274" r:id="rId7"/>
    <p:sldId id="275" r:id="rId8"/>
    <p:sldId id="276" r:id="rId9"/>
    <p:sldId id="269" r:id="rId10"/>
    <p:sldId id="288" r:id="rId11"/>
    <p:sldId id="270" r:id="rId12"/>
    <p:sldId id="283" r:id="rId13"/>
    <p:sldId id="284" r:id="rId14"/>
    <p:sldId id="285" r:id="rId15"/>
    <p:sldId id="286" r:id="rId16"/>
    <p:sldId id="289" r:id="rId17"/>
    <p:sldId id="287" r:id="rId18"/>
    <p:sldId id="291" r:id="rId19"/>
    <p:sldId id="292" r:id="rId20"/>
    <p:sldId id="293" r:id="rId21"/>
    <p:sldId id="294" r:id="rId22"/>
    <p:sldId id="295" r:id="rId23"/>
    <p:sldId id="296" r:id="rId24"/>
    <p:sldId id="299" r:id="rId25"/>
    <p:sldId id="301" r:id="rId26"/>
    <p:sldId id="302" r:id="rId27"/>
    <p:sldId id="30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0CC99"/>
    <a:srgbClr val="40E090"/>
    <a:srgbClr val="22443F"/>
    <a:srgbClr val="EB1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634"/>
    <p:restoredTop sz="87348" autoAdjust="0"/>
  </p:normalViewPr>
  <p:slideViewPr>
    <p:cSldViewPr snapToGrid="0" snapToObjects="1">
      <p:cViewPr varScale="1">
        <p:scale>
          <a:sx n="48" d="100"/>
          <a:sy n="48" d="100"/>
        </p:scale>
        <p:origin x="748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76E92-776B-4F42-A281-D21A9475313B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686AD-8388-FA4E-BBCF-BA1A0A001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6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686AD-8388-FA4E-BBCF-BA1A0A0014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89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686AD-8388-FA4E-BBCF-BA1A0A0014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62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686AD-8388-FA4E-BBCF-BA1A0A0014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58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686AD-8388-FA4E-BBCF-BA1A0A0014E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70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686AD-8388-FA4E-BBCF-BA1A0A0014E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81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686AD-8388-FA4E-BBCF-BA1A0A0014E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57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686AD-8388-FA4E-BBCF-BA1A0A0014E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69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69646-BC27-4E73-8BEA-752F6A139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4D339-8BA4-43C5-8DD7-5EFC9FDBB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D8B3C-FCFA-486A-8C46-045F4BAD2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997FA-4F57-40A4-80A7-4C4C31230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B0C1F-00A0-4649-97BE-D71CD117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3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B2818-8CA9-42E4-9DF8-8219397B1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51743-AB3B-4FE4-A1CA-4AB25F73E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09AEA-27F8-4F80-841D-6B9018408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C046C-6883-4ACE-921E-F4B128086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1656A-EC6D-4637-8FE3-2EEA54BA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75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DE6D97-CB5E-46DD-AA23-A32E282D5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5E8FB-3FDB-444E-A045-45D724B4B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98BE8-1027-40D3-A955-6EB93296B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9F9A7-BFC5-49A6-A60F-06EE8E215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6153B-41D6-47BB-A54F-71C8C4E1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4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60CC-85E9-4621-AA3A-F44B93673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12645-41AB-43B5-9A80-827AFAF65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985AB-8C9D-4762-B713-76F13DE2A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D4262-E846-4B0B-813D-EC9BB2EB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EBC2B-72F1-4EDD-8F13-11B2FD34A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47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9A635-6A66-493C-96E6-A1F667338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31629-C20C-449C-A91C-82A351B67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A8155-0CD2-44FC-A63F-B360EAB18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81EFC-8B6B-479B-A3E0-B63DA95FC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9A59E-3A2D-4E4D-86DD-9B6F38E3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8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00B5-1882-4F10-B056-D361972D8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55E99-9A61-41F7-8767-4FEEACED6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796F4-C9BD-47FB-B89A-6A4D418D4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29082-8B44-4712-A5CE-F33C71328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E931E-42A0-4170-976E-94A410F92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1F804-7B3D-4BA5-8043-1F063C847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2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B8C90-3C66-434D-AD90-971339E7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21CFE-3347-4460-9598-05D025F7B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7F997-E2B8-4BA8-8D79-D966C42B6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BFEC1C-F860-4F5F-8C1F-5F65630C2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158CA1-F0E6-48C6-AD91-6EF94DB2C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6590B9-1192-4850-9F92-3CF9D93D9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C80E64-5F0B-417C-BB73-821716DA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611785-DCED-4D36-AF83-59B484B87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09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CDD96-D6DC-4182-A768-E7333590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F2924A-53C4-4EF4-B623-F40F0A48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58893-1B2A-420D-B791-C5ECF75BA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371602-39FB-4BAC-8A9D-C147C86D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2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7BEC4B-0265-43BB-8BF3-B42F2F48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B6308C-CEBD-4797-B759-94A992E3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E98B8-6025-4B15-9A6F-A323ABD25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020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6547B-298C-4D95-B0AD-D5ED9D224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BC7FB-C08C-4F52-A268-6D925BD9C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4CCD-A277-4A24-94EC-5C862CA7F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05AD9-691D-4C37-9306-1C7848C55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E880A-E2AF-4FB9-9D9D-DE998AD79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57783-6DFB-4559-A329-7C64A1030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68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27AB-D6E0-44D0-8F78-B9ABB45D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2C2C1-31A7-42DE-B8A2-618DDEEDF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44F52-2957-4D70-959C-018FE7B98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59976-C90F-4EBD-AB40-40E1EA99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0536D-2461-4B1C-AD60-6AD0E8F20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A6CB0-37B0-4751-AC00-B31619E5A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48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FDB216-0935-46B7-87F7-F8582678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99497-1398-418B-9AD7-3097A3142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C6D6A-0FAB-4149-B12B-A2C59EE8D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D53A0-D63D-4D01-96A5-ABE31324B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E08C4-EB1D-4A38-BE95-72B6B0405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2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15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8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9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19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19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www.kaggle.com/mlg-ulb/creditcardfrau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84E70CF-FC60-4197-B33D-FA729870082F}"/>
              </a:ext>
            </a:extLst>
          </p:cNvPr>
          <p:cNvSpPr/>
          <p:nvPr/>
        </p:nvSpPr>
        <p:spPr>
          <a:xfrm>
            <a:off x="1747381" y="1249285"/>
            <a:ext cx="9181578" cy="4302691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58477FD-8992-47C0-9306-2CC582D92A23}"/>
              </a:ext>
            </a:extLst>
          </p:cNvPr>
          <p:cNvSpPr txBox="1">
            <a:spLocks/>
          </p:cNvSpPr>
          <p:nvPr/>
        </p:nvSpPr>
        <p:spPr>
          <a:xfrm>
            <a:off x="538620" y="550525"/>
            <a:ext cx="11498893" cy="25678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600" dirty="0">
                <a:latin typeface="Copperplate Gothic Bold" panose="020E0705020206020404" pitchFamily="34" charset="0"/>
              </a:rPr>
              <a:t> CREDIT CARD FRAUD DETECTION</a:t>
            </a:r>
            <a:br>
              <a:rPr lang="en-US" sz="3600" dirty="0">
                <a:latin typeface="Copperplate Gothic Bold" panose="020E0705020206020404" pitchFamily="34" charset="0"/>
              </a:rPr>
            </a:br>
            <a:endParaRPr lang="en-US" sz="3600" dirty="0">
              <a:latin typeface="Copperplate Gothic Bold" panose="020E07050202060204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EC81D8-775F-4FC9-99CF-A49C4E50B588}"/>
              </a:ext>
            </a:extLst>
          </p:cNvPr>
          <p:cNvSpPr txBox="1"/>
          <p:nvPr/>
        </p:nvSpPr>
        <p:spPr>
          <a:xfrm>
            <a:off x="2498943" y="2795196"/>
            <a:ext cx="7678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pperplate Gothic Bold" panose="020E0705020206020404" pitchFamily="34" charset="0"/>
              </a:rPr>
              <a:t>SUBMITTED BY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15D1B3-3DC7-43A8-B6FA-463DB1BAB5DF}"/>
              </a:ext>
            </a:extLst>
          </p:cNvPr>
          <p:cNvSpPr txBox="1"/>
          <p:nvPr/>
        </p:nvSpPr>
        <p:spPr>
          <a:xfrm>
            <a:off x="3016685" y="3640694"/>
            <a:ext cx="7427934" cy="87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opperplate Gothic Bold" panose="020E0705020206020404" pitchFamily="34" charset="0"/>
              </a:rPr>
              <a:t>PRIYANKA BULLA                          pbulla@hawk.iit.edu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pperplate Gothic Bold" panose="020E0705020206020404" pitchFamily="34" charset="0"/>
              </a:rPr>
              <a:t>SNEJA SHAH                                     sshah187@hawk.iit.edu</a:t>
            </a:r>
          </a:p>
        </p:txBody>
      </p:sp>
    </p:spTree>
    <p:extLst>
      <p:ext uri="{BB962C8B-B14F-4D97-AF65-F5344CB8AC3E}">
        <p14:creationId xmlns:p14="http://schemas.microsoft.com/office/powerpoint/2010/main" val="318651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91990-A66F-4AC4-A67F-8892D8AAC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257301"/>
            <a:ext cx="6672865" cy="43433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br>
              <a:rPr lang="en-US" sz="5400" dirty="0"/>
            </a:br>
            <a:endParaRPr lang="en-US" sz="5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45759-86DF-6E46-A237-53819A6E7C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817"/>
          <a:stretch/>
        </p:blipFill>
        <p:spPr>
          <a:xfrm>
            <a:off x="0" y="464924"/>
            <a:ext cx="12192000" cy="15847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92C99A-AD38-A349-80C0-E9729ECC43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784"/>
          <a:stretch/>
        </p:blipFill>
        <p:spPr>
          <a:xfrm>
            <a:off x="0" y="4629421"/>
            <a:ext cx="12192000" cy="1445603"/>
          </a:xfrm>
          <a:prstGeom prst="rect">
            <a:avLst/>
          </a:prstGeom>
        </p:spPr>
      </p:pic>
      <p:sp>
        <p:nvSpPr>
          <p:cNvPr id="7" name="Down Arrow 6">
            <a:extLst>
              <a:ext uri="{FF2B5EF4-FFF2-40B4-BE49-F238E27FC236}">
                <a16:creationId xmlns:a16="http://schemas.microsoft.com/office/drawing/2014/main" id="{A1ECAA33-C485-5540-B810-74004854ADD1}"/>
              </a:ext>
            </a:extLst>
          </p:cNvPr>
          <p:cNvSpPr/>
          <p:nvPr/>
        </p:nvSpPr>
        <p:spPr>
          <a:xfrm>
            <a:off x="4790661" y="2305878"/>
            <a:ext cx="1689652" cy="208721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C7D723-F105-CF48-ADA7-4EB82CF2CD18}"/>
              </a:ext>
            </a:extLst>
          </p:cNvPr>
          <p:cNvSpPr txBox="1"/>
          <p:nvPr/>
        </p:nvSpPr>
        <p:spPr>
          <a:xfrm>
            <a:off x="6718852" y="2770102"/>
            <a:ext cx="53141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pperplate Gothic Bold" panose="020E0705020206020404" pitchFamily="34" charset="77"/>
              </a:rPr>
              <a:t>SMOTE (ARTIFICIAL/SYNTHETIC DATA)</a:t>
            </a:r>
          </a:p>
        </p:txBody>
      </p:sp>
    </p:spTree>
    <p:extLst>
      <p:ext uri="{BB962C8B-B14F-4D97-AF65-F5344CB8AC3E}">
        <p14:creationId xmlns:p14="http://schemas.microsoft.com/office/powerpoint/2010/main" val="1855611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B2CCD8C-C1A7-4B3C-A88C-6B35C6CE7225}"/>
              </a:ext>
            </a:extLst>
          </p:cNvPr>
          <p:cNvSpPr/>
          <p:nvPr/>
        </p:nvSpPr>
        <p:spPr>
          <a:xfrm>
            <a:off x="8342335" y="469726"/>
            <a:ext cx="3849666" cy="84550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0E4C724-3B12-DC48-96F7-0C6743763F13}"/>
              </a:ext>
            </a:extLst>
          </p:cNvPr>
          <p:cNvGrpSpPr/>
          <p:nvPr/>
        </p:nvGrpSpPr>
        <p:grpSpPr>
          <a:xfrm>
            <a:off x="-3036" y="13117"/>
            <a:ext cx="3581123" cy="2869231"/>
            <a:chOff x="3983736" y="1864834"/>
            <a:chExt cx="3741038" cy="363109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6766610-AA67-984D-A8BE-62ACB86EB84A}"/>
                </a:ext>
              </a:extLst>
            </p:cNvPr>
            <p:cNvSpPr/>
            <p:nvPr/>
          </p:nvSpPr>
          <p:spPr>
            <a:xfrm>
              <a:off x="4529217" y="5362729"/>
              <a:ext cx="3195557" cy="133196"/>
            </a:xfrm>
            <a:prstGeom prst="ellipse">
              <a:avLst/>
            </a:prstGeom>
            <a:gradFill flip="none" rotWithShape="1">
              <a:gsLst>
                <a:gs pos="3000">
                  <a:schemeClr val="tx1">
                    <a:lumMod val="85000"/>
                    <a:lumOff val="15000"/>
                  </a:schemeClr>
                </a:gs>
                <a:gs pos="100000">
                  <a:srgbClr val="A0A8AD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Freeform: Shape 47">
              <a:extLst>
                <a:ext uri="{FF2B5EF4-FFF2-40B4-BE49-F238E27FC236}">
                  <a16:creationId xmlns:a16="http://schemas.microsoft.com/office/drawing/2014/main" id="{2C6FB23B-B486-AD47-9D8D-6164D3DB3410}"/>
                </a:ext>
              </a:extLst>
            </p:cNvPr>
            <p:cNvSpPr/>
            <p:nvPr/>
          </p:nvSpPr>
          <p:spPr>
            <a:xfrm rot="5400000">
              <a:off x="5110436" y="3032647"/>
              <a:ext cx="1971129" cy="2781837"/>
            </a:xfrm>
            <a:custGeom>
              <a:avLst/>
              <a:gdLst>
                <a:gd name="connsiteX0" fmla="*/ 0 w 1971129"/>
                <a:gd name="connsiteY0" fmla="*/ 2781837 h 2781837"/>
                <a:gd name="connsiteX1" fmla="*/ 0 w 1971129"/>
                <a:gd name="connsiteY1" fmla="*/ 0 h 2781837"/>
                <a:gd name="connsiteX2" fmla="*/ 994093 w 1971129"/>
                <a:gd name="connsiteY2" fmla="*/ 0 h 2781837"/>
                <a:gd name="connsiteX3" fmla="*/ 1971129 w 1971129"/>
                <a:gd name="connsiteY3" fmla="*/ 977037 h 2781837"/>
                <a:gd name="connsiteX4" fmla="*/ 1971129 w 1971129"/>
                <a:gd name="connsiteY4" fmla="*/ 2781837 h 2781837"/>
                <a:gd name="connsiteX5" fmla="*/ 0 w 1971129"/>
                <a:gd name="connsiteY5" fmla="*/ 2781837 h 2781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71129" h="2781837">
                  <a:moveTo>
                    <a:pt x="0" y="2781837"/>
                  </a:moveTo>
                  <a:lnTo>
                    <a:pt x="0" y="0"/>
                  </a:lnTo>
                  <a:lnTo>
                    <a:pt x="994093" y="0"/>
                  </a:lnTo>
                  <a:cubicBezTo>
                    <a:pt x="1533695" y="0"/>
                    <a:pt x="1971129" y="437435"/>
                    <a:pt x="1971129" y="977037"/>
                  </a:cubicBezTo>
                  <a:lnTo>
                    <a:pt x="1971129" y="2781837"/>
                  </a:lnTo>
                  <a:lnTo>
                    <a:pt x="0" y="2781837"/>
                  </a:lnTo>
                  <a:close/>
                </a:path>
              </a:pathLst>
            </a:custGeom>
            <a:gradFill>
              <a:gsLst>
                <a:gs pos="0">
                  <a:srgbClr val="EFAB1A"/>
                </a:gs>
                <a:gs pos="74000">
                  <a:srgbClr val="DE7534"/>
                </a:gs>
              </a:gsLst>
              <a:lin ang="18600000" scaled="0"/>
            </a:gradFill>
            <a:ln>
              <a:noFill/>
            </a:ln>
            <a:effectLst>
              <a:outerShdw blurRad="114300" sx="101000" sy="101000" algn="ctr" rotWithShape="0">
                <a:prstClr val="black">
                  <a:alpha val="40000"/>
                </a:prstClr>
              </a:outerShdw>
              <a:reflection blurRad="228600" stA="56000" endPos="4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Freeform: Shape 48">
              <a:extLst>
                <a:ext uri="{FF2B5EF4-FFF2-40B4-BE49-F238E27FC236}">
                  <a16:creationId xmlns:a16="http://schemas.microsoft.com/office/drawing/2014/main" id="{54B1B70A-D7B7-A24E-A4CF-C53A65360426}"/>
                </a:ext>
              </a:extLst>
            </p:cNvPr>
            <p:cNvSpPr/>
            <p:nvPr/>
          </p:nvSpPr>
          <p:spPr>
            <a:xfrm rot="20962129">
              <a:off x="3983736" y="1864834"/>
              <a:ext cx="3358101" cy="1381652"/>
            </a:xfrm>
            <a:custGeom>
              <a:avLst/>
              <a:gdLst>
                <a:gd name="connsiteX0" fmla="*/ 3358101 w 3358101"/>
                <a:gd name="connsiteY0" fmla="*/ 370005 h 1381652"/>
                <a:gd name="connsiteX1" fmla="*/ 3358101 w 3358101"/>
                <a:gd name="connsiteY1" fmla="*/ 1381652 h 1381652"/>
                <a:gd name="connsiteX2" fmla="*/ 576264 w 3358101"/>
                <a:gd name="connsiteY2" fmla="*/ 1381652 h 1381652"/>
                <a:gd name="connsiteX3" fmla="*/ 576264 w 3358101"/>
                <a:gd name="connsiteY3" fmla="*/ 1152526 h 1381652"/>
                <a:gd name="connsiteX4" fmla="*/ 576263 w 3358101"/>
                <a:gd name="connsiteY4" fmla="*/ 1152526 h 1381652"/>
                <a:gd name="connsiteX5" fmla="*/ 0 w 3358101"/>
                <a:gd name="connsiteY5" fmla="*/ 576263 h 1381652"/>
                <a:gd name="connsiteX6" fmla="*/ 576263 w 3358101"/>
                <a:gd name="connsiteY6" fmla="*/ 0 h 1381652"/>
                <a:gd name="connsiteX7" fmla="*/ 1107240 w 3358101"/>
                <a:gd name="connsiteY7" fmla="*/ 351956 h 1381652"/>
                <a:gd name="connsiteX8" fmla="*/ 1112843 w 3358101"/>
                <a:gd name="connsiteY8" fmla="*/ 370005 h 1381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58101" h="1381652">
                  <a:moveTo>
                    <a:pt x="3358101" y="370005"/>
                  </a:moveTo>
                  <a:lnTo>
                    <a:pt x="3358101" y="1381652"/>
                  </a:lnTo>
                  <a:lnTo>
                    <a:pt x="576264" y="1381652"/>
                  </a:lnTo>
                  <a:lnTo>
                    <a:pt x="576264" y="1152526"/>
                  </a:lnTo>
                  <a:lnTo>
                    <a:pt x="576263" y="1152526"/>
                  </a:lnTo>
                  <a:cubicBezTo>
                    <a:pt x="258002" y="1152526"/>
                    <a:pt x="0" y="894524"/>
                    <a:pt x="0" y="576263"/>
                  </a:cubicBezTo>
                  <a:cubicBezTo>
                    <a:pt x="0" y="258002"/>
                    <a:pt x="258002" y="0"/>
                    <a:pt x="576263" y="0"/>
                  </a:cubicBezTo>
                  <a:cubicBezTo>
                    <a:pt x="814959" y="0"/>
                    <a:pt x="1019759" y="145126"/>
                    <a:pt x="1107240" y="351956"/>
                  </a:cubicBezTo>
                  <a:lnTo>
                    <a:pt x="1112843" y="370005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>
              <a:outerShdw blurRad="1143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8347AFF-9677-EE4B-8B2F-F72C5CDB820F}"/>
                </a:ext>
              </a:extLst>
            </p:cNvPr>
            <p:cNvSpPr/>
            <p:nvPr/>
          </p:nvSpPr>
          <p:spPr>
            <a:xfrm rot="20962129">
              <a:off x="4021487" y="2110207"/>
              <a:ext cx="1072612" cy="1072614"/>
            </a:xfrm>
            <a:prstGeom prst="ellipse">
              <a:avLst/>
            </a:prstGeom>
            <a:solidFill>
              <a:srgbClr val="BC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D73CD7B-DFB6-FB4E-8772-6318E880287D}"/>
                </a:ext>
              </a:extLst>
            </p:cNvPr>
            <p:cNvSpPr/>
            <p:nvPr/>
          </p:nvSpPr>
          <p:spPr>
            <a:xfrm rot="20962129">
              <a:off x="4086304" y="2175024"/>
              <a:ext cx="942976" cy="942978"/>
            </a:xfrm>
            <a:prstGeom prst="ellipse">
              <a:avLst/>
            </a:prstGeom>
            <a:gradFill>
              <a:gsLst>
                <a:gs pos="0">
                  <a:srgbClr val="EFAB1A"/>
                </a:gs>
                <a:gs pos="74000">
                  <a:srgbClr val="DE7534"/>
                </a:gs>
              </a:gsLst>
              <a:lin ang="4800000" scaled="0"/>
            </a:gradFill>
            <a:ln>
              <a:noFill/>
            </a:ln>
            <a:effectLst>
              <a:outerShdw blurRad="889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83C1A23-BCF9-F74F-AE4F-10F22233D02D}"/>
              </a:ext>
            </a:extLst>
          </p:cNvPr>
          <p:cNvSpPr txBox="1"/>
          <p:nvPr/>
        </p:nvSpPr>
        <p:spPr>
          <a:xfrm rot="21007075">
            <a:off x="2375575" y="28121"/>
            <a:ext cx="93695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solidFill>
                  <a:srgbClr val="DE7534"/>
                </a:solidFill>
                <a:latin typeface="Bebas Neue Bold" panose="020B0606020202050201" pitchFamily="34" charset="0"/>
              </a:rPr>
              <a:t>01</a:t>
            </a:r>
          </a:p>
          <a:p>
            <a:pPr algn="ctr"/>
            <a:r>
              <a:rPr lang="en-US" sz="1400" b="1" spc="300" dirty="0">
                <a:solidFill>
                  <a:srgbClr val="DE7534"/>
                </a:solidFill>
                <a:latin typeface="Economica" panose="02000506040000020004" pitchFamily="2" charset="0"/>
              </a:rPr>
              <a:t>FOLD</a:t>
            </a:r>
            <a:endParaRPr lang="en-IN" sz="1400" b="1" spc="300" dirty="0">
              <a:solidFill>
                <a:srgbClr val="DE7534"/>
              </a:solidFill>
              <a:latin typeface="Economica" panose="0200050604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2EF19-CF25-A54E-A4DB-2EFBB016C0B8}"/>
              </a:ext>
            </a:extLst>
          </p:cNvPr>
          <p:cNvSpPr txBox="1"/>
          <p:nvPr/>
        </p:nvSpPr>
        <p:spPr>
          <a:xfrm>
            <a:off x="698081" y="1687208"/>
            <a:ext cx="2537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opperplate Gothic Bold" panose="020E0705020206020404" pitchFamily="34" charset="77"/>
              </a:rPr>
              <a:t>LOGISTIC REGRESSION</a:t>
            </a:r>
            <a:endParaRPr lang="en-IN" sz="1200" dirty="0">
              <a:solidFill>
                <a:schemeClr val="bg1">
                  <a:lumMod val="95000"/>
                </a:schemeClr>
              </a:solidFill>
              <a:latin typeface="Copperplate Gothic Bold" panose="020E0705020206020404" pitchFamily="34" charset="77"/>
            </a:endParaRPr>
          </a:p>
        </p:txBody>
      </p:sp>
      <p:pic>
        <p:nvPicPr>
          <p:cNvPr id="12" name="Graphic 11" descr="Bullseye">
            <a:extLst>
              <a:ext uri="{FF2B5EF4-FFF2-40B4-BE49-F238E27FC236}">
                <a16:creationId xmlns:a16="http://schemas.microsoft.com/office/drawing/2014/main" id="{A64980D6-2DD8-7443-9EF4-1C2F7C512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30" y="238229"/>
            <a:ext cx="441466" cy="36441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53B6B74-B655-A349-A915-9800FF6F8F94}"/>
              </a:ext>
            </a:extLst>
          </p:cNvPr>
          <p:cNvSpPr txBox="1"/>
          <p:nvPr/>
        </p:nvSpPr>
        <p:spPr>
          <a:xfrm>
            <a:off x="8595360" y="576179"/>
            <a:ext cx="3479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opperplate Gothic Bold" panose="020E0705020206020404" pitchFamily="34" charset="77"/>
              </a:rPr>
              <a:t>LOGISTIC REGRESSION</a:t>
            </a:r>
          </a:p>
          <a:p>
            <a:pPr algn="ctr"/>
            <a:r>
              <a:rPr lang="en-IN" dirty="0">
                <a:latin typeface="Copperplate Gothic Bold" panose="020E0705020206020404" pitchFamily="34" charset="77"/>
              </a:rPr>
              <a:t>Model's Accuracy</a:t>
            </a:r>
            <a:endParaRPr lang="en-IN" sz="1200" dirty="0">
              <a:solidFill>
                <a:schemeClr val="bg1">
                  <a:lumMod val="95000"/>
                </a:schemeClr>
              </a:solidFill>
              <a:latin typeface="Copperplate Gothic Bold" panose="020E0705020206020404" pitchFamily="34" charset="77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08982C4-7BE1-E145-BE80-440D6FD14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3234" y="1687209"/>
            <a:ext cx="5969133" cy="323702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12E8C6F-654F-784D-B385-E376B05ED2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170" y="2961322"/>
            <a:ext cx="5120995" cy="377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40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B2CCD8C-C1A7-4B3C-A88C-6B35C6CE7225}"/>
              </a:ext>
            </a:extLst>
          </p:cNvPr>
          <p:cNvSpPr/>
          <p:nvPr/>
        </p:nvSpPr>
        <p:spPr>
          <a:xfrm>
            <a:off x="8342335" y="469726"/>
            <a:ext cx="3849666" cy="84550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3B6B74-B655-A349-A915-9800FF6F8F94}"/>
              </a:ext>
            </a:extLst>
          </p:cNvPr>
          <p:cNvSpPr txBox="1"/>
          <p:nvPr/>
        </p:nvSpPr>
        <p:spPr>
          <a:xfrm>
            <a:off x="8595360" y="576179"/>
            <a:ext cx="3479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opperplate Gothic Bold" panose="020E0705020206020404" pitchFamily="34" charset="77"/>
              </a:rPr>
              <a:t>LOGISTIC REGRESSION</a:t>
            </a:r>
          </a:p>
          <a:p>
            <a:pPr algn="ctr"/>
            <a:r>
              <a:rPr lang="en-IN" dirty="0">
                <a:latin typeface="Copperplate Gothic Bold" panose="020E0705020206020404" pitchFamily="34" charset="77"/>
              </a:rPr>
              <a:t>Model's Accuracy</a:t>
            </a:r>
            <a:endParaRPr lang="en-IN" sz="1200" dirty="0">
              <a:solidFill>
                <a:schemeClr val="bg1">
                  <a:lumMod val="95000"/>
                </a:schemeClr>
              </a:solidFill>
              <a:latin typeface="Copperplate Gothic Bold" panose="020E0705020206020404" pitchFamily="34" charset="77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FA2640-5C12-9D40-997C-FCB4C7E0C803}"/>
              </a:ext>
            </a:extLst>
          </p:cNvPr>
          <p:cNvGrpSpPr/>
          <p:nvPr/>
        </p:nvGrpSpPr>
        <p:grpSpPr>
          <a:xfrm>
            <a:off x="22175" y="-24062"/>
            <a:ext cx="3849666" cy="3453061"/>
            <a:chOff x="3955377" y="1840683"/>
            <a:chExt cx="3769397" cy="365524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157C050-2538-4342-AD3C-58CD73843A80}"/>
                </a:ext>
              </a:extLst>
            </p:cNvPr>
            <p:cNvSpPr/>
            <p:nvPr/>
          </p:nvSpPr>
          <p:spPr>
            <a:xfrm>
              <a:off x="4529217" y="5362729"/>
              <a:ext cx="3195557" cy="133196"/>
            </a:xfrm>
            <a:prstGeom prst="ellipse">
              <a:avLst/>
            </a:prstGeom>
            <a:gradFill flip="none" rotWithShape="1">
              <a:gsLst>
                <a:gs pos="3000">
                  <a:schemeClr val="tx1">
                    <a:lumMod val="85000"/>
                    <a:lumOff val="15000"/>
                  </a:schemeClr>
                </a:gs>
                <a:gs pos="100000">
                  <a:srgbClr val="A0A8AD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Freeform: Shape 53">
              <a:extLst>
                <a:ext uri="{FF2B5EF4-FFF2-40B4-BE49-F238E27FC236}">
                  <a16:creationId xmlns:a16="http://schemas.microsoft.com/office/drawing/2014/main" id="{7A154E0F-9D3A-DB47-8CDA-9C6808CD400E}"/>
                </a:ext>
              </a:extLst>
            </p:cNvPr>
            <p:cNvSpPr/>
            <p:nvPr/>
          </p:nvSpPr>
          <p:spPr>
            <a:xfrm rot="5400000">
              <a:off x="5110436" y="3032649"/>
              <a:ext cx="1971129" cy="2781836"/>
            </a:xfrm>
            <a:custGeom>
              <a:avLst/>
              <a:gdLst>
                <a:gd name="connsiteX0" fmla="*/ 0 w 1971129"/>
                <a:gd name="connsiteY0" fmla="*/ 2781837 h 2781837"/>
                <a:gd name="connsiteX1" fmla="*/ 0 w 1971129"/>
                <a:gd name="connsiteY1" fmla="*/ 0 h 2781837"/>
                <a:gd name="connsiteX2" fmla="*/ 994093 w 1971129"/>
                <a:gd name="connsiteY2" fmla="*/ 0 h 2781837"/>
                <a:gd name="connsiteX3" fmla="*/ 1971129 w 1971129"/>
                <a:gd name="connsiteY3" fmla="*/ 977037 h 2781837"/>
                <a:gd name="connsiteX4" fmla="*/ 1971129 w 1971129"/>
                <a:gd name="connsiteY4" fmla="*/ 2781837 h 2781837"/>
                <a:gd name="connsiteX5" fmla="*/ 0 w 1971129"/>
                <a:gd name="connsiteY5" fmla="*/ 2781837 h 2781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71129" h="2781837">
                  <a:moveTo>
                    <a:pt x="0" y="2781837"/>
                  </a:moveTo>
                  <a:lnTo>
                    <a:pt x="0" y="0"/>
                  </a:lnTo>
                  <a:lnTo>
                    <a:pt x="994093" y="0"/>
                  </a:lnTo>
                  <a:cubicBezTo>
                    <a:pt x="1533695" y="0"/>
                    <a:pt x="1971129" y="437435"/>
                    <a:pt x="1971129" y="977037"/>
                  </a:cubicBezTo>
                  <a:lnTo>
                    <a:pt x="1971129" y="2781837"/>
                  </a:lnTo>
                  <a:lnTo>
                    <a:pt x="0" y="2781837"/>
                  </a:lnTo>
                  <a:close/>
                </a:path>
              </a:pathLst>
            </a:custGeom>
            <a:gradFill>
              <a:gsLst>
                <a:gs pos="0">
                  <a:srgbClr val="BE3789"/>
                </a:gs>
                <a:gs pos="74000">
                  <a:srgbClr val="953D8B"/>
                </a:gs>
              </a:gsLst>
              <a:lin ang="18600000" scaled="0"/>
            </a:gradFill>
            <a:ln>
              <a:noFill/>
            </a:ln>
            <a:effectLst>
              <a:outerShdw blurRad="114300" sx="101000" sy="101000" algn="ctr" rotWithShape="0">
                <a:prstClr val="black">
                  <a:alpha val="40000"/>
                </a:prstClr>
              </a:outerShdw>
              <a:reflection blurRad="228600" stA="56000" endPos="4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Freeform: Shape 54">
              <a:extLst>
                <a:ext uri="{FF2B5EF4-FFF2-40B4-BE49-F238E27FC236}">
                  <a16:creationId xmlns:a16="http://schemas.microsoft.com/office/drawing/2014/main" id="{52F65445-4465-3E42-9DCC-6794E81BC868}"/>
                </a:ext>
              </a:extLst>
            </p:cNvPr>
            <p:cNvSpPr/>
            <p:nvPr/>
          </p:nvSpPr>
          <p:spPr>
            <a:xfrm rot="20962129">
              <a:off x="3955377" y="1840683"/>
              <a:ext cx="3358101" cy="1381651"/>
            </a:xfrm>
            <a:custGeom>
              <a:avLst/>
              <a:gdLst>
                <a:gd name="connsiteX0" fmla="*/ 3358101 w 3358101"/>
                <a:gd name="connsiteY0" fmla="*/ 370005 h 1381652"/>
                <a:gd name="connsiteX1" fmla="*/ 3358101 w 3358101"/>
                <a:gd name="connsiteY1" fmla="*/ 1381652 h 1381652"/>
                <a:gd name="connsiteX2" fmla="*/ 576264 w 3358101"/>
                <a:gd name="connsiteY2" fmla="*/ 1381652 h 1381652"/>
                <a:gd name="connsiteX3" fmla="*/ 576264 w 3358101"/>
                <a:gd name="connsiteY3" fmla="*/ 1152526 h 1381652"/>
                <a:gd name="connsiteX4" fmla="*/ 576263 w 3358101"/>
                <a:gd name="connsiteY4" fmla="*/ 1152526 h 1381652"/>
                <a:gd name="connsiteX5" fmla="*/ 0 w 3358101"/>
                <a:gd name="connsiteY5" fmla="*/ 576263 h 1381652"/>
                <a:gd name="connsiteX6" fmla="*/ 576263 w 3358101"/>
                <a:gd name="connsiteY6" fmla="*/ 0 h 1381652"/>
                <a:gd name="connsiteX7" fmla="*/ 1107240 w 3358101"/>
                <a:gd name="connsiteY7" fmla="*/ 351956 h 1381652"/>
                <a:gd name="connsiteX8" fmla="*/ 1112843 w 3358101"/>
                <a:gd name="connsiteY8" fmla="*/ 370005 h 1381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58101" h="1381652">
                  <a:moveTo>
                    <a:pt x="3358101" y="370005"/>
                  </a:moveTo>
                  <a:lnTo>
                    <a:pt x="3358101" y="1381652"/>
                  </a:lnTo>
                  <a:lnTo>
                    <a:pt x="576264" y="1381652"/>
                  </a:lnTo>
                  <a:lnTo>
                    <a:pt x="576264" y="1152526"/>
                  </a:lnTo>
                  <a:lnTo>
                    <a:pt x="576263" y="1152526"/>
                  </a:lnTo>
                  <a:cubicBezTo>
                    <a:pt x="258002" y="1152526"/>
                    <a:pt x="0" y="894524"/>
                    <a:pt x="0" y="576263"/>
                  </a:cubicBezTo>
                  <a:cubicBezTo>
                    <a:pt x="0" y="258002"/>
                    <a:pt x="258002" y="0"/>
                    <a:pt x="576263" y="0"/>
                  </a:cubicBezTo>
                  <a:cubicBezTo>
                    <a:pt x="814959" y="0"/>
                    <a:pt x="1019759" y="145126"/>
                    <a:pt x="1107240" y="351956"/>
                  </a:cubicBezTo>
                  <a:lnTo>
                    <a:pt x="1112843" y="370005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>
              <a:outerShdw blurRad="1143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3FD902B-9ACA-2E44-BAC4-64C752A7D11A}"/>
                </a:ext>
              </a:extLst>
            </p:cNvPr>
            <p:cNvSpPr/>
            <p:nvPr/>
          </p:nvSpPr>
          <p:spPr>
            <a:xfrm rot="20962129">
              <a:off x="4021487" y="2110207"/>
              <a:ext cx="1072612" cy="1072614"/>
            </a:xfrm>
            <a:prstGeom prst="ellipse">
              <a:avLst/>
            </a:prstGeom>
            <a:solidFill>
              <a:srgbClr val="BC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E005CDD-C1D2-4241-8A6C-961C6FBAF4A8}"/>
                </a:ext>
              </a:extLst>
            </p:cNvPr>
            <p:cNvSpPr/>
            <p:nvPr/>
          </p:nvSpPr>
          <p:spPr>
            <a:xfrm rot="20962129">
              <a:off x="4086304" y="2175024"/>
              <a:ext cx="942976" cy="942978"/>
            </a:xfrm>
            <a:prstGeom prst="ellipse">
              <a:avLst/>
            </a:prstGeom>
            <a:gradFill>
              <a:gsLst>
                <a:gs pos="0">
                  <a:srgbClr val="BE3789"/>
                </a:gs>
                <a:gs pos="74000">
                  <a:srgbClr val="953D8B"/>
                </a:gs>
              </a:gsLst>
              <a:lin ang="4800000" scaled="0"/>
            </a:gradFill>
            <a:ln>
              <a:noFill/>
            </a:ln>
            <a:effectLst>
              <a:outerShdw blurRad="889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2C5C930-3F9E-2547-A55E-37750E73A49A}"/>
              </a:ext>
            </a:extLst>
          </p:cNvPr>
          <p:cNvSpPr txBox="1"/>
          <p:nvPr/>
        </p:nvSpPr>
        <p:spPr>
          <a:xfrm rot="21007075">
            <a:off x="2269790" y="179432"/>
            <a:ext cx="97879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solidFill>
                  <a:srgbClr val="953D8B"/>
                </a:solidFill>
                <a:latin typeface="Bebas Neue Bold" panose="020B0606020202050201" pitchFamily="34" charset="0"/>
              </a:rPr>
              <a:t>02</a:t>
            </a:r>
          </a:p>
          <a:p>
            <a:pPr algn="ctr"/>
            <a:r>
              <a:rPr lang="en-US" sz="1400" b="1" spc="300" dirty="0">
                <a:solidFill>
                  <a:srgbClr val="953D8B"/>
                </a:solidFill>
                <a:latin typeface="Economica" panose="02000506040000020004" pitchFamily="2" charset="0"/>
              </a:rPr>
              <a:t>FOLD </a:t>
            </a:r>
            <a:endParaRPr lang="en-IN" sz="1400" b="1" spc="300" dirty="0">
              <a:solidFill>
                <a:srgbClr val="953D8B"/>
              </a:solidFill>
              <a:latin typeface="Economica" panose="02000506040000020004" pitchFamily="2" charset="0"/>
            </a:endParaRPr>
          </a:p>
        </p:txBody>
      </p:sp>
      <p:pic>
        <p:nvPicPr>
          <p:cNvPr id="24" name="Graphic 23" descr="Single gear">
            <a:extLst>
              <a:ext uri="{FF2B5EF4-FFF2-40B4-BE49-F238E27FC236}">
                <a16:creationId xmlns:a16="http://schemas.microsoft.com/office/drawing/2014/main" id="{B77BBDAC-2E2E-E84A-9871-8106F75E7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010" y="405704"/>
            <a:ext cx="461180" cy="39530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7508720-513F-0C44-9723-8BAE2A87C5B1}"/>
              </a:ext>
            </a:extLst>
          </p:cNvPr>
          <p:cNvSpPr txBox="1"/>
          <p:nvPr/>
        </p:nvSpPr>
        <p:spPr>
          <a:xfrm>
            <a:off x="1001677" y="2022344"/>
            <a:ext cx="1957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opperplate Gothic Bold" panose="020E0705020206020404" pitchFamily="34" charset="77"/>
              </a:rPr>
              <a:t>LOGISTIC REGRESSION</a:t>
            </a:r>
            <a:endParaRPr lang="en-IN" sz="1200" dirty="0">
              <a:solidFill>
                <a:schemeClr val="bg1">
                  <a:lumMod val="95000"/>
                </a:schemeClr>
              </a:solidFill>
              <a:latin typeface="Copperplate Gothic Bold" panose="020E0705020206020404" pitchFamily="34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F928CA-A489-C342-9CE3-E060EC6EB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0567" y="1984579"/>
            <a:ext cx="5999135" cy="26371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53F279-EEFC-FD4E-9979-C6ECA76AA9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791" y="3495721"/>
            <a:ext cx="5579165" cy="321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10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B2CCD8C-C1A7-4B3C-A88C-6B35C6CE7225}"/>
              </a:ext>
            </a:extLst>
          </p:cNvPr>
          <p:cNvSpPr/>
          <p:nvPr/>
        </p:nvSpPr>
        <p:spPr>
          <a:xfrm>
            <a:off x="8342335" y="469726"/>
            <a:ext cx="3849666" cy="84550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3B6B74-B655-A349-A915-9800FF6F8F94}"/>
              </a:ext>
            </a:extLst>
          </p:cNvPr>
          <p:cNvSpPr txBox="1"/>
          <p:nvPr/>
        </p:nvSpPr>
        <p:spPr>
          <a:xfrm>
            <a:off x="8595360" y="576179"/>
            <a:ext cx="3479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opperplate Gothic Bold" panose="020E0705020206020404" pitchFamily="34" charset="77"/>
              </a:rPr>
              <a:t>Logistic REGRESSION Model's Accuracy</a:t>
            </a:r>
            <a:endParaRPr lang="en-IN" sz="1200" dirty="0">
              <a:solidFill>
                <a:schemeClr val="bg1">
                  <a:lumMod val="95000"/>
                </a:schemeClr>
              </a:solidFill>
              <a:latin typeface="Copperplate Gothic Bold" panose="020E0705020206020404" pitchFamily="34" charset="77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CFFC6DF-CB16-F041-923E-BB0D3280BFC8}"/>
              </a:ext>
            </a:extLst>
          </p:cNvPr>
          <p:cNvGrpSpPr/>
          <p:nvPr/>
        </p:nvGrpSpPr>
        <p:grpSpPr>
          <a:xfrm>
            <a:off x="117062" y="36349"/>
            <a:ext cx="4176642" cy="3115427"/>
            <a:chOff x="3983736" y="1864834"/>
            <a:chExt cx="3741038" cy="363109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428C3B1-E68F-CF43-9E35-217F601E011A}"/>
                </a:ext>
              </a:extLst>
            </p:cNvPr>
            <p:cNvSpPr/>
            <p:nvPr/>
          </p:nvSpPr>
          <p:spPr>
            <a:xfrm>
              <a:off x="4529217" y="5362729"/>
              <a:ext cx="3195557" cy="133196"/>
            </a:xfrm>
            <a:prstGeom prst="ellipse">
              <a:avLst/>
            </a:prstGeom>
            <a:gradFill flip="none" rotWithShape="1">
              <a:gsLst>
                <a:gs pos="3000">
                  <a:schemeClr val="tx1">
                    <a:lumMod val="85000"/>
                    <a:lumOff val="15000"/>
                  </a:schemeClr>
                </a:gs>
                <a:gs pos="100000">
                  <a:srgbClr val="A0A8AD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Freeform: Shape 59">
              <a:extLst>
                <a:ext uri="{FF2B5EF4-FFF2-40B4-BE49-F238E27FC236}">
                  <a16:creationId xmlns:a16="http://schemas.microsoft.com/office/drawing/2014/main" id="{C32580CC-EEC7-8D40-BE7D-09A85DB744A0}"/>
                </a:ext>
              </a:extLst>
            </p:cNvPr>
            <p:cNvSpPr/>
            <p:nvPr/>
          </p:nvSpPr>
          <p:spPr>
            <a:xfrm rot="5400000">
              <a:off x="5110436" y="3032647"/>
              <a:ext cx="1971129" cy="2781837"/>
            </a:xfrm>
            <a:custGeom>
              <a:avLst/>
              <a:gdLst>
                <a:gd name="connsiteX0" fmla="*/ 0 w 1971129"/>
                <a:gd name="connsiteY0" fmla="*/ 2781837 h 2781837"/>
                <a:gd name="connsiteX1" fmla="*/ 0 w 1971129"/>
                <a:gd name="connsiteY1" fmla="*/ 0 h 2781837"/>
                <a:gd name="connsiteX2" fmla="*/ 994093 w 1971129"/>
                <a:gd name="connsiteY2" fmla="*/ 0 h 2781837"/>
                <a:gd name="connsiteX3" fmla="*/ 1971129 w 1971129"/>
                <a:gd name="connsiteY3" fmla="*/ 977037 h 2781837"/>
                <a:gd name="connsiteX4" fmla="*/ 1971129 w 1971129"/>
                <a:gd name="connsiteY4" fmla="*/ 2781837 h 2781837"/>
                <a:gd name="connsiteX5" fmla="*/ 0 w 1971129"/>
                <a:gd name="connsiteY5" fmla="*/ 2781837 h 2781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71129" h="2781837">
                  <a:moveTo>
                    <a:pt x="0" y="2781837"/>
                  </a:moveTo>
                  <a:lnTo>
                    <a:pt x="0" y="0"/>
                  </a:lnTo>
                  <a:lnTo>
                    <a:pt x="994093" y="0"/>
                  </a:lnTo>
                  <a:cubicBezTo>
                    <a:pt x="1533695" y="0"/>
                    <a:pt x="1971129" y="437435"/>
                    <a:pt x="1971129" y="977037"/>
                  </a:cubicBezTo>
                  <a:lnTo>
                    <a:pt x="1971129" y="2781837"/>
                  </a:lnTo>
                  <a:lnTo>
                    <a:pt x="0" y="2781837"/>
                  </a:lnTo>
                  <a:close/>
                </a:path>
              </a:pathLst>
            </a:custGeom>
            <a:gradFill>
              <a:gsLst>
                <a:gs pos="0">
                  <a:srgbClr val="0095AA"/>
                </a:gs>
                <a:gs pos="74000">
                  <a:srgbClr val="019180"/>
                </a:gs>
              </a:gsLst>
              <a:lin ang="18600000" scaled="0"/>
            </a:gradFill>
            <a:ln>
              <a:noFill/>
            </a:ln>
            <a:effectLst>
              <a:outerShdw blurRad="114300" sx="101000" sy="101000" algn="ctr" rotWithShape="0">
                <a:prstClr val="black">
                  <a:alpha val="40000"/>
                </a:prstClr>
              </a:outerShdw>
              <a:reflection blurRad="228600" stA="56000" endPos="4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8" name="Freeform: Shape 60">
              <a:extLst>
                <a:ext uri="{FF2B5EF4-FFF2-40B4-BE49-F238E27FC236}">
                  <a16:creationId xmlns:a16="http://schemas.microsoft.com/office/drawing/2014/main" id="{6A94392B-F00A-F34F-BE78-6822D4166C6E}"/>
                </a:ext>
              </a:extLst>
            </p:cNvPr>
            <p:cNvSpPr/>
            <p:nvPr/>
          </p:nvSpPr>
          <p:spPr>
            <a:xfrm rot="20962129">
              <a:off x="3983736" y="1864834"/>
              <a:ext cx="3358101" cy="1381652"/>
            </a:xfrm>
            <a:custGeom>
              <a:avLst/>
              <a:gdLst>
                <a:gd name="connsiteX0" fmla="*/ 3358101 w 3358101"/>
                <a:gd name="connsiteY0" fmla="*/ 370005 h 1381652"/>
                <a:gd name="connsiteX1" fmla="*/ 3358101 w 3358101"/>
                <a:gd name="connsiteY1" fmla="*/ 1381652 h 1381652"/>
                <a:gd name="connsiteX2" fmla="*/ 576264 w 3358101"/>
                <a:gd name="connsiteY2" fmla="*/ 1381652 h 1381652"/>
                <a:gd name="connsiteX3" fmla="*/ 576264 w 3358101"/>
                <a:gd name="connsiteY3" fmla="*/ 1152526 h 1381652"/>
                <a:gd name="connsiteX4" fmla="*/ 576263 w 3358101"/>
                <a:gd name="connsiteY4" fmla="*/ 1152526 h 1381652"/>
                <a:gd name="connsiteX5" fmla="*/ 0 w 3358101"/>
                <a:gd name="connsiteY5" fmla="*/ 576263 h 1381652"/>
                <a:gd name="connsiteX6" fmla="*/ 576263 w 3358101"/>
                <a:gd name="connsiteY6" fmla="*/ 0 h 1381652"/>
                <a:gd name="connsiteX7" fmla="*/ 1107240 w 3358101"/>
                <a:gd name="connsiteY7" fmla="*/ 351956 h 1381652"/>
                <a:gd name="connsiteX8" fmla="*/ 1112843 w 3358101"/>
                <a:gd name="connsiteY8" fmla="*/ 370005 h 1381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58101" h="1381652">
                  <a:moveTo>
                    <a:pt x="3358101" y="370005"/>
                  </a:moveTo>
                  <a:lnTo>
                    <a:pt x="3358101" y="1381652"/>
                  </a:lnTo>
                  <a:lnTo>
                    <a:pt x="576264" y="1381652"/>
                  </a:lnTo>
                  <a:lnTo>
                    <a:pt x="576264" y="1152526"/>
                  </a:lnTo>
                  <a:lnTo>
                    <a:pt x="576263" y="1152526"/>
                  </a:lnTo>
                  <a:cubicBezTo>
                    <a:pt x="258002" y="1152526"/>
                    <a:pt x="0" y="894524"/>
                    <a:pt x="0" y="576263"/>
                  </a:cubicBezTo>
                  <a:cubicBezTo>
                    <a:pt x="0" y="258002"/>
                    <a:pt x="258002" y="0"/>
                    <a:pt x="576263" y="0"/>
                  </a:cubicBezTo>
                  <a:cubicBezTo>
                    <a:pt x="814959" y="0"/>
                    <a:pt x="1019759" y="145126"/>
                    <a:pt x="1107240" y="351956"/>
                  </a:cubicBezTo>
                  <a:lnTo>
                    <a:pt x="1112843" y="370005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>
              <a:outerShdw blurRad="1143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35FCDD0-1099-FB44-9408-9A57B3AB9A6D}"/>
                </a:ext>
              </a:extLst>
            </p:cNvPr>
            <p:cNvSpPr/>
            <p:nvPr/>
          </p:nvSpPr>
          <p:spPr>
            <a:xfrm rot="20962129">
              <a:off x="4021487" y="2110207"/>
              <a:ext cx="1072612" cy="1072614"/>
            </a:xfrm>
            <a:prstGeom prst="ellipse">
              <a:avLst/>
            </a:prstGeom>
            <a:solidFill>
              <a:srgbClr val="BC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2F24810-E191-8D48-BA9F-225255B44CCA}"/>
                </a:ext>
              </a:extLst>
            </p:cNvPr>
            <p:cNvSpPr/>
            <p:nvPr/>
          </p:nvSpPr>
          <p:spPr>
            <a:xfrm rot="20962129">
              <a:off x="4086304" y="2175024"/>
              <a:ext cx="942976" cy="942978"/>
            </a:xfrm>
            <a:prstGeom prst="ellipse">
              <a:avLst/>
            </a:prstGeom>
            <a:gradFill>
              <a:gsLst>
                <a:gs pos="77000">
                  <a:srgbClr val="019180"/>
                </a:gs>
                <a:gs pos="0">
                  <a:srgbClr val="0095AA"/>
                </a:gs>
              </a:gsLst>
              <a:lin ang="4800000" scaled="0"/>
            </a:gradFill>
            <a:ln>
              <a:noFill/>
            </a:ln>
            <a:effectLst>
              <a:outerShdw blurRad="889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99CD3DF6-1EA1-1949-81CE-F70DDFB2E435}"/>
              </a:ext>
            </a:extLst>
          </p:cNvPr>
          <p:cNvSpPr txBox="1"/>
          <p:nvPr/>
        </p:nvSpPr>
        <p:spPr>
          <a:xfrm rot="21007075">
            <a:off x="2853688" y="108356"/>
            <a:ext cx="94534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solidFill>
                  <a:srgbClr val="019180"/>
                </a:solidFill>
                <a:latin typeface="Bebas Neue Bold" panose="020B0606020202050201" pitchFamily="34" charset="0"/>
              </a:rPr>
              <a:t>03</a:t>
            </a:r>
          </a:p>
          <a:p>
            <a:pPr algn="ctr"/>
            <a:r>
              <a:rPr lang="en-US" sz="1400" b="1" spc="300" dirty="0">
                <a:solidFill>
                  <a:srgbClr val="019180"/>
                </a:solidFill>
                <a:latin typeface="Economica" panose="02000506040000020004" pitchFamily="2" charset="0"/>
              </a:rPr>
              <a:t>FOLD</a:t>
            </a:r>
            <a:endParaRPr lang="en-IN" sz="1400" b="1" spc="300" dirty="0">
              <a:solidFill>
                <a:srgbClr val="019180"/>
              </a:solidFill>
              <a:latin typeface="Economica" panose="02000506040000020004" pitchFamily="2" charset="0"/>
            </a:endParaRPr>
          </a:p>
        </p:txBody>
      </p:sp>
      <p:pic>
        <p:nvPicPr>
          <p:cNvPr id="42" name="Graphic 41" descr="Magnifying glass">
            <a:extLst>
              <a:ext uri="{FF2B5EF4-FFF2-40B4-BE49-F238E27FC236}">
                <a16:creationId xmlns:a16="http://schemas.microsoft.com/office/drawing/2014/main" id="{0D07DFE5-7DF7-0941-8040-F834C2915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708" y="432936"/>
            <a:ext cx="615323" cy="44880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B95FC87-B2F6-B145-92F1-F4E687764A4E}"/>
              </a:ext>
            </a:extLst>
          </p:cNvPr>
          <p:cNvSpPr txBox="1"/>
          <p:nvPr/>
        </p:nvSpPr>
        <p:spPr>
          <a:xfrm>
            <a:off x="826802" y="1856651"/>
            <a:ext cx="310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600" dirty="0">
                <a:latin typeface="Copperplate Gothic Bold" panose="020E0705020206020404" pitchFamily="34" charset="77"/>
              </a:rPr>
              <a:t>Logistic Regression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Economica" panose="02000506040000020004" pitchFamily="2" charset="0"/>
              </a:rPr>
              <a:t>. </a:t>
            </a:r>
            <a:endParaRPr lang="en-IN" sz="1200" dirty="0">
              <a:solidFill>
                <a:schemeClr val="bg1">
                  <a:lumMod val="95000"/>
                </a:schemeClr>
              </a:solidFill>
              <a:latin typeface="Economica" panose="0200050604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6A3440-D1B9-F24B-A35F-0FF36E954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4091" y="1856652"/>
            <a:ext cx="6462154" cy="25298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94715B-6169-9B44-9522-1F65FCB755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952" y="3242858"/>
            <a:ext cx="4850162" cy="341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47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B2CCD8C-C1A7-4B3C-A88C-6B35C6CE7225}"/>
              </a:ext>
            </a:extLst>
          </p:cNvPr>
          <p:cNvSpPr/>
          <p:nvPr/>
        </p:nvSpPr>
        <p:spPr>
          <a:xfrm>
            <a:off x="8342335" y="469726"/>
            <a:ext cx="3849666" cy="84550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3B6B74-B655-A349-A915-9800FF6F8F94}"/>
              </a:ext>
            </a:extLst>
          </p:cNvPr>
          <p:cNvSpPr txBox="1"/>
          <p:nvPr/>
        </p:nvSpPr>
        <p:spPr>
          <a:xfrm>
            <a:off x="8595360" y="576179"/>
            <a:ext cx="3479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opperplate Gothic Bold" panose="020E0705020206020404" pitchFamily="34" charset="77"/>
              </a:rPr>
              <a:t>LOGISTIC REGRESSION</a:t>
            </a:r>
            <a:endParaRPr lang="en-IN" sz="1200" dirty="0">
              <a:solidFill>
                <a:schemeClr val="bg1">
                  <a:lumMod val="95000"/>
                </a:schemeClr>
              </a:solidFill>
              <a:latin typeface="Copperplate Gothic Bold" panose="020E0705020206020404" pitchFamily="34" charset="77"/>
            </a:endParaRPr>
          </a:p>
          <a:p>
            <a:pPr algn="ctr"/>
            <a:r>
              <a:rPr lang="en-IN" dirty="0">
                <a:latin typeface="Copperplate Gothic Bold" panose="020E0705020206020404" pitchFamily="34" charset="77"/>
              </a:rPr>
              <a:t>Model's Accuracy</a:t>
            </a:r>
            <a:endParaRPr lang="en-IN" sz="1200" dirty="0">
              <a:solidFill>
                <a:schemeClr val="bg1">
                  <a:lumMod val="95000"/>
                </a:schemeClr>
              </a:solidFill>
              <a:latin typeface="Copperplate Gothic Bold" panose="020E0705020206020404" pitchFamily="34" charset="77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B74518D-7E6A-6F45-A651-328ED331C110}"/>
              </a:ext>
            </a:extLst>
          </p:cNvPr>
          <p:cNvGrpSpPr/>
          <p:nvPr/>
        </p:nvGrpSpPr>
        <p:grpSpPr>
          <a:xfrm>
            <a:off x="108627" y="-1"/>
            <a:ext cx="3849665" cy="3151777"/>
            <a:chOff x="3983736" y="1864834"/>
            <a:chExt cx="3741038" cy="3631091"/>
          </a:xfrm>
          <a:gradFill>
            <a:gsLst>
              <a:gs pos="0">
                <a:srgbClr val="EFAB1A"/>
              </a:gs>
              <a:gs pos="74000">
                <a:srgbClr val="DE7534"/>
              </a:gs>
            </a:gsLst>
            <a:lin ang="18600000" scaled="0"/>
          </a:gradFill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6026A32-1223-3849-93C9-294950D8C513}"/>
                </a:ext>
              </a:extLst>
            </p:cNvPr>
            <p:cNvSpPr/>
            <p:nvPr/>
          </p:nvSpPr>
          <p:spPr>
            <a:xfrm>
              <a:off x="4529217" y="5362729"/>
              <a:ext cx="3195557" cy="133196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4" name="Freeform: Shape 83">
              <a:extLst>
                <a:ext uri="{FF2B5EF4-FFF2-40B4-BE49-F238E27FC236}">
                  <a16:creationId xmlns:a16="http://schemas.microsoft.com/office/drawing/2014/main" id="{09465B48-4462-1245-BAAE-F26244834C36}"/>
                </a:ext>
              </a:extLst>
            </p:cNvPr>
            <p:cNvSpPr/>
            <p:nvPr/>
          </p:nvSpPr>
          <p:spPr>
            <a:xfrm rot="5400000">
              <a:off x="5144572" y="3066784"/>
              <a:ext cx="1902855" cy="2781837"/>
            </a:xfrm>
            <a:custGeom>
              <a:avLst/>
              <a:gdLst>
                <a:gd name="connsiteX0" fmla="*/ 0 w 1971129"/>
                <a:gd name="connsiteY0" fmla="*/ 2781837 h 2781837"/>
                <a:gd name="connsiteX1" fmla="*/ 0 w 1971129"/>
                <a:gd name="connsiteY1" fmla="*/ 0 h 2781837"/>
                <a:gd name="connsiteX2" fmla="*/ 994093 w 1971129"/>
                <a:gd name="connsiteY2" fmla="*/ 0 h 2781837"/>
                <a:gd name="connsiteX3" fmla="*/ 1971129 w 1971129"/>
                <a:gd name="connsiteY3" fmla="*/ 977037 h 2781837"/>
                <a:gd name="connsiteX4" fmla="*/ 1971129 w 1971129"/>
                <a:gd name="connsiteY4" fmla="*/ 2781837 h 2781837"/>
                <a:gd name="connsiteX5" fmla="*/ 0 w 1971129"/>
                <a:gd name="connsiteY5" fmla="*/ 2781837 h 2781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71129" h="2781837">
                  <a:moveTo>
                    <a:pt x="0" y="2781837"/>
                  </a:moveTo>
                  <a:lnTo>
                    <a:pt x="0" y="0"/>
                  </a:lnTo>
                  <a:lnTo>
                    <a:pt x="994093" y="0"/>
                  </a:lnTo>
                  <a:cubicBezTo>
                    <a:pt x="1533695" y="0"/>
                    <a:pt x="1971129" y="437435"/>
                    <a:pt x="1971129" y="977037"/>
                  </a:cubicBezTo>
                  <a:lnTo>
                    <a:pt x="1971129" y="2781837"/>
                  </a:lnTo>
                  <a:lnTo>
                    <a:pt x="0" y="278183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outerShdw blurRad="114300" sx="101000" sy="101000" algn="ctr" rotWithShape="0">
                <a:prstClr val="black">
                  <a:alpha val="40000"/>
                </a:prstClr>
              </a:outerShdw>
              <a:reflection blurRad="228600" stA="56000" endPos="4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Freeform: Shape 84">
              <a:extLst>
                <a:ext uri="{FF2B5EF4-FFF2-40B4-BE49-F238E27FC236}">
                  <a16:creationId xmlns:a16="http://schemas.microsoft.com/office/drawing/2014/main" id="{5897A03A-89EC-2B46-BE73-380D0C59D1DD}"/>
                </a:ext>
              </a:extLst>
            </p:cNvPr>
            <p:cNvSpPr/>
            <p:nvPr/>
          </p:nvSpPr>
          <p:spPr>
            <a:xfrm rot="20962129">
              <a:off x="3983736" y="1864834"/>
              <a:ext cx="3358101" cy="1381652"/>
            </a:xfrm>
            <a:custGeom>
              <a:avLst/>
              <a:gdLst>
                <a:gd name="connsiteX0" fmla="*/ 3358101 w 3358101"/>
                <a:gd name="connsiteY0" fmla="*/ 370005 h 1381652"/>
                <a:gd name="connsiteX1" fmla="*/ 3358101 w 3358101"/>
                <a:gd name="connsiteY1" fmla="*/ 1381652 h 1381652"/>
                <a:gd name="connsiteX2" fmla="*/ 576264 w 3358101"/>
                <a:gd name="connsiteY2" fmla="*/ 1381652 h 1381652"/>
                <a:gd name="connsiteX3" fmla="*/ 576264 w 3358101"/>
                <a:gd name="connsiteY3" fmla="*/ 1152526 h 1381652"/>
                <a:gd name="connsiteX4" fmla="*/ 576263 w 3358101"/>
                <a:gd name="connsiteY4" fmla="*/ 1152526 h 1381652"/>
                <a:gd name="connsiteX5" fmla="*/ 0 w 3358101"/>
                <a:gd name="connsiteY5" fmla="*/ 576263 h 1381652"/>
                <a:gd name="connsiteX6" fmla="*/ 576263 w 3358101"/>
                <a:gd name="connsiteY6" fmla="*/ 0 h 1381652"/>
                <a:gd name="connsiteX7" fmla="*/ 1107240 w 3358101"/>
                <a:gd name="connsiteY7" fmla="*/ 351956 h 1381652"/>
                <a:gd name="connsiteX8" fmla="*/ 1112843 w 3358101"/>
                <a:gd name="connsiteY8" fmla="*/ 370005 h 1381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58101" h="1381652">
                  <a:moveTo>
                    <a:pt x="3358101" y="370005"/>
                  </a:moveTo>
                  <a:lnTo>
                    <a:pt x="3358101" y="1381652"/>
                  </a:lnTo>
                  <a:lnTo>
                    <a:pt x="576264" y="1381652"/>
                  </a:lnTo>
                  <a:lnTo>
                    <a:pt x="576264" y="1152526"/>
                  </a:lnTo>
                  <a:lnTo>
                    <a:pt x="576263" y="1152526"/>
                  </a:lnTo>
                  <a:cubicBezTo>
                    <a:pt x="258002" y="1152526"/>
                    <a:pt x="0" y="894524"/>
                    <a:pt x="0" y="576263"/>
                  </a:cubicBezTo>
                  <a:cubicBezTo>
                    <a:pt x="0" y="258002"/>
                    <a:pt x="258002" y="0"/>
                    <a:pt x="576263" y="0"/>
                  </a:cubicBezTo>
                  <a:cubicBezTo>
                    <a:pt x="814959" y="0"/>
                    <a:pt x="1019759" y="145126"/>
                    <a:pt x="1107240" y="351956"/>
                  </a:cubicBezTo>
                  <a:lnTo>
                    <a:pt x="1112843" y="3700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143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35E1470-1D89-564C-8984-FFA94CD123B3}"/>
                </a:ext>
              </a:extLst>
            </p:cNvPr>
            <p:cNvSpPr/>
            <p:nvPr/>
          </p:nvSpPr>
          <p:spPr>
            <a:xfrm rot="20962129">
              <a:off x="4021487" y="2110207"/>
              <a:ext cx="1072612" cy="1072614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35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8489F70-393C-2F45-A99E-7C03135A53C1}"/>
                </a:ext>
              </a:extLst>
            </p:cNvPr>
            <p:cNvSpPr/>
            <p:nvPr/>
          </p:nvSpPr>
          <p:spPr>
            <a:xfrm rot="20962129">
              <a:off x="4086304" y="2175024"/>
              <a:ext cx="942976" cy="94297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outerShdw blurRad="889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FB8ABF1-CBBE-C54B-A648-5818550D45AF}"/>
              </a:ext>
            </a:extLst>
          </p:cNvPr>
          <p:cNvSpPr txBox="1"/>
          <p:nvPr/>
        </p:nvSpPr>
        <p:spPr>
          <a:xfrm rot="21007075">
            <a:off x="2478053" y="111977"/>
            <a:ext cx="100721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accent6">
                    <a:lumMod val="75000"/>
                  </a:schemeClr>
                </a:solidFill>
                <a:latin typeface="Bebas Neue Bold" panose="020B0606020202050201" pitchFamily="34" charset="0"/>
              </a:rPr>
              <a:t>04</a:t>
            </a:r>
          </a:p>
          <a:p>
            <a:pPr algn="ctr"/>
            <a:r>
              <a:rPr lang="en-US" sz="1400" b="1" spc="300" dirty="0">
                <a:solidFill>
                  <a:schemeClr val="accent6">
                    <a:lumMod val="75000"/>
                  </a:schemeClr>
                </a:solidFill>
                <a:latin typeface="Economica" panose="02000506040000020004" pitchFamily="2" charset="0"/>
              </a:rPr>
              <a:t>FOLD</a:t>
            </a:r>
            <a:endParaRPr lang="en-IN" sz="1400" b="1" spc="300" dirty="0">
              <a:solidFill>
                <a:schemeClr val="accent6">
                  <a:lumMod val="75000"/>
                </a:schemeClr>
              </a:solidFill>
              <a:latin typeface="Economica" panose="02000506040000020004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42B9AC-E143-5343-B9AB-DEA98BEA61E7}"/>
              </a:ext>
            </a:extLst>
          </p:cNvPr>
          <p:cNvSpPr txBox="1"/>
          <p:nvPr/>
        </p:nvSpPr>
        <p:spPr>
          <a:xfrm>
            <a:off x="983048" y="1992201"/>
            <a:ext cx="2371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opperplate Gothic Bold" panose="020E0705020206020404" pitchFamily="34" charset="77"/>
              </a:rPr>
              <a:t>LOGISTIC REGRESSION</a:t>
            </a:r>
            <a:endParaRPr lang="en-IN" sz="1200" dirty="0">
              <a:solidFill>
                <a:schemeClr val="bg1">
                  <a:lumMod val="95000"/>
                </a:schemeClr>
              </a:solidFill>
              <a:latin typeface="Copperplate Gothic Bold" panose="020E0705020206020404" pitchFamily="34" charset="77"/>
            </a:endParaRPr>
          </a:p>
        </p:txBody>
      </p:sp>
      <p:pic>
        <p:nvPicPr>
          <p:cNvPr id="30" name="Graphic 29" descr="Bullseye">
            <a:extLst>
              <a:ext uri="{FF2B5EF4-FFF2-40B4-BE49-F238E27FC236}">
                <a16:creationId xmlns:a16="http://schemas.microsoft.com/office/drawing/2014/main" id="{59727262-3CD7-6749-80FC-EA1A34DF2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093" y="441224"/>
            <a:ext cx="474571" cy="4003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C5D5A8-0133-234C-89F0-AA2637201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823" y="1916388"/>
            <a:ext cx="6899073" cy="24707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A87228-E6F8-C446-9E9D-AFA730E9DD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287" y="3273725"/>
            <a:ext cx="4490655" cy="339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84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B2CCD8C-C1A7-4B3C-A88C-6B35C6CE7225}"/>
              </a:ext>
            </a:extLst>
          </p:cNvPr>
          <p:cNvSpPr/>
          <p:nvPr/>
        </p:nvSpPr>
        <p:spPr>
          <a:xfrm>
            <a:off x="8342335" y="469726"/>
            <a:ext cx="3849666" cy="84550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3B6B74-B655-A349-A915-9800FF6F8F94}"/>
              </a:ext>
            </a:extLst>
          </p:cNvPr>
          <p:cNvSpPr txBox="1"/>
          <p:nvPr/>
        </p:nvSpPr>
        <p:spPr>
          <a:xfrm>
            <a:off x="8595360" y="576179"/>
            <a:ext cx="3479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opperplate Gothic Bold" panose="020E0705020206020404" pitchFamily="34" charset="77"/>
              </a:rPr>
              <a:t>LOGISTIC REGRESSION</a:t>
            </a:r>
            <a:endParaRPr lang="en-IN" sz="1200" dirty="0">
              <a:solidFill>
                <a:schemeClr val="bg1">
                  <a:lumMod val="95000"/>
                </a:schemeClr>
              </a:solidFill>
              <a:latin typeface="Copperplate Gothic Bold" panose="020E0705020206020404" pitchFamily="34" charset="77"/>
            </a:endParaRPr>
          </a:p>
          <a:p>
            <a:pPr algn="ctr"/>
            <a:r>
              <a:rPr lang="en-IN" dirty="0">
                <a:latin typeface="Copperplate Gothic Bold" panose="020E0705020206020404" pitchFamily="34" charset="77"/>
              </a:rPr>
              <a:t>Model's Accuracy</a:t>
            </a:r>
            <a:endParaRPr lang="en-IN" sz="1200" dirty="0">
              <a:solidFill>
                <a:schemeClr val="bg1">
                  <a:lumMod val="95000"/>
                </a:schemeClr>
              </a:solidFill>
              <a:latin typeface="Copperplate Gothic Bold" panose="020E0705020206020404" pitchFamily="34" charset="77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3C1980-D7EF-B341-B496-17CCBADBB015}"/>
              </a:ext>
            </a:extLst>
          </p:cNvPr>
          <p:cNvGrpSpPr/>
          <p:nvPr/>
        </p:nvGrpSpPr>
        <p:grpSpPr>
          <a:xfrm>
            <a:off x="108628" y="153697"/>
            <a:ext cx="4324224" cy="2998080"/>
            <a:chOff x="3983736" y="1864834"/>
            <a:chExt cx="3741038" cy="363109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D9B6C5F-F373-1B41-A778-466A7BA83459}"/>
                </a:ext>
              </a:extLst>
            </p:cNvPr>
            <p:cNvSpPr/>
            <p:nvPr/>
          </p:nvSpPr>
          <p:spPr>
            <a:xfrm>
              <a:off x="4529217" y="5362729"/>
              <a:ext cx="3195557" cy="133196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Freeform: Shape 89">
              <a:extLst>
                <a:ext uri="{FF2B5EF4-FFF2-40B4-BE49-F238E27FC236}">
                  <a16:creationId xmlns:a16="http://schemas.microsoft.com/office/drawing/2014/main" id="{CDBF1D82-5B84-D341-A3F7-494898935688}"/>
                </a:ext>
              </a:extLst>
            </p:cNvPr>
            <p:cNvSpPr/>
            <p:nvPr/>
          </p:nvSpPr>
          <p:spPr>
            <a:xfrm rot="5400000">
              <a:off x="5110436" y="3032647"/>
              <a:ext cx="1971129" cy="2781837"/>
            </a:xfrm>
            <a:custGeom>
              <a:avLst/>
              <a:gdLst>
                <a:gd name="connsiteX0" fmla="*/ 0 w 1971129"/>
                <a:gd name="connsiteY0" fmla="*/ 2781837 h 2781837"/>
                <a:gd name="connsiteX1" fmla="*/ 0 w 1971129"/>
                <a:gd name="connsiteY1" fmla="*/ 0 h 2781837"/>
                <a:gd name="connsiteX2" fmla="*/ 994093 w 1971129"/>
                <a:gd name="connsiteY2" fmla="*/ 0 h 2781837"/>
                <a:gd name="connsiteX3" fmla="*/ 1971129 w 1971129"/>
                <a:gd name="connsiteY3" fmla="*/ 977037 h 2781837"/>
                <a:gd name="connsiteX4" fmla="*/ 1971129 w 1971129"/>
                <a:gd name="connsiteY4" fmla="*/ 2781837 h 2781837"/>
                <a:gd name="connsiteX5" fmla="*/ 0 w 1971129"/>
                <a:gd name="connsiteY5" fmla="*/ 2781837 h 2781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71129" h="2781837">
                  <a:moveTo>
                    <a:pt x="0" y="2781837"/>
                  </a:moveTo>
                  <a:lnTo>
                    <a:pt x="0" y="0"/>
                  </a:lnTo>
                  <a:lnTo>
                    <a:pt x="994093" y="0"/>
                  </a:lnTo>
                  <a:cubicBezTo>
                    <a:pt x="1533695" y="0"/>
                    <a:pt x="1971129" y="437435"/>
                    <a:pt x="1971129" y="977037"/>
                  </a:cubicBezTo>
                  <a:lnTo>
                    <a:pt x="1971129" y="2781837"/>
                  </a:lnTo>
                  <a:lnTo>
                    <a:pt x="0" y="278183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outerShdw blurRad="114300" sx="101000" sy="101000" algn="ctr" rotWithShape="0">
                <a:prstClr val="black">
                  <a:alpha val="40000"/>
                </a:prstClr>
              </a:outerShdw>
              <a:reflection blurRad="228600" stA="56000" endPos="4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Freeform: Shape 90">
              <a:extLst>
                <a:ext uri="{FF2B5EF4-FFF2-40B4-BE49-F238E27FC236}">
                  <a16:creationId xmlns:a16="http://schemas.microsoft.com/office/drawing/2014/main" id="{92CE5672-E29A-7343-81EB-B09AAEA44D63}"/>
                </a:ext>
              </a:extLst>
            </p:cNvPr>
            <p:cNvSpPr/>
            <p:nvPr/>
          </p:nvSpPr>
          <p:spPr>
            <a:xfrm rot="20962129">
              <a:off x="3983736" y="1864834"/>
              <a:ext cx="3358101" cy="1381652"/>
            </a:xfrm>
            <a:custGeom>
              <a:avLst/>
              <a:gdLst>
                <a:gd name="connsiteX0" fmla="*/ 3358101 w 3358101"/>
                <a:gd name="connsiteY0" fmla="*/ 370005 h 1381652"/>
                <a:gd name="connsiteX1" fmla="*/ 3358101 w 3358101"/>
                <a:gd name="connsiteY1" fmla="*/ 1381652 h 1381652"/>
                <a:gd name="connsiteX2" fmla="*/ 576264 w 3358101"/>
                <a:gd name="connsiteY2" fmla="*/ 1381652 h 1381652"/>
                <a:gd name="connsiteX3" fmla="*/ 576264 w 3358101"/>
                <a:gd name="connsiteY3" fmla="*/ 1152526 h 1381652"/>
                <a:gd name="connsiteX4" fmla="*/ 576263 w 3358101"/>
                <a:gd name="connsiteY4" fmla="*/ 1152526 h 1381652"/>
                <a:gd name="connsiteX5" fmla="*/ 0 w 3358101"/>
                <a:gd name="connsiteY5" fmla="*/ 576263 h 1381652"/>
                <a:gd name="connsiteX6" fmla="*/ 576263 w 3358101"/>
                <a:gd name="connsiteY6" fmla="*/ 0 h 1381652"/>
                <a:gd name="connsiteX7" fmla="*/ 1107240 w 3358101"/>
                <a:gd name="connsiteY7" fmla="*/ 351956 h 1381652"/>
                <a:gd name="connsiteX8" fmla="*/ 1112843 w 3358101"/>
                <a:gd name="connsiteY8" fmla="*/ 370005 h 1381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58101" h="1381652">
                  <a:moveTo>
                    <a:pt x="3358101" y="370005"/>
                  </a:moveTo>
                  <a:lnTo>
                    <a:pt x="3358101" y="1381652"/>
                  </a:lnTo>
                  <a:lnTo>
                    <a:pt x="576264" y="1381652"/>
                  </a:lnTo>
                  <a:lnTo>
                    <a:pt x="576264" y="1152526"/>
                  </a:lnTo>
                  <a:lnTo>
                    <a:pt x="576263" y="1152526"/>
                  </a:lnTo>
                  <a:cubicBezTo>
                    <a:pt x="258002" y="1152526"/>
                    <a:pt x="0" y="894524"/>
                    <a:pt x="0" y="576263"/>
                  </a:cubicBezTo>
                  <a:cubicBezTo>
                    <a:pt x="0" y="258002"/>
                    <a:pt x="258002" y="0"/>
                    <a:pt x="576263" y="0"/>
                  </a:cubicBezTo>
                  <a:cubicBezTo>
                    <a:pt x="814959" y="0"/>
                    <a:pt x="1019759" y="145126"/>
                    <a:pt x="1107240" y="351956"/>
                  </a:cubicBezTo>
                  <a:lnTo>
                    <a:pt x="1112843" y="370005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>
              <a:outerShdw blurRad="1143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B57F527-D586-414F-86E6-91FE2C958419}"/>
                </a:ext>
              </a:extLst>
            </p:cNvPr>
            <p:cNvSpPr/>
            <p:nvPr/>
          </p:nvSpPr>
          <p:spPr>
            <a:xfrm rot="20962129">
              <a:off x="4021487" y="2110207"/>
              <a:ext cx="1072612" cy="1072614"/>
            </a:xfrm>
            <a:prstGeom prst="ellipse">
              <a:avLst/>
            </a:prstGeom>
            <a:solidFill>
              <a:srgbClr val="BC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811C04C-F334-014A-B3BA-CBA14BF79815}"/>
                </a:ext>
              </a:extLst>
            </p:cNvPr>
            <p:cNvSpPr/>
            <p:nvPr/>
          </p:nvSpPr>
          <p:spPr>
            <a:xfrm rot="20962129">
              <a:off x="4086304" y="2175024"/>
              <a:ext cx="942976" cy="942978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outerShdw blurRad="889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2D114A6-F7BC-6E4E-B2B2-8DB484D13199}"/>
              </a:ext>
            </a:extLst>
          </p:cNvPr>
          <p:cNvSpPr txBox="1"/>
          <p:nvPr/>
        </p:nvSpPr>
        <p:spPr>
          <a:xfrm rot="21007075">
            <a:off x="2501806" y="218658"/>
            <a:ext cx="1131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accent4">
                    <a:lumMod val="60000"/>
                    <a:lumOff val="40000"/>
                  </a:schemeClr>
                </a:solidFill>
                <a:latin typeface="Bebas Neue Bold" panose="020B0606020202050201" pitchFamily="34" charset="0"/>
              </a:rPr>
              <a:t>05</a:t>
            </a:r>
          </a:p>
          <a:p>
            <a:pPr algn="ctr"/>
            <a:r>
              <a:rPr lang="en-US" sz="1400" b="1" spc="300" dirty="0">
                <a:solidFill>
                  <a:schemeClr val="accent4">
                    <a:lumMod val="60000"/>
                    <a:lumOff val="40000"/>
                  </a:schemeClr>
                </a:solidFill>
                <a:latin typeface="Economica" panose="02000506040000020004" pitchFamily="2" charset="0"/>
              </a:rPr>
              <a:t>FOLD</a:t>
            </a:r>
            <a:endParaRPr lang="en-IN" sz="1400" b="1" spc="300" dirty="0">
              <a:solidFill>
                <a:schemeClr val="accent4">
                  <a:lumMod val="60000"/>
                  <a:lumOff val="40000"/>
                </a:schemeClr>
              </a:solidFill>
              <a:latin typeface="Economica" panose="02000506040000020004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08BF6B-D844-7640-A8D2-5A70BFC99138}"/>
              </a:ext>
            </a:extLst>
          </p:cNvPr>
          <p:cNvSpPr txBox="1"/>
          <p:nvPr/>
        </p:nvSpPr>
        <p:spPr>
          <a:xfrm>
            <a:off x="942424" y="1913624"/>
            <a:ext cx="2939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opperplate Gothic Bold" panose="020E0705020206020404" pitchFamily="34" charset="77"/>
              </a:rPr>
              <a:t>LOGISTIC REGRESSION</a:t>
            </a:r>
            <a:endParaRPr lang="en-IN" sz="1200" dirty="0">
              <a:solidFill>
                <a:schemeClr val="bg1">
                  <a:lumMod val="95000"/>
                </a:schemeClr>
              </a:solidFill>
              <a:latin typeface="Copperplate Gothic Bold" panose="020E0705020206020404" pitchFamily="34" charset="77"/>
            </a:endParaRPr>
          </a:p>
          <a:p>
            <a:pPr algn="ctr"/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77"/>
            </a:endParaRPr>
          </a:p>
        </p:txBody>
      </p:sp>
      <p:pic>
        <p:nvPicPr>
          <p:cNvPr id="33" name="Graphic 32" descr="Single gear">
            <a:extLst>
              <a:ext uri="{FF2B5EF4-FFF2-40B4-BE49-F238E27FC236}">
                <a16:creationId xmlns:a16="http://schemas.microsoft.com/office/drawing/2014/main" id="{C76E5BCC-AF1D-FF41-BA2A-294CB73F9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518" y="631860"/>
            <a:ext cx="533073" cy="3807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2F702D-D82C-B449-990F-EC51CF84B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167" y="1913624"/>
            <a:ext cx="6947771" cy="25656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534704-1FE3-AC4C-AB33-2BB5CE0561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921" y="3311465"/>
            <a:ext cx="4525617" cy="332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83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B2CCD8C-C1A7-4B3C-A88C-6B35C6CE7225}"/>
              </a:ext>
            </a:extLst>
          </p:cNvPr>
          <p:cNvSpPr/>
          <p:nvPr/>
        </p:nvSpPr>
        <p:spPr>
          <a:xfrm>
            <a:off x="8342335" y="469726"/>
            <a:ext cx="3849666" cy="84550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3B6B74-B655-A349-A915-9800FF6F8F94}"/>
              </a:ext>
            </a:extLst>
          </p:cNvPr>
          <p:cNvSpPr txBox="1"/>
          <p:nvPr/>
        </p:nvSpPr>
        <p:spPr>
          <a:xfrm>
            <a:off x="8595360" y="576179"/>
            <a:ext cx="3479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opperplate Gothic Bold" panose="020E0705020206020404" pitchFamily="34" charset="77"/>
              </a:rPr>
              <a:t>LOGISTIC REGRESSION</a:t>
            </a:r>
            <a:endParaRPr lang="en-IN" sz="1200" dirty="0">
              <a:solidFill>
                <a:schemeClr val="bg1">
                  <a:lumMod val="95000"/>
                </a:schemeClr>
              </a:solidFill>
              <a:latin typeface="Copperplate Gothic Bold" panose="020E0705020206020404" pitchFamily="34" charset="77"/>
            </a:endParaRPr>
          </a:p>
          <a:p>
            <a:pPr algn="ctr"/>
            <a:r>
              <a:rPr lang="en-IN" dirty="0">
                <a:latin typeface="Copperplate Gothic Bold" panose="020E0705020206020404" pitchFamily="34" charset="77"/>
              </a:rPr>
              <a:t>Model's Accuracy</a:t>
            </a:r>
            <a:endParaRPr lang="en-IN" sz="1200" dirty="0">
              <a:solidFill>
                <a:schemeClr val="bg1">
                  <a:lumMod val="95000"/>
                </a:schemeClr>
              </a:solidFill>
              <a:latin typeface="Copperplate Gothic Bold" panose="020E0705020206020404" pitchFamily="34" charset="77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3C1980-D7EF-B341-B496-17CCBADBB015}"/>
              </a:ext>
            </a:extLst>
          </p:cNvPr>
          <p:cNvGrpSpPr/>
          <p:nvPr/>
        </p:nvGrpSpPr>
        <p:grpSpPr>
          <a:xfrm>
            <a:off x="108628" y="153697"/>
            <a:ext cx="4324224" cy="2998080"/>
            <a:chOff x="3983736" y="1864834"/>
            <a:chExt cx="3741038" cy="363109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D9B6C5F-F373-1B41-A778-466A7BA83459}"/>
                </a:ext>
              </a:extLst>
            </p:cNvPr>
            <p:cNvSpPr/>
            <p:nvPr/>
          </p:nvSpPr>
          <p:spPr>
            <a:xfrm>
              <a:off x="4529217" y="5362729"/>
              <a:ext cx="3195557" cy="13319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Freeform: Shape 89">
              <a:extLst>
                <a:ext uri="{FF2B5EF4-FFF2-40B4-BE49-F238E27FC236}">
                  <a16:creationId xmlns:a16="http://schemas.microsoft.com/office/drawing/2014/main" id="{CDBF1D82-5B84-D341-A3F7-494898935688}"/>
                </a:ext>
              </a:extLst>
            </p:cNvPr>
            <p:cNvSpPr/>
            <p:nvPr/>
          </p:nvSpPr>
          <p:spPr>
            <a:xfrm rot="5400000">
              <a:off x="5110436" y="3032647"/>
              <a:ext cx="1971129" cy="2781837"/>
            </a:xfrm>
            <a:custGeom>
              <a:avLst/>
              <a:gdLst>
                <a:gd name="connsiteX0" fmla="*/ 0 w 1971129"/>
                <a:gd name="connsiteY0" fmla="*/ 2781837 h 2781837"/>
                <a:gd name="connsiteX1" fmla="*/ 0 w 1971129"/>
                <a:gd name="connsiteY1" fmla="*/ 0 h 2781837"/>
                <a:gd name="connsiteX2" fmla="*/ 994093 w 1971129"/>
                <a:gd name="connsiteY2" fmla="*/ 0 h 2781837"/>
                <a:gd name="connsiteX3" fmla="*/ 1971129 w 1971129"/>
                <a:gd name="connsiteY3" fmla="*/ 977037 h 2781837"/>
                <a:gd name="connsiteX4" fmla="*/ 1971129 w 1971129"/>
                <a:gd name="connsiteY4" fmla="*/ 2781837 h 2781837"/>
                <a:gd name="connsiteX5" fmla="*/ 0 w 1971129"/>
                <a:gd name="connsiteY5" fmla="*/ 2781837 h 2781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71129" h="2781837">
                  <a:moveTo>
                    <a:pt x="0" y="2781837"/>
                  </a:moveTo>
                  <a:lnTo>
                    <a:pt x="0" y="0"/>
                  </a:lnTo>
                  <a:lnTo>
                    <a:pt x="994093" y="0"/>
                  </a:lnTo>
                  <a:cubicBezTo>
                    <a:pt x="1533695" y="0"/>
                    <a:pt x="1971129" y="437435"/>
                    <a:pt x="1971129" y="977037"/>
                  </a:cubicBezTo>
                  <a:lnTo>
                    <a:pt x="1971129" y="2781837"/>
                  </a:lnTo>
                  <a:lnTo>
                    <a:pt x="0" y="278183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outerShdw blurRad="114300" sx="101000" sy="101000" algn="ctr" rotWithShape="0">
                <a:prstClr val="black">
                  <a:alpha val="40000"/>
                </a:prstClr>
              </a:outerShdw>
              <a:reflection blurRad="228600" stA="56000" endPos="4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Freeform: Shape 90">
              <a:extLst>
                <a:ext uri="{FF2B5EF4-FFF2-40B4-BE49-F238E27FC236}">
                  <a16:creationId xmlns:a16="http://schemas.microsoft.com/office/drawing/2014/main" id="{92CE5672-E29A-7343-81EB-B09AAEA44D63}"/>
                </a:ext>
              </a:extLst>
            </p:cNvPr>
            <p:cNvSpPr/>
            <p:nvPr/>
          </p:nvSpPr>
          <p:spPr>
            <a:xfrm rot="20962129">
              <a:off x="3983736" y="1864834"/>
              <a:ext cx="3358101" cy="1381652"/>
            </a:xfrm>
            <a:custGeom>
              <a:avLst/>
              <a:gdLst>
                <a:gd name="connsiteX0" fmla="*/ 3358101 w 3358101"/>
                <a:gd name="connsiteY0" fmla="*/ 370005 h 1381652"/>
                <a:gd name="connsiteX1" fmla="*/ 3358101 w 3358101"/>
                <a:gd name="connsiteY1" fmla="*/ 1381652 h 1381652"/>
                <a:gd name="connsiteX2" fmla="*/ 576264 w 3358101"/>
                <a:gd name="connsiteY2" fmla="*/ 1381652 h 1381652"/>
                <a:gd name="connsiteX3" fmla="*/ 576264 w 3358101"/>
                <a:gd name="connsiteY3" fmla="*/ 1152526 h 1381652"/>
                <a:gd name="connsiteX4" fmla="*/ 576263 w 3358101"/>
                <a:gd name="connsiteY4" fmla="*/ 1152526 h 1381652"/>
                <a:gd name="connsiteX5" fmla="*/ 0 w 3358101"/>
                <a:gd name="connsiteY5" fmla="*/ 576263 h 1381652"/>
                <a:gd name="connsiteX6" fmla="*/ 576263 w 3358101"/>
                <a:gd name="connsiteY6" fmla="*/ 0 h 1381652"/>
                <a:gd name="connsiteX7" fmla="*/ 1107240 w 3358101"/>
                <a:gd name="connsiteY7" fmla="*/ 351956 h 1381652"/>
                <a:gd name="connsiteX8" fmla="*/ 1112843 w 3358101"/>
                <a:gd name="connsiteY8" fmla="*/ 370005 h 1381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58101" h="1381652">
                  <a:moveTo>
                    <a:pt x="3358101" y="370005"/>
                  </a:moveTo>
                  <a:lnTo>
                    <a:pt x="3358101" y="1381652"/>
                  </a:lnTo>
                  <a:lnTo>
                    <a:pt x="576264" y="1381652"/>
                  </a:lnTo>
                  <a:lnTo>
                    <a:pt x="576264" y="1152526"/>
                  </a:lnTo>
                  <a:lnTo>
                    <a:pt x="576263" y="1152526"/>
                  </a:lnTo>
                  <a:cubicBezTo>
                    <a:pt x="258002" y="1152526"/>
                    <a:pt x="0" y="894524"/>
                    <a:pt x="0" y="576263"/>
                  </a:cubicBezTo>
                  <a:cubicBezTo>
                    <a:pt x="0" y="258002"/>
                    <a:pt x="258002" y="0"/>
                    <a:pt x="576263" y="0"/>
                  </a:cubicBezTo>
                  <a:cubicBezTo>
                    <a:pt x="814959" y="0"/>
                    <a:pt x="1019759" y="145126"/>
                    <a:pt x="1107240" y="351956"/>
                  </a:cubicBezTo>
                  <a:lnTo>
                    <a:pt x="1112843" y="370005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>
              <a:outerShdw blurRad="1143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B57F527-D586-414F-86E6-91FE2C958419}"/>
                </a:ext>
              </a:extLst>
            </p:cNvPr>
            <p:cNvSpPr/>
            <p:nvPr/>
          </p:nvSpPr>
          <p:spPr>
            <a:xfrm rot="20962129">
              <a:off x="4021487" y="2110207"/>
              <a:ext cx="1072612" cy="1072614"/>
            </a:xfrm>
            <a:prstGeom prst="ellipse">
              <a:avLst/>
            </a:prstGeom>
            <a:solidFill>
              <a:srgbClr val="BC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811C04C-F334-014A-B3BA-CBA14BF79815}"/>
                </a:ext>
              </a:extLst>
            </p:cNvPr>
            <p:cNvSpPr/>
            <p:nvPr/>
          </p:nvSpPr>
          <p:spPr>
            <a:xfrm rot="20962129">
              <a:off x="4086304" y="2175024"/>
              <a:ext cx="942976" cy="94297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outerShdw blurRad="889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2D114A6-F7BC-6E4E-B2B2-8DB484D13199}"/>
              </a:ext>
            </a:extLst>
          </p:cNvPr>
          <p:cNvSpPr txBox="1"/>
          <p:nvPr/>
        </p:nvSpPr>
        <p:spPr>
          <a:xfrm rot="21007075">
            <a:off x="2501806" y="218658"/>
            <a:ext cx="1131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accent5">
                    <a:lumMod val="75000"/>
                  </a:schemeClr>
                </a:solidFill>
                <a:latin typeface="Bebas Neue Bold" panose="020B0606020202050201" pitchFamily="34" charset="0"/>
              </a:rPr>
              <a:t>06</a:t>
            </a:r>
          </a:p>
          <a:p>
            <a:pPr algn="ctr"/>
            <a:r>
              <a:rPr lang="en-US" sz="1400" b="1" spc="300" dirty="0">
                <a:solidFill>
                  <a:schemeClr val="accent5">
                    <a:lumMod val="75000"/>
                  </a:schemeClr>
                </a:solidFill>
                <a:latin typeface="Economica" panose="02000506040000020004" pitchFamily="2" charset="0"/>
              </a:rPr>
              <a:t>FOLD</a:t>
            </a:r>
            <a:endParaRPr lang="en-IN" sz="1400" b="1" spc="300" dirty="0">
              <a:solidFill>
                <a:schemeClr val="accent5">
                  <a:lumMod val="75000"/>
                </a:schemeClr>
              </a:solidFill>
              <a:latin typeface="Economica" panose="02000506040000020004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08BF6B-D844-7640-A8D2-5A70BFC99138}"/>
              </a:ext>
            </a:extLst>
          </p:cNvPr>
          <p:cNvSpPr txBox="1"/>
          <p:nvPr/>
        </p:nvSpPr>
        <p:spPr>
          <a:xfrm>
            <a:off x="942424" y="1931479"/>
            <a:ext cx="2939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opperplate Gothic Bold" panose="020E0705020206020404" pitchFamily="34" charset="77"/>
              </a:rPr>
              <a:t>LOGISTIC REGRESSION</a:t>
            </a:r>
            <a:endParaRPr lang="en-IN" sz="1200" dirty="0">
              <a:solidFill>
                <a:schemeClr val="bg1">
                  <a:lumMod val="95000"/>
                </a:schemeClr>
              </a:solidFill>
              <a:latin typeface="Copperplate Gothic Bold" panose="020E0705020206020404" pitchFamily="34" charset="77"/>
            </a:endParaRPr>
          </a:p>
          <a:p>
            <a:pPr algn="ctr"/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77"/>
            </a:endParaRPr>
          </a:p>
        </p:txBody>
      </p:sp>
      <p:pic>
        <p:nvPicPr>
          <p:cNvPr id="33" name="Graphic 32" descr="Single gear">
            <a:extLst>
              <a:ext uri="{FF2B5EF4-FFF2-40B4-BE49-F238E27FC236}">
                <a16:creationId xmlns:a16="http://schemas.microsoft.com/office/drawing/2014/main" id="{C76E5BCC-AF1D-FF41-BA2A-294CB73F9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518" y="631860"/>
            <a:ext cx="533073" cy="3807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2365A8-8102-A143-880F-4DACD446D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3632" y="2257359"/>
            <a:ext cx="6850072" cy="22360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45E59F-F66E-5342-95A4-C4AA9D3FA6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720" y="3435953"/>
            <a:ext cx="4745210" cy="333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72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791E5630-FE51-EE41-B85D-CB7DBD21E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879983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b="1" kern="1200" dirty="0">
                <a:solidFill>
                  <a:srgbClr val="FFFFFF"/>
                </a:solidFill>
                <a:latin typeface="Abadi" panose="020B0604020104020204" pitchFamily="34" charset="0"/>
              </a:rPr>
              <a:t>EVALUATIONS AND RESULTS</a:t>
            </a:r>
            <a:br>
              <a:rPr lang="en-US" sz="3000" kern="1200" dirty="0">
                <a:solidFill>
                  <a:srgbClr val="FFFFFF"/>
                </a:solidFill>
                <a:latin typeface="Abadi" panose="020B0604020104020204" pitchFamily="34" charset="0"/>
              </a:rPr>
            </a:br>
            <a:endParaRPr lang="en-US" sz="3000" kern="1200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D3C2EA5-751F-4040-93DA-2FE918FE9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913546"/>
            <a:ext cx="11496821" cy="319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20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B2CCD8C-C1A7-4B3C-A88C-6B35C6CE7225}"/>
              </a:ext>
            </a:extLst>
          </p:cNvPr>
          <p:cNvSpPr/>
          <p:nvPr/>
        </p:nvSpPr>
        <p:spPr>
          <a:xfrm>
            <a:off x="8342335" y="469726"/>
            <a:ext cx="3849666" cy="84550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3B6B74-B655-A349-A915-9800FF6F8F94}"/>
              </a:ext>
            </a:extLst>
          </p:cNvPr>
          <p:cNvSpPr txBox="1"/>
          <p:nvPr/>
        </p:nvSpPr>
        <p:spPr>
          <a:xfrm>
            <a:off x="8595360" y="576179"/>
            <a:ext cx="3479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opperplate Gothic Bold" panose="020E0705020206020404" pitchFamily="34" charset="77"/>
              </a:rPr>
              <a:t>KNN</a:t>
            </a:r>
            <a:endParaRPr lang="en-IN" sz="1200" dirty="0">
              <a:solidFill>
                <a:schemeClr val="bg1">
                  <a:lumMod val="95000"/>
                </a:schemeClr>
              </a:solidFill>
              <a:latin typeface="Copperplate Gothic Bold" panose="020E0705020206020404" pitchFamily="34" charset="77"/>
            </a:endParaRPr>
          </a:p>
          <a:p>
            <a:pPr algn="ctr"/>
            <a:r>
              <a:rPr lang="en-IN" dirty="0">
                <a:latin typeface="Copperplate Gothic Bold" panose="020E0705020206020404" pitchFamily="34" charset="77"/>
              </a:rPr>
              <a:t>Model's Accuracy</a:t>
            </a:r>
            <a:endParaRPr lang="en-IN" sz="1200" dirty="0">
              <a:solidFill>
                <a:schemeClr val="bg1">
                  <a:lumMod val="95000"/>
                </a:schemeClr>
              </a:solidFill>
              <a:latin typeface="Copperplate Gothic Bold" panose="020E0705020206020404" pitchFamily="34" charset="77"/>
            </a:endParaRPr>
          </a:p>
        </p:txBody>
      </p:sp>
      <p:pic>
        <p:nvPicPr>
          <p:cNvPr id="33" name="Graphic 32" descr="Single gear">
            <a:extLst>
              <a:ext uri="{FF2B5EF4-FFF2-40B4-BE49-F238E27FC236}">
                <a16:creationId xmlns:a16="http://schemas.microsoft.com/office/drawing/2014/main" id="{C76E5BCC-AF1D-FF41-BA2A-294CB73F9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518" y="631860"/>
            <a:ext cx="533073" cy="3807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79F1F5-1EB0-FC4C-9A3D-CD1BD3E6D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31479"/>
            <a:ext cx="5978938" cy="22658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00DCA7-13B1-F949-B2A6-763F29F5AC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80" y="3435953"/>
            <a:ext cx="6023019" cy="343558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E7B13F16-4E92-477F-932A-5A6C27BC9D8D}"/>
              </a:ext>
            </a:extLst>
          </p:cNvPr>
          <p:cNvGrpSpPr/>
          <p:nvPr/>
        </p:nvGrpSpPr>
        <p:grpSpPr>
          <a:xfrm>
            <a:off x="-3036" y="13117"/>
            <a:ext cx="3581123" cy="2869231"/>
            <a:chOff x="3983736" y="1864834"/>
            <a:chExt cx="3741038" cy="363109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4D5F403-ACCB-413D-853F-325CC4FC99D7}"/>
                </a:ext>
              </a:extLst>
            </p:cNvPr>
            <p:cNvSpPr/>
            <p:nvPr/>
          </p:nvSpPr>
          <p:spPr>
            <a:xfrm>
              <a:off x="4529217" y="5362729"/>
              <a:ext cx="3195557" cy="133196"/>
            </a:xfrm>
            <a:prstGeom prst="ellipse">
              <a:avLst/>
            </a:prstGeom>
            <a:gradFill flip="none" rotWithShape="1">
              <a:gsLst>
                <a:gs pos="3000">
                  <a:schemeClr val="tx1">
                    <a:lumMod val="85000"/>
                    <a:lumOff val="15000"/>
                  </a:schemeClr>
                </a:gs>
                <a:gs pos="100000">
                  <a:srgbClr val="A0A8AD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Freeform: Shape 47">
              <a:extLst>
                <a:ext uri="{FF2B5EF4-FFF2-40B4-BE49-F238E27FC236}">
                  <a16:creationId xmlns:a16="http://schemas.microsoft.com/office/drawing/2014/main" id="{860DAAA7-02BC-4E9F-A77C-5DD29FF47326}"/>
                </a:ext>
              </a:extLst>
            </p:cNvPr>
            <p:cNvSpPr/>
            <p:nvPr/>
          </p:nvSpPr>
          <p:spPr>
            <a:xfrm rot="5400000">
              <a:off x="5110436" y="3032647"/>
              <a:ext cx="1971129" cy="2781837"/>
            </a:xfrm>
            <a:custGeom>
              <a:avLst/>
              <a:gdLst>
                <a:gd name="connsiteX0" fmla="*/ 0 w 1971129"/>
                <a:gd name="connsiteY0" fmla="*/ 2781837 h 2781837"/>
                <a:gd name="connsiteX1" fmla="*/ 0 w 1971129"/>
                <a:gd name="connsiteY1" fmla="*/ 0 h 2781837"/>
                <a:gd name="connsiteX2" fmla="*/ 994093 w 1971129"/>
                <a:gd name="connsiteY2" fmla="*/ 0 h 2781837"/>
                <a:gd name="connsiteX3" fmla="*/ 1971129 w 1971129"/>
                <a:gd name="connsiteY3" fmla="*/ 977037 h 2781837"/>
                <a:gd name="connsiteX4" fmla="*/ 1971129 w 1971129"/>
                <a:gd name="connsiteY4" fmla="*/ 2781837 h 2781837"/>
                <a:gd name="connsiteX5" fmla="*/ 0 w 1971129"/>
                <a:gd name="connsiteY5" fmla="*/ 2781837 h 2781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71129" h="2781837">
                  <a:moveTo>
                    <a:pt x="0" y="2781837"/>
                  </a:moveTo>
                  <a:lnTo>
                    <a:pt x="0" y="0"/>
                  </a:lnTo>
                  <a:lnTo>
                    <a:pt x="994093" y="0"/>
                  </a:lnTo>
                  <a:cubicBezTo>
                    <a:pt x="1533695" y="0"/>
                    <a:pt x="1971129" y="437435"/>
                    <a:pt x="1971129" y="977037"/>
                  </a:cubicBezTo>
                  <a:lnTo>
                    <a:pt x="1971129" y="2781837"/>
                  </a:lnTo>
                  <a:lnTo>
                    <a:pt x="0" y="2781837"/>
                  </a:lnTo>
                  <a:close/>
                </a:path>
              </a:pathLst>
            </a:custGeom>
            <a:gradFill>
              <a:gsLst>
                <a:gs pos="0">
                  <a:srgbClr val="EFAB1A"/>
                </a:gs>
                <a:gs pos="74000">
                  <a:srgbClr val="DE7534"/>
                </a:gs>
              </a:gsLst>
              <a:lin ang="18600000" scaled="0"/>
            </a:gradFill>
            <a:ln>
              <a:noFill/>
            </a:ln>
            <a:effectLst>
              <a:outerShdw blurRad="114300" sx="101000" sy="101000" algn="ctr" rotWithShape="0">
                <a:prstClr val="black">
                  <a:alpha val="40000"/>
                </a:prstClr>
              </a:outerShdw>
              <a:reflection blurRad="228600" stA="56000" endPos="4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Freeform: Shape 48">
              <a:extLst>
                <a:ext uri="{FF2B5EF4-FFF2-40B4-BE49-F238E27FC236}">
                  <a16:creationId xmlns:a16="http://schemas.microsoft.com/office/drawing/2014/main" id="{CD26999D-EF36-470A-8783-466EB2599855}"/>
                </a:ext>
              </a:extLst>
            </p:cNvPr>
            <p:cNvSpPr/>
            <p:nvPr/>
          </p:nvSpPr>
          <p:spPr>
            <a:xfrm rot="20962129">
              <a:off x="3983736" y="1864834"/>
              <a:ext cx="3358101" cy="1381652"/>
            </a:xfrm>
            <a:custGeom>
              <a:avLst/>
              <a:gdLst>
                <a:gd name="connsiteX0" fmla="*/ 3358101 w 3358101"/>
                <a:gd name="connsiteY0" fmla="*/ 370005 h 1381652"/>
                <a:gd name="connsiteX1" fmla="*/ 3358101 w 3358101"/>
                <a:gd name="connsiteY1" fmla="*/ 1381652 h 1381652"/>
                <a:gd name="connsiteX2" fmla="*/ 576264 w 3358101"/>
                <a:gd name="connsiteY2" fmla="*/ 1381652 h 1381652"/>
                <a:gd name="connsiteX3" fmla="*/ 576264 w 3358101"/>
                <a:gd name="connsiteY3" fmla="*/ 1152526 h 1381652"/>
                <a:gd name="connsiteX4" fmla="*/ 576263 w 3358101"/>
                <a:gd name="connsiteY4" fmla="*/ 1152526 h 1381652"/>
                <a:gd name="connsiteX5" fmla="*/ 0 w 3358101"/>
                <a:gd name="connsiteY5" fmla="*/ 576263 h 1381652"/>
                <a:gd name="connsiteX6" fmla="*/ 576263 w 3358101"/>
                <a:gd name="connsiteY6" fmla="*/ 0 h 1381652"/>
                <a:gd name="connsiteX7" fmla="*/ 1107240 w 3358101"/>
                <a:gd name="connsiteY7" fmla="*/ 351956 h 1381652"/>
                <a:gd name="connsiteX8" fmla="*/ 1112843 w 3358101"/>
                <a:gd name="connsiteY8" fmla="*/ 370005 h 1381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58101" h="1381652">
                  <a:moveTo>
                    <a:pt x="3358101" y="370005"/>
                  </a:moveTo>
                  <a:lnTo>
                    <a:pt x="3358101" y="1381652"/>
                  </a:lnTo>
                  <a:lnTo>
                    <a:pt x="576264" y="1381652"/>
                  </a:lnTo>
                  <a:lnTo>
                    <a:pt x="576264" y="1152526"/>
                  </a:lnTo>
                  <a:lnTo>
                    <a:pt x="576263" y="1152526"/>
                  </a:lnTo>
                  <a:cubicBezTo>
                    <a:pt x="258002" y="1152526"/>
                    <a:pt x="0" y="894524"/>
                    <a:pt x="0" y="576263"/>
                  </a:cubicBezTo>
                  <a:cubicBezTo>
                    <a:pt x="0" y="258002"/>
                    <a:pt x="258002" y="0"/>
                    <a:pt x="576263" y="0"/>
                  </a:cubicBezTo>
                  <a:cubicBezTo>
                    <a:pt x="814959" y="0"/>
                    <a:pt x="1019759" y="145126"/>
                    <a:pt x="1107240" y="351956"/>
                  </a:cubicBezTo>
                  <a:lnTo>
                    <a:pt x="1112843" y="370005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>
              <a:outerShdw blurRad="1143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3B5748F-08D5-45BD-98C5-EB5B7733CBA2}"/>
                </a:ext>
              </a:extLst>
            </p:cNvPr>
            <p:cNvSpPr/>
            <p:nvPr/>
          </p:nvSpPr>
          <p:spPr>
            <a:xfrm rot="20962129">
              <a:off x="4021487" y="2110207"/>
              <a:ext cx="1072612" cy="1072614"/>
            </a:xfrm>
            <a:prstGeom prst="ellipse">
              <a:avLst/>
            </a:prstGeom>
            <a:solidFill>
              <a:srgbClr val="BC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05A085C-768C-4535-9976-DB0487EFE431}"/>
                </a:ext>
              </a:extLst>
            </p:cNvPr>
            <p:cNvSpPr/>
            <p:nvPr/>
          </p:nvSpPr>
          <p:spPr>
            <a:xfrm rot="20962129">
              <a:off x="4086304" y="2175024"/>
              <a:ext cx="942976" cy="942978"/>
            </a:xfrm>
            <a:prstGeom prst="ellipse">
              <a:avLst/>
            </a:prstGeom>
            <a:gradFill>
              <a:gsLst>
                <a:gs pos="0">
                  <a:srgbClr val="EFAB1A"/>
                </a:gs>
                <a:gs pos="74000">
                  <a:srgbClr val="DE7534"/>
                </a:gs>
              </a:gsLst>
              <a:lin ang="4800000" scaled="0"/>
            </a:gradFill>
            <a:ln>
              <a:noFill/>
            </a:ln>
            <a:effectLst>
              <a:outerShdw blurRad="889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451A180-E288-4FCD-B79B-4FBB492ED557}"/>
              </a:ext>
            </a:extLst>
          </p:cNvPr>
          <p:cNvSpPr txBox="1"/>
          <p:nvPr/>
        </p:nvSpPr>
        <p:spPr>
          <a:xfrm rot="21007075">
            <a:off x="2375575" y="28121"/>
            <a:ext cx="93695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solidFill>
                  <a:srgbClr val="DE7534"/>
                </a:solidFill>
                <a:latin typeface="Bebas Neue Bold" panose="020B0606020202050201" pitchFamily="34" charset="0"/>
              </a:rPr>
              <a:t>01</a:t>
            </a:r>
          </a:p>
          <a:p>
            <a:pPr algn="ctr"/>
            <a:r>
              <a:rPr lang="en-US" sz="1400" b="1" spc="300" dirty="0">
                <a:solidFill>
                  <a:srgbClr val="DE7534"/>
                </a:solidFill>
                <a:latin typeface="Economica" panose="02000506040000020004" pitchFamily="2" charset="0"/>
              </a:rPr>
              <a:t>FOLD</a:t>
            </a:r>
            <a:endParaRPr lang="en-IN" sz="1400" b="1" spc="300" dirty="0">
              <a:solidFill>
                <a:srgbClr val="DE7534"/>
              </a:solidFill>
              <a:latin typeface="Economica" panose="02000506040000020004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EA92BE-9BF3-4BD8-BDC6-0C8088938829}"/>
              </a:ext>
            </a:extLst>
          </p:cNvPr>
          <p:cNvSpPr txBox="1"/>
          <p:nvPr/>
        </p:nvSpPr>
        <p:spPr>
          <a:xfrm>
            <a:off x="698081" y="1687208"/>
            <a:ext cx="2537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opperplate Gothic Bold" panose="020E0705020206020404" pitchFamily="34" charset="77"/>
              </a:rPr>
              <a:t>K NEAREST NEIGHBORS</a:t>
            </a:r>
            <a:endParaRPr lang="en-IN" sz="1200" dirty="0">
              <a:solidFill>
                <a:schemeClr val="bg1">
                  <a:lumMod val="95000"/>
                </a:schemeClr>
              </a:solidFill>
              <a:latin typeface="Copperplate Gothic Bold" panose="020E0705020206020404" pitchFamily="34" charset="77"/>
            </a:endParaRPr>
          </a:p>
        </p:txBody>
      </p:sp>
      <p:pic>
        <p:nvPicPr>
          <p:cNvPr id="30" name="Graphic 29" descr="Bullseye">
            <a:extLst>
              <a:ext uri="{FF2B5EF4-FFF2-40B4-BE49-F238E27FC236}">
                <a16:creationId xmlns:a16="http://schemas.microsoft.com/office/drawing/2014/main" id="{02971C47-480B-473D-B1E9-42E25A14C2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0430" y="238229"/>
            <a:ext cx="441466" cy="36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72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B2CCD8C-C1A7-4B3C-A88C-6B35C6CE7225}"/>
              </a:ext>
            </a:extLst>
          </p:cNvPr>
          <p:cNvSpPr/>
          <p:nvPr/>
        </p:nvSpPr>
        <p:spPr>
          <a:xfrm>
            <a:off x="8342335" y="469726"/>
            <a:ext cx="3849666" cy="84550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3B6B74-B655-A349-A915-9800FF6F8F94}"/>
              </a:ext>
            </a:extLst>
          </p:cNvPr>
          <p:cNvSpPr txBox="1"/>
          <p:nvPr/>
        </p:nvSpPr>
        <p:spPr>
          <a:xfrm>
            <a:off x="8595360" y="576179"/>
            <a:ext cx="3479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opperplate Gothic Bold" panose="020E0705020206020404" pitchFamily="34" charset="77"/>
              </a:rPr>
              <a:t>KNN</a:t>
            </a:r>
            <a:endParaRPr lang="en-IN" sz="1200" dirty="0">
              <a:solidFill>
                <a:schemeClr val="bg1">
                  <a:lumMod val="95000"/>
                </a:schemeClr>
              </a:solidFill>
              <a:latin typeface="Copperplate Gothic Bold" panose="020E0705020206020404" pitchFamily="34" charset="77"/>
            </a:endParaRPr>
          </a:p>
          <a:p>
            <a:pPr algn="ctr"/>
            <a:r>
              <a:rPr lang="en-IN" dirty="0">
                <a:latin typeface="Copperplate Gothic Bold" panose="020E0705020206020404" pitchFamily="34" charset="77"/>
              </a:rPr>
              <a:t>Model's Accuracy</a:t>
            </a:r>
            <a:endParaRPr lang="en-IN" sz="1200" dirty="0">
              <a:solidFill>
                <a:schemeClr val="bg1">
                  <a:lumMod val="95000"/>
                </a:schemeClr>
              </a:solidFill>
              <a:latin typeface="Copperplate Gothic Bold" panose="020E0705020206020404" pitchFamily="34" charset="77"/>
            </a:endParaRPr>
          </a:p>
        </p:txBody>
      </p:sp>
      <p:pic>
        <p:nvPicPr>
          <p:cNvPr id="33" name="Graphic 32" descr="Single gear">
            <a:extLst>
              <a:ext uri="{FF2B5EF4-FFF2-40B4-BE49-F238E27FC236}">
                <a16:creationId xmlns:a16="http://schemas.microsoft.com/office/drawing/2014/main" id="{C76E5BCC-AF1D-FF41-BA2A-294CB73F9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518" y="631860"/>
            <a:ext cx="533073" cy="3807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CCD08A-F945-4A44-9A0E-C8B315D64D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110"/>
          <a:stretch/>
        </p:blipFill>
        <p:spPr>
          <a:xfrm>
            <a:off x="5917096" y="2502453"/>
            <a:ext cx="5978938" cy="1764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C6011E-DF1F-E84F-ABC0-7A3BD9F9E9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43" y="3231933"/>
            <a:ext cx="5344166" cy="3523587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2EE2D1F-32B0-465C-8621-BA949D4B597A}"/>
              </a:ext>
            </a:extLst>
          </p:cNvPr>
          <p:cNvGrpSpPr/>
          <p:nvPr/>
        </p:nvGrpSpPr>
        <p:grpSpPr>
          <a:xfrm>
            <a:off x="22175" y="-24061"/>
            <a:ext cx="3520575" cy="3091940"/>
            <a:chOff x="3955377" y="1840683"/>
            <a:chExt cx="3769397" cy="365524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86BA272-88E6-48C8-A9E1-06D8F24A4377}"/>
                </a:ext>
              </a:extLst>
            </p:cNvPr>
            <p:cNvSpPr/>
            <p:nvPr/>
          </p:nvSpPr>
          <p:spPr>
            <a:xfrm>
              <a:off x="4529217" y="5362729"/>
              <a:ext cx="3195557" cy="133196"/>
            </a:xfrm>
            <a:prstGeom prst="ellipse">
              <a:avLst/>
            </a:prstGeom>
            <a:gradFill flip="none" rotWithShape="1">
              <a:gsLst>
                <a:gs pos="3000">
                  <a:schemeClr val="tx1">
                    <a:lumMod val="85000"/>
                    <a:lumOff val="15000"/>
                  </a:schemeClr>
                </a:gs>
                <a:gs pos="100000">
                  <a:srgbClr val="A0A8AD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Freeform: Shape 53">
              <a:extLst>
                <a:ext uri="{FF2B5EF4-FFF2-40B4-BE49-F238E27FC236}">
                  <a16:creationId xmlns:a16="http://schemas.microsoft.com/office/drawing/2014/main" id="{584F7DDE-7E89-4591-82E6-45814999CB62}"/>
                </a:ext>
              </a:extLst>
            </p:cNvPr>
            <p:cNvSpPr/>
            <p:nvPr/>
          </p:nvSpPr>
          <p:spPr>
            <a:xfrm rot="5400000">
              <a:off x="5110436" y="3032649"/>
              <a:ext cx="1971129" cy="2781836"/>
            </a:xfrm>
            <a:custGeom>
              <a:avLst/>
              <a:gdLst>
                <a:gd name="connsiteX0" fmla="*/ 0 w 1971129"/>
                <a:gd name="connsiteY0" fmla="*/ 2781837 h 2781837"/>
                <a:gd name="connsiteX1" fmla="*/ 0 w 1971129"/>
                <a:gd name="connsiteY1" fmla="*/ 0 h 2781837"/>
                <a:gd name="connsiteX2" fmla="*/ 994093 w 1971129"/>
                <a:gd name="connsiteY2" fmla="*/ 0 h 2781837"/>
                <a:gd name="connsiteX3" fmla="*/ 1971129 w 1971129"/>
                <a:gd name="connsiteY3" fmla="*/ 977037 h 2781837"/>
                <a:gd name="connsiteX4" fmla="*/ 1971129 w 1971129"/>
                <a:gd name="connsiteY4" fmla="*/ 2781837 h 2781837"/>
                <a:gd name="connsiteX5" fmla="*/ 0 w 1971129"/>
                <a:gd name="connsiteY5" fmla="*/ 2781837 h 2781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71129" h="2781837">
                  <a:moveTo>
                    <a:pt x="0" y="2781837"/>
                  </a:moveTo>
                  <a:lnTo>
                    <a:pt x="0" y="0"/>
                  </a:lnTo>
                  <a:lnTo>
                    <a:pt x="994093" y="0"/>
                  </a:lnTo>
                  <a:cubicBezTo>
                    <a:pt x="1533695" y="0"/>
                    <a:pt x="1971129" y="437435"/>
                    <a:pt x="1971129" y="977037"/>
                  </a:cubicBezTo>
                  <a:lnTo>
                    <a:pt x="1971129" y="2781837"/>
                  </a:lnTo>
                  <a:lnTo>
                    <a:pt x="0" y="2781837"/>
                  </a:lnTo>
                  <a:close/>
                </a:path>
              </a:pathLst>
            </a:custGeom>
            <a:gradFill>
              <a:gsLst>
                <a:gs pos="0">
                  <a:srgbClr val="BE3789"/>
                </a:gs>
                <a:gs pos="74000">
                  <a:srgbClr val="953D8B"/>
                </a:gs>
              </a:gsLst>
              <a:lin ang="18600000" scaled="0"/>
            </a:gradFill>
            <a:ln>
              <a:noFill/>
            </a:ln>
            <a:effectLst>
              <a:outerShdw blurRad="114300" sx="101000" sy="101000" algn="ctr" rotWithShape="0">
                <a:prstClr val="black">
                  <a:alpha val="40000"/>
                </a:prstClr>
              </a:outerShdw>
              <a:reflection blurRad="228600" stA="56000" endPos="4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Freeform: Shape 54">
              <a:extLst>
                <a:ext uri="{FF2B5EF4-FFF2-40B4-BE49-F238E27FC236}">
                  <a16:creationId xmlns:a16="http://schemas.microsoft.com/office/drawing/2014/main" id="{99D137E7-A3F6-4207-95FC-7D50911BC273}"/>
                </a:ext>
              </a:extLst>
            </p:cNvPr>
            <p:cNvSpPr/>
            <p:nvPr/>
          </p:nvSpPr>
          <p:spPr>
            <a:xfrm rot="20962129">
              <a:off x="3955377" y="1840683"/>
              <a:ext cx="3358101" cy="1381651"/>
            </a:xfrm>
            <a:custGeom>
              <a:avLst/>
              <a:gdLst>
                <a:gd name="connsiteX0" fmla="*/ 3358101 w 3358101"/>
                <a:gd name="connsiteY0" fmla="*/ 370005 h 1381652"/>
                <a:gd name="connsiteX1" fmla="*/ 3358101 w 3358101"/>
                <a:gd name="connsiteY1" fmla="*/ 1381652 h 1381652"/>
                <a:gd name="connsiteX2" fmla="*/ 576264 w 3358101"/>
                <a:gd name="connsiteY2" fmla="*/ 1381652 h 1381652"/>
                <a:gd name="connsiteX3" fmla="*/ 576264 w 3358101"/>
                <a:gd name="connsiteY3" fmla="*/ 1152526 h 1381652"/>
                <a:gd name="connsiteX4" fmla="*/ 576263 w 3358101"/>
                <a:gd name="connsiteY4" fmla="*/ 1152526 h 1381652"/>
                <a:gd name="connsiteX5" fmla="*/ 0 w 3358101"/>
                <a:gd name="connsiteY5" fmla="*/ 576263 h 1381652"/>
                <a:gd name="connsiteX6" fmla="*/ 576263 w 3358101"/>
                <a:gd name="connsiteY6" fmla="*/ 0 h 1381652"/>
                <a:gd name="connsiteX7" fmla="*/ 1107240 w 3358101"/>
                <a:gd name="connsiteY7" fmla="*/ 351956 h 1381652"/>
                <a:gd name="connsiteX8" fmla="*/ 1112843 w 3358101"/>
                <a:gd name="connsiteY8" fmla="*/ 370005 h 1381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58101" h="1381652">
                  <a:moveTo>
                    <a:pt x="3358101" y="370005"/>
                  </a:moveTo>
                  <a:lnTo>
                    <a:pt x="3358101" y="1381652"/>
                  </a:lnTo>
                  <a:lnTo>
                    <a:pt x="576264" y="1381652"/>
                  </a:lnTo>
                  <a:lnTo>
                    <a:pt x="576264" y="1152526"/>
                  </a:lnTo>
                  <a:lnTo>
                    <a:pt x="576263" y="1152526"/>
                  </a:lnTo>
                  <a:cubicBezTo>
                    <a:pt x="258002" y="1152526"/>
                    <a:pt x="0" y="894524"/>
                    <a:pt x="0" y="576263"/>
                  </a:cubicBezTo>
                  <a:cubicBezTo>
                    <a:pt x="0" y="258002"/>
                    <a:pt x="258002" y="0"/>
                    <a:pt x="576263" y="0"/>
                  </a:cubicBezTo>
                  <a:cubicBezTo>
                    <a:pt x="814959" y="0"/>
                    <a:pt x="1019759" y="145126"/>
                    <a:pt x="1107240" y="351956"/>
                  </a:cubicBezTo>
                  <a:lnTo>
                    <a:pt x="1112843" y="370005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>
              <a:outerShdw blurRad="1143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59ED4E6-3224-4C31-850A-367131954A3C}"/>
                </a:ext>
              </a:extLst>
            </p:cNvPr>
            <p:cNvSpPr/>
            <p:nvPr/>
          </p:nvSpPr>
          <p:spPr>
            <a:xfrm rot="20962129">
              <a:off x="4021487" y="2110207"/>
              <a:ext cx="1072612" cy="1072614"/>
            </a:xfrm>
            <a:prstGeom prst="ellipse">
              <a:avLst/>
            </a:prstGeom>
            <a:solidFill>
              <a:srgbClr val="BC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3E27BCA-91F3-4658-89C8-F54C5445D311}"/>
                </a:ext>
              </a:extLst>
            </p:cNvPr>
            <p:cNvSpPr/>
            <p:nvPr/>
          </p:nvSpPr>
          <p:spPr>
            <a:xfrm rot="20962129">
              <a:off x="4086304" y="2175024"/>
              <a:ext cx="942976" cy="942978"/>
            </a:xfrm>
            <a:prstGeom prst="ellipse">
              <a:avLst/>
            </a:prstGeom>
            <a:gradFill>
              <a:gsLst>
                <a:gs pos="0">
                  <a:srgbClr val="BE3789"/>
                </a:gs>
                <a:gs pos="74000">
                  <a:srgbClr val="953D8B"/>
                </a:gs>
              </a:gsLst>
              <a:lin ang="4800000" scaled="0"/>
            </a:gradFill>
            <a:ln>
              <a:noFill/>
            </a:ln>
            <a:effectLst>
              <a:outerShdw blurRad="889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65A1D65-DDB2-466C-AE6D-60E7383F0B0A}"/>
              </a:ext>
            </a:extLst>
          </p:cNvPr>
          <p:cNvSpPr txBox="1"/>
          <p:nvPr/>
        </p:nvSpPr>
        <p:spPr>
          <a:xfrm rot="21007075">
            <a:off x="2269790" y="179432"/>
            <a:ext cx="97879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solidFill>
                  <a:srgbClr val="953D8B"/>
                </a:solidFill>
                <a:latin typeface="Bebas Neue Bold" panose="020B0606020202050201" pitchFamily="34" charset="0"/>
              </a:rPr>
              <a:t>02</a:t>
            </a:r>
          </a:p>
          <a:p>
            <a:pPr algn="ctr"/>
            <a:r>
              <a:rPr lang="en-US" sz="1400" b="1" spc="300" dirty="0">
                <a:solidFill>
                  <a:srgbClr val="953D8B"/>
                </a:solidFill>
                <a:latin typeface="Economica" panose="02000506040000020004" pitchFamily="2" charset="0"/>
              </a:rPr>
              <a:t>FOLD </a:t>
            </a:r>
            <a:endParaRPr lang="en-IN" sz="1400" b="1" spc="300" dirty="0">
              <a:solidFill>
                <a:srgbClr val="953D8B"/>
              </a:solidFill>
              <a:latin typeface="Economica" panose="02000506040000020004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4898CD-A971-44B0-9AAA-198D99F707BB}"/>
              </a:ext>
            </a:extLst>
          </p:cNvPr>
          <p:cNvSpPr txBox="1"/>
          <p:nvPr/>
        </p:nvSpPr>
        <p:spPr>
          <a:xfrm>
            <a:off x="801599" y="1816823"/>
            <a:ext cx="1957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opperplate Gothic Bold" panose="020E0705020206020404" pitchFamily="34" charset="77"/>
              </a:rPr>
              <a:t>K NEAREST NEIGHBORS</a:t>
            </a:r>
            <a:endParaRPr lang="en-IN" sz="1200" dirty="0">
              <a:solidFill>
                <a:schemeClr val="bg1">
                  <a:lumMod val="95000"/>
                </a:schemeClr>
              </a:solidFill>
              <a:latin typeface="Copperplate Gothic Bold" panose="020E07050202060204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0526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186FEA4-2201-40BF-B463-D209CDC839B6}"/>
              </a:ext>
            </a:extLst>
          </p:cNvPr>
          <p:cNvSpPr/>
          <p:nvPr/>
        </p:nvSpPr>
        <p:spPr>
          <a:xfrm>
            <a:off x="0" y="0"/>
            <a:ext cx="12192000" cy="684291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50800" dist="50800" dir="5400000" algn="ctr" rotWithShape="0">
              <a:srgbClr val="000000">
                <a:alpha val="37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F52F822-0085-4223-84A3-9E02C8468F61}"/>
              </a:ext>
            </a:extLst>
          </p:cNvPr>
          <p:cNvGrpSpPr/>
          <p:nvPr/>
        </p:nvGrpSpPr>
        <p:grpSpPr>
          <a:xfrm>
            <a:off x="947056" y="15086"/>
            <a:ext cx="10515599" cy="1174912"/>
            <a:chOff x="947056" y="15086"/>
            <a:chExt cx="10515599" cy="117491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1473D4-BDD7-4FE1-A91A-8287FEFBB377}"/>
                </a:ext>
              </a:extLst>
            </p:cNvPr>
            <p:cNvSpPr txBox="1"/>
            <p:nvPr/>
          </p:nvSpPr>
          <p:spPr>
            <a:xfrm>
              <a:off x="947056" y="15086"/>
              <a:ext cx="10515599" cy="93268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44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rPr>
                <a:t>W H A T  I S  C R E D I T  C A R D  F R A U D?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CFA122D-9903-4CC7-AF15-BD5DB54C5EB9}"/>
                </a:ext>
              </a:extLst>
            </p:cNvPr>
            <p:cNvSpPr/>
            <p:nvPr/>
          </p:nvSpPr>
          <p:spPr>
            <a:xfrm>
              <a:off x="5280983" y="928074"/>
              <a:ext cx="205417" cy="256029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FEBDD98-59F8-4ACC-91F9-5E2F408EE06F}"/>
                </a:ext>
              </a:extLst>
            </p:cNvPr>
            <p:cNvSpPr/>
            <p:nvPr/>
          </p:nvSpPr>
          <p:spPr>
            <a:xfrm>
              <a:off x="5585783" y="933969"/>
              <a:ext cx="205417" cy="256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A823A1-EA9C-42B7-853A-908AD7EDC6CB}"/>
                </a:ext>
              </a:extLst>
            </p:cNvPr>
            <p:cNvSpPr/>
            <p:nvPr/>
          </p:nvSpPr>
          <p:spPr>
            <a:xfrm>
              <a:off x="5890583" y="931675"/>
              <a:ext cx="205417" cy="256029"/>
            </a:xfrm>
            <a:prstGeom prst="ellipse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911D544-24E1-49AE-9886-1949CAFB2B46}"/>
                </a:ext>
              </a:extLst>
            </p:cNvPr>
            <p:cNvSpPr/>
            <p:nvPr/>
          </p:nvSpPr>
          <p:spPr>
            <a:xfrm>
              <a:off x="6206449" y="931675"/>
              <a:ext cx="205417" cy="256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8AE1DF0-8C90-4569-B101-52BBD06D0B2C}"/>
                </a:ext>
              </a:extLst>
            </p:cNvPr>
            <p:cNvSpPr/>
            <p:nvPr/>
          </p:nvSpPr>
          <p:spPr>
            <a:xfrm>
              <a:off x="6544861" y="931675"/>
              <a:ext cx="205417" cy="256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B187F0B-749B-4AB8-B3CC-71A639D279BC}"/>
              </a:ext>
            </a:extLst>
          </p:cNvPr>
          <p:cNvGrpSpPr/>
          <p:nvPr/>
        </p:nvGrpSpPr>
        <p:grpSpPr>
          <a:xfrm>
            <a:off x="932138" y="1860762"/>
            <a:ext cx="4756353" cy="4489472"/>
            <a:chOff x="443319" y="1423021"/>
            <a:chExt cx="4554261" cy="2768757"/>
          </a:xfrm>
        </p:grpSpPr>
        <p:pic>
          <p:nvPicPr>
            <p:cNvPr id="38" name="Picture 37" descr="A close up of a logo&#10;&#10;Description automatically generated">
              <a:extLst>
                <a:ext uri="{FF2B5EF4-FFF2-40B4-BE49-F238E27FC236}">
                  <a16:creationId xmlns:a16="http://schemas.microsoft.com/office/drawing/2014/main" id="{36FF9A69-1163-447F-A432-55F91AFC7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" y="1423021"/>
              <a:ext cx="3935133" cy="2246687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3F178E-D733-4446-9C3A-B9306B7EF4A1}"/>
                </a:ext>
              </a:extLst>
            </p:cNvPr>
            <p:cNvSpPr txBox="1"/>
            <p:nvPr/>
          </p:nvSpPr>
          <p:spPr>
            <a:xfrm>
              <a:off x="443319" y="3822446"/>
              <a:ext cx="4554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M O D E R N  D A Y  P I C K – P O C K E T I N G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070798E-FCA6-4528-85B8-951111A1F5FA}"/>
              </a:ext>
            </a:extLst>
          </p:cNvPr>
          <p:cNvGrpSpPr/>
          <p:nvPr/>
        </p:nvGrpSpPr>
        <p:grpSpPr>
          <a:xfrm>
            <a:off x="5818586" y="1546584"/>
            <a:ext cx="4734413" cy="1851954"/>
            <a:chOff x="6206449" y="1450821"/>
            <a:chExt cx="4990847" cy="2102669"/>
          </a:xfrm>
        </p:grpSpPr>
        <p:pic>
          <p:nvPicPr>
            <p:cNvPr id="32" name="Picture 31" descr="A close up of a device&#10;&#10;Description automatically generated">
              <a:extLst>
                <a:ext uri="{FF2B5EF4-FFF2-40B4-BE49-F238E27FC236}">
                  <a16:creationId xmlns:a16="http://schemas.microsoft.com/office/drawing/2014/main" id="{15E169A3-22C1-491F-9B85-61920BBB8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06449" y="1450821"/>
              <a:ext cx="4990847" cy="166571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0A0321C-44E2-4542-BFA6-77579C29B4E2}"/>
                </a:ext>
              </a:extLst>
            </p:cNvPr>
            <p:cNvSpPr txBox="1"/>
            <p:nvPr/>
          </p:nvSpPr>
          <p:spPr>
            <a:xfrm>
              <a:off x="7658100" y="3184158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TYPES OF CARD FRAUD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6F68E3-7309-45D0-84C2-7BEE3257CAEB}"/>
              </a:ext>
            </a:extLst>
          </p:cNvPr>
          <p:cNvGrpSpPr/>
          <p:nvPr/>
        </p:nvGrpSpPr>
        <p:grpSpPr>
          <a:xfrm>
            <a:off x="6309157" y="3436130"/>
            <a:ext cx="4192555" cy="3320108"/>
            <a:chOff x="6096000" y="2342197"/>
            <a:chExt cx="4767351" cy="386914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C3283B6-2DE0-43EA-A85E-C7769FABD2A5}"/>
                </a:ext>
              </a:extLst>
            </p:cNvPr>
            <p:cNvGrpSpPr/>
            <p:nvPr/>
          </p:nvGrpSpPr>
          <p:grpSpPr>
            <a:xfrm>
              <a:off x="6096000" y="2342197"/>
              <a:ext cx="4767351" cy="3584128"/>
              <a:chOff x="6073118" y="3105443"/>
              <a:chExt cx="4767351" cy="3584128"/>
            </a:xfrm>
          </p:grpSpPr>
          <p:pic>
            <p:nvPicPr>
              <p:cNvPr id="7" name="Picture 6" descr="A close up of text on a white background&#10;&#10;Description automatically generated">
                <a:extLst>
                  <a:ext uri="{FF2B5EF4-FFF2-40B4-BE49-F238E27FC236}">
                    <a16:creationId xmlns:a16="http://schemas.microsoft.com/office/drawing/2014/main" id="{165470E7-0113-4B82-82E8-77DBF59793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21769" b="35939"/>
              <a:stretch/>
            </p:blipFill>
            <p:spPr>
              <a:xfrm>
                <a:off x="6077724" y="3869564"/>
                <a:ext cx="4762745" cy="2820007"/>
              </a:xfrm>
              <a:prstGeom prst="rect">
                <a:avLst/>
              </a:prstGeom>
            </p:spPr>
          </p:pic>
          <p:pic>
            <p:nvPicPr>
              <p:cNvPr id="9" name="Picture 8" descr="A close up of text on a white background&#10;&#10;Description automatically generated">
                <a:extLst>
                  <a:ext uri="{FF2B5EF4-FFF2-40B4-BE49-F238E27FC236}">
                    <a16:creationId xmlns:a16="http://schemas.microsoft.com/office/drawing/2014/main" id="{ED1AC370-E04D-408D-8875-3EB9BE2EB3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3840" b="84391"/>
              <a:stretch/>
            </p:blipFill>
            <p:spPr>
              <a:xfrm>
                <a:off x="6073118" y="3105443"/>
                <a:ext cx="4762745" cy="784689"/>
              </a:xfrm>
              <a:prstGeom prst="rect">
                <a:avLst/>
              </a:prstGeom>
            </p:spPr>
          </p:pic>
        </p:grpSp>
        <p:pic>
          <p:nvPicPr>
            <p:cNvPr id="27" name="Picture 26" descr="A close up of text on a white background&#10;&#10;Description automatically generated">
              <a:extLst>
                <a:ext uri="{FF2B5EF4-FFF2-40B4-BE49-F238E27FC236}">
                  <a16:creationId xmlns:a16="http://schemas.microsoft.com/office/drawing/2014/main" id="{7122701C-7F24-4425-A89E-910C08B457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95726"/>
            <a:stretch/>
          </p:blipFill>
          <p:spPr>
            <a:xfrm>
              <a:off x="6100606" y="5926325"/>
              <a:ext cx="4762745" cy="285015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D9F6F46-1561-43A5-843D-04459D4AEE74}"/>
              </a:ext>
            </a:extLst>
          </p:cNvPr>
          <p:cNvGrpSpPr/>
          <p:nvPr/>
        </p:nvGrpSpPr>
        <p:grpSpPr>
          <a:xfrm>
            <a:off x="3286125" y="1873032"/>
            <a:ext cx="5295900" cy="3690241"/>
            <a:chOff x="3286125" y="1873032"/>
            <a:chExt cx="5295900" cy="369024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FC8957D-DBE9-4492-A725-CD362BAE688F}"/>
                </a:ext>
              </a:extLst>
            </p:cNvPr>
            <p:cNvSpPr/>
            <p:nvPr/>
          </p:nvSpPr>
          <p:spPr>
            <a:xfrm>
              <a:off x="3286125" y="2133600"/>
              <a:ext cx="5295900" cy="3370110"/>
            </a:xfrm>
            <a:prstGeom prst="rect">
              <a:avLst/>
            </a:prstGeom>
            <a:solidFill>
              <a:schemeClr val="bg2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F6F5EA6-F468-4770-BBD6-32C3C82A2E5B}"/>
                </a:ext>
              </a:extLst>
            </p:cNvPr>
            <p:cNvSpPr/>
            <p:nvPr/>
          </p:nvSpPr>
          <p:spPr>
            <a:xfrm>
              <a:off x="3457575" y="1873032"/>
              <a:ext cx="4667250" cy="36902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4000" b="0" cap="none" spc="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reflection blurRad="6350" stA="53000" endA="300" endPos="35500" dir="5400000" sy="-90000" algn="bl" rotWithShape="0"/>
                  </a:effectLst>
                </a:rPr>
                <a:t>DO YOU WORRY ABOUT CREDIT CARD FRAUD HAPPENING TO YOU 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171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B2CCD8C-C1A7-4B3C-A88C-6B35C6CE7225}"/>
              </a:ext>
            </a:extLst>
          </p:cNvPr>
          <p:cNvSpPr/>
          <p:nvPr/>
        </p:nvSpPr>
        <p:spPr>
          <a:xfrm>
            <a:off x="8342335" y="469726"/>
            <a:ext cx="3849666" cy="84550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3B6B74-B655-A349-A915-9800FF6F8F94}"/>
              </a:ext>
            </a:extLst>
          </p:cNvPr>
          <p:cNvSpPr txBox="1"/>
          <p:nvPr/>
        </p:nvSpPr>
        <p:spPr>
          <a:xfrm>
            <a:off x="8595360" y="576179"/>
            <a:ext cx="3479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opperplate Gothic Bold" panose="020E0705020206020404" pitchFamily="34" charset="77"/>
              </a:rPr>
              <a:t>KNN</a:t>
            </a:r>
            <a:endParaRPr lang="en-IN" sz="1200" dirty="0">
              <a:solidFill>
                <a:schemeClr val="bg1">
                  <a:lumMod val="95000"/>
                </a:schemeClr>
              </a:solidFill>
              <a:latin typeface="Copperplate Gothic Bold" panose="020E0705020206020404" pitchFamily="34" charset="77"/>
            </a:endParaRPr>
          </a:p>
          <a:p>
            <a:pPr algn="ctr"/>
            <a:r>
              <a:rPr lang="en-IN" dirty="0">
                <a:latin typeface="Copperplate Gothic Bold" panose="020E0705020206020404" pitchFamily="34" charset="77"/>
              </a:rPr>
              <a:t>Model's Accuracy</a:t>
            </a:r>
            <a:endParaRPr lang="en-IN" sz="1200" dirty="0">
              <a:solidFill>
                <a:schemeClr val="bg1">
                  <a:lumMod val="95000"/>
                </a:schemeClr>
              </a:solidFill>
              <a:latin typeface="Copperplate Gothic Bold" panose="020E0705020206020404" pitchFamily="34" charset="77"/>
            </a:endParaRPr>
          </a:p>
        </p:txBody>
      </p:sp>
      <p:pic>
        <p:nvPicPr>
          <p:cNvPr id="33" name="Graphic 32" descr="Single gear">
            <a:extLst>
              <a:ext uri="{FF2B5EF4-FFF2-40B4-BE49-F238E27FC236}">
                <a16:creationId xmlns:a16="http://schemas.microsoft.com/office/drawing/2014/main" id="{C76E5BCC-AF1D-FF41-BA2A-294CB73F9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518" y="631860"/>
            <a:ext cx="533073" cy="3807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D2C75E-E2AE-CF4B-9909-A57D1F547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983" y="1931480"/>
            <a:ext cx="6512418" cy="2082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5BD0D7-C067-DF42-B80D-BA7E56E8DB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172" y="3422701"/>
            <a:ext cx="4575046" cy="344467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F298F084-A744-4C8E-995E-E2499CFAB280}"/>
              </a:ext>
            </a:extLst>
          </p:cNvPr>
          <p:cNvGrpSpPr/>
          <p:nvPr/>
        </p:nvGrpSpPr>
        <p:grpSpPr>
          <a:xfrm>
            <a:off x="188933" y="5397"/>
            <a:ext cx="3743623" cy="2925512"/>
            <a:chOff x="3983736" y="1864834"/>
            <a:chExt cx="3741038" cy="363109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188C605-8A89-4523-9B13-7FD41E7ABBCF}"/>
                </a:ext>
              </a:extLst>
            </p:cNvPr>
            <p:cNvSpPr/>
            <p:nvPr/>
          </p:nvSpPr>
          <p:spPr>
            <a:xfrm>
              <a:off x="4529217" y="5362729"/>
              <a:ext cx="3195557" cy="133196"/>
            </a:xfrm>
            <a:prstGeom prst="ellipse">
              <a:avLst/>
            </a:prstGeom>
            <a:gradFill flip="none" rotWithShape="1">
              <a:gsLst>
                <a:gs pos="3000">
                  <a:schemeClr val="tx1">
                    <a:lumMod val="85000"/>
                    <a:lumOff val="15000"/>
                  </a:schemeClr>
                </a:gs>
                <a:gs pos="100000">
                  <a:srgbClr val="A0A8AD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Freeform: Shape 59">
              <a:extLst>
                <a:ext uri="{FF2B5EF4-FFF2-40B4-BE49-F238E27FC236}">
                  <a16:creationId xmlns:a16="http://schemas.microsoft.com/office/drawing/2014/main" id="{FC5DFCA1-0D08-47F9-971D-2D2E7449CDAE}"/>
                </a:ext>
              </a:extLst>
            </p:cNvPr>
            <p:cNvSpPr/>
            <p:nvPr/>
          </p:nvSpPr>
          <p:spPr>
            <a:xfrm rot="5400000">
              <a:off x="5110436" y="3032647"/>
              <a:ext cx="1971129" cy="2781837"/>
            </a:xfrm>
            <a:custGeom>
              <a:avLst/>
              <a:gdLst>
                <a:gd name="connsiteX0" fmla="*/ 0 w 1971129"/>
                <a:gd name="connsiteY0" fmla="*/ 2781837 h 2781837"/>
                <a:gd name="connsiteX1" fmla="*/ 0 w 1971129"/>
                <a:gd name="connsiteY1" fmla="*/ 0 h 2781837"/>
                <a:gd name="connsiteX2" fmla="*/ 994093 w 1971129"/>
                <a:gd name="connsiteY2" fmla="*/ 0 h 2781837"/>
                <a:gd name="connsiteX3" fmla="*/ 1971129 w 1971129"/>
                <a:gd name="connsiteY3" fmla="*/ 977037 h 2781837"/>
                <a:gd name="connsiteX4" fmla="*/ 1971129 w 1971129"/>
                <a:gd name="connsiteY4" fmla="*/ 2781837 h 2781837"/>
                <a:gd name="connsiteX5" fmla="*/ 0 w 1971129"/>
                <a:gd name="connsiteY5" fmla="*/ 2781837 h 2781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71129" h="2781837">
                  <a:moveTo>
                    <a:pt x="0" y="2781837"/>
                  </a:moveTo>
                  <a:lnTo>
                    <a:pt x="0" y="0"/>
                  </a:lnTo>
                  <a:lnTo>
                    <a:pt x="994093" y="0"/>
                  </a:lnTo>
                  <a:cubicBezTo>
                    <a:pt x="1533695" y="0"/>
                    <a:pt x="1971129" y="437435"/>
                    <a:pt x="1971129" y="977037"/>
                  </a:cubicBezTo>
                  <a:lnTo>
                    <a:pt x="1971129" y="2781837"/>
                  </a:lnTo>
                  <a:lnTo>
                    <a:pt x="0" y="2781837"/>
                  </a:lnTo>
                  <a:close/>
                </a:path>
              </a:pathLst>
            </a:custGeom>
            <a:gradFill>
              <a:gsLst>
                <a:gs pos="0">
                  <a:srgbClr val="0095AA"/>
                </a:gs>
                <a:gs pos="74000">
                  <a:srgbClr val="019180"/>
                </a:gs>
              </a:gsLst>
              <a:lin ang="18600000" scaled="0"/>
            </a:gradFill>
            <a:ln>
              <a:noFill/>
            </a:ln>
            <a:effectLst>
              <a:outerShdw blurRad="114300" sx="101000" sy="101000" algn="ctr" rotWithShape="0">
                <a:prstClr val="black">
                  <a:alpha val="40000"/>
                </a:prstClr>
              </a:outerShdw>
              <a:reflection blurRad="228600" stA="56000" endPos="4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Freeform: Shape 60">
              <a:extLst>
                <a:ext uri="{FF2B5EF4-FFF2-40B4-BE49-F238E27FC236}">
                  <a16:creationId xmlns:a16="http://schemas.microsoft.com/office/drawing/2014/main" id="{5AC0F650-4755-421E-A02E-23C6EDAB5A1A}"/>
                </a:ext>
              </a:extLst>
            </p:cNvPr>
            <p:cNvSpPr/>
            <p:nvPr/>
          </p:nvSpPr>
          <p:spPr>
            <a:xfrm rot="20962129">
              <a:off x="3983736" y="1864834"/>
              <a:ext cx="3358101" cy="1381652"/>
            </a:xfrm>
            <a:custGeom>
              <a:avLst/>
              <a:gdLst>
                <a:gd name="connsiteX0" fmla="*/ 3358101 w 3358101"/>
                <a:gd name="connsiteY0" fmla="*/ 370005 h 1381652"/>
                <a:gd name="connsiteX1" fmla="*/ 3358101 w 3358101"/>
                <a:gd name="connsiteY1" fmla="*/ 1381652 h 1381652"/>
                <a:gd name="connsiteX2" fmla="*/ 576264 w 3358101"/>
                <a:gd name="connsiteY2" fmla="*/ 1381652 h 1381652"/>
                <a:gd name="connsiteX3" fmla="*/ 576264 w 3358101"/>
                <a:gd name="connsiteY3" fmla="*/ 1152526 h 1381652"/>
                <a:gd name="connsiteX4" fmla="*/ 576263 w 3358101"/>
                <a:gd name="connsiteY4" fmla="*/ 1152526 h 1381652"/>
                <a:gd name="connsiteX5" fmla="*/ 0 w 3358101"/>
                <a:gd name="connsiteY5" fmla="*/ 576263 h 1381652"/>
                <a:gd name="connsiteX6" fmla="*/ 576263 w 3358101"/>
                <a:gd name="connsiteY6" fmla="*/ 0 h 1381652"/>
                <a:gd name="connsiteX7" fmla="*/ 1107240 w 3358101"/>
                <a:gd name="connsiteY7" fmla="*/ 351956 h 1381652"/>
                <a:gd name="connsiteX8" fmla="*/ 1112843 w 3358101"/>
                <a:gd name="connsiteY8" fmla="*/ 370005 h 1381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58101" h="1381652">
                  <a:moveTo>
                    <a:pt x="3358101" y="370005"/>
                  </a:moveTo>
                  <a:lnTo>
                    <a:pt x="3358101" y="1381652"/>
                  </a:lnTo>
                  <a:lnTo>
                    <a:pt x="576264" y="1381652"/>
                  </a:lnTo>
                  <a:lnTo>
                    <a:pt x="576264" y="1152526"/>
                  </a:lnTo>
                  <a:lnTo>
                    <a:pt x="576263" y="1152526"/>
                  </a:lnTo>
                  <a:cubicBezTo>
                    <a:pt x="258002" y="1152526"/>
                    <a:pt x="0" y="894524"/>
                    <a:pt x="0" y="576263"/>
                  </a:cubicBezTo>
                  <a:cubicBezTo>
                    <a:pt x="0" y="258002"/>
                    <a:pt x="258002" y="0"/>
                    <a:pt x="576263" y="0"/>
                  </a:cubicBezTo>
                  <a:cubicBezTo>
                    <a:pt x="814959" y="0"/>
                    <a:pt x="1019759" y="145126"/>
                    <a:pt x="1107240" y="351956"/>
                  </a:cubicBezTo>
                  <a:lnTo>
                    <a:pt x="1112843" y="370005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>
              <a:outerShdw blurRad="1143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17C01A8-2051-48E6-9BDE-825A6E0639CA}"/>
                </a:ext>
              </a:extLst>
            </p:cNvPr>
            <p:cNvSpPr/>
            <p:nvPr/>
          </p:nvSpPr>
          <p:spPr>
            <a:xfrm rot="20962129">
              <a:off x="4021487" y="2110207"/>
              <a:ext cx="1072612" cy="1072614"/>
            </a:xfrm>
            <a:prstGeom prst="ellipse">
              <a:avLst/>
            </a:prstGeom>
            <a:solidFill>
              <a:srgbClr val="BC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DF825CE-4238-4342-8627-34803920997D}"/>
                </a:ext>
              </a:extLst>
            </p:cNvPr>
            <p:cNvSpPr/>
            <p:nvPr/>
          </p:nvSpPr>
          <p:spPr>
            <a:xfrm rot="20962129">
              <a:off x="4086304" y="2175024"/>
              <a:ext cx="942976" cy="942978"/>
            </a:xfrm>
            <a:prstGeom prst="ellipse">
              <a:avLst/>
            </a:prstGeom>
            <a:gradFill>
              <a:gsLst>
                <a:gs pos="77000">
                  <a:srgbClr val="019180"/>
                </a:gs>
                <a:gs pos="0">
                  <a:srgbClr val="0095AA"/>
                </a:gs>
              </a:gsLst>
              <a:lin ang="4800000" scaled="0"/>
            </a:gradFill>
            <a:ln>
              <a:noFill/>
            </a:ln>
            <a:effectLst>
              <a:outerShdw blurRad="889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45B7739-6971-4544-8D91-C77606C926ED}"/>
              </a:ext>
            </a:extLst>
          </p:cNvPr>
          <p:cNvSpPr txBox="1"/>
          <p:nvPr/>
        </p:nvSpPr>
        <p:spPr>
          <a:xfrm rot="21007075">
            <a:off x="2615669" y="119766"/>
            <a:ext cx="94534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solidFill>
                  <a:srgbClr val="019180"/>
                </a:solidFill>
                <a:latin typeface="Bebas Neue Bold" panose="020B0606020202050201" pitchFamily="34" charset="0"/>
              </a:rPr>
              <a:t>03</a:t>
            </a:r>
          </a:p>
          <a:p>
            <a:pPr algn="ctr"/>
            <a:r>
              <a:rPr lang="en-US" sz="1400" b="1" spc="300" dirty="0">
                <a:solidFill>
                  <a:srgbClr val="019180"/>
                </a:solidFill>
                <a:latin typeface="Economica" panose="02000506040000020004" pitchFamily="2" charset="0"/>
              </a:rPr>
              <a:t>FOLD</a:t>
            </a:r>
            <a:endParaRPr lang="en-IN" sz="1400" b="1" spc="300" dirty="0">
              <a:solidFill>
                <a:srgbClr val="019180"/>
              </a:solidFill>
              <a:latin typeface="Economica" panose="02000506040000020004" pitchFamily="2" charset="0"/>
            </a:endParaRPr>
          </a:p>
        </p:txBody>
      </p:sp>
      <p:pic>
        <p:nvPicPr>
          <p:cNvPr id="29" name="Graphic 28" descr="Magnifying glass">
            <a:extLst>
              <a:ext uri="{FF2B5EF4-FFF2-40B4-BE49-F238E27FC236}">
                <a16:creationId xmlns:a16="http://schemas.microsoft.com/office/drawing/2014/main" id="{23947146-50C9-4AC0-8A28-89DE68B88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6708" y="432936"/>
            <a:ext cx="615323" cy="44880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A26CD21-DA78-4F01-BBC0-8F24EF06DEE9}"/>
              </a:ext>
            </a:extLst>
          </p:cNvPr>
          <p:cNvSpPr txBox="1"/>
          <p:nvPr/>
        </p:nvSpPr>
        <p:spPr>
          <a:xfrm>
            <a:off x="684369" y="1856651"/>
            <a:ext cx="310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600" dirty="0">
                <a:latin typeface="Copperplate Gothic Bold" panose="020E0705020206020404" pitchFamily="34" charset="77"/>
              </a:rPr>
              <a:t>K NEAREST NEIGHBORS</a:t>
            </a:r>
            <a:endParaRPr lang="en-IN" sz="1200" dirty="0">
              <a:solidFill>
                <a:schemeClr val="bg1">
                  <a:lumMod val="95000"/>
                </a:schemeClr>
              </a:solidFill>
              <a:latin typeface="Economica" panose="02000506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348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B2CCD8C-C1A7-4B3C-A88C-6B35C6CE7225}"/>
              </a:ext>
            </a:extLst>
          </p:cNvPr>
          <p:cNvSpPr/>
          <p:nvPr/>
        </p:nvSpPr>
        <p:spPr>
          <a:xfrm>
            <a:off x="8342335" y="469726"/>
            <a:ext cx="3849666" cy="84550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3B6B74-B655-A349-A915-9800FF6F8F94}"/>
              </a:ext>
            </a:extLst>
          </p:cNvPr>
          <p:cNvSpPr txBox="1"/>
          <p:nvPr/>
        </p:nvSpPr>
        <p:spPr>
          <a:xfrm>
            <a:off x="8595360" y="576179"/>
            <a:ext cx="3479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opperplate Gothic Bold" panose="020E0705020206020404" pitchFamily="34" charset="77"/>
              </a:rPr>
              <a:t>KNN</a:t>
            </a:r>
            <a:endParaRPr lang="en-IN" sz="1200" dirty="0">
              <a:solidFill>
                <a:schemeClr val="bg1">
                  <a:lumMod val="95000"/>
                </a:schemeClr>
              </a:solidFill>
              <a:latin typeface="Copperplate Gothic Bold" panose="020E0705020206020404" pitchFamily="34" charset="77"/>
            </a:endParaRPr>
          </a:p>
          <a:p>
            <a:pPr algn="ctr"/>
            <a:r>
              <a:rPr lang="en-IN" dirty="0">
                <a:latin typeface="Copperplate Gothic Bold" panose="020E0705020206020404" pitchFamily="34" charset="77"/>
              </a:rPr>
              <a:t>Model's Accuracy</a:t>
            </a:r>
            <a:endParaRPr lang="en-IN" sz="1200" dirty="0">
              <a:solidFill>
                <a:schemeClr val="bg1">
                  <a:lumMod val="95000"/>
                </a:schemeClr>
              </a:solidFill>
              <a:latin typeface="Copperplate Gothic Bold" panose="020E0705020206020404" pitchFamily="34" charset="77"/>
            </a:endParaRPr>
          </a:p>
        </p:txBody>
      </p:sp>
      <p:pic>
        <p:nvPicPr>
          <p:cNvPr id="33" name="Graphic 32" descr="Single gear">
            <a:extLst>
              <a:ext uri="{FF2B5EF4-FFF2-40B4-BE49-F238E27FC236}">
                <a16:creationId xmlns:a16="http://schemas.microsoft.com/office/drawing/2014/main" id="{C76E5BCC-AF1D-FF41-BA2A-294CB73F9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518" y="631860"/>
            <a:ext cx="533073" cy="3807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70809D-C460-C344-9CCF-03F5288D5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63" y="3245186"/>
            <a:ext cx="4999115" cy="36260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D48A0E-31DF-DF4D-92B7-02B15A5F0A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9078" y="2527300"/>
            <a:ext cx="6811618" cy="214553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078CBFF0-7836-4935-B04C-DFD750FCB8E0}"/>
              </a:ext>
            </a:extLst>
          </p:cNvPr>
          <p:cNvGrpSpPr/>
          <p:nvPr/>
        </p:nvGrpSpPr>
        <p:grpSpPr>
          <a:xfrm>
            <a:off x="108627" y="-1"/>
            <a:ext cx="3849665" cy="3151777"/>
            <a:chOff x="3983736" y="1864834"/>
            <a:chExt cx="3741038" cy="3631091"/>
          </a:xfrm>
          <a:gradFill>
            <a:gsLst>
              <a:gs pos="0">
                <a:srgbClr val="EFAB1A"/>
              </a:gs>
              <a:gs pos="74000">
                <a:srgbClr val="DE7534"/>
              </a:gs>
            </a:gsLst>
            <a:lin ang="18600000" scaled="0"/>
          </a:gradFill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7B8A246-F1EC-4289-90C7-44949298A33F}"/>
                </a:ext>
              </a:extLst>
            </p:cNvPr>
            <p:cNvSpPr/>
            <p:nvPr/>
          </p:nvSpPr>
          <p:spPr>
            <a:xfrm>
              <a:off x="4529217" y="5362729"/>
              <a:ext cx="3195557" cy="133196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7" name="Freeform: Shape 83">
              <a:extLst>
                <a:ext uri="{FF2B5EF4-FFF2-40B4-BE49-F238E27FC236}">
                  <a16:creationId xmlns:a16="http://schemas.microsoft.com/office/drawing/2014/main" id="{73434451-1ADB-4562-9F13-BDF743DCC820}"/>
                </a:ext>
              </a:extLst>
            </p:cNvPr>
            <p:cNvSpPr/>
            <p:nvPr/>
          </p:nvSpPr>
          <p:spPr>
            <a:xfrm rot="5400000">
              <a:off x="5144572" y="3066784"/>
              <a:ext cx="1902855" cy="2781837"/>
            </a:xfrm>
            <a:custGeom>
              <a:avLst/>
              <a:gdLst>
                <a:gd name="connsiteX0" fmla="*/ 0 w 1971129"/>
                <a:gd name="connsiteY0" fmla="*/ 2781837 h 2781837"/>
                <a:gd name="connsiteX1" fmla="*/ 0 w 1971129"/>
                <a:gd name="connsiteY1" fmla="*/ 0 h 2781837"/>
                <a:gd name="connsiteX2" fmla="*/ 994093 w 1971129"/>
                <a:gd name="connsiteY2" fmla="*/ 0 h 2781837"/>
                <a:gd name="connsiteX3" fmla="*/ 1971129 w 1971129"/>
                <a:gd name="connsiteY3" fmla="*/ 977037 h 2781837"/>
                <a:gd name="connsiteX4" fmla="*/ 1971129 w 1971129"/>
                <a:gd name="connsiteY4" fmla="*/ 2781837 h 2781837"/>
                <a:gd name="connsiteX5" fmla="*/ 0 w 1971129"/>
                <a:gd name="connsiteY5" fmla="*/ 2781837 h 2781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71129" h="2781837">
                  <a:moveTo>
                    <a:pt x="0" y="2781837"/>
                  </a:moveTo>
                  <a:lnTo>
                    <a:pt x="0" y="0"/>
                  </a:lnTo>
                  <a:lnTo>
                    <a:pt x="994093" y="0"/>
                  </a:lnTo>
                  <a:cubicBezTo>
                    <a:pt x="1533695" y="0"/>
                    <a:pt x="1971129" y="437435"/>
                    <a:pt x="1971129" y="977037"/>
                  </a:cubicBezTo>
                  <a:lnTo>
                    <a:pt x="1971129" y="2781837"/>
                  </a:lnTo>
                  <a:lnTo>
                    <a:pt x="0" y="278183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outerShdw blurRad="114300" sx="101000" sy="101000" algn="ctr" rotWithShape="0">
                <a:prstClr val="black">
                  <a:alpha val="40000"/>
                </a:prstClr>
              </a:outerShdw>
              <a:reflection blurRad="228600" stA="56000" endPos="4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8" name="Freeform: Shape 84">
              <a:extLst>
                <a:ext uri="{FF2B5EF4-FFF2-40B4-BE49-F238E27FC236}">
                  <a16:creationId xmlns:a16="http://schemas.microsoft.com/office/drawing/2014/main" id="{A6B41809-A989-48C3-8AA2-9A9675EC649B}"/>
                </a:ext>
              </a:extLst>
            </p:cNvPr>
            <p:cNvSpPr/>
            <p:nvPr/>
          </p:nvSpPr>
          <p:spPr>
            <a:xfrm rot="20962129">
              <a:off x="3983736" y="1864834"/>
              <a:ext cx="3358101" cy="1381652"/>
            </a:xfrm>
            <a:custGeom>
              <a:avLst/>
              <a:gdLst>
                <a:gd name="connsiteX0" fmla="*/ 3358101 w 3358101"/>
                <a:gd name="connsiteY0" fmla="*/ 370005 h 1381652"/>
                <a:gd name="connsiteX1" fmla="*/ 3358101 w 3358101"/>
                <a:gd name="connsiteY1" fmla="*/ 1381652 h 1381652"/>
                <a:gd name="connsiteX2" fmla="*/ 576264 w 3358101"/>
                <a:gd name="connsiteY2" fmla="*/ 1381652 h 1381652"/>
                <a:gd name="connsiteX3" fmla="*/ 576264 w 3358101"/>
                <a:gd name="connsiteY3" fmla="*/ 1152526 h 1381652"/>
                <a:gd name="connsiteX4" fmla="*/ 576263 w 3358101"/>
                <a:gd name="connsiteY4" fmla="*/ 1152526 h 1381652"/>
                <a:gd name="connsiteX5" fmla="*/ 0 w 3358101"/>
                <a:gd name="connsiteY5" fmla="*/ 576263 h 1381652"/>
                <a:gd name="connsiteX6" fmla="*/ 576263 w 3358101"/>
                <a:gd name="connsiteY6" fmla="*/ 0 h 1381652"/>
                <a:gd name="connsiteX7" fmla="*/ 1107240 w 3358101"/>
                <a:gd name="connsiteY7" fmla="*/ 351956 h 1381652"/>
                <a:gd name="connsiteX8" fmla="*/ 1112843 w 3358101"/>
                <a:gd name="connsiteY8" fmla="*/ 370005 h 1381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58101" h="1381652">
                  <a:moveTo>
                    <a:pt x="3358101" y="370005"/>
                  </a:moveTo>
                  <a:lnTo>
                    <a:pt x="3358101" y="1381652"/>
                  </a:lnTo>
                  <a:lnTo>
                    <a:pt x="576264" y="1381652"/>
                  </a:lnTo>
                  <a:lnTo>
                    <a:pt x="576264" y="1152526"/>
                  </a:lnTo>
                  <a:lnTo>
                    <a:pt x="576263" y="1152526"/>
                  </a:lnTo>
                  <a:cubicBezTo>
                    <a:pt x="258002" y="1152526"/>
                    <a:pt x="0" y="894524"/>
                    <a:pt x="0" y="576263"/>
                  </a:cubicBezTo>
                  <a:cubicBezTo>
                    <a:pt x="0" y="258002"/>
                    <a:pt x="258002" y="0"/>
                    <a:pt x="576263" y="0"/>
                  </a:cubicBezTo>
                  <a:cubicBezTo>
                    <a:pt x="814959" y="0"/>
                    <a:pt x="1019759" y="145126"/>
                    <a:pt x="1107240" y="351956"/>
                  </a:cubicBezTo>
                  <a:lnTo>
                    <a:pt x="1112843" y="3700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143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A5F7FA6-E2FA-42B7-885E-31B77AFA5AFF}"/>
                </a:ext>
              </a:extLst>
            </p:cNvPr>
            <p:cNvSpPr/>
            <p:nvPr/>
          </p:nvSpPr>
          <p:spPr>
            <a:xfrm rot="20962129">
              <a:off x="4021487" y="2110207"/>
              <a:ext cx="1072612" cy="1072614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35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F66463F-EDAA-4769-BA59-8E28176CE9A6}"/>
                </a:ext>
              </a:extLst>
            </p:cNvPr>
            <p:cNvSpPr/>
            <p:nvPr/>
          </p:nvSpPr>
          <p:spPr>
            <a:xfrm rot="20962129">
              <a:off x="4086304" y="2175024"/>
              <a:ext cx="942976" cy="94297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outerShdw blurRad="889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4C6DFE8-05AF-4D87-A588-7B94B29F914F}"/>
              </a:ext>
            </a:extLst>
          </p:cNvPr>
          <p:cNvSpPr txBox="1"/>
          <p:nvPr/>
        </p:nvSpPr>
        <p:spPr>
          <a:xfrm rot="21007075">
            <a:off x="2478053" y="111977"/>
            <a:ext cx="100721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accent6">
                    <a:lumMod val="75000"/>
                  </a:schemeClr>
                </a:solidFill>
                <a:latin typeface="Bebas Neue Bold" panose="020B0606020202050201" pitchFamily="34" charset="0"/>
              </a:rPr>
              <a:t>04</a:t>
            </a:r>
          </a:p>
          <a:p>
            <a:pPr algn="ctr"/>
            <a:r>
              <a:rPr lang="en-US" sz="1400" b="1" spc="300" dirty="0">
                <a:solidFill>
                  <a:schemeClr val="accent6">
                    <a:lumMod val="75000"/>
                  </a:schemeClr>
                </a:solidFill>
                <a:latin typeface="Economica" panose="02000506040000020004" pitchFamily="2" charset="0"/>
              </a:rPr>
              <a:t>FOLD</a:t>
            </a:r>
            <a:endParaRPr lang="en-IN" sz="1400" b="1" spc="300" dirty="0">
              <a:solidFill>
                <a:schemeClr val="accent6">
                  <a:lumMod val="75000"/>
                </a:schemeClr>
              </a:solidFill>
              <a:latin typeface="Economica" panose="02000506040000020004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3A3117-4BD2-4C73-9AF4-427FFD1866AE}"/>
              </a:ext>
            </a:extLst>
          </p:cNvPr>
          <p:cNvSpPr txBox="1"/>
          <p:nvPr/>
        </p:nvSpPr>
        <p:spPr>
          <a:xfrm>
            <a:off x="983048" y="1992201"/>
            <a:ext cx="2371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opperplate Gothic Bold" panose="020E0705020206020404" pitchFamily="34" charset="77"/>
              </a:rPr>
              <a:t>K NEAREST NEIGHBORS</a:t>
            </a:r>
            <a:endParaRPr lang="en-IN" sz="1200" dirty="0">
              <a:solidFill>
                <a:schemeClr val="bg1">
                  <a:lumMod val="95000"/>
                </a:schemeClr>
              </a:solidFill>
              <a:latin typeface="Copperplate Gothic Bold" panose="020E0705020206020404" pitchFamily="34" charset="77"/>
            </a:endParaRPr>
          </a:p>
        </p:txBody>
      </p:sp>
      <p:pic>
        <p:nvPicPr>
          <p:cNvPr id="36" name="Graphic 35" descr="Bullseye">
            <a:extLst>
              <a:ext uri="{FF2B5EF4-FFF2-40B4-BE49-F238E27FC236}">
                <a16:creationId xmlns:a16="http://schemas.microsoft.com/office/drawing/2014/main" id="{8EE5FE5E-0795-474D-B958-BE5916FC69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2093" y="441224"/>
            <a:ext cx="474571" cy="40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27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B2CCD8C-C1A7-4B3C-A88C-6B35C6CE7225}"/>
              </a:ext>
            </a:extLst>
          </p:cNvPr>
          <p:cNvSpPr/>
          <p:nvPr/>
        </p:nvSpPr>
        <p:spPr>
          <a:xfrm>
            <a:off x="8342335" y="469726"/>
            <a:ext cx="3849666" cy="84550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3B6B74-B655-A349-A915-9800FF6F8F94}"/>
              </a:ext>
            </a:extLst>
          </p:cNvPr>
          <p:cNvSpPr txBox="1"/>
          <p:nvPr/>
        </p:nvSpPr>
        <p:spPr>
          <a:xfrm>
            <a:off x="8595360" y="576179"/>
            <a:ext cx="3479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opperplate Gothic Bold" panose="020E0705020206020404" pitchFamily="34" charset="77"/>
              </a:rPr>
              <a:t>KNN</a:t>
            </a:r>
            <a:endParaRPr lang="en-IN" sz="1200" dirty="0">
              <a:solidFill>
                <a:schemeClr val="bg1">
                  <a:lumMod val="95000"/>
                </a:schemeClr>
              </a:solidFill>
              <a:latin typeface="Copperplate Gothic Bold" panose="020E0705020206020404" pitchFamily="34" charset="77"/>
            </a:endParaRPr>
          </a:p>
          <a:p>
            <a:pPr algn="ctr"/>
            <a:r>
              <a:rPr lang="en-IN" dirty="0">
                <a:latin typeface="Copperplate Gothic Bold" panose="020E0705020206020404" pitchFamily="34" charset="77"/>
              </a:rPr>
              <a:t>Model's Accuracy</a:t>
            </a:r>
            <a:endParaRPr lang="en-IN" sz="1200" dirty="0">
              <a:solidFill>
                <a:schemeClr val="bg1">
                  <a:lumMod val="95000"/>
                </a:schemeClr>
              </a:solidFill>
              <a:latin typeface="Copperplate Gothic Bold" panose="020E0705020206020404" pitchFamily="34" charset="77"/>
            </a:endParaRPr>
          </a:p>
        </p:txBody>
      </p:sp>
      <p:pic>
        <p:nvPicPr>
          <p:cNvPr id="33" name="Graphic 32" descr="Single gear">
            <a:extLst>
              <a:ext uri="{FF2B5EF4-FFF2-40B4-BE49-F238E27FC236}">
                <a16:creationId xmlns:a16="http://schemas.microsoft.com/office/drawing/2014/main" id="{C76E5BCC-AF1D-FF41-BA2A-294CB73F9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518" y="631860"/>
            <a:ext cx="533073" cy="3807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C6477E-E60A-8843-95D5-00336589AA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11" y="3289920"/>
            <a:ext cx="4555167" cy="35273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C735B9-3FB2-5848-BFD5-EA7A6BB97A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4695" y="2565400"/>
            <a:ext cx="6082747" cy="264270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D3E860EC-E745-4D7F-8EEE-56B99C0ED936}"/>
              </a:ext>
            </a:extLst>
          </p:cNvPr>
          <p:cNvGrpSpPr/>
          <p:nvPr/>
        </p:nvGrpSpPr>
        <p:grpSpPr>
          <a:xfrm>
            <a:off x="261028" y="306097"/>
            <a:ext cx="3953508" cy="2801538"/>
            <a:chOff x="3983736" y="1864834"/>
            <a:chExt cx="3741038" cy="3631091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01C3083-9747-45BF-B484-F22727238936}"/>
                </a:ext>
              </a:extLst>
            </p:cNvPr>
            <p:cNvSpPr/>
            <p:nvPr/>
          </p:nvSpPr>
          <p:spPr>
            <a:xfrm>
              <a:off x="4529217" y="5362729"/>
              <a:ext cx="3195557" cy="133196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4" name="Freeform: Shape 89">
              <a:extLst>
                <a:ext uri="{FF2B5EF4-FFF2-40B4-BE49-F238E27FC236}">
                  <a16:creationId xmlns:a16="http://schemas.microsoft.com/office/drawing/2014/main" id="{FCF12C3F-2D53-4881-B478-A44FEEC3504C}"/>
                </a:ext>
              </a:extLst>
            </p:cNvPr>
            <p:cNvSpPr/>
            <p:nvPr/>
          </p:nvSpPr>
          <p:spPr>
            <a:xfrm rot="5400000">
              <a:off x="5110436" y="3032647"/>
              <a:ext cx="1971129" cy="2781837"/>
            </a:xfrm>
            <a:custGeom>
              <a:avLst/>
              <a:gdLst>
                <a:gd name="connsiteX0" fmla="*/ 0 w 1971129"/>
                <a:gd name="connsiteY0" fmla="*/ 2781837 h 2781837"/>
                <a:gd name="connsiteX1" fmla="*/ 0 w 1971129"/>
                <a:gd name="connsiteY1" fmla="*/ 0 h 2781837"/>
                <a:gd name="connsiteX2" fmla="*/ 994093 w 1971129"/>
                <a:gd name="connsiteY2" fmla="*/ 0 h 2781837"/>
                <a:gd name="connsiteX3" fmla="*/ 1971129 w 1971129"/>
                <a:gd name="connsiteY3" fmla="*/ 977037 h 2781837"/>
                <a:gd name="connsiteX4" fmla="*/ 1971129 w 1971129"/>
                <a:gd name="connsiteY4" fmla="*/ 2781837 h 2781837"/>
                <a:gd name="connsiteX5" fmla="*/ 0 w 1971129"/>
                <a:gd name="connsiteY5" fmla="*/ 2781837 h 2781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71129" h="2781837">
                  <a:moveTo>
                    <a:pt x="0" y="2781837"/>
                  </a:moveTo>
                  <a:lnTo>
                    <a:pt x="0" y="0"/>
                  </a:lnTo>
                  <a:lnTo>
                    <a:pt x="994093" y="0"/>
                  </a:lnTo>
                  <a:cubicBezTo>
                    <a:pt x="1533695" y="0"/>
                    <a:pt x="1971129" y="437435"/>
                    <a:pt x="1971129" y="977037"/>
                  </a:cubicBezTo>
                  <a:lnTo>
                    <a:pt x="1971129" y="2781837"/>
                  </a:lnTo>
                  <a:lnTo>
                    <a:pt x="0" y="278183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outerShdw blurRad="114300" sx="101000" sy="101000" algn="ctr" rotWithShape="0">
                <a:prstClr val="black">
                  <a:alpha val="40000"/>
                </a:prstClr>
              </a:outerShdw>
              <a:reflection blurRad="228600" stA="56000" endPos="4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Freeform: Shape 90">
              <a:extLst>
                <a:ext uri="{FF2B5EF4-FFF2-40B4-BE49-F238E27FC236}">
                  <a16:creationId xmlns:a16="http://schemas.microsoft.com/office/drawing/2014/main" id="{94B025E3-53CA-42CE-9F9C-7CD172FE003E}"/>
                </a:ext>
              </a:extLst>
            </p:cNvPr>
            <p:cNvSpPr/>
            <p:nvPr/>
          </p:nvSpPr>
          <p:spPr>
            <a:xfrm rot="20962129">
              <a:off x="3983736" y="1864834"/>
              <a:ext cx="3358101" cy="1381652"/>
            </a:xfrm>
            <a:custGeom>
              <a:avLst/>
              <a:gdLst>
                <a:gd name="connsiteX0" fmla="*/ 3358101 w 3358101"/>
                <a:gd name="connsiteY0" fmla="*/ 370005 h 1381652"/>
                <a:gd name="connsiteX1" fmla="*/ 3358101 w 3358101"/>
                <a:gd name="connsiteY1" fmla="*/ 1381652 h 1381652"/>
                <a:gd name="connsiteX2" fmla="*/ 576264 w 3358101"/>
                <a:gd name="connsiteY2" fmla="*/ 1381652 h 1381652"/>
                <a:gd name="connsiteX3" fmla="*/ 576264 w 3358101"/>
                <a:gd name="connsiteY3" fmla="*/ 1152526 h 1381652"/>
                <a:gd name="connsiteX4" fmla="*/ 576263 w 3358101"/>
                <a:gd name="connsiteY4" fmla="*/ 1152526 h 1381652"/>
                <a:gd name="connsiteX5" fmla="*/ 0 w 3358101"/>
                <a:gd name="connsiteY5" fmla="*/ 576263 h 1381652"/>
                <a:gd name="connsiteX6" fmla="*/ 576263 w 3358101"/>
                <a:gd name="connsiteY6" fmla="*/ 0 h 1381652"/>
                <a:gd name="connsiteX7" fmla="*/ 1107240 w 3358101"/>
                <a:gd name="connsiteY7" fmla="*/ 351956 h 1381652"/>
                <a:gd name="connsiteX8" fmla="*/ 1112843 w 3358101"/>
                <a:gd name="connsiteY8" fmla="*/ 370005 h 1381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58101" h="1381652">
                  <a:moveTo>
                    <a:pt x="3358101" y="370005"/>
                  </a:moveTo>
                  <a:lnTo>
                    <a:pt x="3358101" y="1381652"/>
                  </a:lnTo>
                  <a:lnTo>
                    <a:pt x="576264" y="1381652"/>
                  </a:lnTo>
                  <a:lnTo>
                    <a:pt x="576264" y="1152526"/>
                  </a:lnTo>
                  <a:lnTo>
                    <a:pt x="576263" y="1152526"/>
                  </a:lnTo>
                  <a:cubicBezTo>
                    <a:pt x="258002" y="1152526"/>
                    <a:pt x="0" y="894524"/>
                    <a:pt x="0" y="576263"/>
                  </a:cubicBezTo>
                  <a:cubicBezTo>
                    <a:pt x="0" y="258002"/>
                    <a:pt x="258002" y="0"/>
                    <a:pt x="576263" y="0"/>
                  </a:cubicBezTo>
                  <a:cubicBezTo>
                    <a:pt x="814959" y="0"/>
                    <a:pt x="1019759" y="145126"/>
                    <a:pt x="1107240" y="351956"/>
                  </a:cubicBezTo>
                  <a:lnTo>
                    <a:pt x="1112843" y="370005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>
              <a:outerShdw blurRad="1143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DBE8C07-ECFF-4D40-BBA9-31A314C7E295}"/>
                </a:ext>
              </a:extLst>
            </p:cNvPr>
            <p:cNvSpPr/>
            <p:nvPr/>
          </p:nvSpPr>
          <p:spPr>
            <a:xfrm rot="20962129">
              <a:off x="4021487" y="2110207"/>
              <a:ext cx="1072612" cy="1072614"/>
            </a:xfrm>
            <a:prstGeom prst="ellipse">
              <a:avLst/>
            </a:prstGeom>
            <a:solidFill>
              <a:srgbClr val="BC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3ADF8CB-0759-41A6-B7C2-87CA91540FE9}"/>
                </a:ext>
              </a:extLst>
            </p:cNvPr>
            <p:cNvSpPr/>
            <p:nvPr/>
          </p:nvSpPr>
          <p:spPr>
            <a:xfrm rot="20962129">
              <a:off x="4086304" y="2175024"/>
              <a:ext cx="942976" cy="942978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100000">
                  <a:schemeClr val="accent4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outerShdw blurRad="889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5D56029-0819-43A4-BFB1-D4B0A20F4FE5}"/>
              </a:ext>
            </a:extLst>
          </p:cNvPr>
          <p:cNvSpPr txBox="1"/>
          <p:nvPr/>
        </p:nvSpPr>
        <p:spPr>
          <a:xfrm rot="21007075">
            <a:off x="2654206" y="371058"/>
            <a:ext cx="1131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accent4">
                    <a:lumMod val="60000"/>
                    <a:lumOff val="40000"/>
                  </a:schemeClr>
                </a:solidFill>
                <a:latin typeface="Bebas Neue Bold" panose="020B0606020202050201" pitchFamily="34" charset="0"/>
              </a:rPr>
              <a:t>05</a:t>
            </a:r>
          </a:p>
          <a:p>
            <a:pPr algn="ctr"/>
            <a:r>
              <a:rPr lang="en-US" sz="1400" b="1" spc="300" dirty="0">
                <a:solidFill>
                  <a:schemeClr val="accent4">
                    <a:lumMod val="60000"/>
                    <a:lumOff val="40000"/>
                  </a:schemeClr>
                </a:solidFill>
                <a:latin typeface="Economica" panose="02000506040000020004" pitchFamily="2" charset="0"/>
              </a:rPr>
              <a:t>FOLD</a:t>
            </a:r>
            <a:endParaRPr lang="en-IN" sz="1400" b="1" spc="300" dirty="0">
              <a:solidFill>
                <a:schemeClr val="accent4">
                  <a:lumMod val="60000"/>
                  <a:lumOff val="40000"/>
                </a:schemeClr>
              </a:solidFill>
              <a:latin typeface="Economica" panose="02000506040000020004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9DF44F-3A48-456A-B8A9-818310D15BE3}"/>
              </a:ext>
            </a:extLst>
          </p:cNvPr>
          <p:cNvSpPr txBox="1"/>
          <p:nvPr/>
        </p:nvSpPr>
        <p:spPr>
          <a:xfrm>
            <a:off x="938280" y="1967289"/>
            <a:ext cx="2939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opperplate Gothic Bold" panose="020E0705020206020404" pitchFamily="34" charset="77"/>
              </a:rPr>
              <a:t>K Nearest NEIGHBORS</a:t>
            </a:r>
            <a:endParaRPr lang="en-IN" sz="1200" dirty="0">
              <a:solidFill>
                <a:schemeClr val="bg1">
                  <a:lumMod val="95000"/>
                </a:schemeClr>
              </a:solidFill>
              <a:latin typeface="Copperplate Gothic Bold" panose="020E0705020206020404" pitchFamily="34" charset="77"/>
            </a:endParaRPr>
          </a:p>
          <a:p>
            <a:pPr algn="ctr"/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77"/>
            </a:endParaRPr>
          </a:p>
        </p:txBody>
      </p:sp>
      <p:pic>
        <p:nvPicPr>
          <p:cNvPr id="30" name="Graphic 29" descr="Single gear">
            <a:extLst>
              <a:ext uri="{FF2B5EF4-FFF2-40B4-BE49-F238E27FC236}">
                <a16:creationId xmlns:a16="http://schemas.microsoft.com/office/drawing/2014/main" id="{6E37825C-ED82-4F8C-84F5-6E3BA507F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5918" y="784260"/>
            <a:ext cx="533073" cy="38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6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B2CCD8C-C1A7-4B3C-A88C-6B35C6CE7225}"/>
              </a:ext>
            </a:extLst>
          </p:cNvPr>
          <p:cNvSpPr/>
          <p:nvPr/>
        </p:nvSpPr>
        <p:spPr>
          <a:xfrm>
            <a:off x="8342335" y="469726"/>
            <a:ext cx="3849666" cy="84550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3B6B74-B655-A349-A915-9800FF6F8F94}"/>
              </a:ext>
            </a:extLst>
          </p:cNvPr>
          <p:cNvSpPr txBox="1"/>
          <p:nvPr/>
        </p:nvSpPr>
        <p:spPr>
          <a:xfrm>
            <a:off x="8595360" y="576179"/>
            <a:ext cx="3479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opperplate Gothic Bold" panose="020E0705020206020404" pitchFamily="34" charset="77"/>
              </a:rPr>
              <a:t>KNN</a:t>
            </a:r>
            <a:endParaRPr lang="en-IN" sz="1200" dirty="0">
              <a:solidFill>
                <a:schemeClr val="bg1">
                  <a:lumMod val="95000"/>
                </a:schemeClr>
              </a:solidFill>
              <a:latin typeface="Copperplate Gothic Bold" panose="020E0705020206020404" pitchFamily="34" charset="77"/>
            </a:endParaRPr>
          </a:p>
          <a:p>
            <a:pPr algn="ctr"/>
            <a:r>
              <a:rPr lang="en-IN" dirty="0">
                <a:latin typeface="Copperplate Gothic Bold" panose="020E0705020206020404" pitchFamily="34" charset="77"/>
              </a:rPr>
              <a:t>Model's Accuracy</a:t>
            </a:r>
            <a:endParaRPr lang="en-IN" sz="1200" dirty="0">
              <a:solidFill>
                <a:schemeClr val="bg1">
                  <a:lumMod val="95000"/>
                </a:schemeClr>
              </a:solidFill>
              <a:latin typeface="Copperplate Gothic Bold" panose="020E0705020206020404" pitchFamily="34" charset="77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3C1980-D7EF-B341-B496-17CCBADBB015}"/>
              </a:ext>
            </a:extLst>
          </p:cNvPr>
          <p:cNvGrpSpPr/>
          <p:nvPr/>
        </p:nvGrpSpPr>
        <p:grpSpPr>
          <a:xfrm>
            <a:off x="108628" y="120567"/>
            <a:ext cx="3953508" cy="2926417"/>
            <a:chOff x="3983736" y="1864834"/>
            <a:chExt cx="3741038" cy="363109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D9B6C5F-F373-1B41-A778-466A7BA83459}"/>
                </a:ext>
              </a:extLst>
            </p:cNvPr>
            <p:cNvSpPr/>
            <p:nvPr/>
          </p:nvSpPr>
          <p:spPr>
            <a:xfrm>
              <a:off x="4529217" y="5362729"/>
              <a:ext cx="3195557" cy="13319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Freeform: Shape 89">
              <a:extLst>
                <a:ext uri="{FF2B5EF4-FFF2-40B4-BE49-F238E27FC236}">
                  <a16:creationId xmlns:a16="http://schemas.microsoft.com/office/drawing/2014/main" id="{CDBF1D82-5B84-D341-A3F7-494898935688}"/>
                </a:ext>
              </a:extLst>
            </p:cNvPr>
            <p:cNvSpPr/>
            <p:nvPr/>
          </p:nvSpPr>
          <p:spPr>
            <a:xfrm rot="5400000">
              <a:off x="5110436" y="3032647"/>
              <a:ext cx="1971129" cy="2781837"/>
            </a:xfrm>
            <a:custGeom>
              <a:avLst/>
              <a:gdLst>
                <a:gd name="connsiteX0" fmla="*/ 0 w 1971129"/>
                <a:gd name="connsiteY0" fmla="*/ 2781837 h 2781837"/>
                <a:gd name="connsiteX1" fmla="*/ 0 w 1971129"/>
                <a:gd name="connsiteY1" fmla="*/ 0 h 2781837"/>
                <a:gd name="connsiteX2" fmla="*/ 994093 w 1971129"/>
                <a:gd name="connsiteY2" fmla="*/ 0 h 2781837"/>
                <a:gd name="connsiteX3" fmla="*/ 1971129 w 1971129"/>
                <a:gd name="connsiteY3" fmla="*/ 977037 h 2781837"/>
                <a:gd name="connsiteX4" fmla="*/ 1971129 w 1971129"/>
                <a:gd name="connsiteY4" fmla="*/ 2781837 h 2781837"/>
                <a:gd name="connsiteX5" fmla="*/ 0 w 1971129"/>
                <a:gd name="connsiteY5" fmla="*/ 2781837 h 2781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71129" h="2781837">
                  <a:moveTo>
                    <a:pt x="0" y="2781837"/>
                  </a:moveTo>
                  <a:lnTo>
                    <a:pt x="0" y="0"/>
                  </a:lnTo>
                  <a:lnTo>
                    <a:pt x="994093" y="0"/>
                  </a:lnTo>
                  <a:cubicBezTo>
                    <a:pt x="1533695" y="0"/>
                    <a:pt x="1971129" y="437435"/>
                    <a:pt x="1971129" y="977037"/>
                  </a:cubicBezTo>
                  <a:lnTo>
                    <a:pt x="1971129" y="2781837"/>
                  </a:lnTo>
                  <a:lnTo>
                    <a:pt x="0" y="278183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outerShdw blurRad="114300" sx="101000" sy="101000" algn="ctr" rotWithShape="0">
                <a:prstClr val="black">
                  <a:alpha val="40000"/>
                </a:prstClr>
              </a:outerShdw>
              <a:reflection blurRad="228600" stA="56000" endPos="4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Freeform: Shape 90">
              <a:extLst>
                <a:ext uri="{FF2B5EF4-FFF2-40B4-BE49-F238E27FC236}">
                  <a16:creationId xmlns:a16="http://schemas.microsoft.com/office/drawing/2014/main" id="{92CE5672-E29A-7343-81EB-B09AAEA44D63}"/>
                </a:ext>
              </a:extLst>
            </p:cNvPr>
            <p:cNvSpPr/>
            <p:nvPr/>
          </p:nvSpPr>
          <p:spPr>
            <a:xfrm rot="20962129">
              <a:off x="3983736" y="1864834"/>
              <a:ext cx="3358101" cy="1381652"/>
            </a:xfrm>
            <a:custGeom>
              <a:avLst/>
              <a:gdLst>
                <a:gd name="connsiteX0" fmla="*/ 3358101 w 3358101"/>
                <a:gd name="connsiteY0" fmla="*/ 370005 h 1381652"/>
                <a:gd name="connsiteX1" fmla="*/ 3358101 w 3358101"/>
                <a:gd name="connsiteY1" fmla="*/ 1381652 h 1381652"/>
                <a:gd name="connsiteX2" fmla="*/ 576264 w 3358101"/>
                <a:gd name="connsiteY2" fmla="*/ 1381652 h 1381652"/>
                <a:gd name="connsiteX3" fmla="*/ 576264 w 3358101"/>
                <a:gd name="connsiteY3" fmla="*/ 1152526 h 1381652"/>
                <a:gd name="connsiteX4" fmla="*/ 576263 w 3358101"/>
                <a:gd name="connsiteY4" fmla="*/ 1152526 h 1381652"/>
                <a:gd name="connsiteX5" fmla="*/ 0 w 3358101"/>
                <a:gd name="connsiteY5" fmla="*/ 576263 h 1381652"/>
                <a:gd name="connsiteX6" fmla="*/ 576263 w 3358101"/>
                <a:gd name="connsiteY6" fmla="*/ 0 h 1381652"/>
                <a:gd name="connsiteX7" fmla="*/ 1107240 w 3358101"/>
                <a:gd name="connsiteY7" fmla="*/ 351956 h 1381652"/>
                <a:gd name="connsiteX8" fmla="*/ 1112843 w 3358101"/>
                <a:gd name="connsiteY8" fmla="*/ 370005 h 1381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58101" h="1381652">
                  <a:moveTo>
                    <a:pt x="3358101" y="370005"/>
                  </a:moveTo>
                  <a:lnTo>
                    <a:pt x="3358101" y="1381652"/>
                  </a:lnTo>
                  <a:lnTo>
                    <a:pt x="576264" y="1381652"/>
                  </a:lnTo>
                  <a:lnTo>
                    <a:pt x="576264" y="1152526"/>
                  </a:lnTo>
                  <a:lnTo>
                    <a:pt x="576263" y="1152526"/>
                  </a:lnTo>
                  <a:cubicBezTo>
                    <a:pt x="258002" y="1152526"/>
                    <a:pt x="0" y="894524"/>
                    <a:pt x="0" y="576263"/>
                  </a:cubicBezTo>
                  <a:cubicBezTo>
                    <a:pt x="0" y="258002"/>
                    <a:pt x="258002" y="0"/>
                    <a:pt x="576263" y="0"/>
                  </a:cubicBezTo>
                  <a:cubicBezTo>
                    <a:pt x="814959" y="0"/>
                    <a:pt x="1019759" y="145126"/>
                    <a:pt x="1107240" y="351956"/>
                  </a:cubicBezTo>
                  <a:lnTo>
                    <a:pt x="1112843" y="370005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>
              <a:outerShdw blurRad="1143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B57F527-D586-414F-86E6-91FE2C958419}"/>
                </a:ext>
              </a:extLst>
            </p:cNvPr>
            <p:cNvSpPr/>
            <p:nvPr/>
          </p:nvSpPr>
          <p:spPr>
            <a:xfrm rot="20962129">
              <a:off x="4021487" y="2110207"/>
              <a:ext cx="1072612" cy="1072614"/>
            </a:xfrm>
            <a:prstGeom prst="ellipse">
              <a:avLst/>
            </a:prstGeom>
            <a:solidFill>
              <a:srgbClr val="BC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811C04C-F334-014A-B3BA-CBA14BF79815}"/>
                </a:ext>
              </a:extLst>
            </p:cNvPr>
            <p:cNvSpPr/>
            <p:nvPr/>
          </p:nvSpPr>
          <p:spPr>
            <a:xfrm rot="20962129">
              <a:off x="4086304" y="2175024"/>
              <a:ext cx="942976" cy="94297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outerShdw blurRad="889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2D114A6-F7BC-6E4E-B2B2-8DB484D13199}"/>
              </a:ext>
            </a:extLst>
          </p:cNvPr>
          <p:cNvSpPr txBox="1"/>
          <p:nvPr/>
        </p:nvSpPr>
        <p:spPr>
          <a:xfrm rot="21007075">
            <a:off x="2501806" y="218658"/>
            <a:ext cx="11313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accent5">
                    <a:lumMod val="75000"/>
                  </a:schemeClr>
                </a:solidFill>
                <a:latin typeface="Bebas Neue Bold" panose="020B0606020202050201" pitchFamily="34" charset="0"/>
              </a:rPr>
              <a:t>06</a:t>
            </a:r>
          </a:p>
          <a:p>
            <a:pPr algn="ctr"/>
            <a:r>
              <a:rPr lang="en-US" sz="1400" b="1" spc="300" dirty="0">
                <a:solidFill>
                  <a:schemeClr val="accent5">
                    <a:lumMod val="75000"/>
                  </a:schemeClr>
                </a:solidFill>
                <a:latin typeface="Economica" panose="02000506040000020004" pitchFamily="2" charset="0"/>
              </a:rPr>
              <a:t>FOLD</a:t>
            </a:r>
            <a:endParaRPr lang="en-IN" sz="1400" b="1" spc="300" dirty="0">
              <a:solidFill>
                <a:schemeClr val="accent5">
                  <a:lumMod val="75000"/>
                </a:schemeClr>
              </a:solidFill>
              <a:latin typeface="Economica" panose="02000506040000020004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08BF6B-D844-7640-A8D2-5A70BFC99138}"/>
              </a:ext>
            </a:extLst>
          </p:cNvPr>
          <p:cNvSpPr txBox="1"/>
          <p:nvPr/>
        </p:nvSpPr>
        <p:spPr>
          <a:xfrm>
            <a:off x="754014" y="1963483"/>
            <a:ext cx="2939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pperplate Gothic Bold" panose="020E0705020206020404" pitchFamily="34" charset="77"/>
              </a:rPr>
              <a:t>K Nearest neighbors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77"/>
            </a:endParaRPr>
          </a:p>
        </p:txBody>
      </p:sp>
      <p:pic>
        <p:nvPicPr>
          <p:cNvPr id="33" name="Graphic 32" descr="Single gear">
            <a:extLst>
              <a:ext uri="{FF2B5EF4-FFF2-40B4-BE49-F238E27FC236}">
                <a16:creationId xmlns:a16="http://schemas.microsoft.com/office/drawing/2014/main" id="{C76E5BCC-AF1D-FF41-BA2A-294CB73F9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518" y="631860"/>
            <a:ext cx="533073" cy="3807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CDBA16-9EA3-2445-9321-85F8DFB558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2712" y="2266363"/>
            <a:ext cx="5234609" cy="1701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987EA4-0BA7-294A-BCCC-5D8E311320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5103" y="3422701"/>
            <a:ext cx="4449045" cy="338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525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791E5630-FE51-EE41-B85D-CB7DBD21E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88401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b="1" kern="1200" dirty="0">
                <a:solidFill>
                  <a:srgbClr val="FFFFFF"/>
                </a:solidFill>
                <a:latin typeface="Abadi" panose="020B0604020104020204" pitchFamily="34" charset="0"/>
              </a:rPr>
              <a:t>EVALUATIONS AND RESULTS</a:t>
            </a:r>
            <a:br>
              <a:rPr lang="en-US" sz="3000" kern="1200" dirty="0">
                <a:solidFill>
                  <a:srgbClr val="FFFFFF"/>
                </a:solidFill>
                <a:latin typeface="Abadi" panose="020B0604020104020204" pitchFamily="34" charset="0"/>
              </a:rPr>
            </a:br>
            <a:endParaRPr lang="en-US" sz="3000" kern="1200" dirty="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3520C9D-C04C-E644-A289-59AEC61D2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017" y="2742121"/>
            <a:ext cx="7583557" cy="299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15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A219-2089-4DC0-A3FC-60C11FDA0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>
                <a:latin typeface="Abadi" panose="020B0604020104020204" pitchFamily="34" charset="0"/>
              </a:rPr>
              <a:t>CONCLUSION AND FUTURE WORK</a:t>
            </a:r>
          </a:p>
        </p:txBody>
      </p:sp>
      <p:cxnSp>
        <p:nvCxnSpPr>
          <p:cNvPr id="19" name="Straight Arrow Connector 8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83ADB-C475-4CDB-AA86-1BBD3B758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3200" dirty="0"/>
              <a:t>Out of the two classifiers, KNN model was able to produce a better result. </a:t>
            </a:r>
          </a:p>
          <a:p>
            <a:r>
              <a:rPr lang="en-US" sz="3200" dirty="0"/>
              <a:t>Looking at f1-score, 82% of the time we are going to detect the fraudulent transactions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FF64AD-943E-4B73-8808-71786F698E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83" r="7979" b="1"/>
          <a:stretch/>
        </p:blipFill>
        <p:spPr>
          <a:xfrm>
            <a:off x="5653562" y="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86950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D4AD-3EBA-4959-96EE-4ACD1C42B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611" y="16162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D336C-BA66-4441-A9AB-A939905CC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0669"/>
            <a:ext cx="10515600" cy="4351338"/>
          </a:xfrm>
        </p:spPr>
        <p:txBody>
          <a:bodyPr/>
          <a:lstStyle/>
          <a:p>
            <a:r>
              <a:rPr lang="en-US" dirty="0"/>
              <a:t>This field needs so much more research, and this is one of the topics where an increase in specificity by 0.1% will save Millions, if not Billions of Dollars.</a:t>
            </a:r>
          </a:p>
          <a:p>
            <a:r>
              <a:rPr lang="en-US" dirty="0"/>
              <a:t> We can extend the work by building and a comprehensive tuning of Random Forest algorithm as outputting the feature importance would enable one to see what specific factors are most important for detecting fraudulent transactions.</a:t>
            </a:r>
          </a:p>
          <a:p>
            <a:r>
              <a:rPr lang="en-US" dirty="0"/>
              <a:t>Implement different sampling techniques to over come imbalance issue, like cluster - based over sampling and bagging based sampling. 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CC1117-7FE8-4DC0-8095-45FCED4870F2}"/>
              </a:ext>
            </a:extLst>
          </p:cNvPr>
          <p:cNvGrpSpPr/>
          <p:nvPr/>
        </p:nvGrpSpPr>
        <p:grpSpPr>
          <a:xfrm>
            <a:off x="5183784" y="1228071"/>
            <a:ext cx="1469295" cy="285558"/>
            <a:chOff x="6051440" y="821428"/>
            <a:chExt cx="1469295" cy="28555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C7EDC9F-C1B6-4FD4-B382-7A5AC3115010}"/>
                </a:ext>
              </a:extLst>
            </p:cNvPr>
            <p:cNvSpPr/>
            <p:nvPr/>
          </p:nvSpPr>
          <p:spPr>
            <a:xfrm>
              <a:off x="6051440" y="850957"/>
              <a:ext cx="205417" cy="256029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88D915B-549F-463E-AE7D-E263B0869C6E}"/>
                </a:ext>
              </a:extLst>
            </p:cNvPr>
            <p:cNvSpPr/>
            <p:nvPr/>
          </p:nvSpPr>
          <p:spPr>
            <a:xfrm>
              <a:off x="6356240" y="830348"/>
              <a:ext cx="205417" cy="256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ABB7898-1EF0-4A58-81E9-847543140713}"/>
                </a:ext>
              </a:extLst>
            </p:cNvPr>
            <p:cNvSpPr/>
            <p:nvPr/>
          </p:nvSpPr>
          <p:spPr>
            <a:xfrm>
              <a:off x="6661040" y="821428"/>
              <a:ext cx="205417" cy="256029"/>
            </a:xfrm>
            <a:prstGeom prst="ellipse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525A7E7-78A9-440F-A317-43F2AD57248D}"/>
                </a:ext>
              </a:extLst>
            </p:cNvPr>
            <p:cNvSpPr/>
            <p:nvPr/>
          </p:nvSpPr>
          <p:spPr>
            <a:xfrm>
              <a:off x="6976906" y="821428"/>
              <a:ext cx="205417" cy="256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91EAD41-F978-43ED-A028-FEEA8381DA82}"/>
                </a:ext>
              </a:extLst>
            </p:cNvPr>
            <p:cNvSpPr/>
            <p:nvPr/>
          </p:nvSpPr>
          <p:spPr>
            <a:xfrm>
              <a:off x="7315318" y="821428"/>
              <a:ext cx="205417" cy="256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37642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4CCB79-D514-4A6C-8C73-7E9E7ABDB79B}"/>
              </a:ext>
            </a:extLst>
          </p:cNvPr>
          <p:cNvSpPr/>
          <p:nvPr/>
        </p:nvSpPr>
        <p:spPr>
          <a:xfrm>
            <a:off x="1454260" y="2490257"/>
            <a:ext cx="9150967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76512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4EC7E3-F39C-4B3C-9106-51DD88527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842" y="1456469"/>
            <a:ext cx="2492268" cy="2246449"/>
          </a:xfrm>
          <a:prstGeom prst="round2Same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731FF0D3-9482-4C4D-8B31-FD0D881B3B7D}"/>
              </a:ext>
            </a:extLst>
          </p:cNvPr>
          <p:cNvSpPr txBox="1">
            <a:spLocks/>
          </p:cNvSpPr>
          <p:nvPr/>
        </p:nvSpPr>
        <p:spPr>
          <a:xfrm>
            <a:off x="5028468" y="1456468"/>
            <a:ext cx="2492268" cy="2246449"/>
          </a:xfrm>
          <a:prstGeom prst="round2Same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7ABC8D80-174E-4E64-A4D7-12A7A6F9CBE0}"/>
              </a:ext>
            </a:extLst>
          </p:cNvPr>
          <p:cNvSpPr txBox="1">
            <a:spLocks/>
          </p:cNvSpPr>
          <p:nvPr/>
        </p:nvSpPr>
        <p:spPr>
          <a:xfrm>
            <a:off x="8869790" y="1456470"/>
            <a:ext cx="2492268" cy="2246448"/>
          </a:xfrm>
          <a:prstGeom prst="round2Same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1D431-A092-4DB6-BA9F-1C3F47190563}"/>
              </a:ext>
            </a:extLst>
          </p:cNvPr>
          <p:cNvSpPr txBox="1"/>
          <p:nvPr/>
        </p:nvSpPr>
        <p:spPr>
          <a:xfrm>
            <a:off x="8923361" y="2030952"/>
            <a:ext cx="2647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VARIABLES</a:t>
            </a:r>
            <a:endParaRPr lang="en-US" sz="4400" dirty="0">
              <a:solidFill>
                <a:schemeClr val="bg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7C365B8-1BA4-43F1-9175-CF2047211432}"/>
              </a:ext>
            </a:extLst>
          </p:cNvPr>
          <p:cNvGrpSpPr/>
          <p:nvPr/>
        </p:nvGrpSpPr>
        <p:grpSpPr>
          <a:xfrm>
            <a:off x="5028474" y="3110198"/>
            <a:ext cx="2972549" cy="3450471"/>
            <a:chOff x="5028474" y="3110198"/>
            <a:chExt cx="2972549" cy="345047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6AEA204-7019-4304-9673-69FC0A4D09F3}"/>
                </a:ext>
              </a:extLst>
            </p:cNvPr>
            <p:cNvSpPr/>
            <p:nvPr/>
          </p:nvSpPr>
          <p:spPr>
            <a:xfrm rot="10800000">
              <a:off x="5028474" y="3110198"/>
              <a:ext cx="2492261" cy="3450471"/>
            </a:xfrm>
            <a:custGeom>
              <a:avLst/>
              <a:gdLst>
                <a:gd name="connsiteX0" fmla="*/ 1995513 w 1995513"/>
                <a:gd name="connsiteY0" fmla="*/ 3450471 h 3450471"/>
                <a:gd name="connsiteX1" fmla="*/ 1611564 w 1995513"/>
                <a:gd name="connsiteY1" fmla="*/ 3450471 h 3450471"/>
                <a:gd name="connsiteX2" fmla="*/ 1068481 w 1995513"/>
                <a:gd name="connsiteY2" fmla="*/ 2935173 h 3450471"/>
                <a:gd name="connsiteX3" fmla="*/ 525398 w 1995513"/>
                <a:gd name="connsiteY3" fmla="*/ 3450471 h 3450471"/>
                <a:gd name="connsiteX4" fmla="*/ 0 w 1995513"/>
                <a:gd name="connsiteY4" fmla="*/ 3450471 h 3450471"/>
                <a:gd name="connsiteX5" fmla="*/ 0 w 1995513"/>
                <a:gd name="connsiteY5" fmla="*/ 332592 h 3450471"/>
                <a:gd name="connsiteX6" fmla="*/ 332592 w 1995513"/>
                <a:gd name="connsiteY6" fmla="*/ 0 h 3450471"/>
                <a:gd name="connsiteX7" fmla="*/ 1662921 w 1995513"/>
                <a:gd name="connsiteY7" fmla="*/ 0 h 3450471"/>
                <a:gd name="connsiteX8" fmla="*/ 1995513 w 1995513"/>
                <a:gd name="connsiteY8" fmla="*/ 332592 h 345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95513" h="3450471">
                  <a:moveTo>
                    <a:pt x="1995513" y="3450471"/>
                  </a:moveTo>
                  <a:lnTo>
                    <a:pt x="1611564" y="3450471"/>
                  </a:lnTo>
                  <a:cubicBezTo>
                    <a:pt x="1611564" y="3165880"/>
                    <a:pt x="1368417" y="2935173"/>
                    <a:pt x="1068481" y="2935173"/>
                  </a:cubicBezTo>
                  <a:cubicBezTo>
                    <a:pt x="768545" y="2935173"/>
                    <a:pt x="525398" y="3165880"/>
                    <a:pt x="525398" y="3450471"/>
                  </a:cubicBezTo>
                  <a:lnTo>
                    <a:pt x="0" y="3450471"/>
                  </a:lnTo>
                  <a:lnTo>
                    <a:pt x="0" y="332592"/>
                  </a:lnTo>
                  <a:cubicBezTo>
                    <a:pt x="0" y="148907"/>
                    <a:pt x="148907" y="0"/>
                    <a:pt x="332592" y="0"/>
                  </a:cubicBezTo>
                  <a:lnTo>
                    <a:pt x="1662921" y="0"/>
                  </a:lnTo>
                  <a:cubicBezTo>
                    <a:pt x="1846606" y="0"/>
                    <a:pt x="1995513" y="148907"/>
                    <a:pt x="1995513" y="33259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sx="107000" sy="107000" algn="ctr" rotWithShape="0">
                <a:schemeClr val="tx1">
                  <a:alpha val="2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IN"/>
                <a:t>284807 row x 31 columns</a:t>
              </a:r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ED0CFC8-908A-4B29-AE6F-51EFD1A04CB9}"/>
                </a:ext>
              </a:extLst>
            </p:cNvPr>
            <p:cNvSpPr txBox="1"/>
            <p:nvPr/>
          </p:nvSpPr>
          <p:spPr>
            <a:xfrm>
              <a:off x="5341312" y="3895527"/>
              <a:ext cx="2659711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IN" dirty="0">
                  <a:solidFill>
                    <a:srgbClr val="00B0F0"/>
                  </a:solidFill>
                  <a:latin typeface="Copperplate Gothic Bold" panose="020E0705020206020404" pitchFamily="34" charset="0"/>
                </a:rPr>
                <a:t>284807 ROWS </a:t>
              </a:r>
            </a:p>
            <a:p>
              <a:pPr>
                <a:lnSpc>
                  <a:spcPct val="200000"/>
                </a:lnSpc>
              </a:pPr>
              <a:r>
                <a:rPr lang="en-IN" dirty="0">
                  <a:solidFill>
                    <a:srgbClr val="00B0F0"/>
                  </a:solidFill>
                  <a:latin typeface="Copperplate Gothic Bold" panose="020E0705020206020404" pitchFamily="34" charset="0"/>
                </a:rPr>
                <a:t>              X</a:t>
              </a:r>
            </a:p>
            <a:p>
              <a:pPr>
                <a:lnSpc>
                  <a:spcPct val="200000"/>
                </a:lnSpc>
              </a:pPr>
              <a:r>
                <a:rPr lang="en-IN" dirty="0">
                  <a:solidFill>
                    <a:srgbClr val="00B0F0"/>
                  </a:solidFill>
                  <a:latin typeface="Copperplate Gothic Bold" panose="020E0705020206020404" pitchFamily="34" charset="0"/>
                </a:rPr>
                <a:t> 31 COLUMNS</a:t>
              </a:r>
            </a:p>
            <a:p>
              <a:endParaRPr lang="en-IN" dirty="0">
                <a:solidFill>
                  <a:schemeClr val="accent5">
                    <a:lumMod val="75000"/>
                  </a:schemeClr>
                </a:solidFill>
                <a:latin typeface="Copperplate Gothic Bold" panose="020E0705020206020404" pitchFamily="34" charset="0"/>
              </a:endParaRPr>
            </a:p>
            <a:p>
              <a:endParaRPr lang="en-US" dirty="0">
                <a:solidFill>
                  <a:schemeClr val="accent5">
                    <a:lumMod val="75000"/>
                  </a:schemeClr>
                </a:solidFill>
                <a:latin typeface="Copperplate Gothic Bold" panose="020E0705020206020404" pitchFamily="34" charset="0"/>
              </a:endParaRPr>
            </a:p>
            <a:p>
              <a:endParaRPr lang="en-US" dirty="0">
                <a:solidFill>
                  <a:schemeClr val="accent5">
                    <a:lumMod val="75000"/>
                  </a:schemeClr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4D1B71D-3D88-49F7-BF84-0F49D5881E25}"/>
              </a:ext>
            </a:extLst>
          </p:cNvPr>
          <p:cNvGrpSpPr/>
          <p:nvPr/>
        </p:nvGrpSpPr>
        <p:grpSpPr>
          <a:xfrm>
            <a:off x="8869781" y="3166038"/>
            <a:ext cx="2950395" cy="3447010"/>
            <a:chOff x="8869781" y="3166038"/>
            <a:chExt cx="2950395" cy="344701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87EE5E9-D6F9-4C43-8E45-9ACC5881CE16}"/>
                </a:ext>
              </a:extLst>
            </p:cNvPr>
            <p:cNvSpPr/>
            <p:nvPr/>
          </p:nvSpPr>
          <p:spPr>
            <a:xfrm rot="10800000">
              <a:off x="8869781" y="3166038"/>
              <a:ext cx="2492275" cy="3338794"/>
            </a:xfrm>
            <a:custGeom>
              <a:avLst/>
              <a:gdLst>
                <a:gd name="connsiteX0" fmla="*/ 1995513 w 1995513"/>
                <a:gd name="connsiteY0" fmla="*/ 3450471 h 3450471"/>
                <a:gd name="connsiteX1" fmla="*/ 1611564 w 1995513"/>
                <a:gd name="connsiteY1" fmla="*/ 3450471 h 3450471"/>
                <a:gd name="connsiteX2" fmla="*/ 1068481 w 1995513"/>
                <a:gd name="connsiteY2" fmla="*/ 2935173 h 3450471"/>
                <a:gd name="connsiteX3" fmla="*/ 525398 w 1995513"/>
                <a:gd name="connsiteY3" fmla="*/ 3450471 h 3450471"/>
                <a:gd name="connsiteX4" fmla="*/ 0 w 1995513"/>
                <a:gd name="connsiteY4" fmla="*/ 3450471 h 3450471"/>
                <a:gd name="connsiteX5" fmla="*/ 0 w 1995513"/>
                <a:gd name="connsiteY5" fmla="*/ 332592 h 3450471"/>
                <a:gd name="connsiteX6" fmla="*/ 332592 w 1995513"/>
                <a:gd name="connsiteY6" fmla="*/ 0 h 3450471"/>
                <a:gd name="connsiteX7" fmla="*/ 1662921 w 1995513"/>
                <a:gd name="connsiteY7" fmla="*/ 0 h 3450471"/>
                <a:gd name="connsiteX8" fmla="*/ 1995513 w 1995513"/>
                <a:gd name="connsiteY8" fmla="*/ 332592 h 345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95513" h="3450471">
                  <a:moveTo>
                    <a:pt x="1995513" y="3450471"/>
                  </a:moveTo>
                  <a:lnTo>
                    <a:pt x="1611564" y="3450471"/>
                  </a:lnTo>
                  <a:cubicBezTo>
                    <a:pt x="1611564" y="3165880"/>
                    <a:pt x="1368417" y="2935173"/>
                    <a:pt x="1068481" y="2935173"/>
                  </a:cubicBezTo>
                  <a:cubicBezTo>
                    <a:pt x="768545" y="2935173"/>
                    <a:pt x="525398" y="3165880"/>
                    <a:pt x="525398" y="3450471"/>
                  </a:cubicBezTo>
                  <a:lnTo>
                    <a:pt x="0" y="3450471"/>
                  </a:lnTo>
                  <a:lnTo>
                    <a:pt x="0" y="332592"/>
                  </a:lnTo>
                  <a:cubicBezTo>
                    <a:pt x="0" y="148907"/>
                    <a:pt x="148907" y="0"/>
                    <a:pt x="332592" y="0"/>
                  </a:cubicBezTo>
                  <a:lnTo>
                    <a:pt x="1662921" y="0"/>
                  </a:lnTo>
                  <a:cubicBezTo>
                    <a:pt x="1846606" y="0"/>
                    <a:pt x="1995513" y="148907"/>
                    <a:pt x="1995513" y="33259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sx="107000" sy="107000" algn="ctr" rotWithShape="0">
                <a:schemeClr val="tx1">
                  <a:alpha val="23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6311FC8-5F0C-4A5E-A749-C5C9AC6510A1}"/>
                </a:ext>
              </a:extLst>
            </p:cNvPr>
            <p:cNvSpPr txBox="1"/>
            <p:nvPr/>
          </p:nvSpPr>
          <p:spPr>
            <a:xfrm>
              <a:off x="8869790" y="3812281"/>
              <a:ext cx="2950386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solidFill>
                    <a:srgbClr val="00B0F0"/>
                  </a:solidFill>
                </a:rPr>
                <a:t>V1-V28</a:t>
              </a:r>
              <a:r>
                <a:rPr lang="en-IN" sz="1600" b="1" dirty="0"/>
                <a:t> – </a:t>
              </a:r>
              <a:r>
                <a:rPr lang="en-IN" sz="1600" dirty="0"/>
                <a:t>PCA components  </a:t>
              </a:r>
            </a:p>
            <a:p>
              <a:r>
                <a:rPr lang="en-IN" sz="1600" dirty="0"/>
                <a:t>of the original variables</a:t>
              </a:r>
            </a:p>
            <a:p>
              <a:r>
                <a:rPr lang="en-US" sz="1600" b="1" dirty="0">
                  <a:solidFill>
                    <a:srgbClr val="00B0F0"/>
                  </a:solidFill>
                </a:rPr>
                <a:t>Time</a:t>
              </a:r>
              <a:r>
                <a:rPr lang="en-US" sz="1600" b="1" dirty="0"/>
                <a:t> - </a:t>
              </a:r>
              <a:r>
                <a:rPr lang="en-US" sz="1600" dirty="0"/>
                <a:t>Number of seconds elapsed between this </a:t>
              </a:r>
            </a:p>
            <a:p>
              <a:r>
                <a:rPr lang="en-US" sz="1600" dirty="0"/>
                <a:t>transaction and the first transaction in the dataset</a:t>
              </a:r>
            </a:p>
            <a:p>
              <a:pPr fontAlgn="base"/>
              <a:r>
                <a:rPr lang="en-US" sz="1600" b="1" dirty="0">
                  <a:solidFill>
                    <a:srgbClr val="00B0F0"/>
                  </a:solidFill>
                </a:rPr>
                <a:t>Amount</a:t>
              </a:r>
              <a:r>
                <a:rPr lang="en-US" sz="1600" b="1" dirty="0"/>
                <a:t> – </a:t>
              </a:r>
              <a:r>
                <a:rPr lang="en-US" sz="1600" dirty="0"/>
                <a:t>Transaction</a:t>
              </a:r>
            </a:p>
            <a:p>
              <a:pPr fontAlgn="base"/>
              <a:r>
                <a:rPr lang="en-US" sz="1600" dirty="0"/>
                <a:t>amount</a:t>
              </a:r>
            </a:p>
            <a:p>
              <a:pPr fontAlgn="base"/>
              <a:r>
                <a:rPr lang="en-US" sz="1600" b="1" dirty="0">
                  <a:solidFill>
                    <a:srgbClr val="00B0F0"/>
                  </a:solidFill>
                </a:rPr>
                <a:t>Class</a:t>
              </a:r>
              <a:r>
                <a:rPr lang="en-US" sz="1600" b="1" dirty="0"/>
                <a:t> – </a:t>
              </a:r>
              <a:r>
                <a:rPr lang="en-US" sz="1600" dirty="0"/>
                <a:t>Target Variable</a:t>
              </a:r>
            </a:p>
            <a:p>
              <a:endParaRPr lang="en-US" sz="1600" dirty="0"/>
            </a:p>
            <a:p>
              <a:endParaRPr lang="en-US" sz="16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307B5D9-B4F5-4A0F-BA0B-AD427A20EC56}"/>
              </a:ext>
            </a:extLst>
          </p:cNvPr>
          <p:cNvSpPr txBox="1"/>
          <p:nvPr/>
        </p:nvSpPr>
        <p:spPr>
          <a:xfrm>
            <a:off x="5026238" y="2035549"/>
            <a:ext cx="2852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  DATASIZE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A260CF-C710-4C0A-A3CE-FB5813546939}"/>
              </a:ext>
            </a:extLst>
          </p:cNvPr>
          <p:cNvSpPr txBox="1"/>
          <p:nvPr/>
        </p:nvSpPr>
        <p:spPr>
          <a:xfrm>
            <a:off x="2828566" y="52754"/>
            <a:ext cx="76852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D A T A S E 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DEA6D3-5ECB-4D45-82BE-200C4417FEC8}"/>
              </a:ext>
            </a:extLst>
          </p:cNvPr>
          <p:cNvGrpSpPr/>
          <p:nvPr/>
        </p:nvGrpSpPr>
        <p:grpSpPr>
          <a:xfrm>
            <a:off x="6051440" y="821428"/>
            <a:ext cx="1469295" cy="285558"/>
            <a:chOff x="6051440" y="821428"/>
            <a:chExt cx="1469295" cy="285558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4815D14-33CF-4821-AFCD-C587B5C3EFC8}"/>
                </a:ext>
              </a:extLst>
            </p:cNvPr>
            <p:cNvSpPr/>
            <p:nvPr/>
          </p:nvSpPr>
          <p:spPr>
            <a:xfrm>
              <a:off x="6051440" y="850957"/>
              <a:ext cx="205417" cy="256029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1343378-2E08-4526-9E13-558562A0163C}"/>
                </a:ext>
              </a:extLst>
            </p:cNvPr>
            <p:cNvSpPr/>
            <p:nvPr/>
          </p:nvSpPr>
          <p:spPr>
            <a:xfrm>
              <a:off x="6356240" y="830348"/>
              <a:ext cx="205417" cy="25602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9175AC5-F179-45A1-99C6-225D094391F7}"/>
                </a:ext>
              </a:extLst>
            </p:cNvPr>
            <p:cNvSpPr/>
            <p:nvPr/>
          </p:nvSpPr>
          <p:spPr>
            <a:xfrm>
              <a:off x="6661040" y="821428"/>
              <a:ext cx="205417" cy="256029"/>
            </a:xfrm>
            <a:prstGeom prst="ellipse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2B74192-A8CD-4B1D-B0FC-389D773A3AAB}"/>
                </a:ext>
              </a:extLst>
            </p:cNvPr>
            <p:cNvSpPr/>
            <p:nvPr/>
          </p:nvSpPr>
          <p:spPr>
            <a:xfrm>
              <a:off x="6976906" y="821428"/>
              <a:ext cx="205417" cy="25602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A30CA21-3602-4299-A682-88537D0AF7DB}"/>
                </a:ext>
              </a:extLst>
            </p:cNvPr>
            <p:cNvSpPr/>
            <p:nvPr/>
          </p:nvSpPr>
          <p:spPr>
            <a:xfrm>
              <a:off x="7315318" y="821428"/>
              <a:ext cx="205417" cy="2560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A76A21A-B3FD-47D8-9613-5C107B7C649B}"/>
              </a:ext>
            </a:extLst>
          </p:cNvPr>
          <p:cNvSpPr txBox="1"/>
          <p:nvPr/>
        </p:nvSpPr>
        <p:spPr>
          <a:xfrm>
            <a:off x="1446009" y="2004772"/>
            <a:ext cx="28523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000" dirty="0">
                <a:solidFill>
                  <a:schemeClr val="bg1"/>
                </a:solidFill>
              </a:rPr>
              <a:t>SOURCE</a:t>
            </a:r>
            <a:endParaRPr lang="en-US" sz="440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DB1593-7373-4BC6-ABC7-CC2B42A7A099}"/>
              </a:ext>
            </a:extLst>
          </p:cNvPr>
          <p:cNvGrpSpPr/>
          <p:nvPr/>
        </p:nvGrpSpPr>
        <p:grpSpPr>
          <a:xfrm>
            <a:off x="1274838" y="2974660"/>
            <a:ext cx="2717429" cy="3530172"/>
            <a:chOff x="1274838" y="2974660"/>
            <a:chExt cx="2717429" cy="353017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34ADB93-85B8-4757-ADA5-59249DBC1D57}"/>
                </a:ext>
              </a:extLst>
            </p:cNvPr>
            <p:cNvGrpSpPr/>
            <p:nvPr/>
          </p:nvGrpSpPr>
          <p:grpSpPr>
            <a:xfrm>
              <a:off x="1274838" y="3166037"/>
              <a:ext cx="2717429" cy="3338795"/>
              <a:chOff x="1274838" y="3166037"/>
              <a:chExt cx="2717429" cy="3338795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A9F2246F-F107-4E8A-896A-7EAFE51B7051}"/>
                  </a:ext>
                </a:extLst>
              </p:cNvPr>
              <p:cNvGrpSpPr/>
              <p:nvPr/>
            </p:nvGrpSpPr>
            <p:grpSpPr>
              <a:xfrm>
                <a:off x="1274838" y="3166037"/>
                <a:ext cx="2717429" cy="3338795"/>
                <a:chOff x="1274838" y="3166037"/>
                <a:chExt cx="2717429" cy="3338795"/>
              </a:xfrm>
            </p:grpSpPr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1B0539B8-3837-4D4C-97FA-1B4FF0DF5F6F}"/>
                    </a:ext>
                  </a:extLst>
                </p:cNvPr>
                <p:cNvSpPr/>
                <p:nvPr/>
              </p:nvSpPr>
              <p:spPr>
                <a:xfrm rot="10800000">
                  <a:off x="1274838" y="3166037"/>
                  <a:ext cx="2492271" cy="3338795"/>
                </a:xfrm>
                <a:custGeom>
                  <a:avLst/>
                  <a:gdLst>
                    <a:gd name="connsiteX0" fmla="*/ 1995513 w 1995513"/>
                    <a:gd name="connsiteY0" fmla="*/ 3450471 h 3450471"/>
                    <a:gd name="connsiteX1" fmla="*/ 1611564 w 1995513"/>
                    <a:gd name="connsiteY1" fmla="*/ 3450471 h 3450471"/>
                    <a:gd name="connsiteX2" fmla="*/ 1068481 w 1995513"/>
                    <a:gd name="connsiteY2" fmla="*/ 2935173 h 3450471"/>
                    <a:gd name="connsiteX3" fmla="*/ 525398 w 1995513"/>
                    <a:gd name="connsiteY3" fmla="*/ 3450471 h 3450471"/>
                    <a:gd name="connsiteX4" fmla="*/ 0 w 1995513"/>
                    <a:gd name="connsiteY4" fmla="*/ 3450471 h 3450471"/>
                    <a:gd name="connsiteX5" fmla="*/ 0 w 1995513"/>
                    <a:gd name="connsiteY5" fmla="*/ 332592 h 3450471"/>
                    <a:gd name="connsiteX6" fmla="*/ 332592 w 1995513"/>
                    <a:gd name="connsiteY6" fmla="*/ 0 h 3450471"/>
                    <a:gd name="connsiteX7" fmla="*/ 1662921 w 1995513"/>
                    <a:gd name="connsiteY7" fmla="*/ 0 h 3450471"/>
                    <a:gd name="connsiteX8" fmla="*/ 1995513 w 1995513"/>
                    <a:gd name="connsiteY8" fmla="*/ 332592 h 3450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95513" h="3450471">
                      <a:moveTo>
                        <a:pt x="1995513" y="3450471"/>
                      </a:moveTo>
                      <a:lnTo>
                        <a:pt x="1611564" y="3450471"/>
                      </a:lnTo>
                      <a:cubicBezTo>
                        <a:pt x="1611564" y="3165880"/>
                        <a:pt x="1368417" y="2935173"/>
                        <a:pt x="1068481" y="2935173"/>
                      </a:cubicBezTo>
                      <a:cubicBezTo>
                        <a:pt x="768545" y="2935173"/>
                        <a:pt x="525398" y="3165880"/>
                        <a:pt x="525398" y="3450471"/>
                      </a:cubicBezTo>
                      <a:lnTo>
                        <a:pt x="0" y="3450471"/>
                      </a:lnTo>
                      <a:lnTo>
                        <a:pt x="0" y="332592"/>
                      </a:lnTo>
                      <a:cubicBezTo>
                        <a:pt x="0" y="148907"/>
                        <a:pt x="148907" y="0"/>
                        <a:pt x="332592" y="0"/>
                      </a:cubicBezTo>
                      <a:lnTo>
                        <a:pt x="1662921" y="0"/>
                      </a:lnTo>
                      <a:cubicBezTo>
                        <a:pt x="1846606" y="0"/>
                        <a:pt x="1995513" y="148907"/>
                        <a:pt x="1995513" y="33259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127000" sx="107000" sy="107000" algn="ctr" rotWithShape="0">
                    <a:schemeClr val="tx1">
                      <a:alpha val="23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2E9E64D-63AF-451D-8206-85996C1D29B5}"/>
                    </a:ext>
                  </a:extLst>
                </p:cNvPr>
                <p:cNvSpPr txBox="1"/>
                <p:nvPr/>
              </p:nvSpPr>
              <p:spPr>
                <a:xfrm>
                  <a:off x="1274842" y="4891273"/>
                  <a:ext cx="27174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hlinkClick r:id="rId4"/>
                    </a:rPr>
                    <a:t>https://www.kaggle.com/mlg-ulb/creditcardfraud</a:t>
                  </a:r>
                  <a:endParaRPr lang="en-US" dirty="0"/>
                </a:p>
              </p:txBody>
            </p:sp>
          </p:grpSp>
          <p:pic>
            <p:nvPicPr>
              <p:cNvPr id="15" name="Picture 14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B1064A02-EEC3-4544-94A2-230BBF59EC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9090" y="4149014"/>
                <a:ext cx="2049238" cy="791472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B8A8C4-E547-4D57-923D-9CACEAB1AA76}"/>
                </a:ext>
              </a:extLst>
            </p:cNvPr>
            <p:cNvSpPr txBox="1"/>
            <p:nvPr/>
          </p:nvSpPr>
          <p:spPr>
            <a:xfrm>
              <a:off x="2101040" y="2974660"/>
              <a:ext cx="9453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Copperplate Gothic Bold" panose="020E0705020206020404" pitchFamily="34" charset="0"/>
                </a:rPr>
                <a:t>1</a:t>
              </a:r>
              <a:endParaRPr lang="en-US" sz="2400" dirty="0">
                <a:solidFill>
                  <a:schemeClr val="bg1"/>
                </a:solidFill>
                <a:latin typeface="Copperplate Gothic Bold" panose="020E0705020206020404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D7CBE3A-6CC3-4776-A7E4-BBB099EF926A}"/>
              </a:ext>
            </a:extLst>
          </p:cNvPr>
          <p:cNvSpPr txBox="1"/>
          <p:nvPr/>
        </p:nvSpPr>
        <p:spPr>
          <a:xfrm>
            <a:off x="5921120" y="2936045"/>
            <a:ext cx="945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2</a:t>
            </a:r>
            <a:endParaRPr lang="en-US" sz="2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6389AC-4697-469A-B9C4-2E01922D7AC7}"/>
              </a:ext>
            </a:extLst>
          </p:cNvPr>
          <p:cNvSpPr txBox="1"/>
          <p:nvPr/>
        </p:nvSpPr>
        <p:spPr>
          <a:xfrm>
            <a:off x="9774340" y="2959377"/>
            <a:ext cx="945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3</a:t>
            </a:r>
            <a:endParaRPr lang="en-US" sz="24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76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3" grpId="0"/>
      <p:bldP spid="19" grpId="0"/>
      <p:bldP spid="32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CB40E8A5-4AEA-4A45-B943-1EDD96642497}"/>
              </a:ext>
            </a:extLst>
          </p:cNvPr>
          <p:cNvGrpSpPr/>
          <p:nvPr/>
        </p:nvGrpSpPr>
        <p:grpSpPr>
          <a:xfrm>
            <a:off x="3028123" y="1692312"/>
            <a:ext cx="8368748" cy="3370448"/>
            <a:chOff x="3028123" y="1692312"/>
            <a:chExt cx="8368748" cy="337044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96E97D5-63F6-4CC8-AC7E-8DD7E94F7D89}"/>
                </a:ext>
              </a:extLst>
            </p:cNvPr>
            <p:cNvSpPr txBox="1"/>
            <p:nvPr/>
          </p:nvSpPr>
          <p:spPr>
            <a:xfrm>
              <a:off x="3028123" y="1692312"/>
              <a:ext cx="8368748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atin typeface="Arial Rounded MT Bold" panose="020F0704030504030204" pitchFamily="34" charset="0"/>
                </a:rPr>
                <a:t>P R O B L E M S  </a:t>
              </a:r>
            </a:p>
            <a:p>
              <a:pPr algn="ctr"/>
              <a:r>
                <a:rPr lang="en-US" sz="6000" dirty="0">
                  <a:latin typeface="Arial Rounded MT Bold" panose="020F0704030504030204" pitchFamily="34" charset="0"/>
                </a:rPr>
                <a:t>T O  B E  </a:t>
              </a:r>
            </a:p>
            <a:p>
              <a:pPr algn="ctr"/>
              <a:r>
                <a:rPr lang="en-US" sz="6000" dirty="0">
                  <a:latin typeface="Arial Rounded MT Bold" panose="020F0704030504030204" pitchFamily="34" charset="0"/>
                </a:rPr>
                <a:t>S O L V E D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D47FEA3-B505-4109-BFA6-6FE10897C4E6}"/>
                </a:ext>
              </a:extLst>
            </p:cNvPr>
            <p:cNvGrpSpPr/>
            <p:nvPr/>
          </p:nvGrpSpPr>
          <p:grpSpPr>
            <a:xfrm>
              <a:off x="6458948" y="4790454"/>
              <a:ext cx="1469295" cy="272306"/>
              <a:chOff x="6458948" y="4790454"/>
              <a:chExt cx="1469295" cy="272306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2D09106-A95A-4DBF-82EF-65506E75C148}"/>
                  </a:ext>
                </a:extLst>
              </p:cNvPr>
              <p:cNvSpPr/>
              <p:nvPr/>
            </p:nvSpPr>
            <p:spPr>
              <a:xfrm>
                <a:off x="6458948" y="4806731"/>
                <a:ext cx="205417" cy="256029"/>
              </a:xfrm>
              <a:prstGeom prst="ellipse">
                <a:avLst/>
              </a:pr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550FFC27-5AA2-47EC-9E04-87ADEDB4BB7E}"/>
                  </a:ext>
                </a:extLst>
              </p:cNvPr>
              <p:cNvSpPr/>
              <p:nvPr/>
            </p:nvSpPr>
            <p:spPr>
              <a:xfrm>
                <a:off x="6763748" y="4799374"/>
                <a:ext cx="205417" cy="25602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1B76F89-B3A3-42CC-98BC-1FA606FDF1A8}"/>
                  </a:ext>
                </a:extLst>
              </p:cNvPr>
              <p:cNvSpPr/>
              <p:nvPr/>
            </p:nvSpPr>
            <p:spPr>
              <a:xfrm>
                <a:off x="7068548" y="4790454"/>
                <a:ext cx="205417" cy="256029"/>
              </a:xfrm>
              <a:prstGeom prst="ellipse">
                <a:avLst/>
              </a:prstGeom>
              <a:solidFill>
                <a:srgbClr val="FF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B50BE80-B356-4B7C-B02F-9165C53AC780}"/>
                  </a:ext>
                </a:extLst>
              </p:cNvPr>
              <p:cNvSpPr/>
              <p:nvPr/>
            </p:nvSpPr>
            <p:spPr>
              <a:xfrm>
                <a:off x="7384414" y="4790454"/>
                <a:ext cx="205417" cy="25602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3A242B6-37FB-445D-8B90-E946E7D4C190}"/>
                  </a:ext>
                </a:extLst>
              </p:cNvPr>
              <p:cNvSpPr/>
              <p:nvPr/>
            </p:nvSpPr>
            <p:spPr>
              <a:xfrm>
                <a:off x="7722826" y="4790454"/>
                <a:ext cx="205417" cy="25602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B2C426-3211-47F3-AF8B-D1430B6CE184}"/>
              </a:ext>
            </a:extLst>
          </p:cNvPr>
          <p:cNvGrpSpPr/>
          <p:nvPr/>
        </p:nvGrpSpPr>
        <p:grpSpPr>
          <a:xfrm>
            <a:off x="-9509960" y="-14458"/>
            <a:ext cx="13472360" cy="6858000"/>
            <a:chOff x="409405" y="-23757"/>
            <a:chExt cx="11190514" cy="685800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C47AC20-AF0C-47B6-915F-39C802BC8397}"/>
                </a:ext>
              </a:extLst>
            </p:cNvPr>
            <p:cNvGrpSpPr/>
            <p:nvPr/>
          </p:nvGrpSpPr>
          <p:grpSpPr>
            <a:xfrm>
              <a:off x="409405" y="-23757"/>
              <a:ext cx="11190514" cy="6858000"/>
              <a:chOff x="0" y="-14595"/>
              <a:chExt cx="11190514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7B48375-A33D-4BFC-83BA-64F0CFC2084A}"/>
                  </a:ext>
                </a:extLst>
              </p:cNvPr>
              <p:cNvSpPr/>
              <p:nvPr/>
            </p:nvSpPr>
            <p:spPr>
              <a:xfrm>
                <a:off x="0" y="-14595"/>
                <a:ext cx="10548257" cy="6858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DC81AFF-6469-4AE0-92D8-BEE3B76B0988}"/>
                  </a:ext>
                </a:extLst>
              </p:cNvPr>
              <p:cNvGrpSpPr/>
              <p:nvPr/>
            </p:nvGrpSpPr>
            <p:grpSpPr>
              <a:xfrm>
                <a:off x="10548256" y="3053444"/>
                <a:ext cx="642258" cy="751114"/>
                <a:chOff x="10548256" y="3053444"/>
                <a:chExt cx="642258" cy="751114"/>
              </a:xfrm>
            </p:grpSpPr>
            <p:sp>
              <p:nvSpPr>
                <p:cNvPr id="5" name="Rectangle: Top Corners Rounded 4">
                  <a:extLst>
                    <a:ext uri="{FF2B5EF4-FFF2-40B4-BE49-F238E27FC236}">
                      <a16:creationId xmlns:a16="http://schemas.microsoft.com/office/drawing/2014/main" id="{CB0BF88A-AA08-4496-A406-2B856741DF0A}"/>
                    </a:ext>
                  </a:extLst>
                </p:cNvPr>
                <p:cNvSpPr/>
                <p:nvPr/>
              </p:nvSpPr>
              <p:spPr>
                <a:xfrm rot="5400000">
                  <a:off x="10493828" y="3107872"/>
                  <a:ext cx="751114" cy="642257"/>
                </a:xfrm>
                <a:prstGeom prst="round2Same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7723ED9-D1C5-4669-AF8A-A23B517D6B19}"/>
                    </a:ext>
                  </a:extLst>
                </p:cNvPr>
                <p:cNvSpPr txBox="1"/>
                <p:nvPr/>
              </p:nvSpPr>
              <p:spPr>
                <a:xfrm>
                  <a:off x="10548257" y="3136612"/>
                  <a:ext cx="64225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solidFill>
                        <a:schemeClr val="bg1"/>
                      </a:solidFill>
                      <a:latin typeface="Copperplate Gothic Bold" panose="020E0705020206020404" pitchFamily="34" charset="0"/>
                    </a:rPr>
                    <a:t>1</a:t>
                  </a:r>
                  <a:endParaRPr lang="en-US" dirty="0">
                    <a:solidFill>
                      <a:schemeClr val="bg1"/>
                    </a:solidFill>
                    <a:latin typeface="Copperplate Gothic Bold" panose="020E0705020206020404" pitchFamily="34" charset="0"/>
                  </a:endParaRPr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F17CC51-6B00-4C76-9271-E2614134F7A2}"/>
                </a:ext>
              </a:extLst>
            </p:cNvPr>
            <p:cNvGrpSpPr/>
            <p:nvPr/>
          </p:nvGrpSpPr>
          <p:grpSpPr>
            <a:xfrm>
              <a:off x="5140854" y="392442"/>
              <a:ext cx="4884909" cy="6123171"/>
              <a:chOff x="5140854" y="392442"/>
              <a:chExt cx="4884909" cy="6123171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361E31C7-9A56-4A3E-B39C-CE23DBD5B4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0854" y="1458704"/>
                <a:ext cx="4884909" cy="5056909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91D01F2-BE44-41DB-9E92-97AC4EEAF036}"/>
                  </a:ext>
                </a:extLst>
              </p:cNvPr>
              <p:cNvSpPr txBox="1"/>
              <p:nvPr/>
            </p:nvSpPr>
            <p:spPr>
              <a:xfrm>
                <a:off x="6193731" y="392442"/>
                <a:ext cx="383203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Arial Rounded MT Bold" panose="020F0704030504030204" pitchFamily="34" charset="0"/>
                  </a:rPr>
                  <a:t>DETECT FRAUD TRANSACTIONS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C948010-142A-432E-8DEA-2DB88BC14D1B}"/>
              </a:ext>
            </a:extLst>
          </p:cNvPr>
          <p:cNvGrpSpPr/>
          <p:nvPr/>
        </p:nvGrpSpPr>
        <p:grpSpPr>
          <a:xfrm>
            <a:off x="-10368818" y="-14458"/>
            <a:ext cx="13219669" cy="6858000"/>
            <a:chOff x="-9949996" y="-26280"/>
            <a:chExt cx="11190514" cy="685800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3DFB613-38BA-4895-A1E1-D47A5403D83A}"/>
                </a:ext>
              </a:extLst>
            </p:cNvPr>
            <p:cNvGrpSpPr/>
            <p:nvPr/>
          </p:nvGrpSpPr>
          <p:grpSpPr>
            <a:xfrm>
              <a:off x="-9949996" y="-26280"/>
              <a:ext cx="11190514" cy="6858000"/>
              <a:chOff x="0" y="-13139"/>
              <a:chExt cx="11190514" cy="685800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A2CAE9D-DAF1-4631-832D-E4301C08DACB}"/>
                  </a:ext>
                </a:extLst>
              </p:cNvPr>
              <p:cNvGrpSpPr/>
              <p:nvPr/>
            </p:nvGrpSpPr>
            <p:grpSpPr>
              <a:xfrm>
                <a:off x="0" y="-13139"/>
                <a:ext cx="11190514" cy="6858000"/>
                <a:chOff x="-1131320" y="-13139"/>
                <a:chExt cx="11190514" cy="6858000"/>
              </a:xfrm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A74A5F76-3E27-4BA3-BE96-679224908791}"/>
                    </a:ext>
                  </a:extLst>
                </p:cNvPr>
                <p:cNvSpPr/>
                <p:nvPr/>
              </p:nvSpPr>
              <p:spPr>
                <a:xfrm>
                  <a:off x="-1131320" y="-13139"/>
                  <a:ext cx="10548257" cy="6858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6E5D79E0-DC34-489D-A44D-D62F1DB0DE25}"/>
                    </a:ext>
                  </a:extLst>
                </p:cNvPr>
                <p:cNvGrpSpPr/>
                <p:nvPr/>
              </p:nvGrpSpPr>
              <p:grpSpPr>
                <a:xfrm>
                  <a:off x="9416936" y="2472982"/>
                  <a:ext cx="642258" cy="751114"/>
                  <a:chOff x="10548256" y="3053444"/>
                  <a:chExt cx="642258" cy="751114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14" name="Rectangle: Top Corners Rounded 13">
                    <a:extLst>
                      <a:ext uri="{FF2B5EF4-FFF2-40B4-BE49-F238E27FC236}">
                        <a16:creationId xmlns:a16="http://schemas.microsoft.com/office/drawing/2014/main" id="{087A8B9F-121D-4774-988F-61EFC0603AC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493828" y="3107872"/>
                    <a:ext cx="751114" cy="642257"/>
                  </a:xfrm>
                  <a:prstGeom prst="round2Same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0450C78-D050-44B4-A148-2832DBE98C27}"/>
                      </a:ext>
                    </a:extLst>
                  </p:cNvPr>
                  <p:cNvSpPr txBox="1"/>
                  <p:nvPr/>
                </p:nvSpPr>
                <p:spPr>
                  <a:xfrm>
                    <a:off x="10548257" y="3136612"/>
                    <a:ext cx="642257" cy="584775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solidFill>
                          <a:schemeClr val="bg1"/>
                        </a:solidFill>
                        <a:latin typeface="Copperplate Gothic Bold" panose="020E0705020206020404" pitchFamily="34" charset="0"/>
                      </a:rPr>
                      <a:t>2</a:t>
                    </a:r>
                    <a:endParaRPr lang="en-US" dirty="0">
                      <a:solidFill>
                        <a:schemeClr val="bg1"/>
                      </a:solidFill>
                      <a:latin typeface="Copperplate Gothic Bold" panose="020E0705020206020404" pitchFamily="34" charset="0"/>
                    </a:endParaRPr>
                  </a:p>
                </p:txBody>
              </p:sp>
            </p:grp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A694A00-656F-480F-8A70-478522F6911E}"/>
                  </a:ext>
                </a:extLst>
              </p:cNvPr>
              <p:cNvSpPr txBox="1"/>
              <p:nvPr/>
            </p:nvSpPr>
            <p:spPr>
              <a:xfrm>
                <a:off x="2680165" y="1208292"/>
                <a:ext cx="57540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Arial Rounded MT Bold" panose="020F0704030504030204" pitchFamily="34" charset="0"/>
                  </a:rPr>
                  <a:t>IMBALANCE ISSUE IN THE DATASET</a:t>
                </a:r>
              </a:p>
            </p:txBody>
          </p:sp>
        </p:grp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18E5CD7-7B91-43FB-86F7-09F45423C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7865261" y="1974929"/>
              <a:ext cx="6684877" cy="42211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465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33333E-6 L 0.57435 -0.0057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11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72591 0.0020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8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D8D1661-7D8D-4C90-B689-8D6A5B6C1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45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F4BFBB-8196-41E8-9D6E-494A30DA0EA6}"/>
              </a:ext>
            </a:extLst>
          </p:cNvPr>
          <p:cNvCxnSpPr>
            <a:cxnSpLocks/>
          </p:cNvCxnSpPr>
          <p:nvPr/>
        </p:nvCxnSpPr>
        <p:spPr>
          <a:xfrm flipH="1">
            <a:off x="2429899" y="1115060"/>
            <a:ext cx="50935" cy="351791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7C26C0E-6E67-48FF-87C8-7B660F0EF677}"/>
              </a:ext>
            </a:extLst>
          </p:cNvPr>
          <p:cNvSpPr/>
          <p:nvPr/>
        </p:nvSpPr>
        <p:spPr>
          <a:xfrm rot="5400000">
            <a:off x="1325316" y="1340026"/>
            <a:ext cx="2311036" cy="2182881"/>
          </a:xfrm>
          <a:custGeom>
            <a:avLst/>
            <a:gdLst>
              <a:gd name="connsiteX0" fmla="*/ 152484 w 2311036"/>
              <a:gd name="connsiteY0" fmla="*/ 1091439 h 2182881"/>
              <a:gd name="connsiteX1" fmla="*/ 339228 w 2311036"/>
              <a:gd name="connsiteY1" fmla="*/ 1278183 h 2182881"/>
              <a:gd name="connsiteX2" fmla="*/ 525972 w 2311036"/>
              <a:gd name="connsiteY2" fmla="*/ 1091439 h 2182881"/>
              <a:gd name="connsiteX3" fmla="*/ 339228 w 2311036"/>
              <a:gd name="connsiteY3" fmla="*/ 904695 h 2182881"/>
              <a:gd name="connsiteX4" fmla="*/ 152484 w 2311036"/>
              <a:gd name="connsiteY4" fmla="*/ 1091439 h 2182881"/>
              <a:gd name="connsiteX5" fmla="*/ 0 w 2311036"/>
              <a:gd name="connsiteY5" fmla="*/ 1091441 h 2182881"/>
              <a:gd name="connsiteX6" fmla="*/ 545721 w 2311036"/>
              <a:gd name="connsiteY6" fmla="*/ 0 h 2182881"/>
              <a:gd name="connsiteX7" fmla="*/ 1765315 w 2311036"/>
              <a:gd name="connsiteY7" fmla="*/ 0 h 2182881"/>
              <a:gd name="connsiteX8" fmla="*/ 2311036 w 2311036"/>
              <a:gd name="connsiteY8" fmla="*/ 1091441 h 2182881"/>
              <a:gd name="connsiteX9" fmla="*/ 1765315 w 2311036"/>
              <a:gd name="connsiteY9" fmla="*/ 2182881 h 2182881"/>
              <a:gd name="connsiteX10" fmla="*/ 545721 w 2311036"/>
              <a:gd name="connsiteY10" fmla="*/ 2182881 h 218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11036" h="2182881">
                <a:moveTo>
                  <a:pt x="152484" y="1091439"/>
                </a:moveTo>
                <a:cubicBezTo>
                  <a:pt x="152484" y="1194575"/>
                  <a:pt x="236092" y="1278183"/>
                  <a:pt x="339228" y="1278183"/>
                </a:cubicBezTo>
                <a:cubicBezTo>
                  <a:pt x="442364" y="1278183"/>
                  <a:pt x="525972" y="1194575"/>
                  <a:pt x="525972" y="1091439"/>
                </a:cubicBezTo>
                <a:cubicBezTo>
                  <a:pt x="525972" y="988303"/>
                  <a:pt x="442364" y="904695"/>
                  <a:pt x="339228" y="904695"/>
                </a:cubicBezTo>
                <a:cubicBezTo>
                  <a:pt x="236092" y="904695"/>
                  <a:pt x="152484" y="988303"/>
                  <a:pt x="152484" y="1091439"/>
                </a:cubicBezTo>
                <a:close/>
                <a:moveTo>
                  <a:pt x="0" y="1091441"/>
                </a:moveTo>
                <a:lnTo>
                  <a:pt x="545721" y="0"/>
                </a:lnTo>
                <a:lnTo>
                  <a:pt x="1765315" y="0"/>
                </a:lnTo>
                <a:lnTo>
                  <a:pt x="2311036" y="1091441"/>
                </a:lnTo>
                <a:lnTo>
                  <a:pt x="1765315" y="2182881"/>
                </a:lnTo>
                <a:lnTo>
                  <a:pt x="545721" y="2182881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solidFill>
              <a:schemeClr val="bg1"/>
            </a:solidFill>
          </a:ln>
          <a:effectLst>
            <a:outerShdw blurRad="152400" dist="63500" dir="2700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ADB9AC-E955-461A-9038-679BCF45C559}"/>
              </a:ext>
            </a:extLst>
          </p:cNvPr>
          <p:cNvCxnSpPr>
            <a:cxnSpLocks/>
          </p:cNvCxnSpPr>
          <p:nvPr/>
        </p:nvCxnSpPr>
        <p:spPr>
          <a:xfrm>
            <a:off x="2480834" y="1115061"/>
            <a:ext cx="55991" cy="38671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FC9A98-23D8-41E4-BBF9-A423F1C0C9F7}"/>
              </a:ext>
            </a:extLst>
          </p:cNvPr>
          <p:cNvCxnSpPr>
            <a:cxnSpLocks/>
          </p:cNvCxnSpPr>
          <p:nvPr/>
        </p:nvCxnSpPr>
        <p:spPr>
          <a:xfrm>
            <a:off x="2429898" y="1454151"/>
            <a:ext cx="106927" cy="3492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D8C076-705A-4BF7-85F1-B51ABCF74256}"/>
              </a:ext>
            </a:extLst>
          </p:cNvPr>
          <p:cNvCxnSpPr>
            <a:cxnSpLocks/>
          </p:cNvCxnSpPr>
          <p:nvPr/>
        </p:nvCxnSpPr>
        <p:spPr>
          <a:xfrm flipH="1">
            <a:off x="2429898" y="1115060"/>
            <a:ext cx="1016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C6FEFB9E-A15F-470D-88E6-90D5A09CEEED}"/>
              </a:ext>
            </a:extLst>
          </p:cNvPr>
          <p:cNvSpPr/>
          <p:nvPr/>
        </p:nvSpPr>
        <p:spPr>
          <a:xfrm>
            <a:off x="2349501" y="1054866"/>
            <a:ext cx="105865" cy="114613"/>
          </a:xfrm>
          <a:prstGeom prst="arc">
            <a:avLst>
              <a:gd name="adj1" fmla="val 16200000"/>
              <a:gd name="adj2" fmla="val 5398701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7F42D5-4BFE-4C98-B133-E6C27DE2D3FD}"/>
              </a:ext>
            </a:extLst>
          </p:cNvPr>
          <p:cNvCxnSpPr>
            <a:cxnSpLocks/>
          </p:cNvCxnSpPr>
          <p:nvPr/>
        </p:nvCxnSpPr>
        <p:spPr>
          <a:xfrm>
            <a:off x="2480834" y="-24274"/>
            <a:ext cx="0" cy="113538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EA60F77-A9B8-4233-826E-D74E3B44D71C}"/>
              </a:ext>
            </a:extLst>
          </p:cNvPr>
          <p:cNvSpPr txBox="1"/>
          <p:nvPr/>
        </p:nvSpPr>
        <p:spPr>
          <a:xfrm>
            <a:off x="1588621" y="2155512"/>
            <a:ext cx="1784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DATA CLEANING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A94421-147E-4C60-A3DF-6337EC6824EF}"/>
              </a:ext>
            </a:extLst>
          </p:cNvPr>
          <p:cNvSpPr/>
          <p:nvPr/>
        </p:nvSpPr>
        <p:spPr>
          <a:xfrm>
            <a:off x="4382240" y="1383897"/>
            <a:ext cx="7453423" cy="537934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8E1C19A-DB38-46D0-B433-C6B3749CA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422" y="1466851"/>
            <a:ext cx="6649058" cy="497205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2212C82-1EC6-4810-82DD-894D34FE35C1}"/>
              </a:ext>
            </a:extLst>
          </p:cNvPr>
          <p:cNvSpPr/>
          <p:nvPr/>
        </p:nvSpPr>
        <p:spPr>
          <a:xfrm>
            <a:off x="6007103" y="188746"/>
            <a:ext cx="6184898" cy="76911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CHECKING FOR MISSING VALUES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4453F32-1018-41F6-955A-7721CBFF79C4}"/>
              </a:ext>
            </a:extLst>
          </p:cNvPr>
          <p:cNvCxnSpPr>
            <a:cxnSpLocks/>
          </p:cNvCxnSpPr>
          <p:nvPr/>
        </p:nvCxnSpPr>
        <p:spPr>
          <a:xfrm flipH="1">
            <a:off x="2429899" y="1089660"/>
            <a:ext cx="50935" cy="351791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FFA32B2-A965-4A6A-B5E1-80AF1E4A3E71}"/>
              </a:ext>
            </a:extLst>
          </p:cNvPr>
          <p:cNvSpPr/>
          <p:nvPr/>
        </p:nvSpPr>
        <p:spPr>
          <a:xfrm rot="5400000">
            <a:off x="1325316" y="1314626"/>
            <a:ext cx="2311036" cy="2182881"/>
          </a:xfrm>
          <a:custGeom>
            <a:avLst/>
            <a:gdLst>
              <a:gd name="connsiteX0" fmla="*/ 152484 w 2311036"/>
              <a:gd name="connsiteY0" fmla="*/ 1091439 h 2182881"/>
              <a:gd name="connsiteX1" fmla="*/ 339228 w 2311036"/>
              <a:gd name="connsiteY1" fmla="*/ 1278183 h 2182881"/>
              <a:gd name="connsiteX2" fmla="*/ 525972 w 2311036"/>
              <a:gd name="connsiteY2" fmla="*/ 1091439 h 2182881"/>
              <a:gd name="connsiteX3" fmla="*/ 339228 w 2311036"/>
              <a:gd name="connsiteY3" fmla="*/ 904695 h 2182881"/>
              <a:gd name="connsiteX4" fmla="*/ 152484 w 2311036"/>
              <a:gd name="connsiteY4" fmla="*/ 1091439 h 2182881"/>
              <a:gd name="connsiteX5" fmla="*/ 0 w 2311036"/>
              <a:gd name="connsiteY5" fmla="*/ 1091441 h 2182881"/>
              <a:gd name="connsiteX6" fmla="*/ 545721 w 2311036"/>
              <a:gd name="connsiteY6" fmla="*/ 0 h 2182881"/>
              <a:gd name="connsiteX7" fmla="*/ 1765315 w 2311036"/>
              <a:gd name="connsiteY7" fmla="*/ 0 h 2182881"/>
              <a:gd name="connsiteX8" fmla="*/ 2311036 w 2311036"/>
              <a:gd name="connsiteY8" fmla="*/ 1091441 h 2182881"/>
              <a:gd name="connsiteX9" fmla="*/ 1765315 w 2311036"/>
              <a:gd name="connsiteY9" fmla="*/ 2182881 h 2182881"/>
              <a:gd name="connsiteX10" fmla="*/ 545721 w 2311036"/>
              <a:gd name="connsiteY10" fmla="*/ 2182881 h 218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11036" h="2182881">
                <a:moveTo>
                  <a:pt x="152484" y="1091439"/>
                </a:moveTo>
                <a:cubicBezTo>
                  <a:pt x="152484" y="1194575"/>
                  <a:pt x="236092" y="1278183"/>
                  <a:pt x="339228" y="1278183"/>
                </a:cubicBezTo>
                <a:cubicBezTo>
                  <a:pt x="442364" y="1278183"/>
                  <a:pt x="525972" y="1194575"/>
                  <a:pt x="525972" y="1091439"/>
                </a:cubicBezTo>
                <a:cubicBezTo>
                  <a:pt x="525972" y="988303"/>
                  <a:pt x="442364" y="904695"/>
                  <a:pt x="339228" y="904695"/>
                </a:cubicBezTo>
                <a:cubicBezTo>
                  <a:pt x="236092" y="904695"/>
                  <a:pt x="152484" y="988303"/>
                  <a:pt x="152484" y="1091439"/>
                </a:cubicBezTo>
                <a:close/>
                <a:moveTo>
                  <a:pt x="0" y="1091441"/>
                </a:moveTo>
                <a:lnTo>
                  <a:pt x="545721" y="0"/>
                </a:lnTo>
                <a:lnTo>
                  <a:pt x="1765315" y="0"/>
                </a:lnTo>
                <a:lnTo>
                  <a:pt x="2311036" y="1091441"/>
                </a:lnTo>
                <a:lnTo>
                  <a:pt x="1765315" y="2182881"/>
                </a:lnTo>
                <a:lnTo>
                  <a:pt x="545721" y="2182881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solidFill>
              <a:schemeClr val="bg1"/>
            </a:solidFill>
          </a:ln>
          <a:effectLst>
            <a:outerShdw blurRad="152400" dist="63500" dir="2700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419B3DB-E008-4C4D-A6BA-DB63F33DAEFF}"/>
              </a:ext>
            </a:extLst>
          </p:cNvPr>
          <p:cNvCxnSpPr>
            <a:cxnSpLocks/>
          </p:cNvCxnSpPr>
          <p:nvPr/>
        </p:nvCxnSpPr>
        <p:spPr>
          <a:xfrm>
            <a:off x="2480834" y="1089661"/>
            <a:ext cx="55991" cy="38671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956E8C4-74AE-4F44-974B-247793DD15C6}"/>
              </a:ext>
            </a:extLst>
          </p:cNvPr>
          <p:cNvCxnSpPr>
            <a:cxnSpLocks/>
          </p:cNvCxnSpPr>
          <p:nvPr/>
        </p:nvCxnSpPr>
        <p:spPr>
          <a:xfrm>
            <a:off x="2429898" y="1428751"/>
            <a:ext cx="106927" cy="3492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4390BF-80F6-440A-BC03-72F25B251128}"/>
              </a:ext>
            </a:extLst>
          </p:cNvPr>
          <p:cNvCxnSpPr>
            <a:cxnSpLocks/>
          </p:cNvCxnSpPr>
          <p:nvPr/>
        </p:nvCxnSpPr>
        <p:spPr>
          <a:xfrm flipH="1">
            <a:off x="2429898" y="1089660"/>
            <a:ext cx="1016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c 31">
            <a:extLst>
              <a:ext uri="{FF2B5EF4-FFF2-40B4-BE49-F238E27FC236}">
                <a16:creationId xmlns:a16="http://schemas.microsoft.com/office/drawing/2014/main" id="{FF2E46BA-43DE-4F68-8401-A1F010A61914}"/>
              </a:ext>
            </a:extLst>
          </p:cNvPr>
          <p:cNvSpPr/>
          <p:nvPr/>
        </p:nvSpPr>
        <p:spPr>
          <a:xfrm>
            <a:off x="2349501" y="1029466"/>
            <a:ext cx="105865" cy="114613"/>
          </a:xfrm>
          <a:prstGeom prst="arc">
            <a:avLst>
              <a:gd name="adj1" fmla="val 16200000"/>
              <a:gd name="adj2" fmla="val 5398701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78D4AA7-3FFF-4480-8A3D-DA7D230F84A2}"/>
              </a:ext>
            </a:extLst>
          </p:cNvPr>
          <p:cNvCxnSpPr>
            <a:cxnSpLocks/>
          </p:cNvCxnSpPr>
          <p:nvPr/>
        </p:nvCxnSpPr>
        <p:spPr>
          <a:xfrm>
            <a:off x="2480834" y="-49674"/>
            <a:ext cx="0" cy="113538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4822FAB-BAAB-4D02-8937-0CFB3F82AD76}"/>
              </a:ext>
            </a:extLst>
          </p:cNvPr>
          <p:cNvSpPr txBox="1"/>
          <p:nvPr/>
        </p:nvSpPr>
        <p:spPr>
          <a:xfrm>
            <a:off x="1588621" y="2130112"/>
            <a:ext cx="1784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1447096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F4BFBB-8196-41E8-9D6E-494A30DA0EA6}"/>
              </a:ext>
            </a:extLst>
          </p:cNvPr>
          <p:cNvCxnSpPr>
            <a:cxnSpLocks/>
          </p:cNvCxnSpPr>
          <p:nvPr/>
        </p:nvCxnSpPr>
        <p:spPr>
          <a:xfrm flipH="1">
            <a:off x="2429899" y="1115060"/>
            <a:ext cx="50935" cy="351791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7C26C0E-6E67-48FF-87C8-7B660F0EF677}"/>
              </a:ext>
            </a:extLst>
          </p:cNvPr>
          <p:cNvSpPr/>
          <p:nvPr/>
        </p:nvSpPr>
        <p:spPr>
          <a:xfrm rot="5400000">
            <a:off x="1325316" y="1340026"/>
            <a:ext cx="2311036" cy="2182881"/>
          </a:xfrm>
          <a:custGeom>
            <a:avLst/>
            <a:gdLst>
              <a:gd name="connsiteX0" fmla="*/ 152484 w 2311036"/>
              <a:gd name="connsiteY0" fmla="*/ 1091439 h 2182881"/>
              <a:gd name="connsiteX1" fmla="*/ 339228 w 2311036"/>
              <a:gd name="connsiteY1" fmla="*/ 1278183 h 2182881"/>
              <a:gd name="connsiteX2" fmla="*/ 525972 w 2311036"/>
              <a:gd name="connsiteY2" fmla="*/ 1091439 h 2182881"/>
              <a:gd name="connsiteX3" fmla="*/ 339228 w 2311036"/>
              <a:gd name="connsiteY3" fmla="*/ 904695 h 2182881"/>
              <a:gd name="connsiteX4" fmla="*/ 152484 w 2311036"/>
              <a:gd name="connsiteY4" fmla="*/ 1091439 h 2182881"/>
              <a:gd name="connsiteX5" fmla="*/ 0 w 2311036"/>
              <a:gd name="connsiteY5" fmla="*/ 1091441 h 2182881"/>
              <a:gd name="connsiteX6" fmla="*/ 545721 w 2311036"/>
              <a:gd name="connsiteY6" fmla="*/ 0 h 2182881"/>
              <a:gd name="connsiteX7" fmla="*/ 1765315 w 2311036"/>
              <a:gd name="connsiteY7" fmla="*/ 0 h 2182881"/>
              <a:gd name="connsiteX8" fmla="*/ 2311036 w 2311036"/>
              <a:gd name="connsiteY8" fmla="*/ 1091441 h 2182881"/>
              <a:gd name="connsiteX9" fmla="*/ 1765315 w 2311036"/>
              <a:gd name="connsiteY9" fmla="*/ 2182881 h 2182881"/>
              <a:gd name="connsiteX10" fmla="*/ 545721 w 2311036"/>
              <a:gd name="connsiteY10" fmla="*/ 2182881 h 218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11036" h="2182881">
                <a:moveTo>
                  <a:pt x="152484" y="1091439"/>
                </a:moveTo>
                <a:cubicBezTo>
                  <a:pt x="152484" y="1194575"/>
                  <a:pt x="236092" y="1278183"/>
                  <a:pt x="339228" y="1278183"/>
                </a:cubicBezTo>
                <a:cubicBezTo>
                  <a:pt x="442364" y="1278183"/>
                  <a:pt x="525972" y="1194575"/>
                  <a:pt x="525972" y="1091439"/>
                </a:cubicBezTo>
                <a:cubicBezTo>
                  <a:pt x="525972" y="988303"/>
                  <a:pt x="442364" y="904695"/>
                  <a:pt x="339228" y="904695"/>
                </a:cubicBezTo>
                <a:cubicBezTo>
                  <a:pt x="236092" y="904695"/>
                  <a:pt x="152484" y="988303"/>
                  <a:pt x="152484" y="1091439"/>
                </a:cubicBezTo>
                <a:close/>
                <a:moveTo>
                  <a:pt x="0" y="1091441"/>
                </a:moveTo>
                <a:lnTo>
                  <a:pt x="545721" y="0"/>
                </a:lnTo>
                <a:lnTo>
                  <a:pt x="1765315" y="0"/>
                </a:lnTo>
                <a:lnTo>
                  <a:pt x="2311036" y="1091441"/>
                </a:lnTo>
                <a:lnTo>
                  <a:pt x="1765315" y="2182881"/>
                </a:lnTo>
                <a:lnTo>
                  <a:pt x="545721" y="2182881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solidFill>
              <a:schemeClr val="bg1"/>
            </a:solidFill>
          </a:ln>
          <a:effectLst>
            <a:outerShdw blurRad="152400" dist="63500" dir="2700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ADB9AC-E955-461A-9038-679BCF45C559}"/>
              </a:ext>
            </a:extLst>
          </p:cNvPr>
          <p:cNvCxnSpPr>
            <a:cxnSpLocks/>
          </p:cNvCxnSpPr>
          <p:nvPr/>
        </p:nvCxnSpPr>
        <p:spPr>
          <a:xfrm>
            <a:off x="2480834" y="1115061"/>
            <a:ext cx="55991" cy="38671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FC9A98-23D8-41E4-BBF9-A423F1C0C9F7}"/>
              </a:ext>
            </a:extLst>
          </p:cNvPr>
          <p:cNvCxnSpPr>
            <a:cxnSpLocks/>
          </p:cNvCxnSpPr>
          <p:nvPr/>
        </p:nvCxnSpPr>
        <p:spPr>
          <a:xfrm>
            <a:off x="2429898" y="1454151"/>
            <a:ext cx="106927" cy="3492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D8C076-705A-4BF7-85F1-B51ABCF74256}"/>
              </a:ext>
            </a:extLst>
          </p:cNvPr>
          <p:cNvCxnSpPr>
            <a:cxnSpLocks/>
          </p:cNvCxnSpPr>
          <p:nvPr/>
        </p:nvCxnSpPr>
        <p:spPr>
          <a:xfrm flipH="1">
            <a:off x="2429898" y="1115060"/>
            <a:ext cx="1016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C6FEFB9E-A15F-470D-88E6-90D5A09CEEED}"/>
              </a:ext>
            </a:extLst>
          </p:cNvPr>
          <p:cNvSpPr/>
          <p:nvPr/>
        </p:nvSpPr>
        <p:spPr>
          <a:xfrm>
            <a:off x="2349501" y="1054866"/>
            <a:ext cx="105865" cy="114613"/>
          </a:xfrm>
          <a:prstGeom prst="arc">
            <a:avLst>
              <a:gd name="adj1" fmla="val 16200000"/>
              <a:gd name="adj2" fmla="val 5398701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7F42D5-4BFE-4C98-B133-E6C27DE2D3FD}"/>
              </a:ext>
            </a:extLst>
          </p:cNvPr>
          <p:cNvCxnSpPr>
            <a:cxnSpLocks/>
          </p:cNvCxnSpPr>
          <p:nvPr/>
        </p:nvCxnSpPr>
        <p:spPr>
          <a:xfrm>
            <a:off x="2480834" y="-24274"/>
            <a:ext cx="0" cy="113538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EA60F77-A9B8-4233-826E-D74E3B44D71C}"/>
              </a:ext>
            </a:extLst>
          </p:cNvPr>
          <p:cNvSpPr txBox="1"/>
          <p:nvPr/>
        </p:nvSpPr>
        <p:spPr>
          <a:xfrm>
            <a:off x="1588621" y="2155512"/>
            <a:ext cx="1784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DATA CLEANING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A94421-147E-4C60-A3DF-6337EC6824EF}"/>
              </a:ext>
            </a:extLst>
          </p:cNvPr>
          <p:cNvSpPr/>
          <p:nvPr/>
        </p:nvSpPr>
        <p:spPr>
          <a:xfrm>
            <a:off x="4382240" y="1383897"/>
            <a:ext cx="7453423" cy="537934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212C82-1EC6-4810-82DD-894D34FE35C1}"/>
              </a:ext>
            </a:extLst>
          </p:cNvPr>
          <p:cNvSpPr/>
          <p:nvPr/>
        </p:nvSpPr>
        <p:spPr>
          <a:xfrm>
            <a:off x="6007103" y="188746"/>
            <a:ext cx="6184898" cy="76911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SCALING “AMOUNT” &amp; “TIME”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4453F32-1018-41F6-955A-7721CBFF79C4}"/>
              </a:ext>
            </a:extLst>
          </p:cNvPr>
          <p:cNvCxnSpPr>
            <a:cxnSpLocks/>
          </p:cNvCxnSpPr>
          <p:nvPr/>
        </p:nvCxnSpPr>
        <p:spPr>
          <a:xfrm flipH="1">
            <a:off x="2429899" y="1089660"/>
            <a:ext cx="50935" cy="351791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FFA32B2-A965-4A6A-B5E1-80AF1E4A3E71}"/>
              </a:ext>
            </a:extLst>
          </p:cNvPr>
          <p:cNvSpPr/>
          <p:nvPr/>
        </p:nvSpPr>
        <p:spPr>
          <a:xfrm rot="5400000">
            <a:off x="1325316" y="1314626"/>
            <a:ext cx="2311036" cy="2182881"/>
          </a:xfrm>
          <a:custGeom>
            <a:avLst/>
            <a:gdLst>
              <a:gd name="connsiteX0" fmla="*/ 152484 w 2311036"/>
              <a:gd name="connsiteY0" fmla="*/ 1091439 h 2182881"/>
              <a:gd name="connsiteX1" fmla="*/ 339228 w 2311036"/>
              <a:gd name="connsiteY1" fmla="*/ 1278183 h 2182881"/>
              <a:gd name="connsiteX2" fmla="*/ 525972 w 2311036"/>
              <a:gd name="connsiteY2" fmla="*/ 1091439 h 2182881"/>
              <a:gd name="connsiteX3" fmla="*/ 339228 w 2311036"/>
              <a:gd name="connsiteY3" fmla="*/ 904695 h 2182881"/>
              <a:gd name="connsiteX4" fmla="*/ 152484 w 2311036"/>
              <a:gd name="connsiteY4" fmla="*/ 1091439 h 2182881"/>
              <a:gd name="connsiteX5" fmla="*/ 0 w 2311036"/>
              <a:gd name="connsiteY5" fmla="*/ 1091441 h 2182881"/>
              <a:gd name="connsiteX6" fmla="*/ 545721 w 2311036"/>
              <a:gd name="connsiteY6" fmla="*/ 0 h 2182881"/>
              <a:gd name="connsiteX7" fmla="*/ 1765315 w 2311036"/>
              <a:gd name="connsiteY7" fmla="*/ 0 h 2182881"/>
              <a:gd name="connsiteX8" fmla="*/ 2311036 w 2311036"/>
              <a:gd name="connsiteY8" fmla="*/ 1091441 h 2182881"/>
              <a:gd name="connsiteX9" fmla="*/ 1765315 w 2311036"/>
              <a:gd name="connsiteY9" fmla="*/ 2182881 h 2182881"/>
              <a:gd name="connsiteX10" fmla="*/ 545721 w 2311036"/>
              <a:gd name="connsiteY10" fmla="*/ 2182881 h 218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11036" h="2182881">
                <a:moveTo>
                  <a:pt x="152484" y="1091439"/>
                </a:moveTo>
                <a:cubicBezTo>
                  <a:pt x="152484" y="1194575"/>
                  <a:pt x="236092" y="1278183"/>
                  <a:pt x="339228" y="1278183"/>
                </a:cubicBezTo>
                <a:cubicBezTo>
                  <a:pt x="442364" y="1278183"/>
                  <a:pt x="525972" y="1194575"/>
                  <a:pt x="525972" y="1091439"/>
                </a:cubicBezTo>
                <a:cubicBezTo>
                  <a:pt x="525972" y="988303"/>
                  <a:pt x="442364" y="904695"/>
                  <a:pt x="339228" y="904695"/>
                </a:cubicBezTo>
                <a:cubicBezTo>
                  <a:pt x="236092" y="904695"/>
                  <a:pt x="152484" y="988303"/>
                  <a:pt x="152484" y="1091439"/>
                </a:cubicBezTo>
                <a:close/>
                <a:moveTo>
                  <a:pt x="0" y="1091441"/>
                </a:moveTo>
                <a:lnTo>
                  <a:pt x="545721" y="0"/>
                </a:lnTo>
                <a:lnTo>
                  <a:pt x="1765315" y="0"/>
                </a:lnTo>
                <a:lnTo>
                  <a:pt x="2311036" y="1091441"/>
                </a:lnTo>
                <a:lnTo>
                  <a:pt x="1765315" y="2182881"/>
                </a:lnTo>
                <a:lnTo>
                  <a:pt x="545721" y="2182881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solidFill>
              <a:schemeClr val="bg1"/>
            </a:solidFill>
          </a:ln>
          <a:effectLst>
            <a:outerShdw blurRad="152400" dist="63500" dir="2700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419B3DB-E008-4C4D-A6BA-DB63F33DAEFF}"/>
              </a:ext>
            </a:extLst>
          </p:cNvPr>
          <p:cNvCxnSpPr>
            <a:cxnSpLocks/>
          </p:cNvCxnSpPr>
          <p:nvPr/>
        </p:nvCxnSpPr>
        <p:spPr>
          <a:xfrm>
            <a:off x="2480834" y="1089661"/>
            <a:ext cx="55991" cy="38671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956E8C4-74AE-4F44-974B-247793DD15C6}"/>
              </a:ext>
            </a:extLst>
          </p:cNvPr>
          <p:cNvCxnSpPr>
            <a:cxnSpLocks/>
          </p:cNvCxnSpPr>
          <p:nvPr/>
        </p:nvCxnSpPr>
        <p:spPr>
          <a:xfrm>
            <a:off x="2429898" y="1428751"/>
            <a:ext cx="106927" cy="3492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4390BF-80F6-440A-BC03-72F25B251128}"/>
              </a:ext>
            </a:extLst>
          </p:cNvPr>
          <p:cNvCxnSpPr>
            <a:cxnSpLocks/>
          </p:cNvCxnSpPr>
          <p:nvPr/>
        </p:nvCxnSpPr>
        <p:spPr>
          <a:xfrm flipH="1">
            <a:off x="2429898" y="1089660"/>
            <a:ext cx="1016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c 31">
            <a:extLst>
              <a:ext uri="{FF2B5EF4-FFF2-40B4-BE49-F238E27FC236}">
                <a16:creationId xmlns:a16="http://schemas.microsoft.com/office/drawing/2014/main" id="{FF2E46BA-43DE-4F68-8401-A1F010A61914}"/>
              </a:ext>
            </a:extLst>
          </p:cNvPr>
          <p:cNvSpPr/>
          <p:nvPr/>
        </p:nvSpPr>
        <p:spPr>
          <a:xfrm>
            <a:off x="2349501" y="1029466"/>
            <a:ext cx="105865" cy="114613"/>
          </a:xfrm>
          <a:prstGeom prst="arc">
            <a:avLst>
              <a:gd name="adj1" fmla="val 16200000"/>
              <a:gd name="adj2" fmla="val 5398701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78D4AA7-3FFF-4480-8A3D-DA7D230F84A2}"/>
              </a:ext>
            </a:extLst>
          </p:cNvPr>
          <p:cNvCxnSpPr>
            <a:cxnSpLocks/>
          </p:cNvCxnSpPr>
          <p:nvPr/>
        </p:nvCxnSpPr>
        <p:spPr>
          <a:xfrm>
            <a:off x="2480834" y="-49674"/>
            <a:ext cx="0" cy="113538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4822FAB-BAAB-4D02-8937-0CFB3F82AD76}"/>
              </a:ext>
            </a:extLst>
          </p:cNvPr>
          <p:cNvSpPr txBox="1"/>
          <p:nvPr/>
        </p:nvSpPr>
        <p:spPr>
          <a:xfrm>
            <a:off x="1338580" y="2123310"/>
            <a:ext cx="2385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DATA TRANSFORMATION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A29FAF-08CF-43D2-B688-0635F4278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400" y="1600200"/>
            <a:ext cx="7004049" cy="499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034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F4BFBB-8196-41E8-9D6E-494A30DA0EA6}"/>
              </a:ext>
            </a:extLst>
          </p:cNvPr>
          <p:cNvCxnSpPr>
            <a:cxnSpLocks/>
          </p:cNvCxnSpPr>
          <p:nvPr/>
        </p:nvCxnSpPr>
        <p:spPr>
          <a:xfrm flipH="1">
            <a:off x="2429899" y="1115060"/>
            <a:ext cx="50935" cy="351791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7C26C0E-6E67-48FF-87C8-7B660F0EF677}"/>
              </a:ext>
            </a:extLst>
          </p:cNvPr>
          <p:cNvSpPr/>
          <p:nvPr/>
        </p:nvSpPr>
        <p:spPr>
          <a:xfrm rot="5400000">
            <a:off x="1325316" y="1340026"/>
            <a:ext cx="2311036" cy="2182881"/>
          </a:xfrm>
          <a:custGeom>
            <a:avLst/>
            <a:gdLst>
              <a:gd name="connsiteX0" fmla="*/ 152484 w 2311036"/>
              <a:gd name="connsiteY0" fmla="*/ 1091439 h 2182881"/>
              <a:gd name="connsiteX1" fmla="*/ 339228 w 2311036"/>
              <a:gd name="connsiteY1" fmla="*/ 1278183 h 2182881"/>
              <a:gd name="connsiteX2" fmla="*/ 525972 w 2311036"/>
              <a:gd name="connsiteY2" fmla="*/ 1091439 h 2182881"/>
              <a:gd name="connsiteX3" fmla="*/ 339228 w 2311036"/>
              <a:gd name="connsiteY3" fmla="*/ 904695 h 2182881"/>
              <a:gd name="connsiteX4" fmla="*/ 152484 w 2311036"/>
              <a:gd name="connsiteY4" fmla="*/ 1091439 h 2182881"/>
              <a:gd name="connsiteX5" fmla="*/ 0 w 2311036"/>
              <a:gd name="connsiteY5" fmla="*/ 1091441 h 2182881"/>
              <a:gd name="connsiteX6" fmla="*/ 545721 w 2311036"/>
              <a:gd name="connsiteY6" fmla="*/ 0 h 2182881"/>
              <a:gd name="connsiteX7" fmla="*/ 1765315 w 2311036"/>
              <a:gd name="connsiteY7" fmla="*/ 0 h 2182881"/>
              <a:gd name="connsiteX8" fmla="*/ 2311036 w 2311036"/>
              <a:gd name="connsiteY8" fmla="*/ 1091441 h 2182881"/>
              <a:gd name="connsiteX9" fmla="*/ 1765315 w 2311036"/>
              <a:gd name="connsiteY9" fmla="*/ 2182881 h 2182881"/>
              <a:gd name="connsiteX10" fmla="*/ 545721 w 2311036"/>
              <a:gd name="connsiteY10" fmla="*/ 2182881 h 218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11036" h="2182881">
                <a:moveTo>
                  <a:pt x="152484" y="1091439"/>
                </a:moveTo>
                <a:cubicBezTo>
                  <a:pt x="152484" y="1194575"/>
                  <a:pt x="236092" y="1278183"/>
                  <a:pt x="339228" y="1278183"/>
                </a:cubicBezTo>
                <a:cubicBezTo>
                  <a:pt x="442364" y="1278183"/>
                  <a:pt x="525972" y="1194575"/>
                  <a:pt x="525972" y="1091439"/>
                </a:cubicBezTo>
                <a:cubicBezTo>
                  <a:pt x="525972" y="988303"/>
                  <a:pt x="442364" y="904695"/>
                  <a:pt x="339228" y="904695"/>
                </a:cubicBezTo>
                <a:cubicBezTo>
                  <a:pt x="236092" y="904695"/>
                  <a:pt x="152484" y="988303"/>
                  <a:pt x="152484" y="1091439"/>
                </a:cubicBezTo>
                <a:close/>
                <a:moveTo>
                  <a:pt x="0" y="1091441"/>
                </a:moveTo>
                <a:lnTo>
                  <a:pt x="545721" y="0"/>
                </a:lnTo>
                <a:lnTo>
                  <a:pt x="1765315" y="0"/>
                </a:lnTo>
                <a:lnTo>
                  <a:pt x="2311036" y="1091441"/>
                </a:lnTo>
                <a:lnTo>
                  <a:pt x="1765315" y="2182881"/>
                </a:lnTo>
                <a:lnTo>
                  <a:pt x="545721" y="2182881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solidFill>
              <a:schemeClr val="bg1"/>
            </a:solidFill>
          </a:ln>
          <a:effectLst>
            <a:outerShdw blurRad="152400" dist="63500" dir="2700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ADB9AC-E955-461A-9038-679BCF45C559}"/>
              </a:ext>
            </a:extLst>
          </p:cNvPr>
          <p:cNvCxnSpPr>
            <a:cxnSpLocks/>
          </p:cNvCxnSpPr>
          <p:nvPr/>
        </p:nvCxnSpPr>
        <p:spPr>
          <a:xfrm>
            <a:off x="2480834" y="1115061"/>
            <a:ext cx="55991" cy="38671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FC9A98-23D8-41E4-BBF9-A423F1C0C9F7}"/>
              </a:ext>
            </a:extLst>
          </p:cNvPr>
          <p:cNvCxnSpPr>
            <a:cxnSpLocks/>
          </p:cNvCxnSpPr>
          <p:nvPr/>
        </p:nvCxnSpPr>
        <p:spPr>
          <a:xfrm>
            <a:off x="2429898" y="1454151"/>
            <a:ext cx="106927" cy="3492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D8C076-705A-4BF7-85F1-B51ABCF74256}"/>
              </a:ext>
            </a:extLst>
          </p:cNvPr>
          <p:cNvCxnSpPr>
            <a:cxnSpLocks/>
          </p:cNvCxnSpPr>
          <p:nvPr/>
        </p:nvCxnSpPr>
        <p:spPr>
          <a:xfrm flipH="1">
            <a:off x="2429898" y="1115060"/>
            <a:ext cx="1016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C6FEFB9E-A15F-470D-88E6-90D5A09CEEED}"/>
              </a:ext>
            </a:extLst>
          </p:cNvPr>
          <p:cNvSpPr/>
          <p:nvPr/>
        </p:nvSpPr>
        <p:spPr>
          <a:xfrm>
            <a:off x="2349501" y="1054866"/>
            <a:ext cx="105865" cy="114613"/>
          </a:xfrm>
          <a:prstGeom prst="arc">
            <a:avLst>
              <a:gd name="adj1" fmla="val 16200000"/>
              <a:gd name="adj2" fmla="val 5398701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7F42D5-4BFE-4C98-B133-E6C27DE2D3FD}"/>
              </a:ext>
            </a:extLst>
          </p:cNvPr>
          <p:cNvCxnSpPr>
            <a:cxnSpLocks/>
          </p:cNvCxnSpPr>
          <p:nvPr/>
        </p:nvCxnSpPr>
        <p:spPr>
          <a:xfrm>
            <a:off x="2480834" y="-24274"/>
            <a:ext cx="0" cy="113538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EA60F77-A9B8-4233-826E-D74E3B44D71C}"/>
              </a:ext>
            </a:extLst>
          </p:cNvPr>
          <p:cNvSpPr txBox="1"/>
          <p:nvPr/>
        </p:nvSpPr>
        <p:spPr>
          <a:xfrm>
            <a:off x="1588621" y="2155512"/>
            <a:ext cx="1784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DATA CLEANING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A94421-147E-4C60-A3DF-6337EC6824EF}"/>
              </a:ext>
            </a:extLst>
          </p:cNvPr>
          <p:cNvSpPr/>
          <p:nvPr/>
        </p:nvSpPr>
        <p:spPr>
          <a:xfrm>
            <a:off x="4382240" y="1144079"/>
            <a:ext cx="7453423" cy="537934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212C82-1EC6-4810-82DD-894D34FE35C1}"/>
              </a:ext>
            </a:extLst>
          </p:cNvPr>
          <p:cNvSpPr/>
          <p:nvPr/>
        </p:nvSpPr>
        <p:spPr>
          <a:xfrm>
            <a:off x="6007103" y="188746"/>
            <a:ext cx="6184898" cy="76911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Dividing Fraud and Non-Fraud in Folds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4453F32-1018-41F6-955A-7721CBFF79C4}"/>
              </a:ext>
            </a:extLst>
          </p:cNvPr>
          <p:cNvCxnSpPr>
            <a:cxnSpLocks/>
          </p:cNvCxnSpPr>
          <p:nvPr/>
        </p:nvCxnSpPr>
        <p:spPr>
          <a:xfrm flipH="1">
            <a:off x="2429899" y="1089660"/>
            <a:ext cx="50935" cy="351791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FFA32B2-A965-4A6A-B5E1-80AF1E4A3E71}"/>
              </a:ext>
            </a:extLst>
          </p:cNvPr>
          <p:cNvSpPr/>
          <p:nvPr/>
        </p:nvSpPr>
        <p:spPr>
          <a:xfrm rot="5400000">
            <a:off x="1325316" y="1314626"/>
            <a:ext cx="2311036" cy="2182881"/>
          </a:xfrm>
          <a:custGeom>
            <a:avLst/>
            <a:gdLst>
              <a:gd name="connsiteX0" fmla="*/ 152484 w 2311036"/>
              <a:gd name="connsiteY0" fmla="*/ 1091439 h 2182881"/>
              <a:gd name="connsiteX1" fmla="*/ 339228 w 2311036"/>
              <a:gd name="connsiteY1" fmla="*/ 1278183 h 2182881"/>
              <a:gd name="connsiteX2" fmla="*/ 525972 w 2311036"/>
              <a:gd name="connsiteY2" fmla="*/ 1091439 h 2182881"/>
              <a:gd name="connsiteX3" fmla="*/ 339228 w 2311036"/>
              <a:gd name="connsiteY3" fmla="*/ 904695 h 2182881"/>
              <a:gd name="connsiteX4" fmla="*/ 152484 w 2311036"/>
              <a:gd name="connsiteY4" fmla="*/ 1091439 h 2182881"/>
              <a:gd name="connsiteX5" fmla="*/ 0 w 2311036"/>
              <a:gd name="connsiteY5" fmla="*/ 1091441 h 2182881"/>
              <a:gd name="connsiteX6" fmla="*/ 545721 w 2311036"/>
              <a:gd name="connsiteY6" fmla="*/ 0 h 2182881"/>
              <a:gd name="connsiteX7" fmla="*/ 1765315 w 2311036"/>
              <a:gd name="connsiteY7" fmla="*/ 0 h 2182881"/>
              <a:gd name="connsiteX8" fmla="*/ 2311036 w 2311036"/>
              <a:gd name="connsiteY8" fmla="*/ 1091441 h 2182881"/>
              <a:gd name="connsiteX9" fmla="*/ 1765315 w 2311036"/>
              <a:gd name="connsiteY9" fmla="*/ 2182881 h 2182881"/>
              <a:gd name="connsiteX10" fmla="*/ 545721 w 2311036"/>
              <a:gd name="connsiteY10" fmla="*/ 2182881 h 218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11036" h="2182881">
                <a:moveTo>
                  <a:pt x="152484" y="1091439"/>
                </a:moveTo>
                <a:cubicBezTo>
                  <a:pt x="152484" y="1194575"/>
                  <a:pt x="236092" y="1278183"/>
                  <a:pt x="339228" y="1278183"/>
                </a:cubicBezTo>
                <a:cubicBezTo>
                  <a:pt x="442364" y="1278183"/>
                  <a:pt x="525972" y="1194575"/>
                  <a:pt x="525972" y="1091439"/>
                </a:cubicBezTo>
                <a:cubicBezTo>
                  <a:pt x="525972" y="988303"/>
                  <a:pt x="442364" y="904695"/>
                  <a:pt x="339228" y="904695"/>
                </a:cubicBezTo>
                <a:cubicBezTo>
                  <a:pt x="236092" y="904695"/>
                  <a:pt x="152484" y="988303"/>
                  <a:pt x="152484" y="1091439"/>
                </a:cubicBezTo>
                <a:close/>
                <a:moveTo>
                  <a:pt x="0" y="1091441"/>
                </a:moveTo>
                <a:lnTo>
                  <a:pt x="545721" y="0"/>
                </a:lnTo>
                <a:lnTo>
                  <a:pt x="1765315" y="0"/>
                </a:lnTo>
                <a:lnTo>
                  <a:pt x="2311036" y="1091441"/>
                </a:lnTo>
                <a:lnTo>
                  <a:pt x="1765315" y="2182881"/>
                </a:lnTo>
                <a:lnTo>
                  <a:pt x="545721" y="2182881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>
            <a:solidFill>
              <a:schemeClr val="bg1"/>
            </a:solidFill>
          </a:ln>
          <a:effectLst>
            <a:outerShdw blurRad="152400" dist="63500" dir="2700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419B3DB-E008-4C4D-A6BA-DB63F33DAEFF}"/>
              </a:ext>
            </a:extLst>
          </p:cNvPr>
          <p:cNvCxnSpPr>
            <a:cxnSpLocks/>
          </p:cNvCxnSpPr>
          <p:nvPr/>
        </p:nvCxnSpPr>
        <p:spPr>
          <a:xfrm>
            <a:off x="2480834" y="1089661"/>
            <a:ext cx="55991" cy="38671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956E8C4-74AE-4F44-974B-247793DD15C6}"/>
              </a:ext>
            </a:extLst>
          </p:cNvPr>
          <p:cNvCxnSpPr>
            <a:cxnSpLocks/>
          </p:cNvCxnSpPr>
          <p:nvPr/>
        </p:nvCxnSpPr>
        <p:spPr>
          <a:xfrm>
            <a:off x="2429898" y="1428751"/>
            <a:ext cx="106927" cy="3492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4390BF-80F6-440A-BC03-72F25B251128}"/>
              </a:ext>
            </a:extLst>
          </p:cNvPr>
          <p:cNvCxnSpPr>
            <a:cxnSpLocks/>
          </p:cNvCxnSpPr>
          <p:nvPr/>
        </p:nvCxnSpPr>
        <p:spPr>
          <a:xfrm flipH="1">
            <a:off x="2429898" y="1089660"/>
            <a:ext cx="1016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c 31">
            <a:extLst>
              <a:ext uri="{FF2B5EF4-FFF2-40B4-BE49-F238E27FC236}">
                <a16:creationId xmlns:a16="http://schemas.microsoft.com/office/drawing/2014/main" id="{FF2E46BA-43DE-4F68-8401-A1F010A61914}"/>
              </a:ext>
            </a:extLst>
          </p:cNvPr>
          <p:cNvSpPr/>
          <p:nvPr/>
        </p:nvSpPr>
        <p:spPr>
          <a:xfrm>
            <a:off x="2349501" y="1029466"/>
            <a:ext cx="105865" cy="114613"/>
          </a:xfrm>
          <a:prstGeom prst="arc">
            <a:avLst>
              <a:gd name="adj1" fmla="val 16200000"/>
              <a:gd name="adj2" fmla="val 5398701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78D4AA7-3FFF-4480-8A3D-DA7D230F84A2}"/>
              </a:ext>
            </a:extLst>
          </p:cNvPr>
          <p:cNvCxnSpPr>
            <a:cxnSpLocks/>
          </p:cNvCxnSpPr>
          <p:nvPr/>
        </p:nvCxnSpPr>
        <p:spPr>
          <a:xfrm>
            <a:off x="2480834" y="-49674"/>
            <a:ext cx="0" cy="113538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4822FAB-BAAB-4D02-8937-0CFB3F82AD76}"/>
              </a:ext>
            </a:extLst>
          </p:cNvPr>
          <p:cNvSpPr txBox="1"/>
          <p:nvPr/>
        </p:nvSpPr>
        <p:spPr>
          <a:xfrm>
            <a:off x="1338580" y="2123310"/>
            <a:ext cx="23858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DATA SOLUTION</a:t>
            </a:r>
          </a:p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FOR IMBALANCE</a:t>
            </a:r>
          </a:p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ISSUE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79EF9B-3C18-394B-8AD5-AA2B885BE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2240" y="1658082"/>
            <a:ext cx="7089756" cy="4351338"/>
          </a:xfrm>
        </p:spPr>
      </p:pic>
    </p:spTree>
    <p:extLst>
      <p:ext uri="{BB962C8B-B14F-4D97-AF65-F5344CB8AC3E}">
        <p14:creationId xmlns:p14="http://schemas.microsoft.com/office/powerpoint/2010/main" val="4201581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91990-A66F-4AC4-A67F-8892D8AAC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257301"/>
            <a:ext cx="6672865" cy="43433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/>
              <a:t>DATA MINING PATTERNS- METHODS &amp; PROCESS</a:t>
            </a:r>
            <a:br>
              <a:rPr lang="en-US" sz="5400" dirty="0"/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051864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478</Words>
  <Application>Microsoft Office PowerPoint</Application>
  <PresentationFormat>Widescreen</PresentationFormat>
  <Paragraphs>127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Abadi</vt:lpstr>
      <vt:lpstr>Arial</vt:lpstr>
      <vt:lpstr>Arial Rounded MT Bold</vt:lpstr>
      <vt:lpstr>Bebas Neue Bold</vt:lpstr>
      <vt:lpstr>Calibri</vt:lpstr>
      <vt:lpstr>Calibri Light</vt:lpstr>
      <vt:lpstr>Copperplate Gothic Bold</vt:lpstr>
      <vt:lpstr>Economica</vt:lpstr>
      <vt:lpstr>Tw Cen MT</vt:lpstr>
      <vt:lpstr>Office Theme</vt:lpstr>
      <vt:lpstr>PowerPoint Presentation</vt:lpstr>
      <vt:lpstr>PowerPoint Presentation</vt:lpstr>
      <vt:lpstr>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MINING PATTERNS- METHODS &amp; PROCESS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EVALUATIONS AND RESULTS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EVALUATIONS AND RESULTS </vt:lpstr>
      <vt:lpstr>CONCLUSION AND FUTURE WORK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 Bulla</dc:creator>
  <cp:lastModifiedBy>Priyanka Bulla</cp:lastModifiedBy>
  <cp:revision>15</cp:revision>
  <dcterms:created xsi:type="dcterms:W3CDTF">2019-11-21T06:39:33Z</dcterms:created>
  <dcterms:modified xsi:type="dcterms:W3CDTF">2019-11-21T15:41:28Z</dcterms:modified>
</cp:coreProperties>
</file>