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olors1.xml" ContentType="application/vnd.ms-office.chartcolorstyle+xml"/>
  <Override PartName="/ppt/charts/colors2.xml" ContentType="application/vnd.ms-office.chartcolorstyle+xml"/>
  <Override PartName="/ppt/charts/style1.xml" ContentType="application/vnd.ms-office.chartstyle+xml"/>
  <Override PartName="/ppt/charts/style2.xml" ContentType="application/vnd.ms-office.chart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9" r:id="rId11"/>
    <p:sldId id="263" r:id="rId12"/>
    <p:sldId id="264" r:id="rId13"/>
    <p:sldId id="275" r:id="rId14"/>
    <p:sldId id="265" r:id="rId15"/>
    <p:sldId id="274" r:id="rId16"/>
    <p:sldId id="268" r:id="rId17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74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59" d="100"/>
          <a:sy n="59" d="100"/>
        </p:scale>
        <p:origin x="940" y="52"/>
      </p:cViewPr>
      <p:guideLst>
        <p:guide orient="horz" pos="2874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file:///C:\Users\prakash\Documents\employee_data%20Analysis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oleObject" Target="file:///C:\Users\prakash\Documents\employee_data%20Analysi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 Analysis.xlsx]Sheet2!PivotTable2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288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  <a:r>
              <a:rPr lang="en-IN" sz="2880" b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Performance</a:t>
            </a:r>
            <a:r>
              <a:rPr lang="en-IN" sz="2880" b="1" baseline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analysis</a:t>
            </a:r>
            <a:endParaRPr lang="en-IN" sz="2880" b="1" baseline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  <a:p>
            <a:pPr>
              <a:defRPr lang="en-US" sz="288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  <a:endParaRPr lang="en-IN" sz="2880" b="1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0792475940507437"/>
          <c:y val="0.308977107028288"/>
          <c:w val="0.625613517060367"/>
          <c:h val="0.40059018664333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Sheet2!$B$3:$B$4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Sheet2!$A$5:$A$11</c:f>
              <c:strCache>
                <c:ptCount val="6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</c:strCache>
            </c:strRef>
          </c:cat>
          <c:val>
            <c:numRef>
              <c:f>Sheet2!$B$5:$B$11</c:f>
              <c:numCache>
                <c:formatCode>General</c:formatCode>
                <c:ptCount val="6"/>
                <c:pt idx="0">
                  <c:v>2</c:v>
                </c:pt>
                <c:pt idx="2">
                  <c:v>28</c:v>
                </c:pt>
                <c:pt idx="3">
                  <c:v>119</c:v>
                </c:pt>
                <c:pt idx="4">
                  <c:v>57</c:v>
                </c:pt>
                <c:pt idx="5">
                  <c:v>6</c:v>
                </c:pt>
              </c:numCache>
            </c:numRef>
          </c:val>
        </c:ser>
        <c:ser>
          <c:idx val="1"/>
          <c:order val="1"/>
          <c:tx>
            <c:strRef>
              <c:f>Sheet2!$C$3:$C$4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Sheet2!$A$5:$A$11</c:f>
              <c:strCache>
                <c:ptCount val="6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</c:strCache>
            </c:strRef>
          </c:cat>
          <c:val>
            <c:numRef>
              <c:f>Sheet2!$C$5:$C$11</c:f>
              <c:numCache>
                <c:formatCode>General</c:formatCode>
                <c:ptCount val="6"/>
                <c:pt idx="1">
                  <c:v>5</c:v>
                </c:pt>
                <c:pt idx="2">
                  <c:v>36</c:v>
                </c:pt>
                <c:pt idx="3">
                  <c:v>239</c:v>
                </c:pt>
                <c:pt idx="4">
                  <c:v>107</c:v>
                </c:pt>
                <c:pt idx="5">
                  <c:v>13</c:v>
                </c:pt>
              </c:numCache>
            </c:numRef>
          </c:val>
        </c:ser>
        <c:ser>
          <c:idx val="2"/>
          <c:order val="2"/>
          <c:tx>
            <c:strRef>
              <c:f>Sheet2!$D$3:$D$4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Sheet2!$A$5:$A$11</c:f>
              <c:strCache>
                <c:ptCount val="6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</c:strCache>
            </c:strRef>
          </c:cat>
          <c:val>
            <c:numRef>
              <c:f>Sheet2!$D$5:$D$11</c:f>
              <c:numCache>
                <c:formatCode>General</c:formatCode>
                <c:ptCount val="6"/>
                <c:pt idx="0">
                  <c:v>33</c:v>
                </c:pt>
                <c:pt idx="1">
                  <c:v>18</c:v>
                </c:pt>
                <c:pt idx="2">
                  <c:v>142</c:v>
                </c:pt>
                <c:pt idx="3">
                  <c:v>325</c:v>
                </c:pt>
                <c:pt idx="4">
                  <c:v>13</c:v>
                </c:pt>
                <c:pt idx="5">
                  <c:v>46</c:v>
                </c:pt>
              </c:numCache>
            </c:numRef>
          </c:val>
        </c:ser>
        <c:ser>
          <c:idx val="3"/>
          <c:order val="3"/>
          <c:tx>
            <c:strRef>
              <c:f>Sheet2!$E$3:$E$4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Sheet2!$A$5:$A$11</c:f>
              <c:strCache>
                <c:ptCount val="6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</c:strCache>
            </c:strRef>
          </c:cat>
          <c:val>
            <c:numRef>
              <c:f>Sheet2!$E$5:$E$11</c:f>
              <c:numCache>
                <c:formatCode>General</c:formatCode>
                <c:ptCount val="6"/>
                <c:pt idx="0">
                  <c:v>1</c:v>
                </c:pt>
                <c:pt idx="2">
                  <c:v>13</c:v>
                </c:pt>
                <c:pt idx="3">
                  <c:v>75</c:v>
                </c:pt>
                <c:pt idx="4">
                  <c:v>39</c:v>
                </c:pt>
                <c:pt idx="5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01358703"/>
        <c:axId val="2000187871"/>
      </c:barChart>
      <c:catAx>
        <c:axId val="200135870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2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</a:p>
        </c:txPr>
        <c:crossAx val="2000187871"/>
        <c:crosses val="autoZero"/>
        <c:auto val="1"/>
        <c:lblAlgn val="ctr"/>
        <c:lblOffset val="100"/>
        <c:noMultiLvlLbl val="0"/>
      </c:catAx>
      <c:valAx>
        <c:axId val="20001878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2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</a:p>
        </c:txPr>
        <c:crossAx val="200135870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lang="en-US" sz="2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lang="en-US" sz="2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</a:p>
        </c:txPr>
      </c:legendEntry>
      <c:legendEntry>
        <c:idx val="2"/>
        <c:txPr>
          <a:bodyPr rot="0" spcFirstLastPara="1" vertOverflow="ellipsis" vert="horz" wrap="square" anchor="ctr" anchorCtr="1"/>
          <a:lstStyle/>
          <a:p>
            <a:pPr>
              <a:defRPr lang="en-US" sz="2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</a:p>
        </c:txPr>
      </c:legendEntry>
      <c:legendEntry>
        <c:idx val="3"/>
        <c:txPr>
          <a:bodyPr rot="0" spcFirstLastPara="1" vertOverflow="ellipsis" vert="horz" wrap="square" anchor="ctr" anchorCtr="1"/>
          <a:lstStyle/>
          <a:p>
            <a:pPr>
              <a:defRPr lang="en-US" sz="2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</a:p>
        </c:txPr>
      </c:legendEntry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24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 sz="2400" b="1">
          <a:latin typeface="Times New Roman" panose="02020603050405020304" pitchFamily="18" charset="0"/>
          <a:ea typeface="Times New Roman" panose="02020603050405020304" pitchFamily="18" charset="0"/>
          <a:cs typeface="Times New Roman" panose="02020603050405020304" pitchFamily="18" charset="0"/>
          <a:sym typeface="Times New Roman" panose="02020603050405020304" pitchFamily="18" charset="0"/>
        </a:defRPr>
      </a:pPr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 Analysis.xlsx]Sheet2!PivotTable2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288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  <a:r>
              <a:rPr lang="en-IN" sz="288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Male</a:t>
            </a:r>
            <a:r>
              <a:rPr lang="en-IN" sz="2880" baseline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Employees</a:t>
            </a:r>
            <a:endParaRPr lang="en-IN" sz="288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</c:rich>
      </c:tx>
      <c:layout>
        <c:manualLayout>
          <c:xMode val="edge"/>
          <c:yMode val="edge"/>
          <c:x val="0.559618077221479"/>
          <c:y val="0.0043283797431828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/>
      <c:pieChart>
        <c:varyColors val="1"/>
        <c:ser>
          <c:idx val="0"/>
          <c:order val="0"/>
          <c:tx>
            <c:strRef>
              <c:f>Sheet2!$B$3:$B$4</c:f>
              <c:strCache>
                <c:ptCount val="1"/>
                <c:pt idx="0">
                  <c:v>HIGH</c:v>
                </c:pt>
              </c:strCache>
            </c:strRef>
          </c:tx>
          <c:spPr/>
          <c:explosion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dLbl>
              <c:idx val="0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/>
                <a:lstStyle/>
                <a:p>
                  <a:pPr>
                    <a:defRPr lang="en-US" sz="18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ea typeface="Times New Roman" panose="02020603050405020304" pitchFamily="18" charset="0"/>
                      <a:cs typeface="Times New Roman" panose="02020603050405020304" pitchFamily="18" charset="0"/>
                      <a:sym typeface="Times New Roman" panose="02020603050405020304" pitchFamily="18" charset="0"/>
                    </a:defRPr>
                  </a:pPr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layout>
                    <c:manualLayout>
                      <c:w val="0.152603773584906"/>
                      <c:h val="0.207329389698456"/>
                    </c:manualLayout>
                  </c15:layout>
                </c:ext>
              </c:extLst>
            </c:dLbl>
            <c:dLbl>
              <c:idx val="5"/>
              <c:layout>
                <c:manualLayout>
                  <c:x val="-0.177807098386516"/>
                  <c:y val="0.00375126244409176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  <a:sym typeface="Times New Roman" panose="02020603050405020304" pitchFamily="18" charset="0"/>
                  </a:defRPr>
                </a:pPr>
              </a:p>
            </c:txPr>
            <c:dLblPos val="bestFit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Sheet2!$A$5:$A$11</c:f>
              <c:strCache>
                <c:ptCount val="6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</c:strCache>
            </c:strRef>
          </c:cat>
          <c:val>
            <c:numRef>
              <c:f>Sheet2!$B$5:$B$11</c:f>
              <c:numCache>
                <c:formatCode>General</c:formatCode>
                <c:ptCount val="6"/>
                <c:pt idx="0">
                  <c:v>2</c:v>
                </c:pt>
                <c:pt idx="2">
                  <c:v>28</c:v>
                </c:pt>
                <c:pt idx="3">
                  <c:v>119</c:v>
                </c:pt>
                <c:pt idx="4">
                  <c:v>57</c:v>
                </c:pt>
                <c:pt idx="5">
                  <c:v>6</c:v>
                </c:pt>
              </c:numCache>
            </c:numRef>
          </c:val>
        </c:ser>
        <c:ser>
          <c:idx val="1"/>
          <c:order val="1"/>
          <c:tx>
            <c:strRef>
              <c:f>Sheet2!$C$3:$C$4</c:f>
              <c:strCache>
                <c:ptCount val="1"/>
                <c:pt idx="0">
                  <c:v>LOW</c:v>
                </c:pt>
              </c:strCache>
            </c:strRef>
          </c:tx>
          <c:spPr/>
          <c:explosion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2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  <a:sym typeface="Times New Roman" panose="02020603050405020304" pitchFamily="18" charset="0"/>
                  </a:defRPr>
                </a:pPr>
              </a:p>
            </c:txPr>
            <c:dLblPos val="bestFit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Sheet2!$A$5:$A$11</c:f>
              <c:strCache>
                <c:ptCount val="6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</c:strCache>
            </c:strRef>
          </c:cat>
          <c:val>
            <c:numRef>
              <c:f>Sheet2!$C$5:$C$11</c:f>
              <c:numCache>
                <c:formatCode>General</c:formatCode>
                <c:ptCount val="6"/>
                <c:pt idx="1">
                  <c:v>5</c:v>
                </c:pt>
                <c:pt idx="2">
                  <c:v>36</c:v>
                </c:pt>
                <c:pt idx="3">
                  <c:v>239</c:v>
                </c:pt>
                <c:pt idx="4">
                  <c:v>107</c:v>
                </c:pt>
                <c:pt idx="5">
                  <c:v>13</c:v>
                </c:pt>
              </c:numCache>
            </c:numRef>
          </c:val>
        </c:ser>
        <c:ser>
          <c:idx val="2"/>
          <c:order val="2"/>
          <c:tx>
            <c:strRef>
              <c:f>Sheet2!$D$3:$D$4</c:f>
              <c:strCache>
                <c:ptCount val="1"/>
                <c:pt idx="0">
                  <c:v>MED</c:v>
                </c:pt>
              </c:strCache>
            </c:strRef>
          </c:tx>
          <c:spPr/>
          <c:explosion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2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  <a:sym typeface="Times New Roman" panose="02020603050405020304" pitchFamily="18" charset="0"/>
                  </a:defRPr>
                </a:pPr>
              </a:p>
            </c:txPr>
            <c:dLblPos val="bestFit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Sheet2!$A$5:$A$11</c:f>
              <c:strCache>
                <c:ptCount val="6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</c:strCache>
            </c:strRef>
          </c:cat>
          <c:val>
            <c:numRef>
              <c:f>Sheet2!$D$5:$D$11</c:f>
              <c:numCache>
                <c:formatCode>General</c:formatCode>
                <c:ptCount val="6"/>
                <c:pt idx="0">
                  <c:v>33</c:v>
                </c:pt>
                <c:pt idx="1">
                  <c:v>18</c:v>
                </c:pt>
                <c:pt idx="2">
                  <c:v>142</c:v>
                </c:pt>
                <c:pt idx="3">
                  <c:v>325</c:v>
                </c:pt>
                <c:pt idx="4">
                  <c:v>13</c:v>
                </c:pt>
                <c:pt idx="5">
                  <c:v>46</c:v>
                </c:pt>
              </c:numCache>
            </c:numRef>
          </c:val>
        </c:ser>
        <c:ser>
          <c:idx val="3"/>
          <c:order val="3"/>
          <c:tx>
            <c:strRef>
              <c:f>Sheet2!$E$3:$E$4</c:f>
              <c:strCache>
                <c:ptCount val="1"/>
                <c:pt idx="0">
                  <c:v>VERY HIGH</c:v>
                </c:pt>
              </c:strCache>
            </c:strRef>
          </c:tx>
          <c:spPr/>
          <c:explosion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2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  <a:sym typeface="Times New Roman" panose="02020603050405020304" pitchFamily="18" charset="0"/>
                  </a:defRPr>
                </a:pPr>
              </a:p>
            </c:txPr>
            <c:dLblPos val="bestFit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Sheet2!$A$5:$A$11</c:f>
              <c:strCache>
                <c:ptCount val="6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</c:strCache>
            </c:strRef>
          </c:cat>
          <c:val>
            <c:numRef>
              <c:f>Sheet2!$E$5:$E$11</c:f>
              <c:numCache>
                <c:formatCode>General</c:formatCode>
                <c:ptCount val="6"/>
                <c:pt idx="0">
                  <c:v>1</c:v>
                </c:pt>
                <c:pt idx="2">
                  <c:v>13</c:v>
                </c:pt>
                <c:pt idx="3">
                  <c:v>75</c:v>
                </c:pt>
                <c:pt idx="4">
                  <c:v>39</c:v>
                </c:pt>
                <c:pt idx="5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lang="en-US"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lang="en-US"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</a:p>
        </c:txPr>
      </c:legendEntry>
      <c:legendEntry>
        <c:idx val="2"/>
        <c:txPr>
          <a:bodyPr rot="0" spcFirstLastPara="1" vertOverflow="ellipsis" vert="horz" wrap="square" anchor="ctr" anchorCtr="1"/>
          <a:lstStyle/>
          <a:p>
            <a:pPr>
              <a:defRPr lang="en-US"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</a:p>
        </c:txPr>
      </c:legendEntry>
      <c:legendEntry>
        <c:idx val="3"/>
        <c:txPr>
          <a:bodyPr rot="0" spcFirstLastPara="1" vertOverflow="ellipsis" vert="horz" wrap="square" anchor="ctr" anchorCtr="1"/>
          <a:lstStyle/>
          <a:p>
            <a:pPr>
              <a:defRPr lang="en-US"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</a:p>
        </c:txPr>
      </c:legendEntry>
      <c:legendEntry>
        <c:idx val="4"/>
        <c:txPr>
          <a:bodyPr rot="0" spcFirstLastPara="1" vertOverflow="ellipsis" vert="horz" wrap="square" anchor="ctr" anchorCtr="1"/>
          <a:lstStyle/>
          <a:p>
            <a:pPr>
              <a:defRPr lang="en-US"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</a:p>
        </c:txPr>
      </c:legendEntry>
      <c:legendEntry>
        <c:idx val="5"/>
        <c:txPr>
          <a:bodyPr rot="0" spcFirstLastPara="1" vertOverflow="ellipsis" vert="horz" wrap="square" anchor="ctr" anchorCtr="1"/>
          <a:lstStyle/>
          <a:p>
            <a:pPr>
              <a:defRPr lang="en-US"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</a:p>
        </c:txPr>
      </c:legendEntry>
      <c:layout>
        <c:manualLayout>
          <c:xMode val="edge"/>
          <c:yMode val="edge"/>
          <c:x val="0.692754716981132"/>
          <c:y val="0.111383638724571"/>
          <c:w val="0.304981132075472"/>
          <c:h val="0.88428798153224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2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 sz="2400">
          <a:latin typeface="Times New Roman" panose="02020603050405020304" pitchFamily="18" charset="0"/>
          <a:ea typeface="Times New Roman" panose="02020603050405020304" pitchFamily="18" charset="0"/>
          <a:cs typeface="Times New Roman" panose="02020603050405020304" pitchFamily="18" charset="0"/>
          <a:sym typeface="Times New Roman" panose="02020603050405020304" pitchFamily="18" charset="0"/>
        </a:defRPr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0.png"/><Relationship Id="rId1" Type="http://schemas.openxmlformats.org/officeDocument/2006/relationships/chart" Target="../charts/char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chart" Target="../charts/char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4" name="TextBox 13"/>
          <p:cNvSpPr txBox="1"/>
          <p:nvPr/>
        </p:nvSpPr>
        <p:spPr>
          <a:xfrm>
            <a:off x="1295337" y="3276685"/>
            <a:ext cx="861060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STUDENT NAME: H. PRIYANKA CHRISTINA</a:t>
            </a:r>
            <a:endParaRPr lang="en-US" sz="2400"/>
          </a:p>
          <a:p>
            <a:r>
              <a:rPr lang="en-US" sz="2400" dirty="0"/>
              <a:t>REGISTER NO: 312212734 (unm14512022j41)</a:t>
            </a:r>
            <a:endParaRPr lang="en-US" sz="2400" dirty="0"/>
          </a:p>
          <a:p>
            <a:r>
              <a:rPr lang="en-US" sz="2400" dirty="0"/>
              <a:t>DEPARTMENT: B.COM(ACCOUNTING&amp;FINANCE)</a:t>
            </a:r>
            <a:endParaRPr lang="en-US" sz="2400" dirty="0"/>
          </a:p>
          <a:p>
            <a:r>
              <a:rPr lang="en-US" sz="2400" dirty="0"/>
              <a:t>COLLEGE:mahalasmi women’s college of arts and science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 panose="020B0603020202020204"/>
                <a:cs typeface="Trebuchet MS" panose="020B0603020202020204"/>
              </a:rPr>
              <a:t>M</a:t>
            </a:r>
            <a:r>
              <a:rPr sz="4800" b="1" dirty="0">
                <a:latin typeface="Trebuchet MS" panose="020B0603020202020204"/>
                <a:cs typeface="Trebuchet MS" panose="020B0603020202020204"/>
              </a:rPr>
              <a:t>O</a:t>
            </a:r>
            <a:r>
              <a:rPr sz="4800" b="1" spc="-15" dirty="0">
                <a:latin typeface="Trebuchet MS" panose="020B0603020202020204"/>
                <a:cs typeface="Trebuchet MS" panose="020B0603020202020204"/>
              </a:rPr>
              <a:t>D</a:t>
            </a:r>
            <a:r>
              <a:rPr sz="4800" b="1" spc="-35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4800" b="1" spc="-30" dirty="0">
                <a:latin typeface="Trebuchet MS" panose="020B0603020202020204"/>
                <a:cs typeface="Trebuchet MS" panose="020B0603020202020204"/>
              </a:rPr>
              <a:t>LL</a:t>
            </a:r>
            <a:r>
              <a:rPr sz="4800" b="1" spc="-5" dirty="0">
                <a:latin typeface="Trebuchet MS" panose="020B0603020202020204"/>
                <a:cs typeface="Trebuchet MS" panose="020B0603020202020204"/>
              </a:rPr>
              <a:t>I</a:t>
            </a:r>
            <a:r>
              <a:rPr sz="4800" b="1" spc="30" dirty="0">
                <a:latin typeface="Trebuchet MS" panose="020B0603020202020204"/>
                <a:cs typeface="Trebuchet MS" panose="020B0603020202020204"/>
              </a:rPr>
              <a:t>N</a:t>
            </a:r>
            <a:r>
              <a:rPr sz="4800" b="1" spc="5" dirty="0">
                <a:latin typeface="Trebuchet MS" panose="020B0603020202020204"/>
                <a:cs typeface="Trebuchet MS" panose="020B0603020202020204"/>
              </a:rPr>
              <a:t>G</a:t>
            </a:r>
            <a:endParaRPr sz="4800" dirty="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Text Box 1"/>
          <p:cNvSpPr txBox="1"/>
          <p:nvPr/>
        </p:nvSpPr>
        <p:spPr>
          <a:xfrm>
            <a:off x="914400" y="1296035"/>
            <a:ext cx="7848600" cy="45840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2000"/>
              <a:t>Data Collection </a:t>
            </a:r>
            <a:endParaRPr 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/>
              <a:t>Download the data from edunet student’s dashboard.</a:t>
            </a:r>
            <a:endParaRPr lang="en-US" sz="2000"/>
          </a:p>
          <a:p>
            <a:pPr indent="0">
              <a:buFont typeface="Arial" panose="020B0604020202020204" pitchFamily="34" charset="0"/>
              <a:buNone/>
            </a:pPr>
            <a:r>
              <a:rPr lang="en-US" sz="2000"/>
              <a:t>  </a:t>
            </a:r>
            <a:endParaRPr lang="en-US" sz="2000"/>
          </a:p>
          <a:p>
            <a:pPr indent="0">
              <a:buFont typeface="Arial" panose="020B0604020202020204" pitchFamily="34" charset="0"/>
              <a:buNone/>
            </a:pPr>
            <a:r>
              <a:rPr lang="en-US" sz="2000"/>
              <a:t>Feature Collection:</a:t>
            </a:r>
            <a:endParaRPr 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/>
              <a:t> Highlighted data which is required using the fill option.</a:t>
            </a:r>
            <a:endParaRPr lang="en-US" sz="2000"/>
          </a:p>
          <a:p>
            <a:pPr indent="0">
              <a:buFont typeface="Arial" panose="020B0604020202020204" pitchFamily="34" charset="0"/>
              <a:buNone/>
            </a:pPr>
            <a:endParaRPr lang="en-US" sz="2000"/>
          </a:p>
          <a:p>
            <a:pPr indent="0">
              <a:buFont typeface="Arial" panose="020B0604020202020204" pitchFamily="34" charset="0"/>
              <a:buNone/>
            </a:pPr>
            <a:r>
              <a:rPr lang="en-US" sz="2000"/>
              <a:t>Data Cleaning:</a:t>
            </a:r>
            <a:endParaRPr 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/>
              <a:t>Identified the missing values using conditional formatting.</a:t>
            </a:r>
            <a:endParaRPr 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/>
              <a:t>Removed/ fittered the missing data using fitter-fitter by colour.</a:t>
            </a:r>
            <a:endParaRPr lang="en-US" sz="2000"/>
          </a:p>
          <a:p>
            <a:pPr indent="0">
              <a:buFont typeface="Arial" panose="020B0604020202020204" pitchFamily="34" charset="0"/>
              <a:buNone/>
            </a:pPr>
            <a:endParaRPr lang="en-US" sz="2000"/>
          </a:p>
          <a:p>
            <a:pPr indent="0">
              <a:buFont typeface="Arial" panose="020B0604020202020204" pitchFamily="34" charset="0"/>
              <a:buNone/>
            </a:pPr>
            <a:r>
              <a:rPr lang="en-US" sz="2000"/>
              <a:t>Performance Level:</a:t>
            </a:r>
            <a:endParaRPr 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/>
              <a:t>Performance Analysis is based on Department type is fittered by </a:t>
            </a:r>
            <a:endParaRPr lang="en-US" sz="2000"/>
          </a:p>
          <a:p>
            <a:pPr indent="0">
              <a:buFont typeface="Arial" panose="020B0604020202020204" pitchFamily="34" charset="0"/>
              <a:buNone/>
            </a:pPr>
            <a:r>
              <a:rPr lang="en-US" sz="2000"/>
              <a:t>      gender (male employees)       </a:t>
            </a:r>
            <a:endParaRPr lang="en-US" sz="2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254" y="609345"/>
            <a:ext cx="5800851" cy="15240"/>
          </a:xfrm>
        </p:spPr>
        <p:txBody>
          <a:bodyPr/>
          <a:p>
            <a:r>
              <a:rPr lang="en-US" sz="100"/>
              <a:t>.</a:t>
            </a:r>
            <a:endParaRPr lang="en-US" sz="100"/>
          </a:p>
        </p:txBody>
      </p:sp>
      <p:sp>
        <p:nvSpPr>
          <p:cNvPr id="3" name="Subtitle 2"/>
          <p:cNvSpPr>
            <a:spLocks noGrp="1"/>
          </p:cNvSpPr>
          <p:nvPr>
            <p:ph type="subTitle" idx="4"/>
          </p:nvPr>
        </p:nvSpPr>
        <p:spPr>
          <a:xfrm>
            <a:off x="533400" y="609600"/>
            <a:ext cx="8534400" cy="4210685"/>
          </a:xfrm>
        </p:spPr>
        <p:txBody>
          <a:bodyPr>
            <a:noAutofit/>
          </a:bodyPr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Summary: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Pivot table is created to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summarise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the data.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Row labels- It is considered as department type.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Column labels-describe the performance level.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Filter- By gender where 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prefered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the male employees in this data.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Values- To make a count used first name for count of employees in each field.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Visualization: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Used the graph chart to analyze the employees (in units) in the department type category 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Used the pie chart to analyze the employees overall percentage in the department type category. </a:t>
            </a:r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1066800" y="6323965"/>
            <a:ext cx="6830060" cy="114236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graphicFrame>
        <p:nvGraphicFramePr>
          <p:cNvPr id="4194304" name="Chart 1"/>
          <p:cNvGraphicFramePr/>
          <p:nvPr/>
        </p:nvGraphicFramePr>
        <p:xfrm>
          <a:off x="685800" y="1447800"/>
          <a:ext cx="8167370" cy="45751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505"/>
          </a:xfrm>
        </p:spPr>
        <p:txBody>
          <a:bodyPr/>
          <a:p>
            <a:r>
              <a:rPr lang="en-US"/>
              <a:t>RESULTS</a:t>
            </a:r>
            <a:endParaRPr lang="en-US"/>
          </a:p>
        </p:txBody>
      </p:sp>
      <p:graphicFrame>
        <p:nvGraphicFramePr>
          <p:cNvPr id="4194305" name="Chart 2"/>
          <p:cNvGraphicFramePr/>
          <p:nvPr/>
        </p:nvGraphicFramePr>
        <p:xfrm>
          <a:off x="914400" y="1123315"/>
          <a:ext cx="9032875" cy="48018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219200" y="1600200"/>
            <a:ext cx="7813040" cy="2676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Therefore the production department employees performs higher comparing to other department and whereas admin offices performs lower comparing to other department.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</a:b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.              Hence the Production department employees works more efficiently and effectively comparing to other departments according to the employee data given.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object 17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  <a:endParaRPr dirty="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9" name="Text Box 8"/>
          <p:cNvSpPr txBox="1"/>
          <p:nvPr/>
        </p:nvSpPr>
        <p:spPr>
          <a:xfrm>
            <a:off x="914400" y="2209800"/>
            <a:ext cx="6877050" cy="31889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Clr>
                <a:srgbClr val="000000"/>
              </a:buClr>
              <a:buSzPct val="115000"/>
              <a:buFont typeface="Arial" panose="020B0604020202020204" pitchFamily="34" charset="0"/>
              <a:buChar char="●"/>
            </a:pPr>
            <a:r>
              <a:rPr lang="en-US" sz="2000"/>
              <a:t>Employee performance analysis is made to identify the     performance level of an employee in each department.</a:t>
            </a:r>
            <a:endParaRPr lang="en-US" sz="2000"/>
          </a:p>
          <a:p>
            <a:pPr marL="285750" indent="-285750">
              <a:buClr>
                <a:srgbClr val="000000"/>
              </a:buClr>
              <a:buSzPct val="115000"/>
              <a:buFont typeface="Arial" panose="020B0604020202020204" pitchFamily="34" charset="0"/>
              <a:buChar char="●"/>
            </a:pPr>
            <a:r>
              <a:rPr lang="en-US" sz="2000"/>
              <a:t>It helps to track the activities and growth of the employees in</a:t>
            </a:r>
            <a:endParaRPr lang="en-US" sz="2000"/>
          </a:p>
          <a:p>
            <a:pPr indent="0">
              <a:buClr>
                <a:srgbClr val="000000"/>
              </a:buClr>
              <a:buSzPct val="115000"/>
              <a:buFont typeface="Arial" panose="020B0604020202020204" pitchFamily="34" charset="0"/>
              <a:buNone/>
            </a:pPr>
            <a:r>
              <a:rPr lang="en-US" sz="2000"/>
              <a:t>      wholly by department wise.</a:t>
            </a:r>
            <a:endParaRPr lang="en-US" sz="2000"/>
          </a:p>
          <a:p>
            <a:pPr indent="0">
              <a:buClr>
                <a:srgbClr val="000000"/>
              </a:buClr>
              <a:buSzPct val="115000"/>
              <a:buFont typeface="Arial" panose="020B0604020202020204" pitchFamily="34" charset="0"/>
              <a:buChar char="●"/>
            </a:pPr>
            <a:r>
              <a:rPr lang="en-US" sz="2000"/>
              <a:t>   And it helps to grant renumeration or appreciation for the </a:t>
            </a:r>
            <a:endParaRPr lang="en-US" sz="2000"/>
          </a:p>
          <a:p>
            <a:pPr indent="0">
              <a:buClr>
                <a:srgbClr val="000000"/>
              </a:buClr>
              <a:buSzPct val="115000"/>
              <a:buFont typeface="Arial" panose="020B0604020202020204" pitchFamily="34" charset="0"/>
              <a:buNone/>
            </a:pPr>
            <a:r>
              <a:rPr lang="en-US" sz="2000"/>
              <a:t>      respected one. </a:t>
            </a:r>
            <a:endParaRPr lang="en-US"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9" name="Text Box 8"/>
          <p:cNvSpPr txBox="1"/>
          <p:nvPr/>
        </p:nvSpPr>
        <p:spPr>
          <a:xfrm>
            <a:off x="676275" y="2150110"/>
            <a:ext cx="7251065" cy="37103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SzPct val="115000"/>
              <a:buFont typeface="Arial" panose="020B0604020202020204" pitchFamily="34" charset="0"/>
              <a:buChar char="●"/>
            </a:pPr>
            <a:r>
              <a:rPr lang="en-US" sz="2000"/>
              <a:t>Analysing the performance of the employees by considering </a:t>
            </a:r>
            <a:endParaRPr lang="en-US" sz="2000"/>
          </a:p>
          <a:p>
            <a:pPr indent="0">
              <a:buSzPct val="115000"/>
              <a:buFont typeface="Arial" panose="020B0604020202020204" pitchFamily="34" charset="0"/>
              <a:buNone/>
            </a:pPr>
            <a:r>
              <a:rPr lang="en-US" sz="2000"/>
              <a:t>      the various factors like rating,performance level,gender,zone,</a:t>
            </a:r>
            <a:endParaRPr lang="en-US" sz="2000"/>
          </a:p>
          <a:p>
            <a:pPr indent="0">
              <a:buSzPct val="115000"/>
              <a:buFont typeface="Arial" panose="020B0604020202020204" pitchFamily="34" charset="0"/>
              <a:buNone/>
            </a:pPr>
            <a:r>
              <a:rPr lang="en-US" sz="2000"/>
              <a:t>      type etc.</a:t>
            </a:r>
            <a:endParaRPr lang="en-US"/>
          </a:p>
          <a:p>
            <a:pPr indent="0">
              <a:buSzPct val="115000"/>
              <a:buFont typeface="Arial" panose="020B0604020202020204" pitchFamily="34" charset="0"/>
              <a:buChar char="●"/>
            </a:pPr>
            <a:r>
              <a:rPr lang="en-US"/>
              <a:t>  </a:t>
            </a:r>
            <a:r>
              <a:rPr lang="en-US" sz="2000"/>
              <a:t> In order to identify the trend and performance on different </a:t>
            </a:r>
            <a:endParaRPr lang="en-US" sz="2000"/>
          </a:p>
          <a:p>
            <a:pPr indent="0">
              <a:buSzPct val="115000"/>
              <a:buFont typeface="Arial" panose="020B0604020202020204" pitchFamily="34" charset="0"/>
              <a:buNone/>
            </a:pPr>
            <a:r>
              <a:rPr lang="en-US" sz="2000"/>
              <a:t>      category in a company or in an organisation.</a:t>
            </a:r>
            <a:endParaRPr lang="en-US" sz="2000"/>
          </a:p>
          <a:p>
            <a:pPr indent="0">
              <a:buSzPct val="115000"/>
              <a:buFont typeface="Arial" panose="020B0604020202020204" pitchFamily="34" charset="0"/>
              <a:buChar char="●"/>
            </a:pPr>
            <a:r>
              <a:rPr lang="en-US" sz="2000"/>
              <a:t>   And it helps to identify which sector’s performance is high </a:t>
            </a:r>
            <a:endParaRPr lang="en-US" sz="2000"/>
          </a:p>
          <a:p>
            <a:pPr indent="0">
              <a:buSzPct val="115000"/>
              <a:buFont typeface="Arial" panose="020B0604020202020204" pitchFamily="34" charset="0"/>
              <a:buNone/>
            </a:pPr>
            <a:r>
              <a:rPr lang="en-US" sz="2000"/>
              <a:t>      better and low.</a:t>
            </a:r>
            <a:endParaRPr lang="en-US"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9" name="Text Box 8"/>
          <p:cNvSpPr txBox="1"/>
          <p:nvPr/>
        </p:nvSpPr>
        <p:spPr>
          <a:xfrm>
            <a:off x="1752600" y="2367280"/>
            <a:ext cx="6813550" cy="28473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en-US" sz="2000"/>
              <a:t>Companies like IT sectors.</a:t>
            </a:r>
            <a:endParaRPr lang="en-US" sz="2000"/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sz="2000"/>
              <a:t>Industries.</a:t>
            </a:r>
            <a:endParaRPr lang="en-US" sz="2000"/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sz="2000"/>
              <a:t>Banks.</a:t>
            </a:r>
            <a:endParaRPr lang="en-US" sz="2000"/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sz="2000"/>
              <a:t>Marketing field.</a:t>
            </a:r>
            <a:endParaRPr lang="en-US" sz="2000"/>
          </a:p>
          <a:p>
            <a:pPr indent="0">
              <a:buFont typeface="Wingdings" panose="05000000000000000000" charset="0"/>
              <a:buNone/>
            </a:pPr>
            <a:endParaRPr lang="en-US" sz="2000"/>
          </a:p>
          <a:p>
            <a:pPr indent="0">
              <a:buFont typeface="Wingdings" panose="05000000000000000000" charset="0"/>
              <a:buNone/>
            </a:pPr>
            <a:r>
              <a:rPr lang="en-US" sz="2000"/>
              <a:t>       It helps to analyze the current status of their companies</a:t>
            </a:r>
            <a:endParaRPr lang="en-US" sz="2000"/>
          </a:p>
          <a:p>
            <a:pPr indent="0">
              <a:buFont typeface="Wingdings" panose="05000000000000000000" charset="0"/>
              <a:buNone/>
            </a:pPr>
            <a:r>
              <a:rPr lang="en-US" sz="2000"/>
              <a:t>   or organisations by heirarchical members.</a:t>
            </a:r>
            <a:endParaRPr lang="en-US" sz="2000"/>
          </a:p>
          <a:p>
            <a:pPr indent="0">
              <a:buFont typeface="Wingdings" panose="05000000000000000000" charset="0"/>
              <a:buNone/>
            </a:pPr>
            <a:endParaRPr lang="en-US" sz="2000"/>
          </a:p>
          <a:p>
            <a:pPr indent="0">
              <a:buFont typeface="Wingdings" panose="05000000000000000000" charset="0"/>
              <a:buNone/>
            </a:pPr>
            <a:endParaRPr lang="en-US"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8" name="Text Box 7"/>
          <p:cNvSpPr txBox="1"/>
          <p:nvPr/>
        </p:nvSpPr>
        <p:spPr>
          <a:xfrm>
            <a:off x="3201035" y="2262505"/>
            <a:ext cx="5369560" cy="35312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Wingdings" panose="05000000000000000000" charset="0"/>
              <a:buChar char="ü"/>
            </a:pPr>
            <a:r>
              <a:rPr lang="en-US" sz="2000"/>
              <a:t>Conditional formatting</a:t>
            </a:r>
            <a:endParaRPr lang="en-US" sz="2000"/>
          </a:p>
          <a:p>
            <a:pPr marL="285750" indent="-285750">
              <a:buFont typeface="Wingdings" panose="05000000000000000000" charset="0"/>
              <a:buChar char="ü"/>
            </a:pPr>
            <a:r>
              <a:rPr lang="en-US" sz="2000"/>
              <a:t>Fittering</a:t>
            </a:r>
            <a:endParaRPr lang="en-US" sz="2000"/>
          </a:p>
          <a:p>
            <a:pPr marL="285750" indent="-285750">
              <a:buFont typeface="Wingdings" panose="05000000000000000000" charset="0"/>
              <a:buChar char="ü"/>
            </a:pPr>
            <a:r>
              <a:rPr lang="en-US" sz="2000"/>
              <a:t>Formula used to identify performance level</a:t>
            </a:r>
            <a:endParaRPr lang="en-US" sz="2000"/>
          </a:p>
          <a:p>
            <a:pPr marL="285750" indent="-285750">
              <a:buFont typeface="Wingdings" panose="05000000000000000000" charset="0"/>
              <a:buChar char="ü"/>
            </a:pPr>
            <a:r>
              <a:rPr lang="en-US" sz="2000"/>
              <a:t>Pivot table for summarising</a:t>
            </a:r>
            <a:endParaRPr lang="en-US" sz="2000"/>
          </a:p>
          <a:p>
            <a:pPr marL="285750" indent="-285750">
              <a:buFont typeface="Wingdings" panose="05000000000000000000" charset="0"/>
              <a:buChar char="ü"/>
            </a:pPr>
            <a:r>
              <a:rPr lang="en-US" sz="2000"/>
              <a:t>Graph- for data visualization ( in units)</a:t>
            </a:r>
            <a:endParaRPr lang="en-US" sz="2000"/>
          </a:p>
          <a:p>
            <a:pPr marL="285750" indent="-285750">
              <a:buFont typeface="Wingdings" panose="05000000000000000000" charset="0"/>
              <a:buChar char="ü"/>
            </a:pPr>
            <a:r>
              <a:rPr lang="en-US" sz="2000"/>
              <a:t>Pie chart- to figure out the overall performance</a:t>
            </a:r>
            <a:endParaRPr lang="en-US" sz="2000"/>
          </a:p>
          <a:p>
            <a:pPr indent="0">
              <a:buFont typeface="Wingdings" panose="05000000000000000000" charset="0"/>
              <a:buNone/>
            </a:pPr>
            <a:r>
              <a:rPr lang="en-US" sz="2000"/>
              <a:t>      percentage of the each department.</a:t>
            </a:r>
            <a:endParaRPr lang="en-US" sz="2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  <a:endParaRPr lang="en-IN" dirty="0"/>
          </a:p>
        </p:txBody>
      </p:sp>
      <p:sp>
        <p:nvSpPr>
          <p:cNvPr id="3" name="Text Box 2"/>
          <p:cNvSpPr txBox="1"/>
          <p:nvPr/>
        </p:nvSpPr>
        <p:spPr>
          <a:xfrm>
            <a:off x="762000" y="1905000"/>
            <a:ext cx="8539480" cy="43516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en-US"/>
              <a:t>  </a:t>
            </a:r>
            <a:r>
              <a:rPr lang="en-US" sz="2000"/>
              <a:t>Employee data downloadeed from edunet dashboard.</a:t>
            </a:r>
            <a:endParaRPr lang="en-US" sz="2000"/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sz="2000"/>
              <a:t>  Features:</a:t>
            </a:r>
            <a:endParaRPr lang="en-US" sz="2000"/>
          </a:p>
          <a:p>
            <a:pPr indent="0">
              <a:buFont typeface="Wingdings" panose="05000000000000000000" charset="0"/>
              <a:buNone/>
            </a:pPr>
            <a:r>
              <a:rPr lang="en-US" sz="2000"/>
              <a:t>                Totally 26 features were available. In that 11 features were considered.</a:t>
            </a:r>
            <a:endParaRPr lang="en-US" sz="2000"/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sz="2000"/>
              <a:t>Employee ID - in numbers</a:t>
            </a:r>
            <a:endParaRPr lang="en-US" sz="2000"/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sz="2000"/>
              <a:t>Names - in text</a:t>
            </a:r>
            <a:endParaRPr lang="en-US" sz="2000"/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sz="2000"/>
              <a:t>Employee type.</a:t>
            </a:r>
            <a:endParaRPr lang="en-US" sz="2000"/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sz="2000"/>
              <a:t>Performance level</a:t>
            </a:r>
            <a:endParaRPr lang="en-US" sz="2000"/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sz="2000"/>
              <a:t>Gender - male,female.</a:t>
            </a:r>
            <a:endParaRPr lang="en-US" sz="2000"/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sz="2000"/>
              <a:t>Employee rating    </a:t>
            </a:r>
            <a:endParaRPr lang="en-US" sz="2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2362200" y="2286000"/>
            <a:ext cx="7491730" cy="13563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2000"/>
              <a:t>To identify the performance level.</a:t>
            </a:r>
            <a:endParaRPr lang="en-US" sz="2000"/>
          </a:p>
          <a:p>
            <a:r>
              <a:rPr lang="en-US" sz="2000"/>
              <a:t> =IFS(28&gt;=5,”VERY HIGH”,28&gt;=4”HIGH”,28&gt;=3,”MED”,TRUE,”LOW”)</a:t>
            </a:r>
            <a:endParaRPr lang="en-US"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3234</Words>
  <Application>WPS Presentation</Application>
  <PresentationFormat>Widescreen</PresentationFormat>
  <Paragraphs>141</Paragraphs>
  <Slides>14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5" baseType="lpstr">
      <vt:lpstr>Arial</vt:lpstr>
      <vt:lpstr>SimSun</vt:lpstr>
      <vt:lpstr>Wingdings</vt:lpstr>
      <vt:lpstr>Trebuchet MS</vt:lpstr>
      <vt:lpstr>Times New Roman</vt:lpstr>
      <vt:lpstr>Roboto</vt:lpstr>
      <vt:lpstr>Calibri</vt:lpstr>
      <vt:lpstr>Microsoft YaHei</vt:lpstr>
      <vt:lpstr>Arial Unicode MS</vt:lpstr>
      <vt:lpstr>Wingdings</vt:lpstr>
      <vt:lpstr>Office Theme</vt:lpstr>
      <vt:lpstr>Employee Data Analysis using Excel  </vt:lpstr>
      <vt:lpstr>PROJECT TITLE</vt:lpstr>
      <vt:lpstr>AGENDA</vt:lpstr>
      <vt:lpstr>PROBLEM	STATEMENT</vt:lpstr>
      <vt:lpstr>PROJECT	OVERVIEW</vt:lpstr>
      <vt:lpstr>WHO ARE THE END USERS?</vt:lpstr>
      <vt:lpstr>OUR SOLUTION AND ITS VALUE PROPOSITION</vt:lpstr>
      <vt:lpstr>Dataset Description</vt:lpstr>
      <vt:lpstr>THE "WOW" IN OUR SOLUTION</vt:lpstr>
      <vt:lpstr>PowerPoint 演示文稿</vt:lpstr>
      <vt:lpstr>PowerPoint 演示文稿</vt:lpstr>
      <vt:lpstr>RESULTS</vt:lpstr>
      <vt:lpstr>PowerPoint 演示文稿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saro</cp:lastModifiedBy>
  <cp:revision>14</cp:revision>
  <dcterms:created xsi:type="dcterms:W3CDTF">2024-03-29T15:07:00Z</dcterms:created>
  <dcterms:modified xsi:type="dcterms:W3CDTF">2024-08-30T07:54:44Z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2024-03-21T05:30:00Z</vt:filetime>
  </property>
  <property fmtid="{D5CDD505-2E9C-101B-9397-08002B2CF9AE}" pid="3" name="LastSaved">
    <vt:filetime>2024-03-29T05:30:00Z</vt:filetime>
  </property>
  <property fmtid="{D5CDD505-2E9C-101B-9397-08002B2CF9AE}" pid="4" name="ICV">
    <vt:lpwstr>6EF46EB33C47415CA9BF1710F2FD7CA1_13</vt:lpwstr>
  </property>
  <property fmtid="{D5CDD505-2E9C-101B-9397-08002B2CF9AE}" pid="5" name="KSOProductBuildVer">
    <vt:lpwstr>1033-12.2.0.17562</vt:lpwstr>
  </property>
</Properties>
</file>