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71" autoAdjust="0"/>
    <p:restoredTop sz="83692" autoAdjust="0"/>
  </p:normalViewPr>
  <p:slideViewPr>
    <p:cSldViewPr>
      <p:cViewPr>
        <p:scale>
          <a:sx n="44" d="100"/>
          <a:sy n="44" d="100"/>
        </p:scale>
        <p:origin x="3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D:\Accenture%20dataset\Accenture%20Task.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D:\Accenture%20dataset\Accenture%20Tas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pivotSource>
    <c:name>[Accenture Task.xlsx]Sheet1!PivotTable1</c:name>
    <c:fmtId val="3"/>
  </c:pivotSource>
  <c:chart>
    <c:title>
      <c:tx>
        <c:rich>
          <a:bodyPr rot="0" spcFirstLastPara="1" vertOverflow="ellipsis" vert="horz" wrap="square" anchor="ctr" anchorCtr="1"/>
          <a:lstStyle/>
          <a:p>
            <a:pPr>
              <a:defRPr lang="en-US"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a:t>Categories's highest Popularity score</a:t>
            </a:r>
          </a:p>
        </c:rich>
      </c:tx>
      <c:layout/>
      <c:spPr>
        <a:noFill/>
        <a:ln>
          <a:noFill/>
        </a:ln>
        <a:effectLst/>
      </c:spPr>
    </c:title>
    <c:pivotFmts>
      <c:pivotFmt>
        <c:idx val="0"/>
        <c:spPr>
          <a:solidFill>
            <a:schemeClr val="accent2">
              <a:alpha val="85000"/>
            </a:schemeClr>
          </a:solidFill>
          <a:ln w="9525" cap="flat" cmpd="sng" algn="ctr">
            <a:solidFill>
              <a:schemeClr val="accent2">
                <a:lumMod val="75000"/>
              </a:schemeClr>
            </a:solidFill>
            <a:round/>
          </a:ln>
          <a:effectLst/>
          <a:scene3d>
            <a:camera prst="orthographicFront">
              <a:rot lat="0" lon="0" rev="0"/>
            </a:camera>
            <a:lightRig rig="threePt" dir="t">
              <a:rot lat="0" lon="0" rev="1200000"/>
            </a:lightRig>
          </a:scene3d>
          <a:sp3d contourW="9525">
            <a:contourClr>
              <a:schemeClr val="accent2">
                <a:lumMod val="75000"/>
              </a:schemeClr>
            </a:contourClr>
          </a:sp3d>
        </c:spPr>
        <c:marker>
          <c:symbol val="circle"/>
          <c:size val="6"/>
          <c:spPr>
            <a:solidFill>
              <a:schemeClr val="accent2">
                <a:alpha val="85000"/>
              </a:schemeClr>
            </a:solidFill>
            <a:ln w="9525">
              <a:noFill/>
              <a:round/>
            </a:ln>
            <a:effectLst/>
            <a:scene3d>
              <a:camera prst="orthographicFront">
                <a:rot lat="0" lon="0" rev="0"/>
              </a:camera>
              <a:lightRig rig="threePt" dir="t">
                <a:rot lat="0" lon="0" rev="1200000"/>
              </a:lightRig>
            </a:scene3d>
            <a:sp3d>
              <a:bevelT w="63500" h="25400"/>
            </a:sp3d>
          </c:spPr>
        </c:marker>
      </c:pivotFmt>
      <c:pivotFmt>
        <c:idx val="1"/>
        <c:spPr>
          <a:solidFill>
            <a:schemeClr val="accent2">
              <a:alpha val="85000"/>
            </a:schemeClr>
          </a:solidFill>
          <a:ln w="9525" cap="flat" cmpd="sng" algn="ctr">
            <a:solidFill>
              <a:schemeClr val="accent2">
                <a:lumMod val="75000"/>
              </a:schemeClr>
            </a:solidFill>
            <a:round/>
          </a:ln>
          <a:effectLst/>
          <a:scene3d>
            <a:camera prst="orthographicFront">
              <a:rot lat="0" lon="0" rev="0"/>
            </a:camera>
            <a:lightRig rig="threePt" dir="t">
              <a:rot lat="0" lon="0" rev="1200000"/>
            </a:lightRig>
          </a:scene3d>
          <a:sp3d contourW="9525">
            <a:contourClr>
              <a:schemeClr val="accent2">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2">
              <a:alpha val="85000"/>
            </a:schemeClr>
          </a:solidFill>
          <a:ln w="9525" cap="flat" cmpd="sng" algn="ctr">
            <a:solidFill>
              <a:schemeClr val="accent2">
                <a:lumMod val="75000"/>
              </a:schemeClr>
            </a:solidFill>
            <a:round/>
          </a:ln>
          <a:effectLst/>
          <a:scene3d>
            <a:camera prst="orthographicFront">
              <a:rot lat="0" lon="0" rev="0"/>
            </a:camera>
            <a:lightRig rig="threePt" dir="t">
              <a:rot lat="0" lon="0" rev="1200000"/>
            </a:lightRig>
          </a:scene3d>
          <a:sp3d contourW="9525">
            <a:contourClr>
              <a:schemeClr val="accent2">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s>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5.9945482408783814E-2"/>
          <c:y val="8.5386365152927371E-2"/>
          <c:w val="0.94005451759121628"/>
          <c:h val="0.83573144454944082"/>
        </c:manualLayout>
      </c:layout>
      <c:bar3DChart>
        <c:barDir val="col"/>
        <c:grouping val="clustered"/>
        <c:ser>
          <c:idx val="0"/>
          <c:order val="0"/>
          <c:tx>
            <c:strRef>
              <c:f>Sheet1!$B$3</c:f>
              <c:strCache>
                <c:ptCount val="1"/>
                <c:pt idx="0">
                  <c:v>Total</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lang="en-US" sz="2800" b="0" i="0" u="none" strike="noStrike" kern="1200" baseline="0">
                    <a:solidFill>
                      <a:schemeClr val="lt1">
                        <a:lumMod val="8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Sheet1!$A$4:$A$9</c:f>
              <c:strCache>
                <c:ptCount val="5"/>
                <c:pt idx="0">
                  <c:v>Culture</c:v>
                </c:pt>
                <c:pt idx="1">
                  <c:v>Soccer</c:v>
                </c:pt>
                <c:pt idx="2">
                  <c:v>Food</c:v>
                </c:pt>
                <c:pt idx="3">
                  <c:v>Cooking</c:v>
                </c:pt>
                <c:pt idx="4">
                  <c:v>Animals</c:v>
                </c:pt>
              </c:strCache>
            </c:strRef>
          </c:cat>
          <c:val>
            <c:numRef>
              <c:f>Sheet1!$B$4:$B$9</c:f>
              <c:numCache>
                <c:formatCode>General</c:formatCode>
                <c:ptCount val="5"/>
                <c:pt idx="0">
                  <c:v>1567</c:v>
                </c:pt>
                <c:pt idx="1">
                  <c:v>1147</c:v>
                </c:pt>
                <c:pt idx="2">
                  <c:v>1091</c:v>
                </c:pt>
                <c:pt idx="3">
                  <c:v>1077</c:v>
                </c:pt>
                <c:pt idx="4">
                  <c:v>971</c:v>
                </c:pt>
              </c:numCache>
            </c:numRef>
          </c:val>
          <c:extLst xmlns:c16r2="http://schemas.microsoft.com/office/drawing/2015/06/chart">
            <c:ext xmlns:c16="http://schemas.microsoft.com/office/drawing/2014/chart" uri="{C3380CC4-5D6E-409C-BE32-E72D297353CC}">
              <c16:uniqueId val="{00000000-30C9-4F23-A9F0-84DAC8229F8F}"/>
            </c:ext>
          </c:extLst>
        </c:ser>
        <c:dLbls/>
        <c:shape val="box"/>
        <c:axId val="50908544"/>
        <c:axId val="52098560"/>
        <c:axId val="0"/>
      </c:bar3DChart>
      <c:catAx>
        <c:axId val="50908544"/>
        <c:scaling>
          <c:orientation val="minMax"/>
        </c:scaling>
        <c:axPos val="b"/>
        <c:title>
          <c:tx>
            <c:rich>
              <a:bodyPr rot="0" spcFirstLastPara="1" vertOverflow="ellipsis" vert="horz" wrap="square" anchor="ctr" anchorCtr="1"/>
              <a:lstStyle/>
              <a:p>
                <a:pPr>
                  <a:defRPr lang="en-US" sz="1197" b="1" i="0" u="none" strike="noStrike" kern="1200" cap="all" baseline="0">
                    <a:solidFill>
                      <a:schemeClr val="lt1">
                        <a:lumMod val="85000"/>
                      </a:schemeClr>
                    </a:solidFill>
                    <a:latin typeface="+mn-lt"/>
                    <a:ea typeface="+mn-ea"/>
                    <a:cs typeface="+mn-cs"/>
                  </a:defRPr>
                </a:pPr>
                <a:r>
                  <a:rPr lang="en-IN"/>
                  <a:t>Category</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lt1">
                    <a:lumMod val="85000"/>
                  </a:schemeClr>
                </a:solidFill>
                <a:latin typeface="+mn-lt"/>
                <a:ea typeface="+mn-ea"/>
                <a:cs typeface="+mn-cs"/>
              </a:defRPr>
            </a:pPr>
            <a:endParaRPr lang="en-US"/>
          </a:p>
        </c:txPr>
        <c:crossAx val="52098560"/>
        <c:crosses val="autoZero"/>
        <c:auto val="1"/>
        <c:lblAlgn val="ctr"/>
        <c:lblOffset val="100"/>
      </c:catAx>
      <c:valAx>
        <c:axId val="52098560"/>
        <c:scaling>
          <c:orientation val="minMax"/>
        </c:scaling>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lang="en-US" sz="1197" b="1" i="0" u="none" strike="noStrike" kern="1200" cap="all" baseline="0">
                    <a:solidFill>
                      <a:schemeClr val="lt1">
                        <a:lumMod val="85000"/>
                      </a:schemeClr>
                    </a:solidFill>
                    <a:latin typeface="+mn-lt"/>
                    <a:ea typeface="+mn-ea"/>
                    <a:cs typeface="+mn-cs"/>
                  </a:defRPr>
                </a:pPr>
                <a:r>
                  <a:rPr lang="en-US"/>
                  <a:t>Score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lt1">
                    <a:lumMod val="85000"/>
                  </a:schemeClr>
                </a:solidFill>
                <a:latin typeface="+mn-lt"/>
                <a:ea typeface="+mn-ea"/>
                <a:cs typeface="+mn-cs"/>
              </a:defRPr>
            </a:pPr>
            <a:endParaRPr lang="en-US"/>
          </a:p>
        </c:txPr>
        <c:crossAx val="50908544"/>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GB"/>
  <c:style val="7"/>
  <c:pivotSource>
    <c:name>[Accenture Task.xlsx]Sheet2!PivotTable2</c:name>
    <c:fmtId val="3"/>
  </c:pivotSource>
  <c:chart>
    <c:title>
      <c:tx>
        <c:rich>
          <a:bodyPr rot="0" spcFirstLastPara="1" vertOverflow="ellipsis" vert="horz" wrap="square" anchor="ctr" anchorCtr="1"/>
          <a:lstStyle/>
          <a:p>
            <a:pPr>
              <a:defRPr lang="en-US" sz="2200" b="1" i="0" u="none" strike="noStrike" kern="1200" baseline="0">
                <a:solidFill>
                  <a:schemeClr val="dk1">
                    <a:lumMod val="65000"/>
                    <a:lumOff val="35000"/>
                  </a:schemeClr>
                </a:solidFill>
                <a:latin typeface="+mn-lt"/>
                <a:ea typeface="+mn-ea"/>
                <a:cs typeface="+mn-cs"/>
              </a:defRPr>
            </a:pPr>
            <a:r>
              <a:rPr lang="en-US" dirty="0"/>
              <a:t>Top 5 categories percentage score</a:t>
            </a:r>
          </a:p>
        </c:rich>
      </c:tx>
      <c:layout/>
      <c:spPr>
        <a:noFill/>
        <a:ln>
          <a:noFill/>
        </a:ln>
        <a:effectLst/>
      </c:spPr>
    </c:title>
    <c:pivotFmts>
      <c:pivotFmt>
        <c:idx val="0"/>
        <c:spPr>
          <a:solidFill>
            <a:schemeClr val="accent5"/>
          </a:soli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CatName val="1"/>
          <c:showPercent val="1"/>
          <c:extLst xmlns:c16r2="http://schemas.microsoft.com/office/drawing/2015/06/chart">
            <c:ext xmlns:c15="http://schemas.microsoft.com/office/drawing/2012/chart" uri="{CE6537A1-D6FC-4f65-9D91-7224C49458BB}"/>
          </c:extLst>
        </c:dLbl>
      </c:pivotFmt>
      <c:pivotFmt>
        <c:idx val="1"/>
        <c:dLbl>
          <c:idx val="0"/>
          <c:showCatName val="1"/>
          <c:showPercent val="1"/>
          <c:extLst xmlns:c16r2="http://schemas.microsoft.com/office/drawing/2015/06/chart">
            <c:ext xmlns:c15="http://schemas.microsoft.com/office/drawing/2012/chart" uri="{CE6537A1-D6FC-4f65-9D91-7224C49458BB}"/>
          </c:extLst>
        </c:dLbl>
      </c:pivotFmt>
      <c:pivotFmt>
        <c:idx val="2"/>
        <c:dLbl>
          <c:idx val="0"/>
          <c:showCatName val="1"/>
          <c:showPercent val="1"/>
          <c:extLst xmlns:c16r2="http://schemas.microsoft.com/office/drawing/2015/06/chart">
            <c:ext xmlns:c15="http://schemas.microsoft.com/office/drawing/2012/chart" uri="{CE6537A1-D6FC-4f65-9D91-7224C49458BB}"/>
          </c:extLst>
        </c:dLbl>
      </c:pivotFmt>
      <c:pivotFmt>
        <c:idx val="3"/>
        <c:dLbl>
          <c:idx val="0"/>
          <c:showCatName val="1"/>
          <c:showPercent val="1"/>
          <c:extLst xmlns:c16r2="http://schemas.microsoft.com/office/drawing/2015/06/chart">
            <c:ext xmlns:c15="http://schemas.microsoft.com/office/drawing/2012/chart" uri="{CE6537A1-D6FC-4f65-9D91-7224C49458BB}"/>
          </c:extLst>
        </c:dLbl>
      </c:pivotFmt>
      <c:pivotFmt>
        <c:idx val="4"/>
        <c:dLbl>
          <c:idx val="0"/>
          <c:showCatName val="1"/>
          <c:showPercent val="1"/>
          <c:extLst xmlns:c16r2="http://schemas.microsoft.com/office/drawing/2015/06/chart">
            <c:ext xmlns:c15="http://schemas.microsoft.com/office/drawing/2012/chart" uri="{CE6537A1-D6FC-4f65-9D91-7224C49458BB}"/>
          </c:extLst>
        </c:dLbl>
      </c:pivotFmt>
      <c:pivotFmt>
        <c:idx val="5"/>
        <c:spPr>
          <a:solidFill>
            <a:schemeClr val="accent5"/>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CatName val="1"/>
          <c:showPercent val="1"/>
          <c:extLst xmlns:c16r2="http://schemas.microsoft.com/office/drawing/2015/06/chart">
            <c:ext xmlns:c15="http://schemas.microsoft.com/office/drawing/2012/chart" uri="{CE6537A1-D6FC-4f65-9D91-7224C49458BB}"/>
          </c:extLst>
        </c:dLbl>
      </c:pivotFmt>
      <c:pivotFmt>
        <c:idx val="6"/>
        <c:spPr>
          <a:solidFill>
            <a:schemeClr val="accent5"/>
          </a:solidFill>
          <a:ln>
            <a:noFill/>
          </a:ln>
          <a:effectLst>
            <a:outerShdw blurRad="57150" dist="19050" dir="5400000" algn="ctr" rotWithShape="0">
              <a:srgbClr val="000000">
                <a:alpha val="63000"/>
              </a:srgbClr>
            </a:outerShdw>
          </a:effectLst>
          <a:sp3d/>
        </c:spPr>
      </c:pivotFmt>
      <c:pivotFmt>
        <c:idx val="7"/>
        <c:spPr>
          <a:solidFill>
            <a:schemeClr val="accent5"/>
          </a:solidFill>
          <a:ln>
            <a:noFill/>
          </a:ln>
          <a:effectLst>
            <a:outerShdw blurRad="57150" dist="19050" dir="5400000" algn="ctr" rotWithShape="0">
              <a:srgbClr val="000000">
                <a:alpha val="63000"/>
              </a:srgbClr>
            </a:outerShdw>
          </a:effectLst>
          <a:sp3d/>
        </c:spPr>
      </c:pivotFmt>
      <c:pivotFmt>
        <c:idx val="8"/>
        <c:spPr>
          <a:solidFill>
            <a:schemeClr val="accent5"/>
          </a:solidFill>
          <a:ln>
            <a:noFill/>
          </a:ln>
          <a:effectLst>
            <a:outerShdw blurRad="57150" dist="19050" dir="5400000" algn="ctr" rotWithShape="0">
              <a:srgbClr val="000000">
                <a:alpha val="63000"/>
              </a:srgbClr>
            </a:outerShdw>
          </a:effectLst>
          <a:sp3d/>
        </c:spPr>
      </c:pivotFmt>
      <c:pivotFmt>
        <c:idx val="9"/>
        <c:spPr>
          <a:solidFill>
            <a:schemeClr val="accent5"/>
          </a:solidFill>
          <a:ln>
            <a:noFill/>
          </a:ln>
          <a:effectLst>
            <a:outerShdw blurRad="57150" dist="19050" dir="5400000" algn="ctr" rotWithShape="0">
              <a:srgbClr val="000000">
                <a:alpha val="63000"/>
              </a:srgbClr>
            </a:outerShdw>
          </a:effectLst>
          <a:sp3d/>
        </c:spPr>
      </c:pivotFmt>
      <c:pivotFmt>
        <c:idx val="10"/>
        <c:spPr>
          <a:solidFill>
            <a:schemeClr val="accent5"/>
          </a:solidFill>
          <a:ln>
            <a:noFill/>
          </a:ln>
          <a:effectLst>
            <a:outerShdw blurRad="57150" dist="19050" dir="5400000" algn="ctr" rotWithShape="0">
              <a:srgbClr val="000000">
                <a:alpha val="63000"/>
              </a:srgbClr>
            </a:outerShdw>
          </a:effectLst>
          <a:sp3d/>
        </c:spPr>
      </c:pivotFmt>
      <c:pivotFmt>
        <c:idx val="11"/>
        <c:spPr>
          <a:solidFill>
            <a:schemeClr val="accent5"/>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CatName val="1"/>
          <c:showPercent val="1"/>
          <c:extLst xmlns:c16r2="http://schemas.microsoft.com/office/drawing/2015/06/chart">
            <c:ext xmlns:c15="http://schemas.microsoft.com/office/drawing/2012/chart" uri="{CE6537A1-D6FC-4f65-9D91-7224C49458BB}"/>
          </c:extLst>
        </c:dLbl>
      </c:pivotFmt>
      <c:pivotFmt>
        <c:idx val="12"/>
        <c:spPr>
          <a:solidFill>
            <a:schemeClr val="accent5"/>
          </a:solidFill>
          <a:ln>
            <a:noFill/>
          </a:ln>
          <a:effectLst>
            <a:outerShdw blurRad="57150" dist="19050" dir="5400000" algn="ctr" rotWithShape="0">
              <a:srgbClr val="000000">
                <a:alpha val="63000"/>
              </a:srgbClr>
            </a:outerShdw>
          </a:effectLst>
          <a:sp3d/>
        </c:spPr>
      </c:pivotFmt>
      <c:pivotFmt>
        <c:idx val="13"/>
        <c:spPr>
          <a:solidFill>
            <a:schemeClr val="accent5"/>
          </a:solidFill>
          <a:ln>
            <a:noFill/>
          </a:ln>
          <a:effectLst>
            <a:outerShdw blurRad="57150" dist="19050" dir="5400000" algn="ctr" rotWithShape="0">
              <a:srgbClr val="000000">
                <a:alpha val="63000"/>
              </a:srgbClr>
            </a:outerShdw>
          </a:effectLst>
          <a:sp3d/>
        </c:spPr>
      </c:pivotFmt>
      <c:pivotFmt>
        <c:idx val="14"/>
        <c:spPr>
          <a:solidFill>
            <a:schemeClr val="accent5"/>
          </a:solidFill>
          <a:ln>
            <a:noFill/>
          </a:ln>
          <a:effectLst>
            <a:outerShdw blurRad="57150" dist="19050" dir="5400000" algn="ctr" rotWithShape="0">
              <a:srgbClr val="000000">
                <a:alpha val="63000"/>
              </a:srgbClr>
            </a:outerShdw>
          </a:effectLst>
          <a:sp3d/>
        </c:spPr>
      </c:pivotFmt>
      <c:pivotFmt>
        <c:idx val="15"/>
        <c:spPr>
          <a:solidFill>
            <a:schemeClr val="accent5"/>
          </a:solidFill>
          <a:ln>
            <a:noFill/>
          </a:ln>
          <a:effectLst>
            <a:outerShdw blurRad="57150" dist="19050" dir="5400000" algn="ctr" rotWithShape="0">
              <a:srgbClr val="000000">
                <a:alpha val="63000"/>
              </a:srgbClr>
            </a:outerShdw>
          </a:effectLst>
          <a:sp3d/>
        </c:spPr>
      </c:pivotFmt>
      <c:pivotFmt>
        <c:idx val="16"/>
        <c:spPr>
          <a:solidFill>
            <a:schemeClr val="accent5"/>
          </a:solidFill>
          <a:ln>
            <a:noFill/>
          </a:ln>
          <a:effectLst>
            <a:outerShdw blurRad="57150" dist="19050" dir="5400000" algn="ctr" rotWithShape="0">
              <a:srgbClr val="000000">
                <a:alpha val="63000"/>
              </a:srgbClr>
            </a:outerShdw>
          </a:effectLst>
          <a:sp3d/>
        </c:spPr>
      </c:pivotFmt>
    </c:pivotFmts>
    <c:view3D>
      <c:rotX val="50"/>
      <c:depthPercent val="100"/>
      <c:perspective val="6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Sheet2!$B$3</c:f>
              <c:strCache>
                <c:ptCount val="1"/>
                <c:pt idx="0">
                  <c:v>Total</c:v>
                </c:pt>
              </c:strCache>
            </c:strRef>
          </c:tx>
          <c:dPt>
            <c:idx val="0"/>
            <c:explosion val="23"/>
            <c:spPr>
              <a:solidFill>
                <a:schemeClr val="accent5">
                  <a:shade val="5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1-B8FA-45BA-9573-2AE196BA278C}"/>
              </c:ext>
            </c:extLst>
          </c:dPt>
          <c:dPt>
            <c:idx val="1"/>
            <c:spPr>
              <a:solidFill>
                <a:schemeClr val="accent5">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3-B8FA-45BA-9573-2AE196BA278C}"/>
              </c:ext>
            </c:extLst>
          </c:dPt>
          <c:dPt>
            <c:idx val="2"/>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5-B8FA-45BA-9573-2AE196BA278C}"/>
              </c:ext>
            </c:extLst>
          </c:dPt>
          <c:dPt>
            <c:idx val="3"/>
            <c:spPr>
              <a:solidFill>
                <a:schemeClr val="accent5">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7-B8FA-45BA-9573-2AE196BA278C}"/>
              </c:ext>
            </c:extLst>
          </c:dPt>
          <c:dPt>
            <c:idx val="4"/>
            <c:spPr>
              <a:solidFill>
                <a:schemeClr val="accent5">
                  <a:tint val="5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9-B8FA-45BA-9573-2AE196BA278C}"/>
              </c:ext>
            </c:extLst>
          </c:dPt>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CatName val="1"/>
            <c:showPercent val="1"/>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Sheet2!$A$4:$A$9</c:f>
              <c:strCache>
                <c:ptCount val="5"/>
                <c:pt idx="0">
                  <c:v>Culture</c:v>
                </c:pt>
                <c:pt idx="1">
                  <c:v>Soccer</c:v>
                </c:pt>
                <c:pt idx="2">
                  <c:v>Food</c:v>
                </c:pt>
                <c:pt idx="3">
                  <c:v>Cooking</c:v>
                </c:pt>
                <c:pt idx="4">
                  <c:v>Animals</c:v>
                </c:pt>
              </c:strCache>
            </c:strRef>
          </c:cat>
          <c:val>
            <c:numRef>
              <c:f>Sheet2!$B$4:$B$9</c:f>
              <c:numCache>
                <c:formatCode>General</c:formatCode>
                <c:ptCount val="5"/>
                <c:pt idx="0">
                  <c:v>1567</c:v>
                </c:pt>
                <c:pt idx="1">
                  <c:v>1147</c:v>
                </c:pt>
                <c:pt idx="2">
                  <c:v>1091</c:v>
                </c:pt>
                <c:pt idx="3">
                  <c:v>1077</c:v>
                </c:pt>
                <c:pt idx="4">
                  <c:v>971</c:v>
                </c:pt>
              </c:numCache>
            </c:numRef>
          </c:val>
          <c:extLst xmlns:c16r2="http://schemas.microsoft.com/office/drawing/2015/06/chart">
            <c:ext xmlns:c16="http://schemas.microsoft.com/office/drawing/2014/chart" uri="{C3380CC4-5D6E-409C-BE32-E72D297353CC}">
              <c16:uniqueId val="{0000000A-B8FA-45BA-9573-2AE196BA278C}"/>
            </c:ext>
          </c:extLst>
        </c:ser>
        <c:dLbls>
          <c:showCatName val="1"/>
          <c:showPercent val="1"/>
        </c:dLbls>
      </c:pie3DChart>
      <c:spPr>
        <a:noFill/>
        <a:ln>
          <a:noFill/>
        </a:ln>
        <a:effectLst/>
      </c:spPr>
    </c:plotArea>
    <c:legend>
      <c:legendPos val="r"/>
      <c:layout>
        <c:manualLayout>
          <c:xMode val="edge"/>
          <c:yMode val="edge"/>
          <c:x val="0.86397155318820462"/>
          <c:y val="0.24840393114641149"/>
          <c:w val="0.11684638776386504"/>
          <c:h val="0.44333244434070918"/>
        </c:manualLayout>
      </c:layout>
      <c:spPr>
        <a:solidFill>
          <a:schemeClr val="lt1">
            <a:alpha val="78000"/>
          </a:schemeClr>
        </a:solidFill>
        <a:ln>
          <a:noFill/>
        </a:ln>
        <a:effectLst/>
      </c:spPr>
      <c:txPr>
        <a:bodyPr rot="0" spcFirstLastPara="1" vertOverflow="ellipsis" vert="horz" wrap="square" anchor="ctr" anchorCtr="1"/>
        <a:lstStyle/>
        <a:p>
          <a:pPr>
            <a:defRPr lang="en-US"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Priyanka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Priyanka,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a:t>
            </a:r>
            <a:r>
              <a:rPr lang="en-US"/>
              <a:t>was </a:t>
            </a:r>
            <a:r>
              <a:rPr lang="en-US" smtClean="0"/>
              <a:t>1091 </a:t>
            </a:r>
            <a:r>
              <a:rPr lang="en-US" dirty="0"/>
              <a:t>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a:t>
            </a:r>
            <a:r>
              <a:rPr lang="en-US" dirty="0" smtClean="0"/>
              <a:t>1100. </a:t>
            </a:r>
            <a:r>
              <a:rPr lang="en-US" dirty="0"/>
              <a:t>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7.3.2022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xmlns="" id="{19A1BE45-8301-44C6-A0D0-F8FDA800622F}"/>
              </a:ext>
            </a:extLst>
          </p:cNvPr>
          <p:cNvSpPr txBox="1"/>
          <p:nvPr/>
        </p:nvSpPr>
        <p:spPr>
          <a:xfrm>
            <a:off x="11581833" y="2135141"/>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xmlns="" id="{F2023A98-9D02-4F87-9BA2-3D04C5B5677C}"/>
              </a:ext>
            </a:extLst>
          </p:cNvPr>
          <p:cNvSpPr txBox="1"/>
          <p:nvPr/>
        </p:nvSpPr>
        <p:spPr>
          <a:xfrm>
            <a:off x="11277600" y="1409700"/>
            <a:ext cx="5981700" cy="1200329"/>
          </a:xfrm>
          <a:prstGeom prst="rect">
            <a:avLst/>
          </a:prstGeom>
          <a:noFill/>
        </p:spPr>
        <p:txBody>
          <a:bodyPr wrap="square" rtlCol="0">
            <a:spAutoFit/>
          </a:bodyPr>
          <a:lstStyle/>
          <a:p>
            <a:r>
              <a:rPr lang="en-US" b="1" dirty="0"/>
              <a:t>ANALYSIS</a:t>
            </a:r>
          </a:p>
          <a:p>
            <a:endParaRPr lang="en-US" dirty="0"/>
          </a:p>
          <a:p>
            <a:r>
              <a:rPr lang="en-US" dirty="0"/>
              <a:t>Culture and food  are the most popular categories of content showing that people enjoy “real-life” content the most.</a:t>
            </a:r>
            <a:endParaRPr lang="en-IN" dirty="0"/>
          </a:p>
        </p:txBody>
      </p:sp>
      <p:sp>
        <p:nvSpPr>
          <p:cNvPr id="19" name="TextBox 18">
            <a:extLst>
              <a:ext uri="{FF2B5EF4-FFF2-40B4-BE49-F238E27FC236}">
                <a16:creationId xmlns:a16="http://schemas.microsoft.com/office/drawing/2014/main" xmlns="" id="{9A5810B5-81E3-4990-B85A-B4E1373EA3EF}"/>
              </a:ext>
            </a:extLst>
          </p:cNvPr>
          <p:cNvSpPr txBox="1"/>
          <p:nvPr/>
        </p:nvSpPr>
        <p:spPr>
          <a:xfrm>
            <a:off x="11353800" y="4305300"/>
            <a:ext cx="6096000" cy="1754326"/>
          </a:xfrm>
          <a:prstGeom prst="rect">
            <a:avLst/>
          </a:prstGeom>
          <a:noFill/>
        </p:spPr>
        <p:txBody>
          <a:bodyPr wrap="square" rtlCol="0">
            <a:spAutoFit/>
          </a:bodyPr>
          <a:lstStyle/>
          <a:p>
            <a:r>
              <a:rPr lang="en-US" b="1" dirty="0"/>
              <a:t>INSIGHT</a:t>
            </a:r>
          </a:p>
          <a:p>
            <a:endParaRPr lang="en-US" dirty="0"/>
          </a:p>
          <a:p>
            <a:r>
              <a:rPr lang="en-US" dirty="0"/>
              <a:t>Besides culture and food , soccer is a most popular category due to </a:t>
            </a:r>
            <a:r>
              <a:rPr lang="en-US" dirty="0" smtClean="0"/>
              <a:t>tournaments </a:t>
            </a:r>
            <a:r>
              <a:rPr lang="en-US" dirty="0"/>
              <a:t>coming up. This is a very good opportunity for Social Buzz to organize an event upon this to attract more players and fans from all over the world. </a:t>
            </a:r>
          </a:p>
        </p:txBody>
      </p:sp>
      <p:sp>
        <p:nvSpPr>
          <p:cNvPr id="26" name="TextBox 25">
            <a:extLst>
              <a:ext uri="{FF2B5EF4-FFF2-40B4-BE49-F238E27FC236}">
                <a16:creationId xmlns:a16="http://schemas.microsoft.com/office/drawing/2014/main" xmlns="" id="{8E400B4C-3B8C-474C-8B40-7ECE111A659E}"/>
              </a:ext>
            </a:extLst>
          </p:cNvPr>
          <p:cNvSpPr txBox="1"/>
          <p:nvPr/>
        </p:nvSpPr>
        <p:spPr>
          <a:xfrm>
            <a:off x="11353800" y="7448636"/>
            <a:ext cx="5905500" cy="1477328"/>
          </a:xfrm>
          <a:prstGeom prst="rect">
            <a:avLst/>
          </a:prstGeom>
          <a:noFill/>
        </p:spPr>
        <p:txBody>
          <a:bodyPr wrap="square" rtlCol="0">
            <a:spAutoFit/>
          </a:bodyPr>
          <a:lstStyle/>
          <a:p>
            <a:r>
              <a:rPr lang="en-US" b="1" dirty="0"/>
              <a:t>NEXT STEPS</a:t>
            </a:r>
          </a:p>
          <a:p>
            <a:endParaRPr lang="en-US" dirty="0"/>
          </a:p>
          <a:p>
            <a:r>
              <a:rPr lang="en-US" dirty="0"/>
              <a:t>This analysis is insightful, you can use this analysis for large scale production for real time understanding of your business. We would love to help you on how to do this.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recap</a:t>
              </a:r>
            </a:p>
            <a:p>
              <a:pPr>
                <a:lnSpc>
                  <a:spcPts val="2660"/>
                </a:lnSpc>
              </a:pPr>
              <a:r>
                <a:rPr lang="en-US" sz="2400" spc="-19" dirty="0">
                  <a:solidFill>
                    <a:srgbClr val="000000"/>
                  </a:solidFill>
                  <a:latin typeface="Graphik Regular" panose="020B0503030202060203" pitchFamily="34" charset="0"/>
                </a:rPr>
                <a:t>Problem</a:t>
              </a:r>
            </a:p>
            <a:p>
              <a:pPr>
                <a:lnSpc>
                  <a:spcPts val="2660"/>
                </a:lnSpc>
              </a:pPr>
              <a:r>
                <a:rPr lang="en-US" sz="2400" spc="-19" dirty="0">
                  <a:solidFill>
                    <a:srgbClr val="000000"/>
                  </a:solidFill>
                  <a:latin typeface="Graphik Regular" panose="020B0503030202060203" pitchFamily="34" charset="0"/>
                </a:rPr>
                <a:t>The Analytics team</a:t>
              </a: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5545404" y="2005584"/>
            <a:ext cx="11142396"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xmlns="" id="{13F45B55-81E1-48BB-9AB9-317ECA294723}"/>
              </a:ext>
            </a:extLst>
          </p:cNvPr>
          <p:cNvSpPr txBox="1"/>
          <p:nvPr/>
        </p:nvSpPr>
        <p:spPr>
          <a:xfrm>
            <a:off x="8719949" y="2502258"/>
            <a:ext cx="7830631" cy="6186309"/>
          </a:xfrm>
          <a:prstGeom prst="rect">
            <a:avLst/>
          </a:prstGeom>
          <a:noFill/>
        </p:spPr>
        <p:txBody>
          <a:bodyPr wrap="square" rtlCol="0">
            <a:spAutoFit/>
          </a:bodyPr>
          <a:lstStyle/>
          <a:p>
            <a:r>
              <a:rPr lang="en-US" sz="3600" dirty="0"/>
              <a:t>Social Buzz is a rapid growing who has reached over 500 million active users each </a:t>
            </a:r>
          </a:p>
          <a:p>
            <a:r>
              <a:rPr lang="en-US" sz="3600" dirty="0"/>
              <a:t>month. </a:t>
            </a:r>
          </a:p>
          <a:p>
            <a:r>
              <a:rPr lang="en-US" sz="3600" dirty="0"/>
              <a:t>Their expectations from us are as follows:</a:t>
            </a:r>
          </a:p>
          <a:p>
            <a:r>
              <a:rPr lang="en-IN" sz="3600" dirty="0"/>
              <a:t>-An audit of their data practice</a:t>
            </a:r>
          </a:p>
          <a:p>
            <a:r>
              <a:rPr lang="en-IN" sz="3600" dirty="0"/>
              <a:t>-Recommendations for a successful IPO</a:t>
            </a:r>
          </a:p>
          <a:p>
            <a:r>
              <a:rPr lang="en-IN" sz="3600" dirty="0"/>
              <a:t>-An analysis of their content category that highlights the top 5 categories with the largest aggregate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xmlns="" id="{49488D45-8996-4DFC-B63F-085A7DB02FD4}"/>
              </a:ext>
            </a:extLst>
          </p:cNvPr>
          <p:cNvSpPr txBox="1"/>
          <p:nvPr/>
        </p:nvSpPr>
        <p:spPr>
          <a:xfrm>
            <a:off x="2923930" y="3786794"/>
            <a:ext cx="5053998" cy="3170099"/>
          </a:xfrm>
          <a:prstGeom prst="rect">
            <a:avLst/>
          </a:prstGeom>
          <a:noFill/>
        </p:spPr>
        <p:txBody>
          <a:bodyPr wrap="square" rtlCol="0">
            <a:spAutoFit/>
          </a:bodyPr>
          <a:lstStyle/>
          <a:p>
            <a:r>
              <a:rPr lang="en-US" sz="2400" dirty="0"/>
              <a:t>-500 million active users each month</a:t>
            </a:r>
          </a:p>
          <a:p>
            <a:r>
              <a:rPr lang="en-US" sz="2400" dirty="0"/>
              <a:t>-Every day over 100,000 pieces of contents and </a:t>
            </a:r>
            <a:r>
              <a:rPr lang="en-US" sz="2400" dirty="0" smtClean="0"/>
              <a:t>36,500,000 </a:t>
            </a:r>
            <a:r>
              <a:rPr lang="en-US" sz="2400" dirty="0"/>
              <a:t>posts every year</a:t>
            </a:r>
          </a:p>
          <a:p>
            <a:r>
              <a:rPr lang="en-US" sz="2400" dirty="0"/>
              <a:t>-All data is highly unstructured</a:t>
            </a:r>
          </a:p>
          <a:p>
            <a:endParaRPr lang="en-US" sz="2400" dirty="0"/>
          </a:p>
          <a:p>
            <a:pPr lvl="0"/>
            <a:r>
              <a:rPr lang="en-US" sz="2800" b="1" dirty="0"/>
              <a:t>But how to capitalize on it when there is so much?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247018" y="1332582"/>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73133" y="6890927"/>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247018" y="4221947"/>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Freeform 19">
            <a:extLst>
              <a:ext uri="{FF2B5EF4-FFF2-40B4-BE49-F238E27FC236}">
                <a16:creationId xmlns:a16="http://schemas.microsoft.com/office/drawing/2014/main" xmlns="" id="{A0759FF5-877A-477C-BBBE-406A4DCB8656}"/>
              </a:ext>
            </a:extLst>
          </p:cNvPr>
          <p:cNvSpPr/>
          <p:nvPr/>
        </p:nvSpPr>
        <p:spPr>
          <a:xfrm>
            <a:off x="11215703" y="6833591"/>
            <a:ext cx="2253799" cy="2087727"/>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36837" t="-28774" r="-84967" b="-86469"/>
            </a:stretch>
          </a:blipFill>
          <a:ln>
            <a:solidFill>
              <a:srgbClr val="00BAFF"/>
            </a:solidFill>
          </a:ln>
        </p:spPr>
        <p:txBody>
          <a:bodyPr/>
          <a:lstStyle/>
          <a:p>
            <a:endParaRPr lang="en-AU" dirty="0"/>
          </a:p>
        </p:txBody>
      </p:sp>
      <p:sp>
        <p:nvSpPr>
          <p:cNvPr id="34" name="TextBox 33">
            <a:extLst>
              <a:ext uri="{FF2B5EF4-FFF2-40B4-BE49-F238E27FC236}">
                <a16:creationId xmlns:a16="http://schemas.microsoft.com/office/drawing/2014/main" xmlns="" id="{6044C907-549D-45B4-A348-42DB881F980E}"/>
              </a:ext>
            </a:extLst>
          </p:cNvPr>
          <p:cNvSpPr txBox="1"/>
          <p:nvPr/>
        </p:nvSpPr>
        <p:spPr>
          <a:xfrm>
            <a:off x="14129553" y="7421293"/>
            <a:ext cx="2667000" cy="830997"/>
          </a:xfrm>
          <a:prstGeom prst="rect">
            <a:avLst/>
          </a:prstGeom>
          <a:noFill/>
        </p:spPr>
        <p:txBody>
          <a:bodyPr wrap="square" rtlCol="0">
            <a:spAutoFit/>
          </a:bodyPr>
          <a:lstStyle/>
          <a:p>
            <a:r>
              <a:rPr lang="en-US" sz="2400" b="1" dirty="0"/>
              <a:t>YOU</a:t>
            </a:r>
          </a:p>
          <a:p>
            <a:r>
              <a:rPr lang="en-US" sz="2400" b="1" dirty="0"/>
              <a:t>Data Analyst</a:t>
            </a:r>
            <a:endParaRPr lang="en-IN" sz="2400" b="1" dirty="0"/>
          </a:p>
        </p:txBody>
      </p:sp>
      <p:sp>
        <p:nvSpPr>
          <p:cNvPr id="36" name="TextBox 35">
            <a:extLst>
              <a:ext uri="{FF2B5EF4-FFF2-40B4-BE49-F238E27FC236}">
                <a16:creationId xmlns:a16="http://schemas.microsoft.com/office/drawing/2014/main" xmlns="" id="{1DC64B3D-A595-4245-97F5-FDC509FF26A5}"/>
              </a:ext>
            </a:extLst>
          </p:cNvPr>
          <p:cNvSpPr txBox="1"/>
          <p:nvPr/>
        </p:nvSpPr>
        <p:spPr>
          <a:xfrm>
            <a:off x="14249400" y="1825527"/>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7" name="TextBox 36">
            <a:extLst>
              <a:ext uri="{FF2B5EF4-FFF2-40B4-BE49-F238E27FC236}">
                <a16:creationId xmlns:a16="http://schemas.microsoft.com/office/drawing/2014/main" xmlns="" id="{548380BC-3B7F-473A-8CC2-0B1D50598E7C}"/>
              </a:ext>
            </a:extLst>
          </p:cNvPr>
          <p:cNvSpPr txBox="1"/>
          <p:nvPr/>
        </p:nvSpPr>
        <p:spPr>
          <a:xfrm>
            <a:off x="14293806" y="4793737"/>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xmlns="" id="{792A50B8-B222-4F7A-9DE6-89C0369A6E61}"/>
              </a:ext>
            </a:extLst>
          </p:cNvPr>
          <p:cNvSpPr txBox="1"/>
          <p:nvPr/>
        </p:nvSpPr>
        <p:spPr>
          <a:xfrm>
            <a:off x="3874279" y="1566359"/>
            <a:ext cx="2947441" cy="461665"/>
          </a:xfrm>
          <a:prstGeom prst="rect">
            <a:avLst/>
          </a:prstGeom>
          <a:noFill/>
        </p:spPr>
        <p:txBody>
          <a:bodyPr wrap="square" rtlCol="0">
            <a:spAutoFit/>
          </a:bodyPr>
          <a:lstStyle/>
          <a:p>
            <a:r>
              <a:rPr lang="en-US" sz="2400" dirty="0"/>
              <a:t>Data </a:t>
            </a:r>
            <a:r>
              <a:rPr lang="en-US" sz="2400" dirty="0" smtClean="0"/>
              <a:t>Understanding</a:t>
            </a:r>
            <a:endParaRPr lang="en-IN" sz="2400" dirty="0"/>
          </a:p>
        </p:txBody>
      </p:sp>
      <p:sp>
        <p:nvSpPr>
          <p:cNvPr id="41" name="TextBox 40">
            <a:extLst>
              <a:ext uri="{FF2B5EF4-FFF2-40B4-BE49-F238E27FC236}">
                <a16:creationId xmlns:a16="http://schemas.microsoft.com/office/drawing/2014/main" xmlns="" id="{8EB6F8DA-32BE-4C00-B405-1DBBF37547B1}"/>
              </a:ext>
            </a:extLst>
          </p:cNvPr>
          <p:cNvSpPr txBox="1"/>
          <p:nvPr/>
        </p:nvSpPr>
        <p:spPr>
          <a:xfrm>
            <a:off x="5864639" y="3165345"/>
            <a:ext cx="2362200" cy="461665"/>
          </a:xfrm>
          <a:prstGeom prst="rect">
            <a:avLst/>
          </a:prstGeom>
          <a:noFill/>
        </p:spPr>
        <p:txBody>
          <a:bodyPr wrap="square" rtlCol="0">
            <a:spAutoFit/>
          </a:bodyPr>
          <a:lstStyle/>
          <a:p>
            <a:r>
              <a:rPr lang="en-US" sz="2400" dirty="0"/>
              <a:t>Data Cleaning</a:t>
            </a:r>
            <a:endParaRPr lang="en-IN" sz="2400" dirty="0"/>
          </a:p>
        </p:txBody>
      </p:sp>
      <p:sp>
        <p:nvSpPr>
          <p:cNvPr id="42" name="TextBox 41">
            <a:extLst>
              <a:ext uri="{FF2B5EF4-FFF2-40B4-BE49-F238E27FC236}">
                <a16:creationId xmlns:a16="http://schemas.microsoft.com/office/drawing/2014/main" xmlns="" id="{DEC73FF8-CAE7-408D-8239-61588BA3A28C}"/>
              </a:ext>
            </a:extLst>
          </p:cNvPr>
          <p:cNvSpPr txBox="1"/>
          <p:nvPr/>
        </p:nvSpPr>
        <p:spPr>
          <a:xfrm>
            <a:off x="7631117" y="4825610"/>
            <a:ext cx="2208320" cy="461665"/>
          </a:xfrm>
          <a:prstGeom prst="rect">
            <a:avLst/>
          </a:prstGeom>
          <a:noFill/>
        </p:spPr>
        <p:txBody>
          <a:bodyPr wrap="square" rtlCol="0">
            <a:spAutoFit/>
          </a:bodyPr>
          <a:lstStyle/>
          <a:p>
            <a:r>
              <a:rPr lang="en-US" sz="2400" dirty="0"/>
              <a:t>Data Mining</a:t>
            </a:r>
            <a:endParaRPr lang="en-IN" sz="2400" dirty="0"/>
          </a:p>
        </p:txBody>
      </p:sp>
      <p:sp>
        <p:nvSpPr>
          <p:cNvPr id="44" name="TextBox 43">
            <a:extLst>
              <a:ext uri="{FF2B5EF4-FFF2-40B4-BE49-F238E27FC236}">
                <a16:creationId xmlns:a16="http://schemas.microsoft.com/office/drawing/2014/main" xmlns="" id="{46593654-F40F-48ED-929F-EE07536C863D}"/>
              </a:ext>
            </a:extLst>
          </p:cNvPr>
          <p:cNvSpPr txBox="1"/>
          <p:nvPr/>
        </p:nvSpPr>
        <p:spPr>
          <a:xfrm>
            <a:off x="9423366" y="6286500"/>
            <a:ext cx="1914343" cy="461665"/>
          </a:xfrm>
          <a:prstGeom prst="rect">
            <a:avLst/>
          </a:prstGeom>
          <a:noFill/>
        </p:spPr>
        <p:txBody>
          <a:bodyPr wrap="square" rtlCol="0">
            <a:spAutoFit/>
          </a:bodyPr>
          <a:lstStyle/>
          <a:p>
            <a:r>
              <a:rPr lang="en-US" sz="2400" dirty="0"/>
              <a:t>Data Analysis</a:t>
            </a:r>
            <a:endParaRPr lang="en-IN" sz="2400" dirty="0"/>
          </a:p>
        </p:txBody>
      </p:sp>
      <p:sp>
        <p:nvSpPr>
          <p:cNvPr id="45" name="TextBox 44">
            <a:extLst>
              <a:ext uri="{FF2B5EF4-FFF2-40B4-BE49-F238E27FC236}">
                <a16:creationId xmlns:a16="http://schemas.microsoft.com/office/drawing/2014/main" xmlns="" id="{E07C9B97-2F68-41C9-8C55-06F46C24E3BD}"/>
              </a:ext>
            </a:extLst>
          </p:cNvPr>
          <p:cNvSpPr txBox="1"/>
          <p:nvPr/>
        </p:nvSpPr>
        <p:spPr>
          <a:xfrm>
            <a:off x="11430000" y="7962900"/>
            <a:ext cx="2362200" cy="461665"/>
          </a:xfrm>
          <a:prstGeom prst="rect">
            <a:avLst/>
          </a:prstGeom>
          <a:noFill/>
        </p:spPr>
        <p:txBody>
          <a:bodyPr wrap="square" rtlCol="0">
            <a:spAutoFit/>
          </a:bodyPr>
          <a:lstStyle/>
          <a:p>
            <a:r>
              <a:rPr lang="en-US" sz="2400" dirty="0"/>
              <a:t>Uncover Insights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xmlns="" id="{53573014-BCC3-4FF3-9850-0B47212CC670}"/>
              </a:ext>
            </a:extLst>
          </p:cNvPr>
          <p:cNvSpPr txBox="1"/>
          <p:nvPr/>
        </p:nvSpPr>
        <p:spPr>
          <a:xfrm>
            <a:off x="2851268" y="4058699"/>
            <a:ext cx="1524000" cy="2031325"/>
          </a:xfrm>
          <a:prstGeom prst="rect">
            <a:avLst/>
          </a:prstGeom>
          <a:noFill/>
        </p:spPr>
        <p:txBody>
          <a:bodyPr wrap="square" rtlCol="0">
            <a:spAutoFit/>
          </a:bodyPr>
          <a:lstStyle/>
          <a:p>
            <a:pPr algn="ctr"/>
            <a:r>
              <a:rPr lang="en-US" sz="5400" dirty="0"/>
              <a:t>16</a:t>
            </a:r>
          </a:p>
          <a:p>
            <a:pPr algn="ctr"/>
            <a:endParaRPr lang="en-US" sz="2400" dirty="0"/>
          </a:p>
          <a:p>
            <a:pPr algn="ctr"/>
            <a:r>
              <a:rPr lang="en-US" sz="2400" dirty="0"/>
              <a:t>Unique Categories</a:t>
            </a:r>
            <a:endParaRPr lang="en-IN" sz="2400" dirty="0"/>
          </a:p>
        </p:txBody>
      </p:sp>
      <p:sp>
        <p:nvSpPr>
          <p:cNvPr id="16" name="TextBox 15">
            <a:extLst>
              <a:ext uri="{FF2B5EF4-FFF2-40B4-BE49-F238E27FC236}">
                <a16:creationId xmlns:a16="http://schemas.microsoft.com/office/drawing/2014/main" xmlns="" id="{AE7622D2-327B-4B71-8A4F-3AC3D02CA2B3}"/>
              </a:ext>
            </a:extLst>
          </p:cNvPr>
          <p:cNvSpPr txBox="1"/>
          <p:nvPr/>
        </p:nvSpPr>
        <p:spPr>
          <a:xfrm>
            <a:off x="7714306" y="4058699"/>
            <a:ext cx="1886894" cy="2031325"/>
          </a:xfrm>
          <a:prstGeom prst="rect">
            <a:avLst/>
          </a:prstGeom>
          <a:noFill/>
        </p:spPr>
        <p:txBody>
          <a:bodyPr wrap="square" rtlCol="0">
            <a:spAutoFit/>
          </a:bodyPr>
          <a:lstStyle/>
          <a:p>
            <a:pPr algn="ctr"/>
            <a:r>
              <a:rPr lang="en-US" sz="5400" dirty="0" smtClean="0"/>
              <a:t>1091</a:t>
            </a:r>
            <a:endParaRPr lang="en-US" sz="5400" dirty="0"/>
          </a:p>
          <a:p>
            <a:pPr algn="ctr"/>
            <a:endParaRPr lang="en-US" sz="2400" dirty="0"/>
          </a:p>
          <a:p>
            <a:pPr algn="ctr"/>
            <a:r>
              <a:rPr lang="en-US" sz="2400" dirty="0" smtClean="0"/>
              <a:t>Reactions to  “Food” posts</a:t>
            </a:r>
            <a:endParaRPr lang="en-IN" sz="2400" dirty="0"/>
          </a:p>
        </p:txBody>
      </p:sp>
      <p:sp>
        <p:nvSpPr>
          <p:cNvPr id="17" name="TextBox 16">
            <a:extLst>
              <a:ext uri="{FF2B5EF4-FFF2-40B4-BE49-F238E27FC236}">
                <a16:creationId xmlns:a16="http://schemas.microsoft.com/office/drawing/2014/main" xmlns="" id="{A99E3CD9-9AC8-41B6-B7BF-E1EB5D7D16E0}"/>
              </a:ext>
            </a:extLst>
          </p:cNvPr>
          <p:cNvSpPr txBox="1"/>
          <p:nvPr/>
        </p:nvSpPr>
        <p:spPr>
          <a:xfrm>
            <a:off x="12504261" y="4012532"/>
            <a:ext cx="3336058" cy="2123658"/>
          </a:xfrm>
          <a:prstGeom prst="rect">
            <a:avLst/>
          </a:prstGeom>
          <a:noFill/>
        </p:spPr>
        <p:txBody>
          <a:bodyPr wrap="square" rtlCol="0">
            <a:spAutoFit/>
          </a:bodyPr>
          <a:lstStyle/>
          <a:p>
            <a:pPr algn="ctr"/>
            <a:r>
              <a:rPr lang="en-US" sz="5400" dirty="0"/>
              <a:t>December</a:t>
            </a:r>
          </a:p>
          <a:p>
            <a:pPr algn="ctr"/>
            <a:endParaRPr lang="en-US" sz="5400" dirty="0"/>
          </a:p>
          <a:p>
            <a:pPr algn="ctr"/>
            <a:r>
              <a:rPr lang="en-US" sz="2400" dirty="0"/>
              <a:t>Month with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xmlns="" id="{B78E7647-EBE1-410C-8F15-46DA36A4EB3D}"/>
              </a:ext>
            </a:extLst>
          </p:cNvPr>
          <p:cNvGraphicFramePr>
            <a:graphicFrameLocks/>
          </p:cNvGraphicFramePr>
          <p:nvPr>
            <p:extLst>
              <p:ext uri="{D42A27DB-BD31-4B8C-83A1-F6EECF244321}">
                <p14:modId xmlns:p14="http://schemas.microsoft.com/office/powerpoint/2010/main" xmlns="" val="1758872689"/>
              </p:ext>
            </p:extLst>
          </p:nvPr>
        </p:nvGraphicFramePr>
        <p:xfrm>
          <a:off x="2453888" y="876300"/>
          <a:ext cx="15355100" cy="913342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xmlns="" id="{2FF7636E-79A4-406F-B363-0E6310D0509A}"/>
              </a:ext>
            </a:extLst>
          </p:cNvPr>
          <p:cNvGraphicFramePr>
            <a:graphicFrameLocks/>
          </p:cNvGraphicFramePr>
          <p:nvPr>
            <p:extLst>
              <p:ext uri="{D42A27DB-BD31-4B8C-83A1-F6EECF244321}">
                <p14:modId xmlns:p14="http://schemas.microsoft.com/office/powerpoint/2010/main" xmlns="" val="207433510"/>
              </p:ext>
            </p:extLst>
          </p:nvPr>
        </p:nvGraphicFramePr>
        <p:xfrm>
          <a:off x="4267199" y="1231449"/>
          <a:ext cx="11809873" cy="856025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1660</Words>
  <Application>Microsoft Office PowerPoint</Application>
  <PresentationFormat>Custom</PresentationFormat>
  <Paragraphs>157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cp:lastModifiedBy>
  <cp:revision>28</cp:revision>
  <dcterms:created xsi:type="dcterms:W3CDTF">2006-08-16T00:00:00Z</dcterms:created>
  <dcterms:modified xsi:type="dcterms:W3CDTF">2022-03-07T11:11:23Z</dcterms:modified>
  <dc:identifier>DAEhDyfaYKE</dc:identifier>
</cp:coreProperties>
</file>