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62" r:id="rId3"/>
    <p:sldId id="259" r:id="rId4"/>
    <p:sldId id="258" r:id="rId5"/>
    <p:sldId id="257"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A5AE0A-BE36-4DE1-9351-DB7406683B7C}" v="13" dt="2023-08-21T13:24:59.6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litha Bannurkar" userId="94a08e1baa498693" providerId="LiveId" clId="{17A5AE0A-BE36-4DE1-9351-DB7406683B7C}"/>
    <pc:docChg chg="modSld">
      <pc:chgData name="Lalitha Bannurkar" userId="94a08e1baa498693" providerId="LiveId" clId="{17A5AE0A-BE36-4DE1-9351-DB7406683B7C}" dt="2023-08-21T14:35:40.904" v="179" actId="1076"/>
      <pc:docMkLst>
        <pc:docMk/>
      </pc:docMkLst>
      <pc:sldChg chg="addSp modSp mod">
        <pc:chgData name="Lalitha Bannurkar" userId="94a08e1baa498693" providerId="LiveId" clId="{17A5AE0A-BE36-4DE1-9351-DB7406683B7C}" dt="2023-08-21T14:35:40.904" v="179" actId="1076"/>
        <pc:sldMkLst>
          <pc:docMk/>
          <pc:sldMk cId="3135211662" sldId="278"/>
        </pc:sldMkLst>
        <pc:spChg chg="mod">
          <ac:chgData name="Lalitha Bannurkar" userId="94a08e1baa498693" providerId="LiveId" clId="{17A5AE0A-BE36-4DE1-9351-DB7406683B7C}" dt="2023-08-21T14:35:34.795" v="178" actId="1076"/>
          <ac:spMkLst>
            <pc:docMk/>
            <pc:sldMk cId="3135211662" sldId="278"/>
            <ac:spMk id="2" creationId="{8F40E1DF-7F81-1F34-37F1-F3DF2AFFF7F6}"/>
          </ac:spMkLst>
        </pc:spChg>
        <pc:spChg chg="add mod">
          <ac:chgData name="Lalitha Bannurkar" userId="94a08e1baa498693" providerId="LiveId" clId="{17A5AE0A-BE36-4DE1-9351-DB7406683B7C}" dt="2023-08-21T14:35:40.904" v="179" actId="1076"/>
          <ac:spMkLst>
            <pc:docMk/>
            <pc:sldMk cId="3135211662" sldId="278"/>
            <ac:spMk id="5" creationId="{4BB3F075-37E4-E077-BC68-4B2B7ECB68A0}"/>
          </ac:spMkLst>
        </pc:spChg>
        <pc:picChg chg="add mod">
          <ac:chgData name="Lalitha Bannurkar" userId="94a08e1baa498693" providerId="LiveId" clId="{17A5AE0A-BE36-4DE1-9351-DB7406683B7C}" dt="2023-08-21T13:16:19.681" v="1" actId="1076"/>
          <ac:picMkLst>
            <pc:docMk/>
            <pc:sldMk cId="3135211662" sldId="278"/>
            <ac:picMk id="3" creationId="{2CBE8BA7-0F88-6532-5AED-D885446104DB}"/>
          </ac:picMkLst>
        </pc:picChg>
      </pc:sldChg>
    </pc:docChg>
  </pc:docChgLst>
</pc:chgInfo>
</file>

<file path=ppt/diagrams/_rels/data8.xml.rels><?xml version="1.0" encoding="UTF-8" standalone="yes"?>
<Relationships xmlns="http://schemas.openxmlformats.org/package/2006/relationships"><Relationship Id="rId2" Type="http://schemas.openxmlformats.org/officeDocument/2006/relationships/hyperlink" Target="https://www.psychologytoday.com/intl/blog/intentional-insights/202305/the-power-of-remote-work-in-advancing-womens-careers" TargetMode="External"/><Relationship Id="rId1" Type="http://schemas.openxmlformats.org/officeDocument/2006/relationships/hyperlink" Target="http://www.thehrpractice.in/prerana-archives/2017/5/20/a-motivation-theory-job-characteristics-model-management-funda-v4-issue-3" TargetMode="External"/></Relationships>
</file>

<file path=ppt/diagrams/_rels/drawing8.xml.rels><?xml version="1.0" encoding="UTF-8" standalone="yes"?>
<Relationships xmlns="http://schemas.openxmlformats.org/package/2006/relationships"><Relationship Id="rId2" Type="http://schemas.openxmlformats.org/officeDocument/2006/relationships/hyperlink" Target="https://www.psychologytoday.com/intl/blog/intentional-insights/202305/the-power-of-remote-work-in-advancing-womens-careers" TargetMode="External"/><Relationship Id="rId1" Type="http://schemas.openxmlformats.org/officeDocument/2006/relationships/hyperlink" Target="http://www.thehrpractice.in/prerana-archives/2017/5/20/a-motivation-theory-job-characteristics-model-management-funda-v4-issue-3"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E3EE0-640B-4222-A57D-25ED3D577D40}"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2AC7EDBE-F297-4B6A-83EC-AD97DD8ED889}">
      <dgm:prSet/>
      <dgm:spPr/>
      <dgm:t>
        <a:bodyPr/>
        <a:lstStyle/>
        <a:p>
          <a:r>
            <a:rPr lang="en-GB"/>
            <a:t>Evolution of reward management from the Industrial Revolution to high-performance work systems</a:t>
          </a:r>
          <a:endParaRPr lang="en-US"/>
        </a:p>
      </dgm:t>
    </dgm:pt>
    <dgm:pt modelId="{FBBC3D5C-AD02-41B7-8D95-D9A21FC20427}" type="parTrans" cxnId="{B15843C6-C988-41EC-A43C-B5D0B33B1147}">
      <dgm:prSet/>
      <dgm:spPr/>
      <dgm:t>
        <a:bodyPr/>
        <a:lstStyle/>
        <a:p>
          <a:endParaRPr lang="en-US"/>
        </a:p>
      </dgm:t>
    </dgm:pt>
    <dgm:pt modelId="{443E7CF0-CFA6-41EC-8465-EF931D34E940}" type="sibTrans" cxnId="{B15843C6-C988-41EC-A43C-B5D0B33B1147}">
      <dgm:prSet/>
      <dgm:spPr/>
      <dgm:t>
        <a:bodyPr/>
        <a:lstStyle/>
        <a:p>
          <a:endParaRPr lang="en-US"/>
        </a:p>
      </dgm:t>
    </dgm:pt>
    <dgm:pt modelId="{AECDF4BA-3600-4A3A-B097-1B71C1891191}">
      <dgm:prSet/>
      <dgm:spPr/>
      <dgm:t>
        <a:bodyPr/>
        <a:lstStyle/>
        <a:p>
          <a:r>
            <a:rPr lang="en-GB"/>
            <a:t>Impact of COVID-19 on reward management strategies</a:t>
          </a:r>
          <a:endParaRPr lang="en-US"/>
        </a:p>
      </dgm:t>
    </dgm:pt>
    <dgm:pt modelId="{ADA2CF95-6B51-477E-A90C-D9AAFE7F0473}" type="parTrans" cxnId="{096C32EA-B121-4AA5-AD2E-71A7C3D076F2}">
      <dgm:prSet/>
      <dgm:spPr/>
      <dgm:t>
        <a:bodyPr/>
        <a:lstStyle/>
        <a:p>
          <a:endParaRPr lang="en-US"/>
        </a:p>
      </dgm:t>
    </dgm:pt>
    <dgm:pt modelId="{CEB21C49-E3A3-486F-8A32-0554D6B404A4}" type="sibTrans" cxnId="{096C32EA-B121-4AA5-AD2E-71A7C3D076F2}">
      <dgm:prSet/>
      <dgm:spPr/>
      <dgm:t>
        <a:bodyPr/>
        <a:lstStyle/>
        <a:p>
          <a:endParaRPr lang="en-US"/>
        </a:p>
      </dgm:t>
    </dgm:pt>
    <dgm:pt modelId="{4530BEEE-FDA8-4C7E-814F-A642E99E86FE}">
      <dgm:prSet/>
      <dgm:spPr/>
      <dgm:t>
        <a:bodyPr/>
        <a:lstStyle/>
        <a:p>
          <a:r>
            <a:rPr lang="en-GB"/>
            <a:t>Emergence and acceleration of remote working trends</a:t>
          </a:r>
          <a:endParaRPr lang="en-US"/>
        </a:p>
      </dgm:t>
    </dgm:pt>
    <dgm:pt modelId="{13F9D06E-7286-4646-961F-A6FD226522CF}" type="parTrans" cxnId="{74E1DCB4-A00A-415F-800A-43F93B4EA9BB}">
      <dgm:prSet/>
      <dgm:spPr/>
      <dgm:t>
        <a:bodyPr/>
        <a:lstStyle/>
        <a:p>
          <a:endParaRPr lang="en-US"/>
        </a:p>
      </dgm:t>
    </dgm:pt>
    <dgm:pt modelId="{81916943-A77C-4540-8C96-C868B0AADF30}" type="sibTrans" cxnId="{74E1DCB4-A00A-415F-800A-43F93B4EA9BB}">
      <dgm:prSet/>
      <dgm:spPr/>
      <dgm:t>
        <a:bodyPr/>
        <a:lstStyle/>
        <a:p>
          <a:endParaRPr lang="en-US"/>
        </a:p>
      </dgm:t>
    </dgm:pt>
    <dgm:pt modelId="{41942160-9625-4D34-9725-113ED69822E3}">
      <dgm:prSet/>
      <dgm:spPr/>
      <dgm:t>
        <a:bodyPr/>
        <a:lstStyle/>
        <a:p>
          <a:r>
            <a:rPr lang="en-GB"/>
            <a:t>Financial benefits to firms from remote working</a:t>
          </a:r>
          <a:endParaRPr lang="en-US"/>
        </a:p>
      </dgm:t>
    </dgm:pt>
    <dgm:pt modelId="{181DDF3A-C640-4B45-B42B-5992ACEE31DA}" type="parTrans" cxnId="{D0443773-26E2-4068-B0DE-EAAD85B4D289}">
      <dgm:prSet/>
      <dgm:spPr/>
      <dgm:t>
        <a:bodyPr/>
        <a:lstStyle/>
        <a:p>
          <a:endParaRPr lang="en-US"/>
        </a:p>
      </dgm:t>
    </dgm:pt>
    <dgm:pt modelId="{E7985AE4-3EF2-40FB-AC94-600B995C43E0}" type="sibTrans" cxnId="{D0443773-26E2-4068-B0DE-EAAD85B4D289}">
      <dgm:prSet/>
      <dgm:spPr/>
      <dgm:t>
        <a:bodyPr/>
        <a:lstStyle/>
        <a:p>
          <a:endParaRPr lang="en-US"/>
        </a:p>
      </dgm:t>
    </dgm:pt>
    <dgm:pt modelId="{6743943F-76F7-49C8-A2DB-84707B1C2199}">
      <dgm:prSet/>
      <dgm:spPr/>
      <dgm:t>
        <a:bodyPr/>
        <a:lstStyle/>
        <a:p>
          <a:r>
            <a:rPr lang="en-GB"/>
            <a:t>Investigation of benefits sharing with remote employees</a:t>
          </a:r>
          <a:endParaRPr lang="en-US"/>
        </a:p>
      </dgm:t>
    </dgm:pt>
    <dgm:pt modelId="{E358FE22-D218-4AFF-BD90-57172BF4D63E}" type="parTrans" cxnId="{F750B122-AE5B-4371-B7C4-1C0B2FA9CF47}">
      <dgm:prSet/>
      <dgm:spPr/>
      <dgm:t>
        <a:bodyPr/>
        <a:lstStyle/>
        <a:p>
          <a:endParaRPr lang="en-US"/>
        </a:p>
      </dgm:t>
    </dgm:pt>
    <dgm:pt modelId="{8B1B6680-7B86-4BDB-B69E-7FC1A4DA0EB1}" type="sibTrans" cxnId="{F750B122-AE5B-4371-B7C4-1C0B2FA9CF47}">
      <dgm:prSet/>
      <dgm:spPr/>
      <dgm:t>
        <a:bodyPr/>
        <a:lstStyle/>
        <a:p>
          <a:endParaRPr lang="en-US"/>
        </a:p>
      </dgm:t>
    </dgm:pt>
    <dgm:pt modelId="{D73DC6AA-C655-4918-801D-7CC765BB4FDB}">
      <dgm:prSet/>
      <dgm:spPr/>
      <dgm:t>
        <a:bodyPr/>
        <a:lstStyle/>
        <a:p>
          <a:r>
            <a:rPr lang="en-GB"/>
            <a:t>Focus on women working remotely in India amidst sociocultural complexities</a:t>
          </a:r>
          <a:endParaRPr lang="en-US"/>
        </a:p>
      </dgm:t>
    </dgm:pt>
    <dgm:pt modelId="{DCBB6E40-3FC7-4948-AC60-E8FD40451522}" type="parTrans" cxnId="{B00D9862-9FF1-466F-882C-1985D3F28BAE}">
      <dgm:prSet/>
      <dgm:spPr/>
      <dgm:t>
        <a:bodyPr/>
        <a:lstStyle/>
        <a:p>
          <a:endParaRPr lang="en-US"/>
        </a:p>
      </dgm:t>
    </dgm:pt>
    <dgm:pt modelId="{F2B6BE72-0781-43DD-82D7-E02DA1E6DAD4}" type="sibTrans" cxnId="{B00D9862-9FF1-466F-882C-1985D3F28BAE}">
      <dgm:prSet/>
      <dgm:spPr/>
      <dgm:t>
        <a:bodyPr/>
        <a:lstStyle/>
        <a:p>
          <a:endParaRPr lang="en-US"/>
        </a:p>
      </dgm:t>
    </dgm:pt>
    <dgm:pt modelId="{9A5DCF1F-A6B6-4318-A464-F574CF5072D9}">
      <dgm:prSet/>
      <dgm:spPr/>
      <dgm:t>
        <a:bodyPr/>
        <a:lstStyle/>
        <a:p>
          <a:r>
            <a:rPr lang="en-GB"/>
            <a:t>Future implications for organisational reward management strategies</a:t>
          </a:r>
          <a:endParaRPr lang="en-US"/>
        </a:p>
      </dgm:t>
    </dgm:pt>
    <dgm:pt modelId="{0FC0F376-FE2E-459F-8FB6-674D15264B86}" type="parTrans" cxnId="{55F54604-47FB-441A-B49F-3E58926C9524}">
      <dgm:prSet/>
      <dgm:spPr/>
      <dgm:t>
        <a:bodyPr/>
        <a:lstStyle/>
        <a:p>
          <a:endParaRPr lang="en-US"/>
        </a:p>
      </dgm:t>
    </dgm:pt>
    <dgm:pt modelId="{4F550798-9147-4C4B-9235-C57E1FEE5387}" type="sibTrans" cxnId="{55F54604-47FB-441A-B49F-3E58926C9524}">
      <dgm:prSet/>
      <dgm:spPr/>
      <dgm:t>
        <a:bodyPr/>
        <a:lstStyle/>
        <a:p>
          <a:endParaRPr lang="en-US"/>
        </a:p>
      </dgm:t>
    </dgm:pt>
    <dgm:pt modelId="{BC1E1652-2714-4839-B72E-4692809159D7}" type="pres">
      <dgm:prSet presAssocID="{97FE3EE0-640B-4222-A57D-25ED3D577D40}" presName="Name0" presStyleCnt="0">
        <dgm:presLayoutVars>
          <dgm:dir/>
          <dgm:resizeHandles val="exact"/>
        </dgm:presLayoutVars>
      </dgm:prSet>
      <dgm:spPr/>
    </dgm:pt>
    <dgm:pt modelId="{ADAC1612-13C9-41F3-9117-44007377C31A}" type="pres">
      <dgm:prSet presAssocID="{2AC7EDBE-F297-4B6A-83EC-AD97DD8ED889}" presName="node" presStyleLbl="node1" presStyleIdx="0" presStyleCnt="7">
        <dgm:presLayoutVars>
          <dgm:bulletEnabled val="1"/>
        </dgm:presLayoutVars>
      </dgm:prSet>
      <dgm:spPr/>
    </dgm:pt>
    <dgm:pt modelId="{3A689024-6656-4E53-AEDE-BA36E4D15DAF}" type="pres">
      <dgm:prSet presAssocID="{443E7CF0-CFA6-41EC-8465-EF931D34E940}" presName="sibTrans" presStyleLbl="sibTrans1D1" presStyleIdx="0" presStyleCnt="6"/>
      <dgm:spPr/>
    </dgm:pt>
    <dgm:pt modelId="{FCD927DF-958F-437C-8096-F0ACE97FC6CB}" type="pres">
      <dgm:prSet presAssocID="{443E7CF0-CFA6-41EC-8465-EF931D34E940}" presName="connectorText" presStyleLbl="sibTrans1D1" presStyleIdx="0" presStyleCnt="6"/>
      <dgm:spPr/>
    </dgm:pt>
    <dgm:pt modelId="{12953EEA-0550-4AC2-A2DF-8D3113E3736D}" type="pres">
      <dgm:prSet presAssocID="{AECDF4BA-3600-4A3A-B097-1B71C1891191}" presName="node" presStyleLbl="node1" presStyleIdx="1" presStyleCnt="7">
        <dgm:presLayoutVars>
          <dgm:bulletEnabled val="1"/>
        </dgm:presLayoutVars>
      </dgm:prSet>
      <dgm:spPr/>
    </dgm:pt>
    <dgm:pt modelId="{18A15A92-3357-444E-9947-A7FB9A0FB648}" type="pres">
      <dgm:prSet presAssocID="{CEB21C49-E3A3-486F-8A32-0554D6B404A4}" presName="sibTrans" presStyleLbl="sibTrans1D1" presStyleIdx="1" presStyleCnt="6"/>
      <dgm:spPr/>
    </dgm:pt>
    <dgm:pt modelId="{F2D49B01-D8F0-4CE7-8B64-4ECEABF7D3C9}" type="pres">
      <dgm:prSet presAssocID="{CEB21C49-E3A3-486F-8A32-0554D6B404A4}" presName="connectorText" presStyleLbl="sibTrans1D1" presStyleIdx="1" presStyleCnt="6"/>
      <dgm:spPr/>
    </dgm:pt>
    <dgm:pt modelId="{A9657F22-2889-4F4B-8CDB-0C78D9445368}" type="pres">
      <dgm:prSet presAssocID="{4530BEEE-FDA8-4C7E-814F-A642E99E86FE}" presName="node" presStyleLbl="node1" presStyleIdx="2" presStyleCnt="7">
        <dgm:presLayoutVars>
          <dgm:bulletEnabled val="1"/>
        </dgm:presLayoutVars>
      </dgm:prSet>
      <dgm:spPr/>
    </dgm:pt>
    <dgm:pt modelId="{DAA050F2-FA02-4360-B416-915FED88B64B}" type="pres">
      <dgm:prSet presAssocID="{81916943-A77C-4540-8C96-C868B0AADF30}" presName="sibTrans" presStyleLbl="sibTrans1D1" presStyleIdx="2" presStyleCnt="6"/>
      <dgm:spPr/>
    </dgm:pt>
    <dgm:pt modelId="{CABDD86A-BB8C-403A-B19B-A0A68DB830BF}" type="pres">
      <dgm:prSet presAssocID="{81916943-A77C-4540-8C96-C868B0AADF30}" presName="connectorText" presStyleLbl="sibTrans1D1" presStyleIdx="2" presStyleCnt="6"/>
      <dgm:spPr/>
    </dgm:pt>
    <dgm:pt modelId="{E03B8ACA-D29B-42C1-825F-8A3AC016A4D1}" type="pres">
      <dgm:prSet presAssocID="{41942160-9625-4D34-9725-113ED69822E3}" presName="node" presStyleLbl="node1" presStyleIdx="3" presStyleCnt="7">
        <dgm:presLayoutVars>
          <dgm:bulletEnabled val="1"/>
        </dgm:presLayoutVars>
      </dgm:prSet>
      <dgm:spPr/>
    </dgm:pt>
    <dgm:pt modelId="{323FA569-273F-4B89-93D2-E38006EA7145}" type="pres">
      <dgm:prSet presAssocID="{E7985AE4-3EF2-40FB-AC94-600B995C43E0}" presName="sibTrans" presStyleLbl="sibTrans1D1" presStyleIdx="3" presStyleCnt="6"/>
      <dgm:spPr/>
    </dgm:pt>
    <dgm:pt modelId="{AE8B0DC4-60DC-4013-B976-D36010BDF91E}" type="pres">
      <dgm:prSet presAssocID="{E7985AE4-3EF2-40FB-AC94-600B995C43E0}" presName="connectorText" presStyleLbl="sibTrans1D1" presStyleIdx="3" presStyleCnt="6"/>
      <dgm:spPr/>
    </dgm:pt>
    <dgm:pt modelId="{871DE8A2-C7E7-4D62-8093-85518D763F6F}" type="pres">
      <dgm:prSet presAssocID="{6743943F-76F7-49C8-A2DB-84707B1C2199}" presName="node" presStyleLbl="node1" presStyleIdx="4" presStyleCnt="7">
        <dgm:presLayoutVars>
          <dgm:bulletEnabled val="1"/>
        </dgm:presLayoutVars>
      </dgm:prSet>
      <dgm:spPr/>
    </dgm:pt>
    <dgm:pt modelId="{7F75A872-1062-4469-9B84-13184E60DA08}" type="pres">
      <dgm:prSet presAssocID="{8B1B6680-7B86-4BDB-B69E-7FC1A4DA0EB1}" presName="sibTrans" presStyleLbl="sibTrans1D1" presStyleIdx="4" presStyleCnt="6"/>
      <dgm:spPr/>
    </dgm:pt>
    <dgm:pt modelId="{26230F42-515A-4CF7-BE16-157D96B83B54}" type="pres">
      <dgm:prSet presAssocID="{8B1B6680-7B86-4BDB-B69E-7FC1A4DA0EB1}" presName="connectorText" presStyleLbl="sibTrans1D1" presStyleIdx="4" presStyleCnt="6"/>
      <dgm:spPr/>
    </dgm:pt>
    <dgm:pt modelId="{8E35B0B3-29DA-4BDF-B4B8-62AB660250DB}" type="pres">
      <dgm:prSet presAssocID="{D73DC6AA-C655-4918-801D-7CC765BB4FDB}" presName="node" presStyleLbl="node1" presStyleIdx="5" presStyleCnt="7">
        <dgm:presLayoutVars>
          <dgm:bulletEnabled val="1"/>
        </dgm:presLayoutVars>
      </dgm:prSet>
      <dgm:spPr/>
    </dgm:pt>
    <dgm:pt modelId="{EE3EF715-7B98-40AA-9C39-D81A77428CC4}" type="pres">
      <dgm:prSet presAssocID="{F2B6BE72-0781-43DD-82D7-E02DA1E6DAD4}" presName="sibTrans" presStyleLbl="sibTrans1D1" presStyleIdx="5" presStyleCnt="6"/>
      <dgm:spPr/>
    </dgm:pt>
    <dgm:pt modelId="{CAF00F70-7D97-4DBB-B6F9-D6339B75E5B5}" type="pres">
      <dgm:prSet presAssocID="{F2B6BE72-0781-43DD-82D7-E02DA1E6DAD4}" presName="connectorText" presStyleLbl="sibTrans1D1" presStyleIdx="5" presStyleCnt="6"/>
      <dgm:spPr/>
    </dgm:pt>
    <dgm:pt modelId="{35C5B86B-CD7D-4A45-A3D8-5FA11A16505A}" type="pres">
      <dgm:prSet presAssocID="{9A5DCF1F-A6B6-4318-A464-F574CF5072D9}" presName="node" presStyleLbl="node1" presStyleIdx="6" presStyleCnt="7">
        <dgm:presLayoutVars>
          <dgm:bulletEnabled val="1"/>
        </dgm:presLayoutVars>
      </dgm:prSet>
      <dgm:spPr/>
    </dgm:pt>
  </dgm:ptLst>
  <dgm:cxnLst>
    <dgm:cxn modelId="{E3B3B802-8480-4D25-B3DA-96DBE93FEB92}" type="presOf" srcId="{E7985AE4-3EF2-40FB-AC94-600B995C43E0}" destId="{323FA569-273F-4B89-93D2-E38006EA7145}" srcOrd="0" destOrd="0" presId="urn:microsoft.com/office/officeart/2016/7/layout/RepeatingBendingProcessNew"/>
    <dgm:cxn modelId="{8A95DF03-5B09-4245-AAFC-E91F7B073CE0}" type="presOf" srcId="{F2B6BE72-0781-43DD-82D7-E02DA1E6DAD4}" destId="{EE3EF715-7B98-40AA-9C39-D81A77428CC4}" srcOrd="0" destOrd="0" presId="urn:microsoft.com/office/officeart/2016/7/layout/RepeatingBendingProcessNew"/>
    <dgm:cxn modelId="{55F54604-47FB-441A-B49F-3E58926C9524}" srcId="{97FE3EE0-640B-4222-A57D-25ED3D577D40}" destId="{9A5DCF1F-A6B6-4318-A464-F574CF5072D9}" srcOrd="6" destOrd="0" parTransId="{0FC0F376-FE2E-459F-8FB6-674D15264B86}" sibTransId="{4F550798-9147-4C4B-9235-C57E1FEE5387}"/>
    <dgm:cxn modelId="{6357AD05-B410-465B-BDA0-B6CD9D5642CE}" type="presOf" srcId="{41942160-9625-4D34-9725-113ED69822E3}" destId="{E03B8ACA-D29B-42C1-825F-8A3AC016A4D1}" srcOrd="0" destOrd="0" presId="urn:microsoft.com/office/officeart/2016/7/layout/RepeatingBendingProcessNew"/>
    <dgm:cxn modelId="{2D2C4D0A-1C45-4636-9C4D-302A7331980C}" type="presOf" srcId="{443E7CF0-CFA6-41EC-8465-EF931D34E940}" destId="{FCD927DF-958F-437C-8096-F0ACE97FC6CB}" srcOrd="1" destOrd="0" presId="urn:microsoft.com/office/officeart/2016/7/layout/RepeatingBendingProcessNew"/>
    <dgm:cxn modelId="{625BDB14-C70C-46A7-8C77-CE7F20F74153}" type="presOf" srcId="{CEB21C49-E3A3-486F-8A32-0554D6B404A4}" destId="{18A15A92-3357-444E-9947-A7FB9A0FB648}" srcOrd="0" destOrd="0" presId="urn:microsoft.com/office/officeart/2016/7/layout/RepeatingBendingProcessNew"/>
    <dgm:cxn modelId="{30219E1B-F28C-4269-982D-D3149ED7CDCE}" type="presOf" srcId="{2AC7EDBE-F297-4B6A-83EC-AD97DD8ED889}" destId="{ADAC1612-13C9-41F3-9117-44007377C31A}" srcOrd="0" destOrd="0" presId="urn:microsoft.com/office/officeart/2016/7/layout/RepeatingBendingProcessNew"/>
    <dgm:cxn modelId="{F750B122-AE5B-4371-B7C4-1C0B2FA9CF47}" srcId="{97FE3EE0-640B-4222-A57D-25ED3D577D40}" destId="{6743943F-76F7-49C8-A2DB-84707B1C2199}" srcOrd="4" destOrd="0" parTransId="{E358FE22-D218-4AFF-BD90-57172BF4D63E}" sibTransId="{8B1B6680-7B86-4BDB-B69E-7FC1A4DA0EB1}"/>
    <dgm:cxn modelId="{619A2A41-7FB0-4AE8-8A68-18E67C513662}" type="presOf" srcId="{9A5DCF1F-A6B6-4318-A464-F574CF5072D9}" destId="{35C5B86B-CD7D-4A45-A3D8-5FA11A16505A}" srcOrd="0" destOrd="0" presId="urn:microsoft.com/office/officeart/2016/7/layout/RepeatingBendingProcessNew"/>
    <dgm:cxn modelId="{B00D9862-9FF1-466F-882C-1985D3F28BAE}" srcId="{97FE3EE0-640B-4222-A57D-25ED3D577D40}" destId="{D73DC6AA-C655-4918-801D-7CC765BB4FDB}" srcOrd="5" destOrd="0" parTransId="{DCBB6E40-3FC7-4948-AC60-E8FD40451522}" sibTransId="{F2B6BE72-0781-43DD-82D7-E02DA1E6DAD4}"/>
    <dgm:cxn modelId="{38B13045-6934-4759-B99C-EA239B21C63F}" type="presOf" srcId="{443E7CF0-CFA6-41EC-8465-EF931D34E940}" destId="{3A689024-6656-4E53-AEDE-BA36E4D15DAF}" srcOrd="0" destOrd="0" presId="urn:microsoft.com/office/officeart/2016/7/layout/RepeatingBendingProcessNew"/>
    <dgm:cxn modelId="{D0443773-26E2-4068-B0DE-EAAD85B4D289}" srcId="{97FE3EE0-640B-4222-A57D-25ED3D577D40}" destId="{41942160-9625-4D34-9725-113ED69822E3}" srcOrd="3" destOrd="0" parTransId="{181DDF3A-C640-4B45-B42B-5992ACEE31DA}" sibTransId="{E7985AE4-3EF2-40FB-AC94-600B995C43E0}"/>
    <dgm:cxn modelId="{C2057753-ABE4-4704-9A91-17574EF58887}" type="presOf" srcId="{E7985AE4-3EF2-40FB-AC94-600B995C43E0}" destId="{AE8B0DC4-60DC-4013-B976-D36010BDF91E}" srcOrd="1" destOrd="0" presId="urn:microsoft.com/office/officeart/2016/7/layout/RepeatingBendingProcessNew"/>
    <dgm:cxn modelId="{FDFB7784-99EA-4B6F-B815-0B492D472546}" type="presOf" srcId="{8B1B6680-7B86-4BDB-B69E-7FC1A4DA0EB1}" destId="{26230F42-515A-4CF7-BE16-157D96B83B54}" srcOrd="1" destOrd="0" presId="urn:microsoft.com/office/officeart/2016/7/layout/RepeatingBendingProcessNew"/>
    <dgm:cxn modelId="{190BFD8B-9D4A-43C5-A9C7-2C4E16DCE153}" type="presOf" srcId="{CEB21C49-E3A3-486F-8A32-0554D6B404A4}" destId="{F2D49B01-D8F0-4CE7-8B64-4ECEABF7D3C9}" srcOrd="1" destOrd="0" presId="urn:microsoft.com/office/officeart/2016/7/layout/RepeatingBendingProcessNew"/>
    <dgm:cxn modelId="{D9221A93-03D1-440E-8B94-11F0480EA776}" type="presOf" srcId="{F2B6BE72-0781-43DD-82D7-E02DA1E6DAD4}" destId="{CAF00F70-7D97-4DBB-B6F9-D6339B75E5B5}" srcOrd="1" destOrd="0" presId="urn:microsoft.com/office/officeart/2016/7/layout/RepeatingBendingProcessNew"/>
    <dgm:cxn modelId="{4B5F57A9-C780-49E3-9AF0-13974351F43E}" type="presOf" srcId="{8B1B6680-7B86-4BDB-B69E-7FC1A4DA0EB1}" destId="{7F75A872-1062-4469-9B84-13184E60DA08}" srcOrd="0" destOrd="0" presId="urn:microsoft.com/office/officeart/2016/7/layout/RepeatingBendingProcessNew"/>
    <dgm:cxn modelId="{D322A7B0-E715-41EB-ADFD-914DAF835FE4}" type="presOf" srcId="{81916943-A77C-4540-8C96-C868B0AADF30}" destId="{CABDD86A-BB8C-403A-B19B-A0A68DB830BF}" srcOrd="1" destOrd="0" presId="urn:microsoft.com/office/officeart/2016/7/layout/RepeatingBendingProcessNew"/>
    <dgm:cxn modelId="{74E1DCB4-A00A-415F-800A-43F93B4EA9BB}" srcId="{97FE3EE0-640B-4222-A57D-25ED3D577D40}" destId="{4530BEEE-FDA8-4C7E-814F-A642E99E86FE}" srcOrd="2" destOrd="0" parTransId="{13F9D06E-7286-4646-961F-A6FD226522CF}" sibTransId="{81916943-A77C-4540-8C96-C868B0AADF30}"/>
    <dgm:cxn modelId="{DD30C4BC-F03B-4335-B84E-30C576B89B8B}" type="presOf" srcId="{81916943-A77C-4540-8C96-C868B0AADF30}" destId="{DAA050F2-FA02-4360-B416-915FED88B64B}" srcOrd="0" destOrd="0" presId="urn:microsoft.com/office/officeart/2016/7/layout/RepeatingBendingProcessNew"/>
    <dgm:cxn modelId="{0796ECC0-0A39-4BB3-8B67-0DC990AD2EF6}" type="presOf" srcId="{97FE3EE0-640B-4222-A57D-25ED3D577D40}" destId="{BC1E1652-2714-4839-B72E-4692809159D7}" srcOrd="0" destOrd="0" presId="urn:microsoft.com/office/officeart/2016/7/layout/RepeatingBendingProcessNew"/>
    <dgm:cxn modelId="{B38D96C4-6BDE-4884-BB03-EC325FF87215}" type="presOf" srcId="{AECDF4BA-3600-4A3A-B097-1B71C1891191}" destId="{12953EEA-0550-4AC2-A2DF-8D3113E3736D}" srcOrd="0" destOrd="0" presId="urn:microsoft.com/office/officeart/2016/7/layout/RepeatingBendingProcessNew"/>
    <dgm:cxn modelId="{B15843C6-C988-41EC-A43C-B5D0B33B1147}" srcId="{97FE3EE0-640B-4222-A57D-25ED3D577D40}" destId="{2AC7EDBE-F297-4B6A-83EC-AD97DD8ED889}" srcOrd="0" destOrd="0" parTransId="{FBBC3D5C-AD02-41B7-8D95-D9A21FC20427}" sibTransId="{443E7CF0-CFA6-41EC-8465-EF931D34E940}"/>
    <dgm:cxn modelId="{BE37EECE-940C-494B-BCFF-E73BEAD1B9DF}" type="presOf" srcId="{D73DC6AA-C655-4918-801D-7CC765BB4FDB}" destId="{8E35B0B3-29DA-4BDF-B4B8-62AB660250DB}" srcOrd="0" destOrd="0" presId="urn:microsoft.com/office/officeart/2016/7/layout/RepeatingBendingProcessNew"/>
    <dgm:cxn modelId="{096C32EA-B121-4AA5-AD2E-71A7C3D076F2}" srcId="{97FE3EE0-640B-4222-A57D-25ED3D577D40}" destId="{AECDF4BA-3600-4A3A-B097-1B71C1891191}" srcOrd="1" destOrd="0" parTransId="{ADA2CF95-6B51-477E-A90C-D9AAFE7F0473}" sibTransId="{CEB21C49-E3A3-486F-8A32-0554D6B404A4}"/>
    <dgm:cxn modelId="{B0643AEB-B0EE-4FFC-A5DC-EBF26AF35D4E}" type="presOf" srcId="{6743943F-76F7-49C8-A2DB-84707B1C2199}" destId="{871DE8A2-C7E7-4D62-8093-85518D763F6F}" srcOrd="0" destOrd="0" presId="urn:microsoft.com/office/officeart/2016/7/layout/RepeatingBendingProcessNew"/>
    <dgm:cxn modelId="{479774EB-C04B-42D9-9940-132967F32573}" type="presOf" srcId="{4530BEEE-FDA8-4C7E-814F-A642E99E86FE}" destId="{A9657F22-2889-4F4B-8CDB-0C78D9445368}" srcOrd="0" destOrd="0" presId="urn:microsoft.com/office/officeart/2016/7/layout/RepeatingBendingProcessNew"/>
    <dgm:cxn modelId="{2E09141D-ECE4-46B7-BA64-99B0CC29D4FD}" type="presParOf" srcId="{BC1E1652-2714-4839-B72E-4692809159D7}" destId="{ADAC1612-13C9-41F3-9117-44007377C31A}" srcOrd="0" destOrd="0" presId="urn:microsoft.com/office/officeart/2016/7/layout/RepeatingBendingProcessNew"/>
    <dgm:cxn modelId="{479FBCB4-3769-4159-A517-8B3E433E6D83}" type="presParOf" srcId="{BC1E1652-2714-4839-B72E-4692809159D7}" destId="{3A689024-6656-4E53-AEDE-BA36E4D15DAF}" srcOrd="1" destOrd="0" presId="urn:microsoft.com/office/officeart/2016/7/layout/RepeatingBendingProcessNew"/>
    <dgm:cxn modelId="{A05833A2-A62E-4BD6-9355-337F44A9E8D5}" type="presParOf" srcId="{3A689024-6656-4E53-AEDE-BA36E4D15DAF}" destId="{FCD927DF-958F-437C-8096-F0ACE97FC6CB}" srcOrd="0" destOrd="0" presId="urn:microsoft.com/office/officeart/2016/7/layout/RepeatingBendingProcessNew"/>
    <dgm:cxn modelId="{5F8AAED2-BBE0-4D4F-9945-B821A63528D8}" type="presParOf" srcId="{BC1E1652-2714-4839-B72E-4692809159D7}" destId="{12953EEA-0550-4AC2-A2DF-8D3113E3736D}" srcOrd="2" destOrd="0" presId="urn:microsoft.com/office/officeart/2016/7/layout/RepeatingBendingProcessNew"/>
    <dgm:cxn modelId="{D3BF4659-82AA-4260-935C-E775D52563E4}" type="presParOf" srcId="{BC1E1652-2714-4839-B72E-4692809159D7}" destId="{18A15A92-3357-444E-9947-A7FB9A0FB648}" srcOrd="3" destOrd="0" presId="urn:microsoft.com/office/officeart/2016/7/layout/RepeatingBendingProcessNew"/>
    <dgm:cxn modelId="{BE1A4CB6-5B8F-4EA7-A5FC-8494071A62B9}" type="presParOf" srcId="{18A15A92-3357-444E-9947-A7FB9A0FB648}" destId="{F2D49B01-D8F0-4CE7-8B64-4ECEABF7D3C9}" srcOrd="0" destOrd="0" presId="urn:microsoft.com/office/officeart/2016/7/layout/RepeatingBendingProcessNew"/>
    <dgm:cxn modelId="{70B66A39-CE9E-4EAB-9136-DF125758C275}" type="presParOf" srcId="{BC1E1652-2714-4839-B72E-4692809159D7}" destId="{A9657F22-2889-4F4B-8CDB-0C78D9445368}" srcOrd="4" destOrd="0" presId="urn:microsoft.com/office/officeart/2016/7/layout/RepeatingBendingProcessNew"/>
    <dgm:cxn modelId="{52CD807C-3158-46C5-892D-03AC3514066D}" type="presParOf" srcId="{BC1E1652-2714-4839-B72E-4692809159D7}" destId="{DAA050F2-FA02-4360-B416-915FED88B64B}" srcOrd="5" destOrd="0" presId="urn:microsoft.com/office/officeart/2016/7/layout/RepeatingBendingProcessNew"/>
    <dgm:cxn modelId="{6DFD14E6-E538-47D4-A106-6044B8AB62F7}" type="presParOf" srcId="{DAA050F2-FA02-4360-B416-915FED88B64B}" destId="{CABDD86A-BB8C-403A-B19B-A0A68DB830BF}" srcOrd="0" destOrd="0" presId="urn:microsoft.com/office/officeart/2016/7/layout/RepeatingBendingProcessNew"/>
    <dgm:cxn modelId="{909BEB32-68F4-4CFA-AA45-ED452D71E710}" type="presParOf" srcId="{BC1E1652-2714-4839-B72E-4692809159D7}" destId="{E03B8ACA-D29B-42C1-825F-8A3AC016A4D1}" srcOrd="6" destOrd="0" presId="urn:microsoft.com/office/officeart/2016/7/layout/RepeatingBendingProcessNew"/>
    <dgm:cxn modelId="{06F35B09-F80A-4A44-9BCF-1409E39FD696}" type="presParOf" srcId="{BC1E1652-2714-4839-B72E-4692809159D7}" destId="{323FA569-273F-4B89-93D2-E38006EA7145}" srcOrd="7" destOrd="0" presId="urn:microsoft.com/office/officeart/2016/7/layout/RepeatingBendingProcessNew"/>
    <dgm:cxn modelId="{D2D2CAF5-09C6-4E4B-B1AF-3E18CBDEE5EF}" type="presParOf" srcId="{323FA569-273F-4B89-93D2-E38006EA7145}" destId="{AE8B0DC4-60DC-4013-B976-D36010BDF91E}" srcOrd="0" destOrd="0" presId="urn:microsoft.com/office/officeart/2016/7/layout/RepeatingBendingProcessNew"/>
    <dgm:cxn modelId="{2DA7CD7E-DCB3-4778-A554-F0F0DD30C64E}" type="presParOf" srcId="{BC1E1652-2714-4839-B72E-4692809159D7}" destId="{871DE8A2-C7E7-4D62-8093-85518D763F6F}" srcOrd="8" destOrd="0" presId="urn:microsoft.com/office/officeart/2016/7/layout/RepeatingBendingProcessNew"/>
    <dgm:cxn modelId="{AC758114-1F07-4305-8CFB-E9FAC825EC66}" type="presParOf" srcId="{BC1E1652-2714-4839-B72E-4692809159D7}" destId="{7F75A872-1062-4469-9B84-13184E60DA08}" srcOrd="9" destOrd="0" presId="urn:microsoft.com/office/officeart/2016/7/layout/RepeatingBendingProcessNew"/>
    <dgm:cxn modelId="{08C4BEC6-C8E4-44C9-ABF4-222FE25C3A38}" type="presParOf" srcId="{7F75A872-1062-4469-9B84-13184E60DA08}" destId="{26230F42-515A-4CF7-BE16-157D96B83B54}" srcOrd="0" destOrd="0" presId="urn:microsoft.com/office/officeart/2016/7/layout/RepeatingBendingProcessNew"/>
    <dgm:cxn modelId="{61BA918E-4213-4059-8E79-0194145A3514}" type="presParOf" srcId="{BC1E1652-2714-4839-B72E-4692809159D7}" destId="{8E35B0B3-29DA-4BDF-B4B8-62AB660250DB}" srcOrd="10" destOrd="0" presId="urn:microsoft.com/office/officeart/2016/7/layout/RepeatingBendingProcessNew"/>
    <dgm:cxn modelId="{7F510284-78D7-425C-B297-71098421ADB7}" type="presParOf" srcId="{BC1E1652-2714-4839-B72E-4692809159D7}" destId="{EE3EF715-7B98-40AA-9C39-D81A77428CC4}" srcOrd="11" destOrd="0" presId="urn:microsoft.com/office/officeart/2016/7/layout/RepeatingBendingProcessNew"/>
    <dgm:cxn modelId="{39D30B95-2F83-4F68-B3D8-D62C34DD1C44}" type="presParOf" srcId="{EE3EF715-7B98-40AA-9C39-D81A77428CC4}" destId="{CAF00F70-7D97-4DBB-B6F9-D6339B75E5B5}" srcOrd="0" destOrd="0" presId="urn:microsoft.com/office/officeart/2016/7/layout/RepeatingBendingProcessNew"/>
    <dgm:cxn modelId="{FEC550A9-B445-4C69-B18B-31FAB62A6A71}" type="presParOf" srcId="{BC1E1652-2714-4839-B72E-4692809159D7}" destId="{35C5B86B-CD7D-4A45-A3D8-5FA11A16505A}"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62855A6-9767-44A9-B78E-95285B81586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B6A6E415-65B7-4475-B0A5-8994A218BBB2}">
      <dgm:prSet phldrT="[Text]"/>
      <dgm:spPr/>
      <dgm:t>
        <a:bodyPr/>
        <a:lstStyle/>
        <a:p>
          <a:r>
            <a:rPr lang="en-US" dirty="0"/>
            <a:t>RQ-1: Historical Evolution of Reward Management?	</a:t>
          </a:r>
          <a:endParaRPr lang="en-GB" dirty="0"/>
        </a:p>
      </dgm:t>
    </dgm:pt>
    <dgm:pt modelId="{A8211EFF-2928-4589-9039-D5521759B7E3}" type="parTrans" cxnId="{350CF087-004D-4F34-B0A5-4D1EF2A93041}">
      <dgm:prSet/>
      <dgm:spPr/>
      <dgm:t>
        <a:bodyPr/>
        <a:lstStyle/>
        <a:p>
          <a:endParaRPr lang="en-GB"/>
        </a:p>
      </dgm:t>
    </dgm:pt>
    <dgm:pt modelId="{CEAE68B9-6162-4E1A-8167-0470953D862E}" type="sibTrans" cxnId="{350CF087-004D-4F34-B0A5-4D1EF2A93041}">
      <dgm:prSet/>
      <dgm:spPr/>
      <dgm:t>
        <a:bodyPr/>
        <a:lstStyle/>
        <a:p>
          <a:endParaRPr lang="en-GB"/>
        </a:p>
      </dgm:t>
    </dgm:pt>
    <dgm:pt modelId="{BB95D91F-7DDC-4922-89BA-CD4E06336C4A}">
      <dgm:prSet/>
      <dgm:spPr/>
      <dgm:t>
        <a:bodyPr/>
        <a:lstStyle/>
        <a:p>
          <a:r>
            <a:rPr lang="en-US" dirty="0"/>
            <a:t>RQ-2: COVID-19 Impact on Reward Management?	</a:t>
          </a:r>
        </a:p>
      </dgm:t>
    </dgm:pt>
    <dgm:pt modelId="{7DF5C902-D191-4720-A4FD-18275EBB445F}" type="parTrans" cxnId="{7A43E008-1621-4079-B05F-918EBEC05F7E}">
      <dgm:prSet/>
      <dgm:spPr/>
      <dgm:t>
        <a:bodyPr/>
        <a:lstStyle/>
        <a:p>
          <a:endParaRPr lang="en-GB"/>
        </a:p>
      </dgm:t>
    </dgm:pt>
    <dgm:pt modelId="{BC19362E-DE18-41F0-B5F4-BC6F0DB0B15B}" type="sibTrans" cxnId="{7A43E008-1621-4079-B05F-918EBEC05F7E}">
      <dgm:prSet/>
      <dgm:spPr/>
      <dgm:t>
        <a:bodyPr/>
        <a:lstStyle/>
        <a:p>
          <a:endParaRPr lang="en-GB"/>
        </a:p>
      </dgm:t>
    </dgm:pt>
    <dgm:pt modelId="{6B746380-5AC2-485D-8B08-142071E452D4}">
      <dgm:prSet/>
      <dgm:spPr/>
      <dgm:t>
        <a:bodyPr/>
        <a:lstStyle/>
        <a:p>
          <a:r>
            <a:rPr lang="en-US" dirty="0"/>
            <a:t>RQ-3: Post-COVID Future of Reward Management?</a:t>
          </a:r>
        </a:p>
      </dgm:t>
    </dgm:pt>
    <dgm:pt modelId="{045B2F73-4753-4459-A47F-FD828E1E098C}" type="parTrans" cxnId="{C05C63D7-1FA4-46B6-843F-2DB35BB11280}">
      <dgm:prSet/>
      <dgm:spPr/>
      <dgm:t>
        <a:bodyPr/>
        <a:lstStyle/>
        <a:p>
          <a:endParaRPr lang="en-GB"/>
        </a:p>
      </dgm:t>
    </dgm:pt>
    <dgm:pt modelId="{30CE2DB6-F62B-486F-9938-4803F41AF812}" type="sibTrans" cxnId="{C05C63D7-1FA4-46B6-843F-2DB35BB11280}">
      <dgm:prSet/>
      <dgm:spPr/>
      <dgm:t>
        <a:bodyPr/>
        <a:lstStyle/>
        <a:p>
          <a:endParaRPr lang="en-GB"/>
        </a:p>
      </dgm:t>
    </dgm:pt>
    <dgm:pt modelId="{D522EF04-26B9-47E0-AA9A-2A0A4C78DD89}">
      <dgm:prSet phldrT="[Text]"/>
      <dgm:spPr/>
      <dgm:t>
        <a:bodyPr/>
        <a:lstStyle/>
        <a:p>
          <a:r>
            <a:rPr lang="en-US" dirty="0"/>
            <a:t>Marked shifts in reward strategies for remote Indian women from pre-to-post-COVID era.</a:t>
          </a:r>
          <a:endParaRPr lang="en-GB" dirty="0"/>
        </a:p>
      </dgm:t>
    </dgm:pt>
    <dgm:pt modelId="{B934FE73-B9D9-48E2-B124-3C4854469229}" type="parTrans" cxnId="{218EA16F-2595-49A2-A7F1-641A040C1132}">
      <dgm:prSet/>
      <dgm:spPr/>
      <dgm:t>
        <a:bodyPr/>
        <a:lstStyle/>
        <a:p>
          <a:endParaRPr lang="en-GB"/>
        </a:p>
      </dgm:t>
    </dgm:pt>
    <dgm:pt modelId="{C98D0953-FEFA-4039-8CA9-FB0382F570E8}" type="sibTrans" cxnId="{218EA16F-2595-49A2-A7F1-641A040C1132}">
      <dgm:prSet/>
      <dgm:spPr/>
      <dgm:t>
        <a:bodyPr/>
        <a:lstStyle/>
        <a:p>
          <a:endParaRPr lang="en-GB"/>
        </a:p>
      </dgm:t>
    </dgm:pt>
    <dgm:pt modelId="{E19E1341-1C6E-4BF7-AB3B-90E2561BF029}">
      <dgm:prSet/>
      <dgm:spPr/>
      <dgm:t>
        <a:bodyPr/>
        <a:lstStyle/>
        <a:p>
          <a:r>
            <a:rPr lang="en-US" dirty="0"/>
            <a:t>COVID-19 underscored shifts in remote work, evolving needs, and technology's pivotal role.</a:t>
          </a:r>
        </a:p>
      </dgm:t>
    </dgm:pt>
    <dgm:pt modelId="{8CC7C627-34F4-4BED-BFEE-39D5DBD5BA6D}" type="parTrans" cxnId="{DA71E11C-C16A-4314-96B3-0FA5E8A1534D}">
      <dgm:prSet/>
      <dgm:spPr/>
      <dgm:t>
        <a:bodyPr/>
        <a:lstStyle/>
        <a:p>
          <a:endParaRPr lang="en-GB"/>
        </a:p>
      </dgm:t>
    </dgm:pt>
    <dgm:pt modelId="{D87F1A49-D8C2-4CCA-8964-2191E79DD2C5}" type="sibTrans" cxnId="{DA71E11C-C16A-4314-96B3-0FA5E8A1534D}">
      <dgm:prSet/>
      <dgm:spPr/>
      <dgm:t>
        <a:bodyPr/>
        <a:lstStyle/>
        <a:p>
          <a:endParaRPr lang="en-GB"/>
        </a:p>
      </dgm:t>
    </dgm:pt>
    <dgm:pt modelId="{5073A576-62DD-4A3B-AD5E-25C72EC7892E}">
      <dgm:prSet/>
      <dgm:spPr/>
      <dgm:t>
        <a:bodyPr/>
        <a:lstStyle/>
        <a:p>
          <a:r>
            <a:rPr lang="en-US" dirty="0"/>
            <a:t>Future reward strategies are significantly influenced by flexible work, performance metrics, and employee well-being.</a:t>
          </a:r>
        </a:p>
      </dgm:t>
    </dgm:pt>
    <dgm:pt modelId="{F3AC6535-4233-40FA-B0A0-02F60C042ABE}" type="parTrans" cxnId="{CBA80443-793B-4DA2-9B44-B1E236BCDF16}">
      <dgm:prSet/>
      <dgm:spPr/>
      <dgm:t>
        <a:bodyPr/>
        <a:lstStyle/>
        <a:p>
          <a:endParaRPr lang="en-GB"/>
        </a:p>
      </dgm:t>
    </dgm:pt>
    <dgm:pt modelId="{9E7DFE2B-4E28-47D0-A26F-1DBDD5716C0A}" type="sibTrans" cxnId="{CBA80443-793B-4DA2-9B44-B1E236BCDF16}">
      <dgm:prSet/>
      <dgm:spPr/>
      <dgm:t>
        <a:bodyPr/>
        <a:lstStyle/>
        <a:p>
          <a:endParaRPr lang="en-GB"/>
        </a:p>
      </dgm:t>
    </dgm:pt>
    <dgm:pt modelId="{FDEA7D12-A716-48F1-A390-8BA92E9BC65F}" type="pres">
      <dgm:prSet presAssocID="{B62855A6-9767-44A9-B78E-95285B81586A}" presName="linear" presStyleCnt="0">
        <dgm:presLayoutVars>
          <dgm:animLvl val="lvl"/>
          <dgm:resizeHandles val="exact"/>
        </dgm:presLayoutVars>
      </dgm:prSet>
      <dgm:spPr/>
    </dgm:pt>
    <dgm:pt modelId="{5458B8FC-1D88-4E9E-BEFA-6866C1FD32BE}" type="pres">
      <dgm:prSet presAssocID="{B6A6E415-65B7-4475-B0A5-8994A218BBB2}" presName="parentText" presStyleLbl="node1" presStyleIdx="0" presStyleCnt="3">
        <dgm:presLayoutVars>
          <dgm:chMax val="0"/>
          <dgm:bulletEnabled val="1"/>
        </dgm:presLayoutVars>
      </dgm:prSet>
      <dgm:spPr/>
    </dgm:pt>
    <dgm:pt modelId="{7308A70A-B75A-49B9-A8D6-5F3BD85708DD}" type="pres">
      <dgm:prSet presAssocID="{B6A6E415-65B7-4475-B0A5-8994A218BBB2}" presName="childText" presStyleLbl="revTx" presStyleIdx="0" presStyleCnt="3">
        <dgm:presLayoutVars>
          <dgm:bulletEnabled val="1"/>
        </dgm:presLayoutVars>
      </dgm:prSet>
      <dgm:spPr/>
    </dgm:pt>
    <dgm:pt modelId="{6B9D080A-74F0-429C-917D-E576289AD79A}" type="pres">
      <dgm:prSet presAssocID="{BB95D91F-7DDC-4922-89BA-CD4E06336C4A}" presName="parentText" presStyleLbl="node1" presStyleIdx="1" presStyleCnt="3">
        <dgm:presLayoutVars>
          <dgm:chMax val="0"/>
          <dgm:bulletEnabled val="1"/>
        </dgm:presLayoutVars>
      </dgm:prSet>
      <dgm:spPr/>
    </dgm:pt>
    <dgm:pt modelId="{32BC6B98-F019-4AD7-B878-5F7E1E55AA6E}" type="pres">
      <dgm:prSet presAssocID="{BB95D91F-7DDC-4922-89BA-CD4E06336C4A}" presName="childText" presStyleLbl="revTx" presStyleIdx="1" presStyleCnt="3">
        <dgm:presLayoutVars>
          <dgm:bulletEnabled val="1"/>
        </dgm:presLayoutVars>
      </dgm:prSet>
      <dgm:spPr/>
    </dgm:pt>
    <dgm:pt modelId="{7A2DFF9F-DAFE-4B34-8948-9FF8D051DAA3}" type="pres">
      <dgm:prSet presAssocID="{6B746380-5AC2-485D-8B08-142071E452D4}" presName="parentText" presStyleLbl="node1" presStyleIdx="2" presStyleCnt="3">
        <dgm:presLayoutVars>
          <dgm:chMax val="0"/>
          <dgm:bulletEnabled val="1"/>
        </dgm:presLayoutVars>
      </dgm:prSet>
      <dgm:spPr/>
    </dgm:pt>
    <dgm:pt modelId="{9C221F65-9A29-4180-AD36-20EC059CF843}" type="pres">
      <dgm:prSet presAssocID="{6B746380-5AC2-485D-8B08-142071E452D4}" presName="childText" presStyleLbl="revTx" presStyleIdx="2" presStyleCnt="3">
        <dgm:presLayoutVars>
          <dgm:bulletEnabled val="1"/>
        </dgm:presLayoutVars>
      </dgm:prSet>
      <dgm:spPr/>
    </dgm:pt>
  </dgm:ptLst>
  <dgm:cxnLst>
    <dgm:cxn modelId="{7A43E008-1621-4079-B05F-918EBEC05F7E}" srcId="{B62855A6-9767-44A9-B78E-95285B81586A}" destId="{BB95D91F-7DDC-4922-89BA-CD4E06336C4A}" srcOrd="1" destOrd="0" parTransId="{7DF5C902-D191-4720-A4FD-18275EBB445F}" sibTransId="{BC19362E-DE18-41F0-B5F4-BC6F0DB0B15B}"/>
    <dgm:cxn modelId="{CC6C5C09-EF6A-4C3A-86B2-30B2FE4B777F}" type="presOf" srcId="{B62855A6-9767-44A9-B78E-95285B81586A}" destId="{FDEA7D12-A716-48F1-A390-8BA92E9BC65F}" srcOrd="0" destOrd="0" presId="urn:microsoft.com/office/officeart/2005/8/layout/vList2"/>
    <dgm:cxn modelId="{DA71E11C-C16A-4314-96B3-0FA5E8A1534D}" srcId="{BB95D91F-7DDC-4922-89BA-CD4E06336C4A}" destId="{E19E1341-1C6E-4BF7-AB3B-90E2561BF029}" srcOrd="0" destOrd="0" parTransId="{8CC7C627-34F4-4BED-BFEE-39D5DBD5BA6D}" sibTransId="{D87F1A49-D8C2-4CCA-8964-2191E79DD2C5}"/>
    <dgm:cxn modelId="{CBA80443-793B-4DA2-9B44-B1E236BCDF16}" srcId="{6B746380-5AC2-485D-8B08-142071E452D4}" destId="{5073A576-62DD-4A3B-AD5E-25C72EC7892E}" srcOrd="0" destOrd="0" parTransId="{F3AC6535-4233-40FA-B0A0-02F60C042ABE}" sibTransId="{9E7DFE2B-4E28-47D0-A26F-1DBDD5716C0A}"/>
    <dgm:cxn modelId="{218EA16F-2595-49A2-A7F1-641A040C1132}" srcId="{B6A6E415-65B7-4475-B0A5-8994A218BBB2}" destId="{D522EF04-26B9-47E0-AA9A-2A0A4C78DD89}" srcOrd="0" destOrd="0" parTransId="{B934FE73-B9D9-48E2-B124-3C4854469229}" sibTransId="{C98D0953-FEFA-4039-8CA9-FB0382F570E8}"/>
    <dgm:cxn modelId="{5713F952-EEB4-4666-99D4-22A946963309}" type="presOf" srcId="{6B746380-5AC2-485D-8B08-142071E452D4}" destId="{7A2DFF9F-DAFE-4B34-8948-9FF8D051DAA3}" srcOrd="0" destOrd="0" presId="urn:microsoft.com/office/officeart/2005/8/layout/vList2"/>
    <dgm:cxn modelId="{51D64257-BA79-4219-BFB8-9707BF3EDED2}" type="presOf" srcId="{BB95D91F-7DDC-4922-89BA-CD4E06336C4A}" destId="{6B9D080A-74F0-429C-917D-E576289AD79A}" srcOrd="0" destOrd="0" presId="urn:microsoft.com/office/officeart/2005/8/layout/vList2"/>
    <dgm:cxn modelId="{350CF087-004D-4F34-B0A5-4D1EF2A93041}" srcId="{B62855A6-9767-44A9-B78E-95285B81586A}" destId="{B6A6E415-65B7-4475-B0A5-8994A218BBB2}" srcOrd="0" destOrd="0" parTransId="{A8211EFF-2928-4589-9039-D5521759B7E3}" sibTransId="{CEAE68B9-6162-4E1A-8167-0470953D862E}"/>
    <dgm:cxn modelId="{2F1C4691-A021-4B50-8265-EA09D70D2A83}" type="presOf" srcId="{E19E1341-1C6E-4BF7-AB3B-90E2561BF029}" destId="{32BC6B98-F019-4AD7-B878-5F7E1E55AA6E}" srcOrd="0" destOrd="0" presId="urn:microsoft.com/office/officeart/2005/8/layout/vList2"/>
    <dgm:cxn modelId="{87EA3697-1095-410B-9AA5-6CA2841BB9EF}" type="presOf" srcId="{5073A576-62DD-4A3B-AD5E-25C72EC7892E}" destId="{9C221F65-9A29-4180-AD36-20EC059CF843}" srcOrd="0" destOrd="0" presId="urn:microsoft.com/office/officeart/2005/8/layout/vList2"/>
    <dgm:cxn modelId="{5A1301D6-610C-4C52-A7E1-747DD3C75501}" type="presOf" srcId="{D522EF04-26B9-47E0-AA9A-2A0A4C78DD89}" destId="{7308A70A-B75A-49B9-A8D6-5F3BD85708DD}" srcOrd="0" destOrd="0" presId="urn:microsoft.com/office/officeart/2005/8/layout/vList2"/>
    <dgm:cxn modelId="{C05C63D7-1FA4-46B6-843F-2DB35BB11280}" srcId="{B62855A6-9767-44A9-B78E-95285B81586A}" destId="{6B746380-5AC2-485D-8B08-142071E452D4}" srcOrd="2" destOrd="0" parTransId="{045B2F73-4753-4459-A47F-FD828E1E098C}" sibTransId="{30CE2DB6-F62B-486F-9938-4803F41AF812}"/>
    <dgm:cxn modelId="{9AE05CF3-A9CB-4C68-AB09-F5080FD04637}" type="presOf" srcId="{B6A6E415-65B7-4475-B0A5-8994A218BBB2}" destId="{5458B8FC-1D88-4E9E-BEFA-6866C1FD32BE}" srcOrd="0" destOrd="0" presId="urn:microsoft.com/office/officeart/2005/8/layout/vList2"/>
    <dgm:cxn modelId="{463F5FBA-809B-40FB-81B9-74B4119AB13A}" type="presParOf" srcId="{FDEA7D12-A716-48F1-A390-8BA92E9BC65F}" destId="{5458B8FC-1D88-4E9E-BEFA-6866C1FD32BE}" srcOrd="0" destOrd="0" presId="urn:microsoft.com/office/officeart/2005/8/layout/vList2"/>
    <dgm:cxn modelId="{A99481E9-EAD6-40E4-93E1-1F6BF2BD568E}" type="presParOf" srcId="{FDEA7D12-A716-48F1-A390-8BA92E9BC65F}" destId="{7308A70A-B75A-49B9-A8D6-5F3BD85708DD}" srcOrd="1" destOrd="0" presId="urn:microsoft.com/office/officeart/2005/8/layout/vList2"/>
    <dgm:cxn modelId="{481AB913-6728-47F3-B358-5840614A51E1}" type="presParOf" srcId="{FDEA7D12-A716-48F1-A390-8BA92E9BC65F}" destId="{6B9D080A-74F0-429C-917D-E576289AD79A}" srcOrd="2" destOrd="0" presId="urn:microsoft.com/office/officeart/2005/8/layout/vList2"/>
    <dgm:cxn modelId="{83D98EAA-7663-45C8-95F2-2A3B62CE2705}" type="presParOf" srcId="{FDEA7D12-A716-48F1-A390-8BA92E9BC65F}" destId="{32BC6B98-F019-4AD7-B878-5F7E1E55AA6E}" srcOrd="3" destOrd="0" presId="urn:microsoft.com/office/officeart/2005/8/layout/vList2"/>
    <dgm:cxn modelId="{9DE25F5B-D3B9-4001-B719-5E11AEF66683}" type="presParOf" srcId="{FDEA7D12-A716-48F1-A390-8BA92E9BC65F}" destId="{7A2DFF9F-DAFE-4B34-8948-9FF8D051DAA3}" srcOrd="4" destOrd="0" presId="urn:microsoft.com/office/officeart/2005/8/layout/vList2"/>
    <dgm:cxn modelId="{3775DBAA-F7B1-4FDF-9547-D2AAD8D737FC}" type="presParOf" srcId="{FDEA7D12-A716-48F1-A390-8BA92E9BC65F}" destId="{9C221F65-9A29-4180-AD36-20EC059CF84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84708D-6CA3-4E54-B46E-3052B69A195E}" type="doc">
      <dgm:prSet loTypeId="urn:microsoft.com/office/officeart/2005/8/layout/vProcess5" loCatId="process" qsTypeId="urn:microsoft.com/office/officeart/2005/8/quickstyle/simple1" qsCatId="simple" csTypeId="urn:microsoft.com/office/officeart/2005/8/colors/accent6_1" csCatId="accent6" phldr="1"/>
      <dgm:spPr/>
      <dgm:t>
        <a:bodyPr/>
        <a:lstStyle/>
        <a:p>
          <a:endParaRPr lang="en-GB"/>
        </a:p>
      </dgm:t>
    </dgm:pt>
    <dgm:pt modelId="{80F7EE46-51D1-4E52-B148-DBA8F4CCB6F3}">
      <dgm:prSet phldrT="[Text]" custT="1"/>
      <dgm:spPr/>
      <dgm:t>
        <a:bodyPr/>
        <a:lstStyle/>
        <a:p>
          <a:pPr>
            <a:buFont typeface="Arial" panose="020B0604020202020204" pitchFamily="34" charset="0"/>
            <a:buChar char="•"/>
          </a:pPr>
          <a:r>
            <a:rPr lang="en-GB" sz="1200" b="1" i="0" dirty="0"/>
            <a:t>April-May 2023:</a:t>
          </a:r>
          <a:endParaRPr lang="en-GB" sz="1200" dirty="0"/>
        </a:p>
      </dgm:t>
    </dgm:pt>
    <dgm:pt modelId="{1BCDAE4E-7159-45FE-9C97-4C152796E84F}" type="parTrans" cxnId="{F3109C03-E1B1-4746-9F16-0A8D07BD212C}">
      <dgm:prSet/>
      <dgm:spPr/>
      <dgm:t>
        <a:bodyPr/>
        <a:lstStyle/>
        <a:p>
          <a:endParaRPr lang="en-GB" sz="4400"/>
        </a:p>
      </dgm:t>
    </dgm:pt>
    <dgm:pt modelId="{8951C3B2-FFB4-4DD1-AAFA-4E64FE7E57D9}" type="sibTrans" cxnId="{F3109C03-E1B1-4746-9F16-0A8D07BD212C}">
      <dgm:prSet custT="1"/>
      <dgm:spPr/>
      <dgm:t>
        <a:bodyPr/>
        <a:lstStyle/>
        <a:p>
          <a:endParaRPr lang="en-GB" sz="5400"/>
        </a:p>
      </dgm:t>
    </dgm:pt>
    <dgm:pt modelId="{F86983B3-CFE7-4810-A3E9-1372D856841B}">
      <dgm:prSet custT="1"/>
      <dgm:spPr/>
      <dgm:t>
        <a:bodyPr/>
        <a:lstStyle/>
        <a:p>
          <a:pPr>
            <a:buFont typeface="Arial" panose="020B0604020202020204" pitchFamily="34" charset="0"/>
            <a:buChar char="•"/>
          </a:pPr>
          <a:r>
            <a:rPr lang="en-GB" sz="1100" b="0" i="0"/>
            <a:t>Topic Selection &amp; Justification</a:t>
          </a:r>
        </a:p>
      </dgm:t>
    </dgm:pt>
    <dgm:pt modelId="{4BB71636-B70E-41E1-B9B3-70F727EA05E2}" type="parTrans" cxnId="{18FCB622-B780-48E3-A843-BAEDEAC0662F}">
      <dgm:prSet/>
      <dgm:spPr/>
      <dgm:t>
        <a:bodyPr/>
        <a:lstStyle/>
        <a:p>
          <a:endParaRPr lang="en-GB" sz="4400"/>
        </a:p>
      </dgm:t>
    </dgm:pt>
    <dgm:pt modelId="{157C6EC2-1A80-409B-8981-76BAC2A79CB5}" type="sibTrans" cxnId="{18FCB622-B780-48E3-A843-BAEDEAC0662F}">
      <dgm:prSet/>
      <dgm:spPr/>
      <dgm:t>
        <a:bodyPr/>
        <a:lstStyle/>
        <a:p>
          <a:endParaRPr lang="en-GB" sz="4400"/>
        </a:p>
      </dgm:t>
    </dgm:pt>
    <dgm:pt modelId="{F80C470A-987B-45BA-A98A-5C595E4D5ACA}">
      <dgm:prSet custT="1"/>
      <dgm:spPr/>
      <dgm:t>
        <a:bodyPr/>
        <a:lstStyle/>
        <a:p>
          <a:pPr>
            <a:buFont typeface="Arial" panose="020B0604020202020204" pitchFamily="34" charset="0"/>
            <a:buChar char="•"/>
          </a:pPr>
          <a:r>
            <a:rPr lang="en-GB" sz="1100" b="0" i="0"/>
            <a:t>Preliminary Literature Review</a:t>
          </a:r>
        </a:p>
      </dgm:t>
    </dgm:pt>
    <dgm:pt modelId="{C60920D0-982B-4F0B-BBA3-9B4B7831B2EF}" type="parTrans" cxnId="{2A3CE293-E3CE-4D0C-855C-1C23D2A56728}">
      <dgm:prSet/>
      <dgm:spPr/>
      <dgm:t>
        <a:bodyPr/>
        <a:lstStyle/>
        <a:p>
          <a:endParaRPr lang="en-GB" sz="4400"/>
        </a:p>
      </dgm:t>
    </dgm:pt>
    <dgm:pt modelId="{580639B8-6603-4F5A-B151-B1A6B3418394}" type="sibTrans" cxnId="{2A3CE293-E3CE-4D0C-855C-1C23D2A56728}">
      <dgm:prSet/>
      <dgm:spPr/>
      <dgm:t>
        <a:bodyPr/>
        <a:lstStyle/>
        <a:p>
          <a:endParaRPr lang="en-GB" sz="4400"/>
        </a:p>
      </dgm:t>
    </dgm:pt>
    <dgm:pt modelId="{DA5A01BF-4B95-4C71-95F6-E986C5BCE589}">
      <dgm:prSet custT="1"/>
      <dgm:spPr/>
      <dgm:t>
        <a:bodyPr/>
        <a:lstStyle/>
        <a:p>
          <a:pPr>
            <a:buFont typeface="Arial" panose="020B0604020202020204" pitchFamily="34" charset="0"/>
            <a:buChar char="•"/>
          </a:pPr>
          <a:r>
            <a:rPr lang="en-US" sz="1100" b="0" i="0"/>
            <a:t>5 Key Research Papers Identified</a:t>
          </a:r>
        </a:p>
      </dgm:t>
    </dgm:pt>
    <dgm:pt modelId="{A46752C6-1061-43FD-9059-9101B5DAF461}" type="parTrans" cxnId="{DD4A9C94-0A94-4FD4-B581-2C4234CA1E9D}">
      <dgm:prSet/>
      <dgm:spPr/>
      <dgm:t>
        <a:bodyPr/>
        <a:lstStyle/>
        <a:p>
          <a:endParaRPr lang="en-GB" sz="4400"/>
        </a:p>
      </dgm:t>
    </dgm:pt>
    <dgm:pt modelId="{859FB65D-0FFA-4D8C-80D8-29530415D1AF}" type="sibTrans" cxnId="{DD4A9C94-0A94-4FD4-B581-2C4234CA1E9D}">
      <dgm:prSet/>
      <dgm:spPr/>
      <dgm:t>
        <a:bodyPr/>
        <a:lstStyle/>
        <a:p>
          <a:endParaRPr lang="en-GB" sz="4400"/>
        </a:p>
      </dgm:t>
    </dgm:pt>
    <dgm:pt modelId="{1CE82762-2D03-4886-81A7-36B33AA081EC}">
      <dgm:prSet custT="1"/>
      <dgm:spPr/>
      <dgm:t>
        <a:bodyPr/>
        <a:lstStyle/>
        <a:p>
          <a:pPr>
            <a:buFont typeface="Arial" panose="020B0604020202020204" pitchFamily="34" charset="0"/>
            <a:buChar char="•"/>
          </a:pPr>
          <a:r>
            <a:rPr lang="en-GB" sz="1100" b="0" i="0"/>
            <a:t>Formulation of Research Question</a:t>
          </a:r>
        </a:p>
      </dgm:t>
    </dgm:pt>
    <dgm:pt modelId="{81537361-1C39-430F-81D2-74E92B1D9D2C}" type="parTrans" cxnId="{244D8133-EFFF-457C-AAA4-514D282E2868}">
      <dgm:prSet/>
      <dgm:spPr/>
      <dgm:t>
        <a:bodyPr/>
        <a:lstStyle/>
        <a:p>
          <a:endParaRPr lang="en-GB" sz="4400"/>
        </a:p>
      </dgm:t>
    </dgm:pt>
    <dgm:pt modelId="{D8D3FFB3-F844-467A-9F20-37BD201486FF}" type="sibTrans" cxnId="{244D8133-EFFF-457C-AAA4-514D282E2868}">
      <dgm:prSet/>
      <dgm:spPr/>
      <dgm:t>
        <a:bodyPr/>
        <a:lstStyle/>
        <a:p>
          <a:endParaRPr lang="en-GB" sz="4400"/>
        </a:p>
      </dgm:t>
    </dgm:pt>
    <dgm:pt modelId="{998B25FA-23B2-4A77-9F27-BEA1DD5A65BE}">
      <dgm:prSet custT="1"/>
      <dgm:spPr/>
      <dgm:t>
        <a:bodyPr/>
        <a:lstStyle/>
        <a:p>
          <a:pPr>
            <a:buFont typeface="Arial" panose="020B0604020202020204" pitchFamily="34" charset="0"/>
            <a:buChar char="•"/>
          </a:pPr>
          <a:r>
            <a:rPr lang="en-GB" sz="1100" b="0" i="0"/>
            <a:t>Designing Research Approach</a:t>
          </a:r>
        </a:p>
      </dgm:t>
    </dgm:pt>
    <dgm:pt modelId="{EEF550E4-F520-454B-B3D4-189F107D0D57}" type="parTrans" cxnId="{747DE0FD-89BD-4BDF-9146-5282ED6C6462}">
      <dgm:prSet/>
      <dgm:spPr/>
      <dgm:t>
        <a:bodyPr/>
        <a:lstStyle/>
        <a:p>
          <a:endParaRPr lang="en-GB" sz="4400"/>
        </a:p>
      </dgm:t>
    </dgm:pt>
    <dgm:pt modelId="{03B1C341-D045-4DF8-9700-A3B54EACED2A}" type="sibTrans" cxnId="{747DE0FD-89BD-4BDF-9146-5282ED6C6462}">
      <dgm:prSet/>
      <dgm:spPr/>
      <dgm:t>
        <a:bodyPr/>
        <a:lstStyle/>
        <a:p>
          <a:endParaRPr lang="en-GB" sz="4400"/>
        </a:p>
      </dgm:t>
    </dgm:pt>
    <dgm:pt modelId="{FA14E8FF-2BBC-48ED-8296-A307125AF612}">
      <dgm:prSet custT="1"/>
      <dgm:spPr/>
      <dgm:t>
        <a:bodyPr/>
        <a:lstStyle/>
        <a:p>
          <a:pPr>
            <a:buFont typeface="Arial" panose="020B0604020202020204" pitchFamily="34" charset="0"/>
            <a:buChar char="•"/>
          </a:pPr>
          <a:r>
            <a:rPr lang="en-GB" sz="1100" b="0" i="0"/>
            <a:t>Drafted Proposal &amp; Supervisor Approval</a:t>
          </a:r>
        </a:p>
      </dgm:t>
    </dgm:pt>
    <dgm:pt modelId="{702820C3-64AA-4F08-BB4C-4B6F86C85749}" type="parTrans" cxnId="{E9B5B886-DAC5-4FC9-9313-873A2692DC4D}">
      <dgm:prSet/>
      <dgm:spPr/>
      <dgm:t>
        <a:bodyPr/>
        <a:lstStyle/>
        <a:p>
          <a:endParaRPr lang="en-GB" sz="4400"/>
        </a:p>
      </dgm:t>
    </dgm:pt>
    <dgm:pt modelId="{EDACF223-4D91-467F-8ABB-04CF5CBF6613}" type="sibTrans" cxnId="{E9B5B886-DAC5-4FC9-9313-873A2692DC4D}">
      <dgm:prSet/>
      <dgm:spPr/>
      <dgm:t>
        <a:bodyPr/>
        <a:lstStyle/>
        <a:p>
          <a:endParaRPr lang="en-GB" sz="4400"/>
        </a:p>
      </dgm:t>
    </dgm:pt>
    <dgm:pt modelId="{8F16A73F-15C2-4671-978F-249467F189E6}">
      <dgm:prSet custT="1"/>
      <dgm:spPr/>
      <dgm:t>
        <a:bodyPr/>
        <a:lstStyle/>
        <a:p>
          <a:pPr>
            <a:buFont typeface="Arial" panose="020B0604020202020204" pitchFamily="34" charset="0"/>
            <a:buChar char="•"/>
          </a:pPr>
          <a:r>
            <a:rPr lang="en-GB" sz="1100" b="0" i="0"/>
            <a:t>Regular Supervisory Sessions</a:t>
          </a:r>
        </a:p>
      </dgm:t>
    </dgm:pt>
    <dgm:pt modelId="{6EA57006-7064-4248-8687-BD8B33D792E2}" type="parTrans" cxnId="{ABDB8F25-CE33-4E62-94A2-983C0CBC600B}">
      <dgm:prSet/>
      <dgm:spPr/>
      <dgm:t>
        <a:bodyPr/>
        <a:lstStyle/>
        <a:p>
          <a:endParaRPr lang="en-GB" sz="4400"/>
        </a:p>
      </dgm:t>
    </dgm:pt>
    <dgm:pt modelId="{88DF9A3D-98FB-4761-BE43-64DF618A38CC}" type="sibTrans" cxnId="{ABDB8F25-CE33-4E62-94A2-983C0CBC600B}">
      <dgm:prSet/>
      <dgm:spPr/>
      <dgm:t>
        <a:bodyPr/>
        <a:lstStyle/>
        <a:p>
          <a:endParaRPr lang="en-GB" sz="4400"/>
        </a:p>
      </dgm:t>
    </dgm:pt>
    <dgm:pt modelId="{ADF0675D-3B83-49D6-AC0E-156500DE754B}">
      <dgm:prSet custT="1"/>
      <dgm:spPr/>
      <dgm:t>
        <a:bodyPr/>
        <a:lstStyle/>
        <a:p>
          <a:pPr>
            <a:buFont typeface="Arial" panose="020B0604020202020204" pitchFamily="34" charset="0"/>
            <a:buChar char="•"/>
          </a:pPr>
          <a:r>
            <a:rPr lang="en-GB" sz="1100" b="0" i="0"/>
            <a:t>Demonstrated Critical Writing Skills</a:t>
          </a:r>
        </a:p>
      </dgm:t>
    </dgm:pt>
    <dgm:pt modelId="{D2F141C8-C106-42E7-83F4-410E48CB32EF}" type="parTrans" cxnId="{86E14E21-4A7D-4B7A-A05E-A46753C66EE5}">
      <dgm:prSet/>
      <dgm:spPr/>
      <dgm:t>
        <a:bodyPr/>
        <a:lstStyle/>
        <a:p>
          <a:endParaRPr lang="en-GB" sz="4400"/>
        </a:p>
      </dgm:t>
    </dgm:pt>
    <dgm:pt modelId="{3C6A4F14-165B-48E4-AD2B-A5D1134ED036}" type="sibTrans" cxnId="{86E14E21-4A7D-4B7A-A05E-A46753C66EE5}">
      <dgm:prSet/>
      <dgm:spPr/>
      <dgm:t>
        <a:bodyPr/>
        <a:lstStyle/>
        <a:p>
          <a:endParaRPr lang="en-GB" sz="4400"/>
        </a:p>
      </dgm:t>
    </dgm:pt>
    <dgm:pt modelId="{FB7B816C-45B0-4049-91B3-1DF1D6F380FE}">
      <dgm:prSet custT="1"/>
      <dgm:spPr/>
      <dgm:t>
        <a:bodyPr/>
        <a:lstStyle/>
        <a:p>
          <a:pPr>
            <a:buFont typeface="Arial" panose="020B0604020202020204" pitchFamily="34" charset="0"/>
            <a:buChar char="•"/>
          </a:pPr>
          <a:r>
            <a:rPr lang="en-GB" sz="1200" b="1" i="0"/>
            <a:t>May 2023:</a:t>
          </a:r>
          <a:endParaRPr lang="en-GB" sz="1200" b="0" i="0"/>
        </a:p>
      </dgm:t>
    </dgm:pt>
    <dgm:pt modelId="{4E035F94-4B6C-4663-9864-FD50211C0F0F}" type="parTrans" cxnId="{4E0D40A1-6776-4190-8C63-EC4A6F6C6F5D}">
      <dgm:prSet/>
      <dgm:spPr/>
      <dgm:t>
        <a:bodyPr/>
        <a:lstStyle/>
        <a:p>
          <a:endParaRPr lang="en-GB" sz="4400"/>
        </a:p>
      </dgm:t>
    </dgm:pt>
    <dgm:pt modelId="{E5F486D6-8DBB-49D2-9153-F2E8D204425F}" type="sibTrans" cxnId="{4E0D40A1-6776-4190-8C63-EC4A6F6C6F5D}">
      <dgm:prSet custT="1"/>
      <dgm:spPr/>
      <dgm:t>
        <a:bodyPr/>
        <a:lstStyle/>
        <a:p>
          <a:endParaRPr lang="en-GB" sz="5400"/>
        </a:p>
      </dgm:t>
    </dgm:pt>
    <dgm:pt modelId="{844F8FCE-1979-44AD-A6EA-5F98B64D73EA}">
      <dgm:prSet custT="1"/>
      <dgm:spPr/>
      <dgm:t>
        <a:bodyPr/>
        <a:lstStyle/>
        <a:p>
          <a:pPr>
            <a:buFont typeface="Arial" panose="020B0604020202020204" pitchFamily="34" charset="0"/>
            <a:buNone/>
          </a:pPr>
          <a:r>
            <a:rPr lang="en-GB" sz="1100" b="0" i="0" dirty="0"/>
            <a:t>CW-1: Literature Review Submission</a:t>
          </a:r>
        </a:p>
      </dgm:t>
    </dgm:pt>
    <dgm:pt modelId="{2790DDB4-369B-4CC7-B7CF-E7EBBBC03FCD}" type="parTrans" cxnId="{7A436FCC-9598-409D-AAF1-DB1BD8467D6D}">
      <dgm:prSet/>
      <dgm:spPr/>
      <dgm:t>
        <a:bodyPr/>
        <a:lstStyle/>
        <a:p>
          <a:endParaRPr lang="en-GB" sz="4400"/>
        </a:p>
      </dgm:t>
    </dgm:pt>
    <dgm:pt modelId="{23A08E43-85D0-4A79-AAB3-0E75E0B2A5FF}" type="sibTrans" cxnId="{7A436FCC-9598-409D-AAF1-DB1BD8467D6D}">
      <dgm:prSet/>
      <dgm:spPr/>
      <dgm:t>
        <a:bodyPr/>
        <a:lstStyle/>
        <a:p>
          <a:endParaRPr lang="en-GB" sz="4400"/>
        </a:p>
      </dgm:t>
    </dgm:pt>
    <dgm:pt modelId="{A76D971D-F693-46B2-85F5-D292200D5EA6}">
      <dgm:prSet custT="1"/>
      <dgm:spPr/>
      <dgm:t>
        <a:bodyPr/>
        <a:lstStyle/>
        <a:p>
          <a:pPr>
            <a:buFont typeface="Arial" panose="020B0604020202020204" pitchFamily="34" charset="0"/>
            <a:buChar char="•"/>
          </a:pPr>
          <a:r>
            <a:rPr lang="en-GB" sz="1200" b="1" i="0"/>
            <a:t>June 2023:</a:t>
          </a:r>
          <a:endParaRPr lang="en-GB" sz="1200" b="0" i="0"/>
        </a:p>
      </dgm:t>
    </dgm:pt>
    <dgm:pt modelId="{A9AFC144-B85A-4A33-BA67-6B1A47D2439E}" type="parTrans" cxnId="{5669808D-D5CC-4086-A662-7D99AC273572}">
      <dgm:prSet/>
      <dgm:spPr/>
      <dgm:t>
        <a:bodyPr/>
        <a:lstStyle/>
        <a:p>
          <a:endParaRPr lang="en-GB" sz="4400"/>
        </a:p>
      </dgm:t>
    </dgm:pt>
    <dgm:pt modelId="{DE6189CD-80CF-43F7-A7BE-CA326F683C0D}" type="sibTrans" cxnId="{5669808D-D5CC-4086-A662-7D99AC273572}">
      <dgm:prSet custT="1"/>
      <dgm:spPr/>
      <dgm:t>
        <a:bodyPr/>
        <a:lstStyle/>
        <a:p>
          <a:endParaRPr lang="en-GB" sz="5400"/>
        </a:p>
      </dgm:t>
    </dgm:pt>
    <dgm:pt modelId="{FAC7B8E7-773B-45CD-9932-95E69BB9B5F6}">
      <dgm:prSet custT="1"/>
      <dgm:spPr/>
      <dgm:t>
        <a:bodyPr/>
        <a:lstStyle/>
        <a:p>
          <a:pPr>
            <a:buFont typeface="Arial" panose="020B0604020202020204" pitchFamily="34" charset="0"/>
            <a:buNone/>
          </a:pPr>
          <a:r>
            <a:rPr lang="en-GB" sz="1100" b="0" i="0" dirty="0"/>
            <a:t>CW-2: Methodology Submission</a:t>
          </a:r>
        </a:p>
      </dgm:t>
    </dgm:pt>
    <dgm:pt modelId="{32C517C9-D378-4A94-AA58-BDCAA61D876C}" type="parTrans" cxnId="{1CAE199D-3A82-4220-B36A-0D325F7131D1}">
      <dgm:prSet/>
      <dgm:spPr/>
      <dgm:t>
        <a:bodyPr/>
        <a:lstStyle/>
        <a:p>
          <a:endParaRPr lang="en-GB" sz="4400"/>
        </a:p>
      </dgm:t>
    </dgm:pt>
    <dgm:pt modelId="{C1962350-87D3-4E74-BB0B-1B15EA96E144}" type="sibTrans" cxnId="{1CAE199D-3A82-4220-B36A-0D325F7131D1}">
      <dgm:prSet/>
      <dgm:spPr/>
      <dgm:t>
        <a:bodyPr/>
        <a:lstStyle/>
        <a:p>
          <a:endParaRPr lang="en-GB" sz="4400"/>
        </a:p>
      </dgm:t>
    </dgm:pt>
    <dgm:pt modelId="{B32DC1CF-375C-44F2-A9E7-B08EF1C7915B}">
      <dgm:prSet custT="1"/>
      <dgm:spPr/>
      <dgm:t>
        <a:bodyPr/>
        <a:lstStyle/>
        <a:p>
          <a:pPr>
            <a:buFont typeface="Arial" panose="020B0604020202020204" pitchFamily="34" charset="0"/>
            <a:buChar char="•"/>
          </a:pPr>
          <a:r>
            <a:rPr lang="en-GB" sz="1200" b="1" i="0"/>
            <a:t>July-August 2023:</a:t>
          </a:r>
          <a:endParaRPr lang="en-GB" sz="1200" b="0" i="0"/>
        </a:p>
      </dgm:t>
    </dgm:pt>
    <dgm:pt modelId="{ABD2D8B0-630E-49BC-A716-64546C8F1585}" type="parTrans" cxnId="{D603AC73-9BE0-4FBD-90BD-A3D7992E1949}">
      <dgm:prSet/>
      <dgm:spPr/>
      <dgm:t>
        <a:bodyPr/>
        <a:lstStyle/>
        <a:p>
          <a:endParaRPr lang="en-GB" sz="4400"/>
        </a:p>
      </dgm:t>
    </dgm:pt>
    <dgm:pt modelId="{A3C134F1-89D1-4075-A29A-C3539821D8B6}" type="sibTrans" cxnId="{D603AC73-9BE0-4FBD-90BD-A3D7992E1949}">
      <dgm:prSet/>
      <dgm:spPr/>
      <dgm:t>
        <a:bodyPr/>
        <a:lstStyle/>
        <a:p>
          <a:endParaRPr lang="en-GB" sz="4400"/>
        </a:p>
      </dgm:t>
    </dgm:pt>
    <dgm:pt modelId="{50BE7168-1E8C-4350-BDBF-CB9289A0CB2A}">
      <dgm:prSet custT="1"/>
      <dgm:spPr/>
      <dgm:t>
        <a:bodyPr/>
        <a:lstStyle/>
        <a:p>
          <a:pPr>
            <a:buFont typeface="Arial" panose="020B0604020202020204" pitchFamily="34" charset="0"/>
            <a:buChar char="•"/>
          </a:pPr>
          <a:r>
            <a:rPr lang="en-GB" sz="1100" b="0" i="0"/>
            <a:t>Thematic Literature Analysis</a:t>
          </a:r>
        </a:p>
      </dgm:t>
    </dgm:pt>
    <dgm:pt modelId="{01403285-BF6F-487D-AE9B-F25D06887BBF}" type="parTrans" cxnId="{C34B7E48-A647-476A-85D1-8217C3AB93AE}">
      <dgm:prSet/>
      <dgm:spPr/>
      <dgm:t>
        <a:bodyPr/>
        <a:lstStyle/>
        <a:p>
          <a:endParaRPr lang="en-GB" sz="4400"/>
        </a:p>
      </dgm:t>
    </dgm:pt>
    <dgm:pt modelId="{466D4736-7CCD-4347-A56B-F9FA9124F46B}" type="sibTrans" cxnId="{C34B7E48-A647-476A-85D1-8217C3AB93AE}">
      <dgm:prSet/>
      <dgm:spPr/>
      <dgm:t>
        <a:bodyPr/>
        <a:lstStyle/>
        <a:p>
          <a:endParaRPr lang="en-GB" sz="4400"/>
        </a:p>
      </dgm:t>
    </dgm:pt>
    <dgm:pt modelId="{7A4B2D86-471B-4E47-9F1B-7FF92F2664FD}">
      <dgm:prSet custT="1"/>
      <dgm:spPr/>
      <dgm:t>
        <a:bodyPr/>
        <a:lstStyle/>
        <a:p>
          <a:pPr>
            <a:buFont typeface="Arial" panose="020B0604020202020204" pitchFamily="34" charset="0"/>
            <a:buChar char="•"/>
          </a:pPr>
          <a:r>
            <a:rPr lang="en-GB" sz="1100" b="0" i="0"/>
            <a:t>PPT Crafting &amp; Refinement</a:t>
          </a:r>
        </a:p>
      </dgm:t>
    </dgm:pt>
    <dgm:pt modelId="{7499EA18-DCB7-4A1F-93B6-EE801C592A9D}" type="parTrans" cxnId="{936E8C27-8DAC-468D-B700-2CEC37A97ADD}">
      <dgm:prSet/>
      <dgm:spPr/>
      <dgm:t>
        <a:bodyPr/>
        <a:lstStyle/>
        <a:p>
          <a:endParaRPr lang="en-GB" sz="4400"/>
        </a:p>
      </dgm:t>
    </dgm:pt>
    <dgm:pt modelId="{AC8F2642-FA57-4F3A-9C6F-3952720FD832}" type="sibTrans" cxnId="{936E8C27-8DAC-468D-B700-2CEC37A97ADD}">
      <dgm:prSet/>
      <dgm:spPr/>
      <dgm:t>
        <a:bodyPr/>
        <a:lstStyle/>
        <a:p>
          <a:endParaRPr lang="en-GB" sz="4400"/>
        </a:p>
      </dgm:t>
    </dgm:pt>
    <dgm:pt modelId="{B33FB5C7-489C-4027-8176-8F000F92AD89}">
      <dgm:prSet custT="1"/>
      <dgm:spPr/>
      <dgm:t>
        <a:bodyPr/>
        <a:lstStyle/>
        <a:p>
          <a:pPr>
            <a:buFont typeface="Arial" panose="020B0604020202020204" pitchFamily="34" charset="0"/>
            <a:buChar char="•"/>
          </a:pPr>
          <a:r>
            <a:rPr lang="en-GB" sz="1100" b="0" i="0"/>
            <a:t>Presentation Practice &amp; Peer Feedback</a:t>
          </a:r>
        </a:p>
      </dgm:t>
    </dgm:pt>
    <dgm:pt modelId="{21DD61C6-2EC5-483B-9B64-6748DEE80DF9}" type="parTrans" cxnId="{AC22C48D-5669-4297-998A-3B074B91A8E3}">
      <dgm:prSet/>
      <dgm:spPr/>
      <dgm:t>
        <a:bodyPr/>
        <a:lstStyle/>
        <a:p>
          <a:endParaRPr lang="en-GB" sz="4400"/>
        </a:p>
      </dgm:t>
    </dgm:pt>
    <dgm:pt modelId="{974B93EB-A2BE-490F-A601-2B19DE988B47}" type="sibTrans" cxnId="{AC22C48D-5669-4297-998A-3B074B91A8E3}">
      <dgm:prSet/>
      <dgm:spPr/>
      <dgm:t>
        <a:bodyPr/>
        <a:lstStyle/>
        <a:p>
          <a:endParaRPr lang="en-GB" sz="4400"/>
        </a:p>
      </dgm:t>
    </dgm:pt>
    <dgm:pt modelId="{0ADA24DD-C1C7-4DF1-A1FA-1D5105DB768A}">
      <dgm:prSet custT="1"/>
      <dgm:spPr/>
      <dgm:t>
        <a:bodyPr/>
        <a:lstStyle/>
        <a:p>
          <a:pPr>
            <a:buFont typeface="Arial" panose="020B0604020202020204" pitchFamily="34" charset="0"/>
            <a:buChar char="•"/>
          </a:pPr>
          <a:r>
            <a:rPr lang="en-GB" sz="1100" b="0" i="0"/>
            <a:t>Final Presentation Preparations</a:t>
          </a:r>
        </a:p>
      </dgm:t>
    </dgm:pt>
    <dgm:pt modelId="{942A60C4-8875-4F35-A657-3DC1FBE56450}" type="parTrans" cxnId="{1AB05CA0-7AD0-4B54-8260-B0F321078C32}">
      <dgm:prSet/>
      <dgm:spPr/>
      <dgm:t>
        <a:bodyPr/>
        <a:lstStyle/>
        <a:p>
          <a:endParaRPr lang="en-GB" sz="4400"/>
        </a:p>
      </dgm:t>
    </dgm:pt>
    <dgm:pt modelId="{F2854B4F-24CC-4AF5-AD8C-8301F4E8D126}" type="sibTrans" cxnId="{1AB05CA0-7AD0-4B54-8260-B0F321078C32}">
      <dgm:prSet/>
      <dgm:spPr/>
      <dgm:t>
        <a:bodyPr/>
        <a:lstStyle/>
        <a:p>
          <a:endParaRPr lang="en-GB" sz="4400"/>
        </a:p>
      </dgm:t>
    </dgm:pt>
    <dgm:pt modelId="{B155B09D-E194-44C9-BF83-8B0CF2957E06}">
      <dgm:prSet custT="1"/>
      <dgm:spPr/>
      <dgm:t>
        <a:bodyPr/>
        <a:lstStyle/>
        <a:p>
          <a:pPr>
            <a:buFont typeface="Arial" panose="020B0604020202020204" pitchFamily="34" charset="0"/>
            <a:buChar char="•"/>
          </a:pPr>
          <a:r>
            <a:rPr lang="en-GB" sz="1100" b="0" i="0"/>
            <a:t>Thorough Proofreading &amp; Editing</a:t>
          </a:r>
        </a:p>
      </dgm:t>
    </dgm:pt>
    <dgm:pt modelId="{3CFF36C2-19E4-4713-80CD-6978F90555DC}" type="parTrans" cxnId="{5D2683F0-368B-47B9-B30E-C935DD33EDC4}">
      <dgm:prSet/>
      <dgm:spPr/>
      <dgm:t>
        <a:bodyPr/>
        <a:lstStyle/>
        <a:p>
          <a:endParaRPr lang="en-GB" sz="4400"/>
        </a:p>
      </dgm:t>
    </dgm:pt>
    <dgm:pt modelId="{1CBEE69C-C035-4E20-9367-43C5EE156552}" type="sibTrans" cxnId="{5D2683F0-368B-47B9-B30E-C935DD33EDC4}">
      <dgm:prSet/>
      <dgm:spPr/>
      <dgm:t>
        <a:bodyPr/>
        <a:lstStyle/>
        <a:p>
          <a:endParaRPr lang="en-GB" sz="4400"/>
        </a:p>
      </dgm:t>
    </dgm:pt>
    <dgm:pt modelId="{F975F92E-FA57-4E1A-B0B8-9F9F1CEDC4B5}">
      <dgm:prSet custT="1"/>
      <dgm:spPr/>
      <dgm:t>
        <a:bodyPr/>
        <a:lstStyle/>
        <a:p>
          <a:pPr>
            <a:buFont typeface="Arial" panose="020B0604020202020204" pitchFamily="34" charset="0"/>
            <a:buChar char="•"/>
          </a:pPr>
          <a:r>
            <a:rPr lang="en-GB" sz="1100" b="0" i="0" dirty="0"/>
            <a:t>Digital Presentation</a:t>
          </a:r>
        </a:p>
      </dgm:t>
    </dgm:pt>
    <dgm:pt modelId="{E269D4D7-AC86-400C-8624-464B2D134E40}" type="parTrans" cxnId="{E403913D-9052-464D-8054-6D0B12FB4AD4}">
      <dgm:prSet/>
      <dgm:spPr/>
      <dgm:t>
        <a:bodyPr/>
        <a:lstStyle/>
        <a:p>
          <a:endParaRPr lang="en-GB" sz="4400"/>
        </a:p>
      </dgm:t>
    </dgm:pt>
    <dgm:pt modelId="{E3396F62-118F-4DBF-8019-2DBB473E474F}" type="sibTrans" cxnId="{E403913D-9052-464D-8054-6D0B12FB4AD4}">
      <dgm:prSet/>
      <dgm:spPr/>
      <dgm:t>
        <a:bodyPr/>
        <a:lstStyle/>
        <a:p>
          <a:endParaRPr lang="en-GB" sz="4400"/>
        </a:p>
      </dgm:t>
    </dgm:pt>
    <dgm:pt modelId="{E3F65391-D52F-4AA8-B234-9F858B25BD10}" type="pres">
      <dgm:prSet presAssocID="{F984708D-6CA3-4E54-B46E-3052B69A195E}" presName="outerComposite" presStyleCnt="0">
        <dgm:presLayoutVars>
          <dgm:chMax val="5"/>
          <dgm:dir/>
          <dgm:resizeHandles val="exact"/>
        </dgm:presLayoutVars>
      </dgm:prSet>
      <dgm:spPr/>
    </dgm:pt>
    <dgm:pt modelId="{560D8FE2-A7AF-4024-B3B5-E382CB72A5AD}" type="pres">
      <dgm:prSet presAssocID="{F984708D-6CA3-4E54-B46E-3052B69A195E}" presName="dummyMaxCanvas" presStyleCnt="0">
        <dgm:presLayoutVars/>
      </dgm:prSet>
      <dgm:spPr/>
    </dgm:pt>
    <dgm:pt modelId="{5B43D444-9C80-4841-BCB5-137DCC4C72A8}" type="pres">
      <dgm:prSet presAssocID="{F984708D-6CA3-4E54-B46E-3052B69A195E}" presName="FourNodes_1" presStyleLbl="node1" presStyleIdx="0" presStyleCnt="4" custScaleY="152268" custLinFactNeighborX="1654" custLinFactNeighborY="20564">
        <dgm:presLayoutVars>
          <dgm:bulletEnabled val="1"/>
        </dgm:presLayoutVars>
      </dgm:prSet>
      <dgm:spPr/>
    </dgm:pt>
    <dgm:pt modelId="{12BE349D-39E3-4926-B3CB-A7BB2CB7C90C}" type="pres">
      <dgm:prSet presAssocID="{F984708D-6CA3-4E54-B46E-3052B69A195E}" presName="FourNodes_2" presStyleLbl="node1" presStyleIdx="1" presStyleCnt="4" custScaleY="51000" custLinFactNeighborX="-138" custLinFactNeighborY="13191">
        <dgm:presLayoutVars>
          <dgm:bulletEnabled val="1"/>
        </dgm:presLayoutVars>
      </dgm:prSet>
      <dgm:spPr/>
    </dgm:pt>
    <dgm:pt modelId="{E6629DA7-4111-4DDD-89E3-CD27A7A60A83}" type="pres">
      <dgm:prSet presAssocID="{F984708D-6CA3-4E54-B46E-3052B69A195E}" presName="FourNodes_3" presStyleLbl="node1" presStyleIdx="2" presStyleCnt="4" custScaleY="51229" custLinFactNeighborX="-138" custLinFactNeighborY="-41128">
        <dgm:presLayoutVars>
          <dgm:bulletEnabled val="1"/>
        </dgm:presLayoutVars>
      </dgm:prSet>
      <dgm:spPr/>
    </dgm:pt>
    <dgm:pt modelId="{8C1EF315-AABD-4322-960F-2F85873A91ED}" type="pres">
      <dgm:prSet presAssocID="{F984708D-6CA3-4E54-B46E-3052B69A195E}" presName="FourNodes_4" presStyleLbl="node1" presStyleIdx="3" presStyleCnt="4" custScaleY="130532" custLinFactNeighborX="-1930" custLinFactNeighborY="-55650">
        <dgm:presLayoutVars>
          <dgm:bulletEnabled val="1"/>
        </dgm:presLayoutVars>
      </dgm:prSet>
      <dgm:spPr/>
    </dgm:pt>
    <dgm:pt modelId="{2E5C09EE-7398-4BA3-BB8A-0EB320C5FA06}" type="pres">
      <dgm:prSet presAssocID="{F984708D-6CA3-4E54-B46E-3052B69A195E}" presName="FourConn_1-2" presStyleLbl="fgAccFollowNode1" presStyleIdx="0" presStyleCnt="3" custLinFactNeighborX="15233" custLinFactNeighborY="72649">
        <dgm:presLayoutVars>
          <dgm:bulletEnabled val="1"/>
        </dgm:presLayoutVars>
      </dgm:prSet>
      <dgm:spPr/>
    </dgm:pt>
    <dgm:pt modelId="{D9BC7DA2-C781-4900-A131-C2A94803A252}" type="pres">
      <dgm:prSet presAssocID="{F984708D-6CA3-4E54-B46E-3052B69A195E}" presName="FourConn_2-3" presStyleLbl="fgAccFollowNode1" presStyleIdx="1" presStyleCnt="3" custLinFactNeighborX="-1171" custLinFactNeighborY="-7031">
        <dgm:presLayoutVars>
          <dgm:bulletEnabled val="1"/>
        </dgm:presLayoutVars>
      </dgm:prSet>
      <dgm:spPr/>
    </dgm:pt>
    <dgm:pt modelId="{68739EB4-3F81-4216-BAFB-3604561159C3}" type="pres">
      <dgm:prSet presAssocID="{F984708D-6CA3-4E54-B46E-3052B69A195E}" presName="FourConn_3-4" presStyleLbl="fgAccFollowNode1" presStyleIdx="2" presStyleCnt="3" custLinFactNeighborX="7030" custLinFactNeighborY="-94912">
        <dgm:presLayoutVars>
          <dgm:bulletEnabled val="1"/>
        </dgm:presLayoutVars>
      </dgm:prSet>
      <dgm:spPr/>
    </dgm:pt>
    <dgm:pt modelId="{041953CB-6655-4C06-B995-3B8EF47B6EAB}" type="pres">
      <dgm:prSet presAssocID="{F984708D-6CA3-4E54-B46E-3052B69A195E}" presName="FourNodes_1_text" presStyleLbl="node1" presStyleIdx="3" presStyleCnt="4">
        <dgm:presLayoutVars>
          <dgm:bulletEnabled val="1"/>
        </dgm:presLayoutVars>
      </dgm:prSet>
      <dgm:spPr/>
    </dgm:pt>
    <dgm:pt modelId="{1E1F0244-FE01-4177-A48A-43307BE61432}" type="pres">
      <dgm:prSet presAssocID="{F984708D-6CA3-4E54-B46E-3052B69A195E}" presName="FourNodes_2_text" presStyleLbl="node1" presStyleIdx="3" presStyleCnt="4">
        <dgm:presLayoutVars>
          <dgm:bulletEnabled val="1"/>
        </dgm:presLayoutVars>
      </dgm:prSet>
      <dgm:spPr/>
    </dgm:pt>
    <dgm:pt modelId="{3771CCF6-716F-40E7-9EA8-4EEB845FBC28}" type="pres">
      <dgm:prSet presAssocID="{F984708D-6CA3-4E54-B46E-3052B69A195E}" presName="FourNodes_3_text" presStyleLbl="node1" presStyleIdx="3" presStyleCnt="4">
        <dgm:presLayoutVars>
          <dgm:bulletEnabled val="1"/>
        </dgm:presLayoutVars>
      </dgm:prSet>
      <dgm:spPr/>
    </dgm:pt>
    <dgm:pt modelId="{F15AEF6F-875F-40F3-8938-F257692FFF69}" type="pres">
      <dgm:prSet presAssocID="{F984708D-6CA3-4E54-B46E-3052B69A195E}" presName="FourNodes_4_text" presStyleLbl="node1" presStyleIdx="3" presStyleCnt="4">
        <dgm:presLayoutVars>
          <dgm:bulletEnabled val="1"/>
        </dgm:presLayoutVars>
      </dgm:prSet>
      <dgm:spPr/>
    </dgm:pt>
  </dgm:ptLst>
  <dgm:cxnLst>
    <dgm:cxn modelId="{65FE9D00-03F8-4556-9148-A6D3D05F477C}" type="presOf" srcId="{F80C470A-987B-45BA-A98A-5C595E4D5ACA}" destId="{041953CB-6655-4C06-B995-3B8EF47B6EAB}" srcOrd="1" destOrd="2" presId="urn:microsoft.com/office/officeart/2005/8/layout/vProcess5"/>
    <dgm:cxn modelId="{906E5501-957D-4543-A005-D1A7688DF398}" type="presOf" srcId="{FB7B816C-45B0-4049-91B3-1DF1D6F380FE}" destId="{12BE349D-39E3-4926-B3CB-A7BB2CB7C90C}" srcOrd="0" destOrd="0" presId="urn:microsoft.com/office/officeart/2005/8/layout/vProcess5"/>
    <dgm:cxn modelId="{F3109C03-E1B1-4746-9F16-0A8D07BD212C}" srcId="{F984708D-6CA3-4E54-B46E-3052B69A195E}" destId="{80F7EE46-51D1-4E52-B148-DBA8F4CCB6F3}" srcOrd="0" destOrd="0" parTransId="{1BCDAE4E-7159-45FE-9C97-4C152796E84F}" sibTransId="{8951C3B2-FFB4-4DD1-AAFA-4E64FE7E57D9}"/>
    <dgm:cxn modelId="{A99E0D06-36EB-4D3A-970F-83EA50F85319}" type="presOf" srcId="{0ADA24DD-C1C7-4DF1-A1FA-1D5105DB768A}" destId="{F15AEF6F-875F-40F3-8938-F257692FFF69}" srcOrd="1" destOrd="4" presId="urn:microsoft.com/office/officeart/2005/8/layout/vProcess5"/>
    <dgm:cxn modelId="{0583610E-3CCF-4AC9-B384-801104CC7664}" type="presOf" srcId="{998B25FA-23B2-4A77-9F27-BEA1DD5A65BE}" destId="{041953CB-6655-4C06-B995-3B8EF47B6EAB}" srcOrd="1" destOrd="5" presId="urn:microsoft.com/office/officeart/2005/8/layout/vProcess5"/>
    <dgm:cxn modelId="{AF0CD40F-2300-42D2-820A-C2DE8ADD4A6F}" type="presOf" srcId="{80F7EE46-51D1-4E52-B148-DBA8F4CCB6F3}" destId="{041953CB-6655-4C06-B995-3B8EF47B6EAB}" srcOrd="1" destOrd="0" presId="urn:microsoft.com/office/officeart/2005/8/layout/vProcess5"/>
    <dgm:cxn modelId="{9734D810-42B1-47AE-A545-3479A37AE53A}" type="presOf" srcId="{B155B09D-E194-44C9-BF83-8B0CF2957E06}" destId="{F15AEF6F-875F-40F3-8938-F257692FFF69}" srcOrd="1" destOrd="5" presId="urn:microsoft.com/office/officeart/2005/8/layout/vProcess5"/>
    <dgm:cxn modelId="{F011FC1A-F795-4AA7-96E5-ADFA687E11BC}" type="presOf" srcId="{B33FB5C7-489C-4027-8176-8F000F92AD89}" destId="{F15AEF6F-875F-40F3-8938-F257692FFF69}" srcOrd="1" destOrd="3" presId="urn:microsoft.com/office/officeart/2005/8/layout/vProcess5"/>
    <dgm:cxn modelId="{A20B611F-1CFF-49B2-BDB9-C06F1694F71F}" type="presOf" srcId="{FAC7B8E7-773B-45CD-9932-95E69BB9B5F6}" destId="{E6629DA7-4111-4DDD-89E3-CD27A7A60A83}" srcOrd="0" destOrd="1" presId="urn:microsoft.com/office/officeart/2005/8/layout/vProcess5"/>
    <dgm:cxn modelId="{86E14E21-4A7D-4B7A-A05E-A46753C66EE5}" srcId="{80F7EE46-51D1-4E52-B148-DBA8F4CCB6F3}" destId="{ADF0675D-3B83-49D6-AC0E-156500DE754B}" srcOrd="7" destOrd="0" parTransId="{D2F141C8-C106-42E7-83F4-410E48CB32EF}" sibTransId="{3C6A4F14-165B-48E4-AD2B-A5D1134ED036}"/>
    <dgm:cxn modelId="{18FCB622-B780-48E3-A843-BAEDEAC0662F}" srcId="{80F7EE46-51D1-4E52-B148-DBA8F4CCB6F3}" destId="{F86983B3-CFE7-4810-A3E9-1372D856841B}" srcOrd="0" destOrd="0" parTransId="{4BB71636-B70E-41E1-B9B3-70F727EA05E2}" sibTransId="{157C6EC2-1A80-409B-8981-76BAC2A79CB5}"/>
    <dgm:cxn modelId="{ABDB8F25-CE33-4E62-94A2-983C0CBC600B}" srcId="{80F7EE46-51D1-4E52-B148-DBA8F4CCB6F3}" destId="{8F16A73F-15C2-4671-978F-249467F189E6}" srcOrd="6" destOrd="0" parTransId="{6EA57006-7064-4248-8687-BD8B33D792E2}" sibTransId="{88DF9A3D-98FB-4761-BE43-64DF618A38CC}"/>
    <dgm:cxn modelId="{21B8D025-F288-4976-8E86-B596719E1595}" type="presOf" srcId="{F80C470A-987B-45BA-A98A-5C595E4D5ACA}" destId="{5B43D444-9C80-4841-BCB5-137DCC4C72A8}" srcOrd="0" destOrd="2" presId="urn:microsoft.com/office/officeart/2005/8/layout/vProcess5"/>
    <dgm:cxn modelId="{936E8C27-8DAC-468D-B700-2CEC37A97ADD}" srcId="{B32DC1CF-375C-44F2-A9E7-B08EF1C7915B}" destId="{7A4B2D86-471B-4E47-9F1B-7FF92F2664FD}" srcOrd="1" destOrd="0" parTransId="{7499EA18-DCB7-4A1F-93B6-EE801C592A9D}" sibTransId="{AC8F2642-FA57-4F3A-9C6F-3952720FD832}"/>
    <dgm:cxn modelId="{CB6B1F29-8EA5-4713-A5F8-37E540D2E449}" type="presOf" srcId="{F975F92E-FA57-4E1A-B0B8-9F9F1CEDC4B5}" destId="{8C1EF315-AABD-4322-960F-2F85873A91ED}" srcOrd="0" destOrd="6" presId="urn:microsoft.com/office/officeart/2005/8/layout/vProcess5"/>
    <dgm:cxn modelId="{81A54F2B-458F-45BF-A520-64D2F1429E9B}" type="presOf" srcId="{8F16A73F-15C2-4671-978F-249467F189E6}" destId="{5B43D444-9C80-4841-BCB5-137DCC4C72A8}" srcOrd="0" destOrd="7" presId="urn:microsoft.com/office/officeart/2005/8/layout/vProcess5"/>
    <dgm:cxn modelId="{7BD5102C-32F8-47F6-80BE-BFCD5EA49724}" type="presOf" srcId="{8951C3B2-FFB4-4DD1-AAFA-4E64FE7E57D9}" destId="{2E5C09EE-7398-4BA3-BB8A-0EB320C5FA06}" srcOrd="0" destOrd="0" presId="urn:microsoft.com/office/officeart/2005/8/layout/vProcess5"/>
    <dgm:cxn modelId="{ED81BB31-F7DB-4E88-BC6F-0327D290F630}" type="presOf" srcId="{1CE82762-2D03-4886-81A7-36B33AA081EC}" destId="{041953CB-6655-4C06-B995-3B8EF47B6EAB}" srcOrd="1" destOrd="4" presId="urn:microsoft.com/office/officeart/2005/8/layout/vProcess5"/>
    <dgm:cxn modelId="{C118E031-A52A-4AF2-8C07-DB09E2160E80}" type="presOf" srcId="{A76D971D-F693-46B2-85F5-D292200D5EA6}" destId="{3771CCF6-716F-40E7-9EA8-4EEB845FBC28}" srcOrd="1" destOrd="0" presId="urn:microsoft.com/office/officeart/2005/8/layout/vProcess5"/>
    <dgm:cxn modelId="{A3EA6E33-8D65-4008-9994-73C45FCE8F31}" type="presOf" srcId="{F975F92E-FA57-4E1A-B0B8-9F9F1CEDC4B5}" destId="{F15AEF6F-875F-40F3-8938-F257692FFF69}" srcOrd="1" destOrd="6" presId="urn:microsoft.com/office/officeart/2005/8/layout/vProcess5"/>
    <dgm:cxn modelId="{244D8133-EFFF-457C-AAA4-514D282E2868}" srcId="{80F7EE46-51D1-4E52-B148-DBA8F4CCB6F3}" destId="{1CE82762-2D03-4886-81A7-36B33AA081EC}" srcOrd="3" destOrd="0" parTransId="{81537361-1C39-430F-81D2-74E92B1D9D2C}" sibTransId="{D8D3FFB3-F844-467A-9F20-37BD201486FF}"/>
    <dgm:cxn modelId="{E403913D-9052-464D-8054-6D0B12FB4AD4}" srcId="{B155B09D-E194-44C9-BF83-8B0CF2957E06}" destId="{F975F92E-FA57-4E1A-B0B8-9F9F1CEDC4B5}" srcOrd="0" destOrd="0" parTransId="{E269D4D7-AC86-400C-8624-464B2D134E40}" sibTransId="{E3396F62-118F-4DBF-8019-2DBB473E474F}"/>
    <dgm:cxn modelId="{C2FF2F45-5081-404F-B538-2117EF7A64ED}" type="presOf" srcId="{844F8FCE-1979-44AD-A6EA-5F98B64D73EA}" destId="{12BE349D-39E3-4926-B3CB-A7BB2CB7C90C}" srcOrd="0" destOrd="1" presId="urn:microsoft.com/office/officeart/2005/8/layout/vProcess5"/>
    <dgm:cxn modelId="{C34B7E48-A647-476A-85D1-8217C3AB93AE}" srcId="{B32DC1CF-375C-44F2-A9E7-B08EF1C7915B}" destId="{50BE7168-1E8C-4350-BDBF-CB9289A0CB2A}" srcOrd="0" destOrd="0" parTransId="{01403285-BF6F-487D-AE9B-F25D06887BBF}" sibTransId="{466D4736-7CCD-4347-A56B-F9FA9124F46B}"/>
    <dgm:cxn modelId="{916FEC48-52A6-4374-B579-8FDD0AB910FD}" type="presOf" srcId="{ADF0675D-3B83-49D6-AC0E-156500DE754B}" destId="{5B43D444-9C80-4841-BCB5-137DCC4C72A8}" srcOrd="0" destOrd="8" presId="urn:microsoft.com/office/officeart/2005/8/layout/vProcess5"/>
    <dgm:cxn modelId="{4FCE3B4C-96A2-4F2F-AF13-7E0C760EDC99}" type="presOf" srcId="{1CE82762-2D03-4886-81A7-36B33AA081EC}" destId="{5B43D444-9C80-4841-BCB5-137DCC4C72A8}" srcOrd="0" destOrd="4" presId="urn:microsoft.com/office/officeart/2005/8/layout/vProcess5"/>
    <dgm:cxn modelId="{56DC8A72-53C6-43B4-B267-3D72CA21E968}" type="presOf" srcId="{E5F486D6-8DBB-49D2-9153-F2E8D204425F}" destId="{D9BC7DA2-C781-4900-A131-C2A94803A252}" srcOrd="0" destOrd="0" presId="urn:microsoft.com/office/officeart/2005/8/layout/vProcess5"/>
    <dgm:cxn modelId="{D603AC73-9BE0-4FBD-90BD-A3D7992E1949}" srcId="{F984708D-6CA3-4E54-B46E-3052B69A195E}" destId="{B32DC1CF-375C-44F2-A9E7-B08EF1C7915B}" srcOrd="3" destOrd="0" parTransId="{ABD2D8B0-630E-49BC-A716-64546C8F1585}" sibTransId="{A3C134F1-89D1-4075-A29A-C3539821D8B6}"/>
    <dgm:cxn modelId="{5B87D577-B031-4018-A307-869F6ED87543}" type="presOf" srcId="{8F16A73F-15C2-4671-978F-249467F189E6}" destId="{041953CB-6655-4C06-B995-3B8EF47B6EAB}" srcOrd="1" destOrd="7" presId="urn:microsoft.com/office/officeart/2005/8/layout/vProcess5"/>
    <dgm:cxn modelId="{BB2EE37E-6C0C-4F69-B68D-D26E2D79981F}" type="presOf" srcId="{844F8FCE-1979-44AD-A6EA-5F98B64D73EA}" destId="{1E1F0244-FE01-4177-A48A-43307BE61432}" srcOrd="1" destOrd="1" presId="urn:microsoft.com/office/officeart/2005/8/layout/vProcess5"/>
    <dgm:cxn modelId="{E962F080-5E82-49AE-9817-59EEDD77213F}" type="presOf" srcId="{A76D971D-F693-46B2-85F5-D292200D5EA6}" destId="{E6629DA7-4111-4DDD-89E3-CD27A7A60A83}" srcOrd="0" destOrd="0" presId="urn:microsoft.com/office/officeart/2005/8/layout/vProcess5"/>
    <dgm:cxn modelId="{E9B5B886-DAC5-4FC9-9313-873A2692DC4D}" srcId="{80F7EE46-51D1-4E52-B148-DBA8F4CCB6F3}" destId="{FA14E8FF-2BBC-48ED-8296-A307125AF612}" srcOrd="5" destOrd="0" parTransId="{702820C3-64AA-4F08-BB4C-4B6F86C85749}" sibTransId="{EDACF223-4D91-467F-8ABB-04CF5CBF6613}"/>
    <dgm:cxn modelId="{D208C487-49C2-4BDF-8A91-7127A9DFDD2B}" type="presOf" srcId="{FB7B816C-45B0-4049-91B3-1DF1D6F380FE}" destId="{1E1F0244-FE01-4177-A48A-43307BE61432}" srcOrd="1" destOrd="0" presId="urn:microsoft.com/office/officeart/2005/8/layout/vProcess5"/>
    <dgm:cxn modelId="{B501F688-7122-471A-A5E1-9177A12B593D}" type="presOf" srcId="{FAC7B8E7-773B-45CD-9932-95E69BB9B5F6}" destId="{3771CCF6-716F-40E7-9EA8-4EEB845FBC28}" srcOrd="1" destOrd="1" presId="urn:microsoft.com/office/officeart/2005/8/layout/vProcess5"/>
    <dgm:cxn modelId="{D2D6858C-5643-4BC3-8D57-347B69FA573F}" type="presOf" srcId="{F984708D-6CA3-4E54-B46E-3052B69A195E}" destId="{E3F65391-D52F-4AA8-B234-9F858B25BD10}" srcOrd="0" destOrd="0" presId="urn:microsoft.com/office/officeart/2005/8/layout/vProcess5"/>
    <dgm:cxn modelId="{5669808D-D5CC-4086-A662-7D99AC273572}" srcId="{F984708D-6CA3-4E54-B46E-3052B69A195E}" destId="{A76D971D-F693-46B2-85F5-D292200D5EA6}" srcOrd="2" destOrd="0" parTransId="{A9AFC144-B85A-4A33-BA67-6B1A47D2439E}" sibTransId="{DE6189CD-80CF-43F7-A7BE-CA326F683C0D}"/>
    <dgm:cxn modelId="{AC22C48D-5669-4297-998A-3B074B91A8E3}" srcId="{B32DC1CF-375C-44F2-A9E7-B08EF1C7915B}" destId="{B33FB5C7-489C-4027-8176-8F000F92AD89}" srcOrd="2" destOrd="0" parTransId="{21DD61C6-2EC5-483B-9B64-6748DEE80DF9}" sibTransId="{974B93EB-A2BE-490F-A601-2B19DE988B47}"/>
    <dgm:cxn modelId="{2A4BF292-3484-4DF9-A267-94781E6CC164}" type="presOf" srcId="{B32DC1CF-375C-44F2-A9E7-B08EF1C7915B}" destId="{8C1EF315-AABD-4322-960F-2F85873A91ED}" srcOrd="0" destOrd="0" presId="urn:microsoft.com/office/officeart/2005/8/layout/vProcess5"/>
    <dgm:cxn modelId="{2A3CE293-E3CE-4D0C-855C-1C23D2A56728}" srcId="{80F7EE46-51D1-4E52-B148-DBA8F4CCB6F3}" destId="{F80C470A-987B-45BA-A98A-5C595E4D5ACA}" srcOrd="1" destOrd="0" parTransId="{C60920D0-982B-4F0B-BBA3-9B4B7831B2EF}" sibTransId="{580639B8-6603-4F5A-B151-B1A6B3418394}"/>
    <dgm:cxn modelId="{DD4A9C94-0A94-4FD4-B581-2C4234CA1E9D}" srcId="{80F7EE46-51D1-4E52-B148-DBA8F4CCB6F3}" destId="{DA5A01BF-4B95-4C71-95F6-E986C5BCE589}" srcOrd="2" destOrd="0" parTransId="{A46752C6-1061-43FD-9059-9101B5DAF461}" sibTransId="{859FB65D-0FFA-4D8C-80D8-29530415D1AF}"/>
    <dgm:cxn modelId="{1CAE199D-3A82-4220-B36A-0D325F7131D1}" srcId="{A76D971D-F693-46B2-85F5-D292200D5EA6}" destId="{FAC7B8E7-773B-45CD-9932-95E69BB9B5F6}" srcOrd="0" destOrd="0" parTransId="{32C517C9-D378-4A94-AA58-BDCAA61D876C}" sibTransId="{C1962350-87D3-4E74-BB0B-1B15EA96E144}"/>
    <dgm:cxn modelId="{11A720A0-3D38-4CF5-84AC-D6C0BC6ED6AB}" type="presOf" srcId="{80F7EE46-51D1-4E52-B148-DBA8F4CCB6F3}" destId="{5B43D444-9C80-4841-BCB5-137DCC4C72A8}" srcOrd="0" destOrd="0" presId="urn:microsoft.com/office/officeart/2005/8/layout/vProcess5"/>
    <dgm:cxn modelId="{1AB05CA0-7AD0-4B54-8260-B0F321078C32}" srcId="{B32DC1CF-375C-44F2-A9E7-B08EF1C7915B}" destId="{0ADA24DD-C1C7-4DF1-A1FA-1D5105DB768A}" srcOrd="3" destOrd="0" parTransId="{942A60C4-8875-4F35-A657-3DC1FBE56450}" sibTransId="{F2854B4F-24CC-4AF5-AD8C-8301F4E8D126}"/>
    <dgm:cxn modelId="{4E0D40A1-6776-4190-8C63-EC4A6F6C6F5D}" srcId="{F984708D-6CA3-4E54-B46E-3052B69A195E}" destId="{FB7B816C-45B0-4049-91B3-1DF1D6F380FE}" srcOrd="1" destOrd="0" parTransId="{4E035F94-4B6C-4663-9864-FD50211C0F0F}" sibTransId="{E5F486D6-8DBB-49D2-9153-F2E8D204425F}"/>
    <dgm:cxn modelId="{460666B5-94FC-4A68-9230-E9EA750F6013}" type="presOf" srcId="{ADF0675D-3B83-49D6-AC0E-156500DE754B}" destId="{041953CB-6655-4C06-B995-3B8EF47B6EAB}" srcOrd="1" destOrd="8" presId="urn:microsoft.com/office/officeart/2005/8/layout/vProcess5"/>
    <dgm:cxn modelId="{878D70BB-4BAA-4DDC-90E7-1CD8845228CA}" type="presOf" srcId="{DA5A01BF-4B95-4C71-95F6-E986C5BCE589}" destId="{5B43D444-9C80-4841-BCB5-137DCC4C72A8}" srcOrd="0" destOrd="3" presId="urn:microsoft.com/office/officeart/2005/8/layout/vProcess5"/>
    <dgm:cxn modelId="{E7B101C1-6572-42A0-B360-ACF6700504F0}" type="presOf" srcId="{F86983B3-CFE7-4810-A3E9-1372D856841B}" destId="{041953CB-6655-4C06-B995-3B8EF47B6EAB}" srcOrd="1" destOrd="1" presId="urn:microsoft.com/office/officeart/2005/8/layout/vProcess5"/>
    <dgm:cxn modelId="{2797B0C1-D7BD-49C1-A816-AFBEAC1557AE}" type="presOf" srcId="{7A4B2D86-471B-4E47-9F1B-7FF92F2664FD}" destId="{8C1EF315-AABD-4322-960F-2F85873A91ED}" srcOrd="0" destOrd="2" presId="urn:microsoft.com/office/officeart/2005/8/layout/vProcess5"/>
    <dgm:cxn modelId="{3680D6C4-3C5C-440B-A667-2F1EEFE3AA58}" type="presOf" srcId="{B32DC1CF-375C-44F2-A9E7-B08EF1C7915B}" destId="{F15AEF6F-875F-40F3-8938-F257692FFF69}" srcOrd="1" destOrd="0" presId="urn:microsoft.com/office/officeart/2005/8/layout/vProcess5"/>
    <dgm:cxn modelId="{829A9DCB-565E-4D5F-8C8F-0488A8DA844F}" type="presOf" srcId="{B155B09D-E194-44C9-BF83-8B0CF2957E06}" destId="{8C1EF315-AABD-4322-960F-2F85873A91ED}" srcOrd="0" destOrd="5" presId="urn:microsoft.com/office/officeart/2005/8/layout/vProcess5"/>
    <dgm:cxn modelId="{7A436FCC-9598-409D-AAF1-DB1BD8467D6D}" srcId="{FB7B816C-45B0-4049-91B3-1DF1D6F380FE}" destId="{844F8FCE-1979-44AD-A6EA-5F98B64D73EA}" srcOrd="0" destOrd="0" parTransId="{2790DDB4-369B-4CC7-B7CF-E7EBBBC03FCD}" sibTransId="{23A08E43-85D0-4A79-AAB3-0E75E0B2A5FF}"/>
    <dgm:cxn modelId="{D58AEFCC-1BE3-4326-85C8-F03390803F25}" type="presOf" srcId="{DE6189CD-80CF-43F7-A7BE-CA326F683C0D}" destId="{68739EB4-3F81-4216-BAFB-3604561159C3}" srcOrd="0" destOrd="0" presId="urn:microsoft.com/office/officeart/2005/8/layout/vProcess5"/>
    <dgm:cxn modelId="{176CB5CF-8594-4FAE-9690-8334BA9AF5F6}" type="presOf" srcId="{50BE7168-1E8C-4350-BDBF-CB9289A0CB2A}" destId="{F15AEF6F-875F-40F3-8938-F257692FFF69}" srcOrd="1" destOrd="1" presId="urn:microsoft.com/office/officeart/2005/8/layout/vProcess5"/>
    <dgm:cxn modelId="{9C3708DA-6584-4520-86AD-D88FF2D7A537}" type="presOf" srcId="{DA5A01BF-4B95-4C71-95F6-E986C5BCE589}" destId="{041953CB-6655-4C06-B995-3B8EF47B6EAB}" srcOrd="1" destOrd="3" presId="urn:microsoft.com/office/officeart/2005/8/layout/vProcess5"/>
    <dgm:cxn modelId="{CC7B78DC-C6D0-42E7-91A9-411953E5B22F}" type="presOf" srcId="{FA14E8FF-2BBC-48ED-8296-A307125AF612}" destId="{5B43D444-9C80-4841-BCB5-137DCC4C72A8}" srcOrd="0" destOrd="6" presId="urn:microsoft.com/office/officeart/2005/8/layout/vProcess5"/>
    <dgm:cxn modelId="{C15FABDE-75D5-4D93-8176-026691A147BD}" type="presOf" srcId="{B33FB5C7-489C-4027-8176-8F000F92AD89}" destId="{8C1EF315-AABD-4322-960F-2F85873A91ED}" srcOrd="0" destOrd="3" presId="urn:microsoft.com/office/officeart/2005/8/layout/vProcess5"/>
    <dgm:cxn modelId="{BF8F39DF-5882-4AE1-AC46-AAAEDDB789B4}" type="presOf" srcId="{F86983B3-CFE7-4810-A3E9-1372D856841B}" destId="{5B43D444-9C80-4841-BCB5-137DCC4C72A8}" srcOrd="0" destOrd="1" presId="urn:microsoft.com/office/officeart/2005/8/layout/vProcess5"/>
    <dgm:cxn modelId="{648549E0-E35C-454E-9952-3F7910FE8F60}" type="presOf" srcId="{50BE7168-1E8C-4350-BDBF-CB9289A0CB2A}" destId="{8C1EF315-AABD-4322-960F-2F85873A91ED}" srcOrd="0" destOrd="1" presId="urn:microsoft.com/office/officeart/2005/8/layout/vProcess5"/>
    <dgm:cxn modelId="{B9FEDAE0-28EE-4B8D-ABE9-23E4714526F5}" type="presOf" srcId="{FA14E8FF-2BBC-48ED-8296-A307125AF612}" destId="{041953CB-6655-4C06-B995-3B8EF47B6EAB}" srcOrd="1" destOrd="6" presId="urn:microsoft.com/office/officeart/2005/8/layout/vProcess5"/>
    <dgm:cxn modelId="{5EBB7DE2-A724-4614-99F4-B76D1147FCC3}" type="presOf" srcId="{998B25FA-23B2-4A77-9F27-BEA1DD5A65BE}" destId="{5B43D444-9C80-4841-BCB5-137DCC4C72A8}" srcOrd="0" destOrd="5" presId="urn:microsoft.com/office/officeart/2005/8/layout/vProcess5"/>
    <dgm:cxn modelId="{6F7318F0-499D-4557-9D62-AA8B6752EB4B}" type="presOf" srcId="{7A4B2D86-471B-4E47-9F1B-7FF92F2664FD}" destId="{F15AEF6F-875F-40F3-8938-F257692FFF69}" srcOrd="1" destOrd="2" presId="urn:microsoft.com/office/officeart/2005/8/layout/vProcess5"/>
    <dgm:cxn modelId="{5D2683F0-368B-47B9-B30E-C935DD33EDC4}" srcId="{B32DC1CF-375C-44F2-A9E7-B08EF1C7915B}" destId="{B155B09D-E194-44C9-BF83-8B0CF2957E06}" srcOrd="4" destOrd="0" parTransId="{3CFF36C2-19E4-4713-80CD-6978F90555DC}" sibTransId="{1CBEE69C-C035-4E20-9367-43C5EE156552}"/>
    <dgm:cxn modelId="{B71566F6-2B0B-44AB-96F4-1048E6699FA7}" type="presOf" srcId="{0ADA24DD-C1C7-4DF1-A1FA-1D5105DB768A}" destId="{8C1EF315-AABD-4322-960F-2F85873A91ED}" srcOrd="0" destOrd="4" presId="urn:microsoft.com/office/officeart/2005/8/layout/vProcess5"/>
    <dgm:cxn modelId="{747DE0FD-89BD-4BDF-9146-5282ED6C6462}" srcId="{80F7EE46-51D1-4E52-B148-DBA8F4CCB6F3}" destId="{998B25FA-23B2-4A77-9F27-BEA1DD5A65BE}" srcOrd="4" destOrd="0" parTransId="{EEF550E4-F520-454B-B3D4-189F107D0D57}" sibTransId="{03B1C341-D045-4DF8-9700-A3B54EACED2A}"/>
    <dgm:cxn modelId="{8C6C3D1A-D6E8-49AF-A099-503944DFC076}" type="presParOf" srcId="{E3F65391-D52F-4AA8-B234-9F858B25BD10}" destId="{560D8FE2-A7AF-4024-B3B5-E382CB72A5AD}" srcOrd="0" destOrd="0" presId="urn:microsoft.com/office/officeart/2005/8/layout/vProcess5"/>
    <dgm:cxn modelId="{474E03C2-7501-4897-A76E-D985AE61FA18}" type="presParOf" srcId="{E3F65391-D52F-4AA8-B234-9F858B25BD10}" destId="{5B43D444-9C80-4841-BCB5-137DCC4C72A8}" srcOrd="1" destOrd="0" presId="urn:microsoft.com/office/officeart/2005/8/layout/vProcess5"/>
    <dgm:cxn modelId="{69AEF496-84E4-42CD-AFDB-3353962624B0}" type="presParOf" srcId="{E3F65391-D52F-4AA8-B234-9F858B25BD10}" destId="{12BE349D-39E3-4926-B3CB-A7BB2CB7C90C}" srcOrd="2" destOrd="0" presId="urn:microsoft.com/office/officeart/2005/8/layout/vProcess5"/>
    <dgm:cxn modelId="{B6480092-25DA-42BE-9BB6-35B3F58F0774}" type="presParOf" srcId="{E3F65391-D52F-4AA8-B234-9F858B25BD10}" destId="{E6629DA7-4111-4DDD-89E3-CD27A7A60A83}" srcOrd="3" destOrd="0" presId="urn:microsoft.com/office/officeart/2005/8/layout/vProcess5"/>
    <dgm:cxn modelId="{599B71CA-F70A-4F77-9AEA-4FF5D47B0901}" type="presParOf" srcId="{E3F65391-D52F-4AA8-B234-9F858B25BD10}" destId="{8C1EF315-AABD-4322-960F-2F85873A91ED}" srcOrd="4" destOrd="0" presId="urn:microsoft.com/office/officeart/2005/8/layout/vProcess5"/>
    <dgm:cxn modelId="{964BC17B-93A0-4324-908E-2DABAE216DAF}" type="presParOf" srcId="{E3F65391-D52F-4AA8-B234-9F858B25BD10}" destId="{2E5C09EE-7398-4BA3-BB8A-0EB320C5FA06}" srcOrd="5" destOrd="0" presId="urn:microsoft.com/office/officeart/2005/8/layout/vProcess5"/>
    <dgm:cxn modelId="{FD3D5833-E6E2-4DC8-B259-78EC8AEFCA6B}" type="presParOf" srcId="{E3F65391-D52F-4AA8-B234-9F858B25BD10}" destId="{D9BC7DA2-C781-4900-A131-C2A94803A252}" srcOrd="6" destOrd="0" presId="urn:microsoft.com/office/officeart/2005/8/layout/vProcess5"/>
    <dgm:cxn modelId="{E16ADD84-20C4-4FC2-8B0D-EF414EAA568F}" type="presParOf" srcId="{E3F65391-D52F-4AA8-B234-9F858B25BD10}" destId="{68739EB4-3F81-4216-BAFB-3604561159C3}" srcOrd="7" destOrd="0" presId="urn:microsoft.com/office/officeart/2005/8/layout/vProcess5"/>
    <dgm:cxn modelId="{6E8E0E24-DA47-42C6-8BAD-C8DE7A31C375}" type="presParOf" srcId="{E3F65391-D52F-4AA8-B234-9F858B25BD10}" destId="{041953CB-6655-4C06-B995-3B8EF47B6EAB}" srcOrd="8" destOrd="0" presId="urn:microsoft.com/office/officeart/2005/8/layout/vProcess5"/>
    <dgm:cxn modelId="{078B0A2E-E489-42D8-A649-0BBF188F2B6C}" type="presParOf" srcId="{E3F65391-D52F-4AA8-B234-9F858B25BD10}" destId="{1E1F0244-FE01-4177-A48A-43307BE61432}" srcOrd="9" destOrd="0" presId="urn:microsoft.com/office/officeart/2005/8/layout/vProcess5"/>
    <dgm:cxn modelId="{4DE12474-737F-4B7E-BC77-2EED548A200D}" type="presParOf" srcId="{E3F65391-D52F-4AA8-B234-9F858B25BD10}" destId="{3771CCF6-716F-40E7-9EA8-4EEB845FBC28}" srcOrd="10" destOrd="0" presId="urn:microsoft.com/office/officeart/2005/8/layout/vProcess5"/>
    <dgm:cxn modelId="{10C4C55F-9601-41B0-9900-F83E637FC9F3}" type="presParOf" srcId="{E3F65391-D52F-4AA8-B234-9F858B25BD10}" destId="{F15AEF6F-875F-40F3-8938-F257692FFF6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4A7122-07CA-4B6D-BDCF-17E06D37E6D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DFB05CF8-93A9-499F-9FAA-EECE6EA333BC}">
      <dgm:prSet phldrT="[Text]" custT="1"/>
      <dgm:spPr/>
      <dgm:t>
        <a:bodyPr/>
        <a:lstStyle/>
        <a:p>
          <a:pPr>
            <a:buFont typeface="Arial" panose="020B0604020202020204" pitchFamily="34" charset="0"/>
            <a:buChar char="•"/>
          </a:pPr>
          <a:r>
            <a:rPr lang="en-US" sz="1200" b="1" i="0" dirty="0"/>
            <a:t>Historical Changes</a:t>
          </a:r>
          <a:endParaRPr lang="en-GB" sz="1200" dirty="0"/>
        </a:p>
      </dgm:t>
    </dgm:pt>
    <dgm:pt modelId="{0A7B55AC-D766-48E9-87D1-F4B51239875D}" type="parTrans" cxnId="{594D9A40-7F91-41D9-B57A-B19B2A1003BB}">
      <dgm:prSet/>
      <dgm:spPr/>
      <dgm:t>
        <a:bodyPr/>
        <a:lstStyle/>
        <a:p>
          <a:endParaRPr lang="en-GB" sz="1200"/>
        </a:p>
      </dgm:t>
    </dgm:pt>
    <dgm:pt modelId="{D912BC0E-2310-4520-B190-E0EF50CACFFF}" type="sibTrans" cxnId="{594D9A40-7F91-41D9-B57A-B19B2A1003BB}">
      <dgm:prSet/>
      <dgm:spPr/>
      <dgm:t>
        <a:bodyPr/>
        <a:lstStyle/>
        <a:p>
          <a:endParaRPr lang="en-GB" sz="1200"/>
        </a:p>
      </dgm:t>
    </dgm:pt>
    <dgm:pt modelId="{2DFCC127-01E3-4900-BEAF-CF9C4B77BD69}">
      <dgm:prSet custT="1"/>
      <dgm:spPr/>
      <dgm:t>
        <a:bodyPr/>
        <a:lstStyle/>
        <a:p>
          <a:pPr>
            <a:buFont typeface="Arial" panose="020B0604020202020204" pitchFamily="34" charset="0"/>
            <a:buChar char="•"/>
          </a:pPr>
          <a:r>
            <a:rPr lang="en-US" sz="1200" b="1" i="0"/>
            <a:t>Pre-COVID-19:</a:t>
          </a:r>
          <a:r>
            <a:rPr lang="en-US" sz="1200" b="0" i="0"/>
            <a:t> Dominated by traditional norms.</a:t>
          </a:r>
        </a:p>
      </dgm:t>
    </dgm:pt>
    <dgm:pt modelId="{6DD36FE7-DD6D-4D89-9219-D56EA21DA116}" type="parTrans" cxnId="{7C48F871-1D4C-428A-9794-A9A3FC3868E0}">
      <dgm:prSet/>
      <dgm:spPr/>
      <dgm:t>
        <a:bodyPr/>
        <a:lstStyle/>
        <a:p>
          <a:endParaRPr lang="en-GB" sz="1200"/>
        </a:p>
      </dgm:t>
    </dgm:pt>
    <dgm:pt modelId="{0C3A91AD-458E-4E53-B9A1-E43537507290}" type="sibTrans" cxnId="{7C48F871-1D4C-428A-9794-A9A3FC3868E0}">
      <dgm:prSet/>
      <dgm:spPr/>
      <dgm:t>
        <a:bodyPr/>
        <a:lstStyle/>
        <a:p>
          <a:endParaRPr lang="en-GB" sz="1200"/>
        </a:p>
      </dgm:t>
    </dgm:pt>
    <dgm:pt modelId="{BE94BE26-DBD4-4594-BA2C-2D2852F9E544}">
      <dgm:prSet custT="1"/>
      <dgm:spPr/>
      <dgm:t>
        <a:bodyPr/>
        <a:lstStyle/>
        <a:p>
          <a:pPr>
            <a:buFont typeface="Arial" panose="020B0604020202020204" pitchFamily="34" charset="0"/>
            <a:buChar char="•"/>
          </a:pPr>
          <a:r>
            <a:rPr lang="en-US" sz="1200" b="1" i="0" dirty="0"/>
            <a:t>During COVID-19:</a:t>
          </a:r>
          <a:r>
            <a:rPr lang="en-US" sz="1200" b="0" i="0" dirty="0"/>
            <a:t> Shift towards flexibility, job security.</a:t>
          </a:r>
        </a:p>
      </dgm:t>
    </dgm:pt>
    <dgm:pt modelId="{E747CE06-E478-4C70-A594-8AA9B8E034AD}" type="parTrans" cxnId="{FCC63EFE-CB48-4B79-8B9D-96C66729D81B}">
      <dgm:prSet/>
      <dgm:spPr/>
      <dgm:t>
        <a:bodyPr/>
        <a:lstStyle/>
        <a:p>
          <a:endParaRPr lang="en-GB" sz="1200"/>
        </a:p>
      </dgm:t>
    </dgm:pt>
    <dgm:pt modelId="{F41821A2-E5A4-4713-AAF1-3C14785D350D}" type="sibTrans" cxnId="{FCC63EFE-CB48-4B79-8B9D-96C66729D81B}">
      <dgm:prSet/>
      <dgm:spPr/>
      <dgm:t>
        <a:bodyPr/>
        <a:lstStyle/>
        <a:p>
          <a:endParaRPr lang="en-GB" sz="1200"/>
        </a:p>
      </dgm:t>
    </dgm:pt>
    <dgm:pt modelId="{734ECB2B-C225-4DCE-B974-8113DF238270}">
      <dgm:prSet custT="1"/>
      <dgm:spPr/>
      <dgm:t>
        <a:bodyPr/>
        <a:lstStyle/>
        <a:p>
          <a:pPr>
            <a:buFont typeface="Arial" panose="020B0604020202020204" pitchFamily="34" charset="0"/>
            <a:buChar char="•"/>
          </a:pPr>
          <a:r>
            <a:rPr lang="en-US" sz="1200" b="1" i="0" dirty="0"/>
            <a:t>Post-COVID-19:</a:t>
          </a:r>
          <a:r>
            <a:rPr lang="en-US" sz="1200" b="0" i="0" dirty="0"/>
            <a:t> Balance between intrinsic motivators and extrinsic factors.</a:t>
          </a:r>
        </a:p>
      </dgm:t>
    </dgm:pt>
    <dgm:pt modelId="{DBD8D0DF-2411-423F-82CF-BF5F2EE139F5}" type="parTrans" cxnId="{C7C05964-8648-49AB-9846-6C8BA60D03F6}">
      <dgm:prSet/>
      <dgm:spPr/>
      <dgm:t>
        <a:bodyPr/>
        <a:lstStyle/>
        <a:p>
          <a:endParaRPr lang="en-GB" sz="1200"/>
        </a:p>
      </dgm:t>
    </dgm:pt>
    <dgm:pt modelId="{5E714354-B5EA-4BE1-96E7-0981EB8BB238}" type="sibTrans" cxnId="{C7C05964-8648-49AB-9846-6C8BA60D03F6}">
      <dgm:prSet/>
      <dgm:spPr/>
      <dgm:t>
        <a:bodyPr/>
        <a:lstStyle/>
        <a:p>
          <a:endParaRPr lang="en-GB" sz="1200"/>
        </a:p>
      </dgm:t>
    </dgm:pt>
    <dgm:pt modelId="{B5BD95D7-45C3-44D0-89DB-DD8F0CD4505D}">
      <dgm:prSet custT="1"/>
      <dgm:spPr/>
      <dgm:t>
        <a:bodyPr/>
        <a:lstStyle/>
        <a:p>
          <a:pPr>
            <a:buFont typeface="Arial" panose="020B0604020202020204" pitchFamily="34" charset="0"/>
            <a:buChar char="•"/>
          </a:pPr>
          <a:r>
            <a:rPr lang="en-GB" sz="1200" b="1" i="0" dirty="0"/>
            <a:t>Key Theories Applied:</a:t>
          </a:r>
          <a:endParaRPr lang="en-GB" sz="1200" b="0" i="0" dirty="0"/>
        </a:p>
      </dgm:t>
    </dgm:pt>
    <dgm:pt modelId="{EF258726-77E5-4633-AF4C-7AEDC72E63D6}" type="parTrans" cxnId="{E086F017-D819-4FF0-B5B0-21CDEB500ACA}">
      <dgm:prSet/>
      <dgm:spPr/>
      <dgm:t>
        <a:bodyPr/>
        <a:lstStyle/>
        <a:p>
          <a:endParaRPr lang="en-GB" sz="1200"/>
        </a:p>
      </dgm:t>
    </dgm:pt>
    <dgm:pt modelId="{56B0B0E5-07E1-4747-9FD8-39B1694123A8}" type="sibTrans" cxnId="{E086F017-D819-4FF0-B5B0-21CDEB500ACA}">
      <dgm:prSet/>
      <dgm:spPr/>
      <dgm:t>
        <a:bodyPr/>
        <a:lstStyle/>
        <a:p>
          <a:endParaRPr lang="en-GB" sz="1200"/>
        </a:p>
      </dgm:t>
    </dgm:pt>
    <dgm:pt modelId="{5B83FB4D-E6C8-4F3C-89F7-453D76166931}">
      <dgm:prSet custT="1"/>
      <dgm:spPr/>
      <dgm:t>
        <a:bodyPr/>
        <a:lstStyle/>
        <a:p>
          <a:pPr>
            <a:buFont typeface="Arial" panose="020B0604020202020204" pitchFamily="34" charset="0"/>
            <a:buChar char="•"/>
          </a:pPr>
          <a:r>
            <a:rPr lang="en-US" sz="1200" b="1" i="0"/>
            <a:t>Maslow's Hierarchy of Needs</a:t>
          </a:r>
          <a:r>
            <a:rPr lang="en-US" sz="1200" b="0" i="0"/>
            <a:t>: Address different employee needs.</a:t>
          </a:r>
        </a:p>
      </dgm:t>
    </dgm:pt>
    <dgm:pt modelId="{520CAE19-7709-4557-998B-A33DF3609DC2}" type="parTrans" cxnId="{FB0D97D9-C0F2-4A64-83D3-6533FC4FA283}">
      <dgm:prSet/>
      <dgm:spPr/>
      <dgm:t>
        <a:bodyPr/>
        <a:lstStyle/>
        <a:p>
          <a:endParaRPr lang="en-GB" sz="1200"/>
        </a:p>
      </dgm:t>
    </dgm:pt>
    <dgm:pt modelId="{2CF37C6C-FE71-4D30-90F4-0F0DD48AE162}" type="sibTrans" cxnId="{FB0D97D9-C0F2-4A64-83D3-6533FC4FA283}">
      <dgm:prSet/>
      <dgm:spPr/>
      <dgm:t>
        <a:bodyPr/>
        <a:lstStyle/>
        <a:p>
          <a:endParaRPr lang="en-GB" sz="1200"/>
        </a:p>
      </dgm:t>
    </dgm:pt>
    <dgm:pt modelId="{CEC179F3-2891-4495-B927-A3CCBFC76C62}">
      <dgm:prSet custT="1"/>
      <dgm:spPr/>
      <dgm:t>
        <a:bodyPr/>
        <a:lstStyle/>
        <a:p>
          <a:pPr>
            <a:buFont typeface="Arial" panose="020B0604020202020204" pitchFamily="34" charset="0"/>
            <a:buChar char="•"/>
          </a:pPr>
          <a:r>
            <a:rPr lang="en-US" sz="1200" b="1" i="0" dirty="0"/>
            <a:t>Vroom's Expectancy Theory</a:t>
          </a:r>
          <a:r>
            <a:rPr lang="en-US" sz="1200" b="0" i="0" dirty="0"/>
            <a:t>: Understand changing employee expectations during COVID-19.</a:t>
          </a:r>
        </a:p>
      </dgm:t>
    </dgm:pt>
    <dgm:pt modelId="{589043BE-CA58-496F-B636-21CD40D096B1}" type="parTrans" cxnId="{AC98D79E-19EC-4B8B-B887-2A92B4916EB6}">
      <dgm:prSet/>
      <dgm:spPr/>
      <dgm:t>
        <a:bodyPr/>
        <a:lstStyle/>
        <a:p>
          <a:endParaRPr lang="en-GB" sz="1200"/>
        </a:p>
      </dgm:t>
    </dgm:pt>
    <dgm:pt modelId="{B0EDD85A-7394-49EB-AB95-B212A45922E6}" type="sibTrans" cxnId="{AC98D79E-19EC-4B8B-B887-2A92B4916EB6}">
      <dgm:prSet/>
      <dgm:spPr/>
      <dgm:t>
        <a:bodyPr/>
        <a:lstStyle/>
        <a:p>
          <a:endParaRPr lang="en-GB" sz="1200"/>
        </a:p>
      </dgm:t>
    </dgm:pt>
    <dgm:pt modelId="{BFA62729-CA68-47CF-91A4-BFCEBC8E6D82}">
      <dgm:prSet custT="1"/>
      <dgm:spPr/>
      <dgm:t>
        <a:bodyPr/>
        <a:lstStyle/>
        <a:p>
          <a:pPr>
            <a:buFont typeface="Arial" panose="020B0604020202020204" pitchFamily="34" charset="0"/>
            <a:buChar char="•"/>
          </a:pPr>
          <a:r>
            <a:rPr lang="en-US" sz="1200" b="1" i="0" dirty="0"/>
            <a:t>Herzberg's Two-Factor Theory</a:t>
          </a:r>
          <a:r>
            <a:rPr lang="en-US" sz="1200" b="0" i="0" dirty="0"/>
            <a:t>: Distinguish between intrinsic and extrinsic reward factors post-COVID-19.</a:t>
          </a:r>
        </a:p>
      </dgm:t>
    </dgm:pt>
    <dgm:pt modelId="{471E91D5-F7C7-4ED1-9D12-35399A9D8AAB}" type="parTrans" cxnId="{C9C0CC4D-21F9-4253-8068-743053FE3974}">
      <dgm:prSet/>
      <dgm:spPr/>
      <dgm:t>
        <a:bodyPr/>
        <a:lstStyle/>
        <a:p>
          <a:endParaRPr lang="en-GB" sz="1200"/>
        </a:p>
      </dgm:t>
    </dgm:pt>
    <dgm:pt modelId="{61DF11C0-B93F-4EB3-9EA6-A3640EF7E959}" type="sibTrans" cxnId="{C9C0CC4D-21F9-4253-8068-743053FE3974}">
      <dgm:prSet/>
      <dgm:spPr/>
      <dgm:t>
        <a:bodyPr/>
        <a:lstStyle/>
        <a:p>
          <a:endParaRPr lang="en-GB" sz="1200"/>
        </a:p>
      </dgm:t>
    </dgm:pt>
    <dgm:pt modelId="{FADC3F1E-510B-4387-A087-262841C7ACD6}">
      <dgm:prSet custT="1"/>
      <dgm:spPr/>
      <dgm:t>
        <a:bodyPr/>
        <a:lstStyle/>
        <a:p>
          <a:pPr>
            <a:buFont typeface="Arial" panose="020B0604020202020204" pitchFamily="34" charset="0"/>
            <a:buChar char="•"/>
          </a:pPr>
          <a:r>
            <a:rPr lang="en-US" sz="1200" b="1" i="0" dirty="0"/>
            <a:t>Literature Gaps:</a:t>
          </a:r>
          <a:endParaRPr lang="en-US" sz="1200" b="0" i="0" dirty="0"/>
        </a:p>
      </dgm:t>
    </dgm:pt>
    <dgm:pt modelId="{D6C02A53-D4AE-4081-9D41-6036855A3876}" type="parTrans" cxnId="{7802A432-8C3E-4E41-BA40-F7FA07E636EB}">
      <dgm:prSet/>
      <dgm:spPr/>
      <dgm:t>
        <a:bodyPr/>
        <a:lstStyle/>
        <a:p>
          <a:endParaRPr lang="en-GB" sz="1200"/>
        </a:p>
      </dgm:t>
    </dgm:pt>
    <dgm:pt modelId="{4BC92D9C-F3EA-4C76-A7B1-A16E078F69B3}" type="sibTrans" cxnId="{7802A432-8C3E-4E41-BA40-F7FA07E636EB}">
      <dgm:prSet/>
      <dgm:spPr/>
      <dgm:t>
        <a:bodyPr/>
        <a:lstStyle/>
        <a:p>
          <a:endParaRPr lang="en-GB" sz="1200"/>
        </a:p>
      </dgm:t>
    </dgm:pt>
    <dgm:pt modelId="{97390ECD-D99B-43EE-8458-2A4C8E134354}">
      <dgm:prSet custT="1"/>
      <dgm:spPr/>
      <dgm:t>
        <a:bodyPr/>
        <a:lstStyle/>
        <a:p>
          <a:pPr>
            <a:buFont typeface="Arial" panose="020B0604020202020204" pitchFamily="34" charset="0"/>
            <a:buChar char="•"/>
          </a:pPr>
          <a:r>
            <a:rPr lang="en-US" sz="1200" b="0" i="0" dirty="0"/>
            <a:t>Effective incorporation of reward changes in </a:t>
          </a:r>
          <a:r>
            <a:rPr lang="en-GB" sz="1200" b="0" i="0" noProof="0" dirty="0"/>
            <a:t>organisations</a:t>
          </a:r>
          <a:r>
            <a:rPr lang="en-US" sz="1200" b="0" i="0" dirty="0"/>
            <a:t>' strategies.</a:t>
          </a:r>
        </a:p>
      </dgm:t>
    </dgm:pt>
    <dgm:pt modelId="{E47A20A6-DE0E-4622-B426-3119C0844896}" type="parTrans" cxnId="{41893DD9-A05E-41F4-A54F-435AD1221B22}">
      <dgm:prSet/>
      <dgm:spPr/>
      <dgm:t>
        <a:bodyPr/>
        <a:lstStyle/>
        <a:p>
          <a:endParaRPr lang="en-GB" sz="1200"/>
        </a:p>
      </dgm:t>
    </dgm:pt>
    <dgm:pt modelId="{AD463237-B4FE-42EA-A3D5-C33E543E9B61}" type="sibTrans" cxnId="{41893DD9-A05E-41F4-A54F-435AD1221B22}">
      <dgm:prSet/>
      <dgm:spPr/>
      <dgm:t>
        <a:bodyPr/>
        <a:lstStyle/>
        <a:p>
          <a:endParaRPr lang="en-GB" sz="1200"/>
        </a:p>
      </dgm:t>
    </dgm:pt>
    <dgm:pt modelId="{D04FF0F1-BEB3-4145-94F7-F23FDA178F71}" type="pres">
      <dgm:prSet presAssocID="{AC4A7122-07CA-4B6D-BDCF-17E06D37E6DC}" presName="Name0" presStyleCnt="0">
        <dgm:presLayoutVars>
          <dgm:dir/>
          <dgm:animLvl val="lvl"/>
          <dgm:resizeHandles val="exact"/>
        </dgm:presLayoutVars>
      </dgm:prSet>
      <dgm:spPr/>
    </dgm:pt>
    <dgm:pt modelId="{C80335FE-C592-4712-96B5-8B1275A81136}" type="pres">
      <dgm:prSet presAssocID="{DFB05CF8-93A9-499F-9FAA-EECE6EA333BC}" presName="linNode" presStyleCnt="0"/>
      <dgm:spPr/>
    </dgm:pt>
    <dgm:pt modelId="{55B350CE-F05F-4031-9DF5-FC0E9635BF33}" type="pres">
      <dgm:prSet presAssocID="{DFB05CF8-93A9-499F-9FAA-EECE6EA333BC}" presName="parentText" presStyleLbl="node1" presStyleIdx="0" presStyleCnt="3" custScaleX="38685" custScaleY="53159" custLinFactNeighborX="-56239">
        <dgm:presLayoutVars>
          <dgm:chMax val="1"/>
          <dgm:bulletEnabled val="1"/>
        </dgm:presLayoutVars>
      </dgm:prSet>
      <dgm:spPr/>
    </dgm:pt>
    <dgm:pt modelId="{3E2D04B4-57E3-4B2B-9956-1EBEF776D67D}" type="pres">
      <dgm:prSet presAssocID="{DFB05CF8-93A9-499F-9FAA-EECE6EA333BC}" presName="descendantText" presStyleLbl="alignAccFollowNode1" presStyleIdx="0" presStyleCnt="3" custScaleX="116729" custScaleY="59078" custLinFactNeighborX="-8814" custLinFactNeighborY="1445">
        <dgm:presLayoutVars>
          <dgm:bulletEnabled val="1"/>
        </dgm:presLayoutVars>
      </dgm:prSet>
      <dgm:spPr/>
    </dgm:pt>
    <dgm:pt modelId="{B0389A9F-BDE0-4EF8-94AA-1BBB5D6FF30F}" type="pres">
      <dgm:prSet presAssocID="{D912BC0E-2310-4520-B190-E0EF50CACFFF}" presName="sp" presStyleCnt="0"/>
      <dgm:spPr/>
    </dgm:pt>
    <dgm:pt modelId="{E06F5662-731D-4F2C-B121-7668E3CCED91}" type="pres">
      <dgm:prSet presAssocID="{B5BD95D7-45C3-44D0-89DB-DD8F0CD4505D}" presName="linNode" presStyleCnt="0"/>
      <dgm:spPr/>
    </dgm:pt>
    <dgm:pt modelId="{BFD94AC2-0F82-4A69-B18B-537E577A2FEE}" type="pres">
      <dgm:prSet presAssocID="{B5BD95D7-45C3-44D0-89DB-DD8F0CD4505D}" presName="parentText" presStyleLbl="node1" presStyleIdx="1" presStyleCnt="3" custScaleX="38685" custScaleY="59055" custLinFactNeighborX="-8880" custLinFactNeighborY="-1338">
        <dgm:presLayoutVars>
          <dgm:chMax val="1"/>
          <dgm:bulletEnabled val="1"/>
        </dgm:presLayoutVars>
      </dgm:prSet>
      <dgm:spPr/>
    </dgm:pt>
    <dgm:pt modelId="{D780FE2B-C658-4A4E-8CAD-A500E075DB39}" type="pres">
      <dgm:prSet presAssocID="{B5BD95D7-45C3-44D0-89DB-DD8F0CD4505D}" presName="descendantText" presStyleLbl="alignAccFollowNode1" presStyleIdx="1" presStyleCnt="3" custScaleX="116729" custScaleY="63186" custLinFactNeighborX="-8814" custLinFactNeighborY="-2735">
        <dgm:presLayoutVars>
          <dgm:bulletEnabled val="1"/>
        </dgm:presLayoutVars>
      </dgm:prSet>
      <dgm:spPr/>
    </dgm:pt>
    <dgm:pt modelId="{160D7023-2DB0-4676-BC51-CBBAEAA614D4}" type="pres">
      <dgm:prSet presAssocID="{56B0B0E5-07E1-4747-9FD8-39B1694123A8}" presName="sp" presStyleCnt="0"/>
      <dgm:spPr/>
    </dgm:pt>
    <dgm:pt modelId="{AECED49A-236C-4CEE-B44E-056DEBDB7DE4}" type="pres">
      <dgm:prSet presAssocID="{FADC3F1E-510B-4387-A087-262841C7ACD6}" presName="linNode" presStyleCnt="0"/>
      <dgm:spPr/>
    </dgm:pt>
    <dgm:pt modelId="{7FF39AAA-192C-4B04-B829-F0663BC61728}" type="pres">
      <dgm:prSet presAssocID="{FADC3F1E-510B-4387-A087-262841C7ACD6}" presName="parentText" presStyleLbl="node1" presStyleIdx="2" presStyleCnt="3" custScaleX="38685" custScaleY="15885" custLinFactNeighborX="-8880" custLinFactNeighborY="-2676">
        <dgm:presLayoutVars>
          <dgm:chMax val="1"/>
          <dgm:bulletEnabled val="1"/>
        </dgm:presLayoutVars>
      </dgm:prSet>
      <dgm:spPr/>
    </dgm:pt>
    <dgm:pt modelId="{3127AAB1-8863-400F-8EC2-D914CED3E11D}" type="pres">
      <dgm:prSet presAssocID="{FADC3F1E-510B-4387-A087-262841C7ACD6}" presName="descendantText" presStyleLbl="alignAccFollowNode1" presStyleIdx="2" presStyleCnt="3" custScaleX="117018" custScaleY="29636" custLinFactNeighborX="-8814" custLinFactNeighborY="-3571">
        <dgm:presLayoutVars>
          <dgm:bulletEnabled val="1"/>
        </dgm:presLayoutVars>
      </dgm:prSet>
      <dgm:spPr/>
    </dgm:pt>
  </dgm:ptLst>
  <dgm:cxnLst>
    <dgm:cxn modelId="{E086F017-D819-4FF0-B5B0-21CDEB500ACA}" srcId="{AC4A7122-07CA-4B6D-BDCF-17E06D37E6DC}" destId="{B5BD95D7-45C3-44D0-89DB-DD8F0CD4505D}" srcOrd="1" destOrd="0" parTransId="{EF258726-77E5-4633-AF4C-7AEDC72E63D6}" sibTransId="{56B0B0E5-07E1-4747-9FD8-39B1694123A8}"/>
    <dgm:cxn modelId="{BCFD751C-3A22-471F-B57B-27B9DC1F9344}" type="presOf" srcId="{AC4A7122-07CA-4B6D-BDCF-17E06D37E6DC}" destId="{D04FF0F1-BEB3-4145-94F7-F23FDA178F71}" srcOrd="0" destOrd="0" presId="urn:microsoft.com/office/officeart/2005/8/layout/vList5"/>
    <dgm:cxn modelId="{28C61F2D-011A-4D3B-9B12-48C1B9BAF378}" type="presOf" srcId="{FADC3F1E-510B-4387-A087-262841C7ACD6}" destId="{7FF39AAA-192C-4B04-B829-F0663BC61728}" srcOrd="0" destOrd="0" presId="urn:microsoft.com/office/officeart/2005/8/layout/vList5"/>
    <dgm:cxn modelId="{7802A432-8C3E-4E41-BA40-F7FA07E636EB}" srcId="{AC4A7122-07CA-4B6D-BDCF-17E06D37E6DC}" destId="{FADC3F1E-510B-4387-A087-262841C7ACD6}" srcOrd="2" destOrd="0" parTransId="{D6C02A53-D4AE-4081-9D41-6036855A3876}" sibTransId="{4BC92D9C-F3EA-4C76-A7B1-A16E078F69B3}"/>
    <dgm:cxn modelId="{594D9A40-7F91-41D9-B57A-B19B2A1003BB}" srcId="{AC4A7122-07CA-4B6D-BDCF-17E06D37E6DC}" destId="{DFB05CF8-93A9-499F-9FAA-EECE6EA333BC}" srcOrd="0" destOrd="0" parTransId="{0A7B55AC-D766-48E9-87D1-F4B51239875D}" sibTransId="{D912BC0E-2310-4520-B190-E0EF50CACFFF}"/>
    <dgm:cxn modelId="{C7C05964-8648-49AB-9846-6C8BA60D03F6}" srcId="{DFB05CF8-93A9-499F-9FAA-EECE6EA333BC}" destId="{734ECB2B-C225-4DCE-B974-8113DF238270}" srcOrd="2" destOrd="0" parTransId="{DBD8D0DF-2411-423F-82CF-BF5F2EE139F5}" sibTransId="{5E714354-B5EA-4BE1-96E7-0981EB8BB238}"/>
    <dgm:cxn modelId="{06EFBC6D-2FC1-47D6-9BA9-CA5F0E97BE21}" type="presOf" srcId="{734ECB2B-C225-4DCE-B974-8113DF238270}" destId="{3E2D04B4-57E3-4B2B-9956-1EBEF776D67D}" srcOrd="0" destOrd="2" presId="urn:microsoft.com/office/officeart/2005/8/layout/vList5"/>
    <dgm:cxn modelId="{C9C0CC4D-21F9-4253-8068-743053FE3974}" srcId="{B5BD95D7-45C3-44D0-89DB-DD8F0CD4505D}" destId="{BFA62729-CA68-47CF-91A4-BFCEBC8E6D82}" srcOrd="2" destOrd="0" parTransId="{471E91D5-F7C7-4ED1-9D12-35399A9D8AAB}" sibTransId="{61DF11C0-B93F-4EB3-9EA6-A3640EF7E959}"/>
    <dgm:cxn modelId="{7C48F871-1D4C-428A-9794-A9A3FC3868E0}" srcId="{DFB05CF8-93A9-499F-9FAA-EECE6EA333BC}" destId="{2DFCC127-01E3-4900-BEAF-CF9C4B77BD69}" srcOrd="0" destOrd="0" parTransId="{6DD36FE7-DD6D-4D89-9219-D56EA21DA116}" sibTransId="{0C3A91AD-458E-4E53-B9A1-E43537507290}"/>
    <dgm:cxn modelId="{7B967A85-CF9E-4407-BFE6-5C738164A562}" type="presOf" srcId="{97390ECD-D99B-43EE-8458-2A4C8E134354}" destId="{3127AAB1-8863-400F-8EC2-D914CED3E11D}" srcOrd="0" destOrd="0" presId="urn:microsoft.com/office/officeart/2005/8/layout/vList5"/>
    <dgm:cxn modelId="{AC98D79E-19EC-4B8B-B887-2A92B4916EB6}" srcId="{B5BD95D7-45C3-44D0-89DB-DD8F0CD4505D}" destId="{CEC179F3-2891-4495-B927-A3CCBFC76C62}" srcOrd="1" destOrd="0" parTransId="{589043BE-CA58-496F-B636-21CD40D096B1}" sibTransId="{B0EDD85A-7394-49EB-AB95-B212A45922E6}"/>
    <dgm:cxn modelId="{0557F5AF-06D7-476F-8B7D-20BA8D12E715}" type="presOf" srcId="{B5BD95D7-45C3-44D0-89DB-DD8F0CD4505D}" destId="{BFD94AC2-0F82-4A69-B18B-537E577A2FEE}" srcOrd="0" destOrd="0" presId="urn:microsoft.com/office/officeart/2005/8/layout/vList5"/>
    <dgm:cxn modelId="{B019E2BB-55C1-49B8-BF13-0F1A0F13A796}" type="presOf" srcId="{DFB05CF8-93A9-499F-9FAA-EECE6EA333BC}" destId="{55B350CE-F05F-4031-9DF5-FC0E9635BF33}" srcOrd="0" destOrd="0" presId="urn:microsoft.com/office/officeart/2005/8/layout/vList5"/>
    <dgm:cxn modelId="{C165A0D6-624A-46B4-A993-A93C01D26E16}" type="presOf" srcId="{2DFCC127-01E3-4900-BEAF-CF9C4B77BD69}" destId="{3E2D04B4-57E3-4B2B-9956-1EBEF776D67D}" srcOrd="0" destOrd="0" presId="urn:microsoft.com/office/officeart/2005/8/layout/vList5"/>
    <dgm:cxn modelId="{41893DD9-A05E-41F4-A54F-435AD1221B22}" srcId="{FADC3F1E-510B-4387-A087-262841C7ACD6}" destId="{97390ECD-D99B-43EE-8458-2A4C8E134354}" srcOrd="0" destOrd="0" parTransId="{E47A20A6-DE0E-4622-B426-3119C0844896}" sibTransId="{AD463237-B4FE-42EA-A3D5-C33E543E9B61}"/>
    <dgm:cxn modelId="{FB0D97D9-C0F2-4A64-83D3-6533FC4FA283}" srcId="{B5BD95D7-45C3-44D0-89DB-DD8F0CD4505D}" destId="{5B83FB4D-E6C8-4F3C-89F7-453D76166931}" srcOrd="0" destOrd="0" parTransId="{520CAE19-7709-4557-998B-A33DF3609DC2}" sibTransId="{2CF37C6C-FE71-4D30-90F4-0F0DD48AE162}"/>
    <dgm:cxn modelId="{BC4D88F2-CEA4-46BC-BF17-0772D568B735}" type="presOf" srcId="{BFA62729-CA68-47CF-91A4-BFCEBC8E6D82}" destId="{D780FE2B-C658-4A4E-8CAD-A500E075DB39}" srcOrd="0" destOrd="2" presId="urn:microsoft.com/office/officeart/2005/8/layout/vList5"/>
    <dgm:cxn modelId="{528D0FF3-A56F-46D7-83F7-93C3FEBAF6DF}" type="presOf" srcId="{CEC179F3-2891-4495-B927-A3CCBFC76C62}" destId="{D780FE2B-C658-4A4E-8CAD-A500E075DB39}" srcOrd="0" destOrd="1" presId="urn:microsoft.com/office/officeart/2005/8/layout/vList5"/>
    <dgm:cxn modelId="{8BBBAAF6-A15B-46EF-ACD2-AAF9298DF796}" type="presOf" srcId="{5B83FB4D-E6C8-4F3C-89F7-453D76166931}" destId="{D780FE2B-C658-4A4E-8CAD-A500E075DB39}" srcOrd="0" destOrd="0" presId="urn:microsoft.com/office/officeart/2005/8/layout/vList5"/>
    <dgm:cxn modelId="{D5565FFC-E751-4F52-9105-663C985223B4}" type="presOf" srcId="{BE94BE26-DBD4-4594-BA2C-2D2852F9E544}" destId="{3E2D04B4-57E3-4B2B-9956-1EBEF776D67D}" srcOrd="0" destOrd="1" presId="urn:microsoft.com/office/officeart/2005/8/layout/vList5"/>
    <dgm:cxn modelId="{FCC63EFE-CB48-4B79-8B9D-96C66729D81B}" srcId="{DFB05CF8-93A9-499F-9FAA-EECE6EA333BC}" destId="{BE94BE26-DBD4-4594-BA2C-2D2852F9E544}" srcOrd="1" destOrd="0" parTransId="{E747CE06-E478-4C70-A594-8AA9B8E034AD}" sibTransId="{F41821A2-E5A4-4713-AAF1-3C14785D350D}"/>
    <dgm:cxn modelId="{77DE0809-D000-414A-BE2C-B74995BD76AE}" type="presParOf" srcId="{D04FF0F1-BEB3-4145-94F7-F23FDA178F71}" destId="{C80335FE-C592-4712-96B5-8B1275A81136}" srcOrd="0" destOrd="0" presId="urn:microsoft.com/office/officeart/2005/8/layout/vList5"/>
    <dgm:cxn modelId="{48580157-4164-49CC-A7DF-F552F86AD8F9}" type="presParOf" srcId="{C80335FE-C592-4712-96B5-8B1275A81136}" destId="{55B350CE-F05F-4031-9DF5-FC0E9635BF33}" srcOrd="0" destOrd="0" presId="urn:microsoft.com/office/officeart/2005/8/layout/vList5"/>
    <dgm:cxn modelId="{3DE4BA3E-ECD5-4A5F-B7F2-EC00ED5E70A7}" type="presParOf" srcId="{C80335FE-C592-4712-96B5-8B1275A81136}" destId="{3E2D04B4-57E3-4B2B-9956-1EBEF776D67D}" srcOrd="1" destOrd="0" presId="urn:microsoft.com/office/officeart/2005/8/layout/vList5"/>
    <dgm:cxn modelId="{0CBBC678-B252-4D5D-8EBB-08335546ABE6}" type="presParOf" srcId="{D04FF0F1-BEB3-4145-94F7-F23FDA178F71}" destId="{B0389A9F-BDE0-4EF8-94AA-1BBB5D6FF30F}" srcOrd="1" destOrd="0" presId="urn:microsoft.com/office/officeart/2005/8/layout/vList5"/>
    <dgm:cxn modelId="{CF25B3CC-0F5F-4DA4-A9B8-EC9328365AB1}" type="presParOf" srcId="{D04FF0F1-BEB3-4145-94F7-F23FDA178F71}" destId="{E06F5662-731D-4F2C-B121-7668E3CCED91}" srcOrd="2" destOrd="0" presId="urn:microsoft.com/office/officeart/2005/8/layout/vList5"/>
    <dgm:cxn modelId="{F36EBFA1-37BE-4B8B-995F-6507C62D41C5}" type="presParOf" srcId="{E06F5662-731D-4F2C-B121-7668E3CCED91}" destId="{BFD94AC2-0F82-4A69-B18B-537E577A2FEE}" srcOrd="0" destOrd="0" presId="urn:microsoft.com/office/officeart/2005/8/layout/vList5"/>
    <dgm:cxn modelId="{90A4A041-CD6D-42A8-8537-89F1D3AE05DF}" type="presParOf" srcId="{E06F5662-731D-4F2C-B121-7668E3CCED91}" destId="{D780FE2B-C658-4A4E-8CAD-A500E075DB39}" srcOrd="1" destOrd="0" presId="urn:microsoft.com/office/officeart/2005/8/layout/vList5"/>
    <dgm:cxn modelId="{BFEC1CBC-FEC3-4AAF-8BA5-8AD365F95C8A}" type="presParOf" srcId="{D04FF0F1-BEB3-4145-94F7-F23FDA178F71}" destId="{160D7023-2DB0-4676-BC51-CBBAEAA614D4}" srcOrd="3" destOrd="0" presId="urn:microsoft.com/office/officeart/2005/8/layout/vList5"/>
    <dgm:cxn modelId="{243BF3E4-66A6-4742-9E67-3843A710EAF1}" type="presParOf" srcId="{D04FF0F1-BEB3-4145-94F7-F23FDA178F71}" destId="{AECED49A-236C-4CEE-B44E-056DEBDB7DE4}" srcOrd="4" destOrd="0" presId="urn:microsoft.com/office/officeart/2005/8/layout/vList5"/>
    <dgm:cxn modelId="{AAE9EB90-ED8E-487B-891B-A1E6284E5ACB}" type="presParOf" srcId="{AECED49A-236C-4CEE-B44E-056DEBDB7DE4}" destId="{7FF39AAA-192C-4B04-B829-F0663BC61728}" srcOrd="0" destOrd="0" presId="urn:microsoft.com/office/officeart/2005/8/layout/vList5"/>
    <dgm:cxn modelId="{B687E359-695F-4BCF-91E1-07AF9FE7B517}" type="presParOf" srcId="{AECED49A-236C-4CEE-B44E-056DEBDB7DE4}" destId="{3127AAB1-8863-400F-8EC2-D914CED3E11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0EF05E-0AE5-4CC7-A34D-D0091F4E0D56}" type="doc">
      <dgm:prSet loTypeId="urn:microsoft.com/office/officeart/2005/8/layout/list1" loCatId="list" qsTypeId="urn:microsoft.com/office/officeart/2005/8/quickstyle/3d4" qsCatId="3D" csTypeId="urn:microsoft.com/office/officeart/2005/8/colors/accent1_2" csCatId="accent1" phldr="1"/>
      <dgm:spPr/>
      <dgm:t>
        <a:bodyPr/>
        <a:lstStyle/>
        <a:p>
          <a:endParaRPr lang="en-GB"/>
        </a:p>
      </dgm:t>
    </dgm:pt>
    <dgm:pt modelId="{B6F2DA2C-D3AC-45F4-9E50-A238CCA762CA}">
      <dgm:prSet phldrT="[Text]" custT="1"/>
      <dgm:spPr/>
      <dgm:t>
        <a:bodyPr/>
        <a:lstStyle/>
        <a:p>
          <a:pPr>
            <a:buFont typeface="Arial" panose="020B0604020202020204" pitchFamily="34" charset="0"/>
            <a:buChar char="•"/>
          </a:pPr>
          <a:r>
            <a:rPr lang="en-US" sz="1200" b="1" i="0" dirty="0">
              <a:solidFill>
                <a:schemeClr val="tx1"/>
              </a:solidFill>
            </a:rPr>
            <a:t>Remote Work Shift</a:t>
          </a:r>
          <a:r>
            <a:rPr lang="en-US" sz="1200" b="0" i="0" dirty="0">
              <a:solidFill>
                <a:schemeClr val="tx1"/>
              </a:solidFill>
            </a:rPr>
            <a:t>: Increased autonomy and flexibility; potential drawbacks.</a:t>
          </a:r>
          <a:endParaRPr lang="en-GB" sz="1200" dirty="0">
            <a:solidFill>
              <a:schemeClr val="tx1"/>
            </a:solidFill>
          </a:endParaRPr>
        </a:p>
      </dgm:t>
    </dgm:pt>
    <dgm:pt modelId="{372E24EA-69AD-497D-9778-10229AAEEF2D}" type="parTrans" cxnId="{8BD04589-60FC-4CCA-9FE8-AC9422491D38}">
      <dgm:prSet/>
      <dgm:spPr/>
      <dgm:t>
        <a:bodyPr/>
        <a:lstStyle/>
        <a:p>
          <a:endParaRPr lang="en-GB" sz="2800">
            <a:solidFill>
              <a:schemeClr val="tx1"/>
            </a:solidFill>
          </a:endParaRPr>
        </a:p>
      </dgm:t>
    </dgm:pt>
    <dgm:pt modelId="{04ACFCE2-9D44-4808-9915-96ED83D8B8FC}" type="sibTrans" cxnId="{8BD04589-60FC-4CCA-9FE8-AC9422491D38}">
      <dgm:prSet/>
      <dgm:spPr/>
      <dgm:t>
        <a:bodyPr/>
        <a:lstStyle/>
        <a:p>
          <a:endParaRPr lang="en-GB" sz="2800">
            <a:solidFill>
              <a:schemeClr val="tx1"/>
            </a:solidFill>
          </a:endParaRPr>
        </a:p>
      </dgm:t>
    </dgm:pt>
    <dgm:pt modelId="{F487185C-9D8B-411C-B977-CD76D538FE94}">
      <dgm:prSet custT="1"/>
      <dgm:spPr/>
      <dgm:t>
        <a:bodyPr/>
        <a:lstStyle/>
        <a:p>
          <a:pPr>
            <a:buFont typeface="Arial" panose="020B0604020202020204" pitchFamily="34" charset="0"/>
            <a:buChar char="•"/>
          </a:pPr>
          <a:r>
            <a:rPr lang="en-US" sz="1200" b="1" i="0">
              <a:solidFill>
                <a:schemeClr val="tx1"/>
              </a:solidFill>
            </a:rPr>
            <a:t>Employee Needs</a:t>
          </a:r>
          <a:r>
            <a:rPr lang="en-US" sz="1200" b="0" i="0">
              <a:solidFill>
                <a:schemeClr val="tx1"/>
              </a:solidFill>
            </a:rPr>
            <a:t>: Changed post-COVID; balance of intrinsic and extrinsic motivators.</a:t>
          </a:r>
        </a:p>
      </dgm:t>
    </dgm:pt>
    <dgm:pt modelId="{E2F944B1-75DE-495E-A876-0A58E308A567}" type="parTrans" cxnId="{43B471DE-1DCE-4E0A-B62E-6CF829454B20}">
      <dgm:prSet/>
      <dgm:spPr/>
      <dgm:t>
        <a:bodyPr/>
        <a:lstStyle/>
        <a:p>
          <a:endParaRPr lang="en-GB" sz="2800">
            <a:solidFill>
              <a:schemeClr val="tx1"/>
            </a:solidFill>
          </a:endParaRPr>
        </a:p>
      </dgm:t>
    </dgm:pt>
    <dgm:pt modelId="{FC12E053-12B7-4317-B746-39B0C208C3A0}" type="sibTrans" cxnId="{43B471DE-1DCE-4E0A-B62E-6CF829454B20}">
      <dgm:prSet/>
      <dgm:spPr/>
      <dgm:t>
        <a:bodyPr/>
        <a:lstStyle/>
        <a:p>
          <a:endParaRPr lang="en-GB" sz="2800">
            <a:solidFill>
              <a:schemeClr val="tx1"/>
            </a:solidFill>
          </a:endParaRPr>
        </a:p>
      </dgm:t>
    </dgm:pt>
    <dgm:pt modelId="{48F41DEF-82A3-435B-BB55-33F2E3F280C4}">
      <dgm:prSet custT="1"/>
      <dgm:spPr/>
      <dgm:t>
        <a:bodyPr/>
        <a:lstStyle/>
        <a:p>
          <a:pPr>
            <a:buFont typeface="Arial" panose="020B0604020202020204" pitchFamily="34" charset="0"/>
            <a:buChar char="•"/>
          </a:pPr>
          <a:r>
            <a:rPr lang="en-US" sz="1200" b="1" i="0">
              <a:solidFill>
                <a:schemeClr val="tx1"/>
              </a:solidFill>
            </a:rPr>
            <a:t>Technological Factors</a:t>
          </a:r>
          <a:r>
            <a:rPr lang="en-US" sz="1200" b="0" i="0">
              <a:solidFill>
                <a:schemeClr val="tx1"/>
              </a:solidFill>
            </a:rPr>
            <a:t>: Role in shaping reward perceptions; potential for disparities.</a:t>
          </a:r>
        </a:p>
      </dgm:t>
    </dgm:pt>
    <dgm:pt modelId="{0FC0A0D2-CE4F-419E-85C5-FA53C071DE19}" type="parTrans" cxnId="{1714B0F6-6433-4703-8953-35F2983990E9}">
      <dgm:prSet/>
      <dgm:spPr/>
      <dgm:t>
        <a:bodyPr/>
        <a:lstStyle/>
        <a:p>
          <a:endParaRPr lang="en-GB" sz="2800">
            <a:solidFill>
              <a:schemeClr val="tx1"/>
            </a:solidFill>
          </a:endParaRPr>
        </a:p>
      </dgm:t>
    </dgm:pt>
    <dgm:pt modelId="{50C72225-9DCB-42C5-BC03-6EFDBAD9A435}" type="sibTrans" cxnId="{1714B0F6-6433-4703-8953-35F2983990E9}">
      <dgm:prSet/>
      <dgm:spPr/>
      <dgm:t>
        <a:bodyPr/>
        <a:lstStyle/>
        <a:p>
          <a:endParaRPr lang="en-GB" sz="2800">
            <a:solidFill>
              <a:schemeClr val="tx1"/>
            </a:solidFill>
          </a:endParaRPr>
        </a:p>
      </dgm:t>
    </dgm:pt>
    <dgm:pt modelId="{2C6DB972-ADEA-43EE-B37D-38290C5E21C0}">
      <dgm:prSet custT="1"/>
      <dgm:spPr/>
      <dgm:t>
        <a:bodyPr/>
        <a:lstStyle/>
        <a:p>
          <a:pPr>
            <a:buFont typeface="Arial" panose="020B0604020202020204" pitchFamily="34" charset="0"/>
            <a:buChar char="•"/>
          </a:pPr>
          <a:r>
            <a:rPr lang="en-US" sz="1200" b="1" i="0">
              <a:solidFill>
                <a:schemeClr val="tx1"/>
              </a:solidFill>
            </a:rPr>
            <a:t>Re-imagining Rewards</a:t>
          </a:r>
          <a:r>
            <a:rPr lang="en-US" sz="1200" b="0" i="0">
              <a:solidFill>
                <a:schemeClr val="tx1"/>
              </a:solidFill>
            </a:rPr>
            <a:t>: Emphasis on personalisation and technology.</a:t>
          </a:r>
        </a:p>
      </dgm:t>
    </dgm:pt>
    <dgm:pt modelId="{2E9C4CC8-BF8F-43D9-B2ED-1DF32A293F45}" type="parTrans" cxnId="{2057FA54-A421-41C2-B9BE-187A1E909C8B}">
      <dgm:prSet/>
      <dgm:spPr/>
      <dgm:t>
        <a:bodyPr/>
        <a:lstStyle/>
        <a:p>
          <a:endParaRPr lang="en-GB" sz="2800">
            <a:solidFill>
              <a:schemeClr val="tx1"/>
            </a:solidFill>
          </a:endParaRPr>
        </a:p>
      </dgm:t>
    </dgm:pt>
    <dgm:pt modelId="{243495E8-2016-4788-811E-6A4D93DA9C9B}" type="sibTrans" cxnId="{2057FA54-A421-41C2-B9BE-187A1E909C8B}">
      <dgm:prSet/>
      <dgm:spPr/>
      <dgm:t>
        <a:bodyPr/>
        <a:lstStyle/>
        <a:p>
          <a:endParaRPr lang="en-GB" sz="2800">
            <a:solidFill>
              <a:schemeClr val="tx1"/>
            </a:solidFill>
          </a:endParaRPr>
        </a:p>
      </dgm:t>
    </dgm:pt>
    <dgm:pt modelId="{F5B1445B-4D20-47F3-B6F4-A16468926A81}" type="pres">
      <dgm:prSet presAssocID="{3D0EF05E-0AE5-4CC7-A34D-D0091F4E0D56}" presName="linear" presStyleCnt="0">
        <dgm:presLayoutVars>
          <dgm:dir/>
          <dgm:animLvl val="lvl"/>
          <dgm:resizeHandles val="exact"/>
        </dgm:presLayoutVars>
      </dgm:prSet>
      <dgm:spPr/>
    </dgm:pt>
    <dgm:pt modelId="{2FC8E78C-14EE-4B60-95F6-E6BFF95EF5F7}" type="pres">
      <dgm:prSet presAssocID="{B6F2DA2C-D3AC-45F4-9E50-A238CCA762CA}" presName="parentLin" presStyleCnt="0"/>
      <dgm:spPr/>
    </dgm:pt>
    <dgm:pt modelId="{0F2E72C6-1F26-4270-9F62-762D96917A3E}" type="pres">
      <dgm:prSet presAssocID="{B6F2DA2C-D3AC-45F4-9E50-A238CCA762CA}" presName="parentLeftMargin" presStyleLbl="node1" presStyleIdx="0" presStyleCnt="4"/>
      <dgm:spPr/>
    </dgm:pt>
    <dgm:pt modelId="{09AFD5F1-AD03-4A61-A9B5-393BFC11B70E}" type="pres">
      <dgm:prSet presAssocID="{B6F2DA2C-D3AC-45F4-9E50-A238CCA762CA}" presName="parentText" presStyleLbl="node1" presStyleIdx="0" presStyleCnt="4">
        <dgm:presLayoutVars>
          <dgm:chMax val="0"/>
          <dgm:bulletEnabled val="1"/>
        </dgm:presLayoutVars>
      </dgm:prSet>
      <dgm:spPr/>
    </dgm:pt>
    <dgm:pt modelId="{B11AD21E-007F-4326-B2C0-D6EA2C65A2F2}" type="pres">
      <dgm:prSet presAssocID="{B6F2DA2C-D3AC-45F4-9E50-A238CCA762CA}" presName="negativeSpace" presStyleCnt="0"/>
      <dgm:spPr/>
    </dgm:pt>
    <dgm:pt modelId="{499D6D09-5B1D-499E-A88C-483B7B34E4F8}" type="pres">
      <dgm:prSet presAssocID="{B6F2DA2C-D3AC-45F4-9E50-A238CCA762CA}" presName="childText" presStyleLbl="conFgAcc1" presStyleIdx="0" presStyleCnt="4">
        <dgm:presLayoutVars>
          <dgm:bulletEnabled val="1"/>
        </dgm:presLayoutVars>
      </dgm:prSet>
      <dgm:spPr/>
    </dgm:pt>
    <dgm:pt modelId="{1E2D5152-ED80-4A35-89DB-9915758B7E50}" type="pres">
      <dgm:prSet presAssocID="{04ACFCE2-9D44-4808-9915-96ED83D8B8FC}" presName="spaceBetweenRectangles" presStyleCnt="0"/>
      <dgm:spPr/>
    </dgm:pt>
    <dgm:pt modelId="{D7AC0EB6-B4C3-4CBE-AB64-8AA0C3F4EDB0}" type="pres">
      <dgm:prSet presAssocID="{F487185C-9D8B-411C-B977-CD76D538FE94}" presName="parentLin" presStyleCnt="0"/>
      <dgm:spPr/>
    </dgm:pt>
    <dgm:pt modelId="{32A90EB5-6270-4107-B7AC-7756172AF133}" type="pres">
      <dgm:prSet presAssocID="{F487185C-9D8B-411C-B977-CD76D538FE94}" presName="parentLeftMargin" presStyleLbl="node1" presStyleIdx="0" presStyleCnt="4"/>
      <dgm:spPr/>
    </dgm:pt>
    <dgm:pt modelId="{510A797C-2446-4A19-A12E-11755C3C4622}" type="pres">
      <dgm:prSet presAssocID="{F487185C-9D8B-411C-B977-CD76D538FE94}" presName="parentText" presStyleLbl="node1" presStyleIdx="1" presStyleCnt="4">
        <dgm:presLayoutVars>
          <dgm:chMax val="0"/>
          <dgm:bulletEnabled val="1"/>
        </dgm:presLayoutVars>
      </dgm:prSet>
      <dgm:spPr/>
    </dgm:pt>
    <dgm:pt modelId="{C608F2AA-1D4F-4C04-9A33-0073BFC402A2}" type="pres">
      <dgm:prSet presAssocID="{F487185C-9D8B-411C-B977-CD76D538FE94}" presName="negativeSpace" presStyleCnt="0"/>
      <dgm:spPr/>
    </dgm:pt>
    <dgm:pt modelId="{3ABA12BF-AC5A-400F-9A12-3B8E81B7B9CB}" type="pres">
      <dgm:prSet presAssocID="{F487185C-9D8B-411C-B977-CD76D538FE94}" presName="childText" presStyleLbl="conFgAcc1" presStyleIdx="1" presStyleCnt="4">
        <dgm:presLayoutVars>
          <dgm:bulletEnabled val="1"/>
        </dgm:presLayoutVars>
      </dgm:prSet>
      <dgm:spPr/>
    </dgm:pt>
    <dgm:pt modelId="{1F215DD2-7D29-472B-9976-CC915E4D141E}" type="pres">
      <dgm:prSet presAssocID="{FC12E053-12B7-4317-B746-39B0C208C3A0}" presName="spaceBetweenRectangles" presStyleCnt="0"/>
      <dgm:spPr/>
    </dgm:pt>
    <dgm:pt modelId="{77DD210D-A35B-4E73-A693-50CFE981A48A}" type="pres">
      <dgm:prSet presAssocID="{48F41DEF-82A3-435B-BB55-33F2E3F280C4}" presName="parentLin" presStyleCnt="0"/>
      <dgm:spPr/>
    </dgm:pt>
    <dgm:pt modelId="{39F82BF8-1525-4472-86F3-A1206CF351BB}" type="pres">
      <dgm:prSet presAssocID="{48F41DEF-82A3-435B-BB55-33F2E3F280C4}" presName="parentLeftMargin" presStyleLbl="node1" presStyleIdx="1" presStyleCnt="4"/>
      <dgm:spPr/>
    </dgm:pt>
    <dgm:pt modelId="{CF32A1C1-97BC-4431-8C8A-466DBFA77ED1}" type="pres">
      <dgm:prSet presAssocID="{48F41DEF-82A3-435B-BB55-33F2E3F280C4}" presName="parentText" presStyleLbl="node1" presStyleIdx="2" presStyleCnt="4">
        <dgm:presLayoutVars>
          <dgm:chMax val="0"/>
          <dgm:bulletEnabled val="1"/>
        </dgm:presLayoutVars>
      </dgm:prSet>
      <dgm:spPr/>
    </dgm:pt>
    <dgm:pt modelId="{B41717BC-C273-41D3-98DE-EE2D7B4C258E}" type="pres">
      <dgm:prSet presAssocID="{48F41DEF-82A3-435B-BB55-33F2E3F280C4}" presName="negativeSpace" presStyleCnt="0"/>
      <dgm:spPr/>
    </dgm:pt>
    <dgm:pt modelId="{CE8AAB4A-C912-4BB7-AE58-0E578A54DA21}" type="pres">
      <dgm:prSet presAssocID="{48F41DEF-82A3-435B-BB55-33F2E3F280C4}" presName="childText" presStyleLbl="conFgAcc1" presStyleIdx="2" presStyleCnt="4">
        <dgm:presLayoutVars>
          <dgm:bulletEnabled val="1"/>
        </dgm:presLayoutVars>
      </dgm:prSet>
      <dgm:spPr/>
    </dgm:pt>
    <dgm:pt modelId="{4A6B6474-83B2-40A0-8B91-CE86ECD63846}" type="pres">
      <dgm:prSet presAssocID="{50C72225-9DCB-42C5-BC03-6EFDBAD9A435}" presName="spaceBetweenRectangles" presStyleCnt="0"/>
      <dgm:spPr/>
    </dgm:pt>
    <dgm:pt modelId="{4C4B1AB6-A4ED-4983-AF12-31CBCBBD5DBA}" type="pres">
      <dgm:prSet presAssocID="{2C6DB972-ADEA-43EE-B37D-38290C5E21C0}" presName="parentLin" presStyleCnt="0"/>
      <dgm:spPr/>
    </dgm:pt>
    <dgm:pt modelId="{A52B3DA4-9D9A-4F08-810C-E637616412FD}" type="pres">
      <dgm:prSet presAssocID="{2C6DB972-ADEA-43EE-B37D-38290C5E21C0}" presName="parentLeftMargin" presStyleLbl="node1" presStyleIdx="2" presStyleCnt="4"/>
      <dgm:spPr/>
    </dgm:pt>
    <dgm:pt modelId="{AB16EC34-224E-4C63-86BB-037E913B187C}" type="pres">
      <dgm:prSet presAssocID="{2C6DB972-ADEA-43EE-B37D-38290C5E21C0}" presName="parentText" presStyleLbl="node1" presStyleIdx="3" presStyleCnt="4">
        <dgm:presLayoutVars>
          <dgm:chMax val="0"/>
          <dgm:bulletEnabled val="1"/>
        </dgm:presLayoutVars>
      </dgm:prSet>
      <dgm:spPr/>
    </dgm:pt>
    <dgm:pt modelId="{84D7045B-9EEE-4889-BD8B-71ED643E51D5}" type="pres">
      <dgm:prSet presAssocID="{2C6DB972-ADEA-43EE-B37D-38290C5E21C0}" presName="negativeSpace" presStyleCnt="0"/>
      <dgm:spPr/>
    </dgm:pt>
    <dgm:pt modelId="{CA46723F-BBB0-44BB-918B-E55757FB49FC}" type="pres">
      <dgm:prSet presAssocID="{2C6DB972-ADEA-43EE-B37D-38290C5E21C0}" presName="childText" presStyleLbl="conFgAcc1" presStyleIdx="3" presStyleCnt="4">
        <dgm:presLayoutVars>
          <dgm:bulletEnabled val="1"/>
        </dgm:presLayoutVars>
      </dgm:prSet>
      <dgm:spPr/>
    </dgm:pt>
  </dgm:ptLst>
  <dgm:cxnLst>
    <dgm:cxn modelId="{6835C541-5D55-4744-A20D-D5394E76464A}" type="presOf" srcId="{B6F2DA2C-D3AC-45F4-9E50-A238CCA762CA}" destId="{09AFD5F1-AD03-4A61-A9B5-393BFC11B70E}" srcOrd="1" destOrd="0" presId="urn:microsoft.com/office/officeart/2005/8/layout/list1"/>
    <dgm:cxn modelId="{C93F254D-F7E8-40F7-B26E-BF9F82FDFC4E}" type="presOf" srcId="{2C6DB972-ADEA-43EE-B37D-38290C5E21C0}" destId="{AB16EC34-224E-4C63-86BB-037E913B187C}" srcOrd="1" destOrd="0" presId="urn:microsoft.com/office/officeart/2005/8/layout/list1"/>
    <dgm:cxn modelId="{6986DC4F-59B3-4930-AEFF-60783EEF02DE}" type="presOf" srcId="{F487185C-9D8B-411C-B977-CD76D538FE94}" destId="{510A797C-2446-4A19-A12E-11755C3C4622}" srcOrd="1" destOrd="0" presId="urn:microsoft.com/office/officeart/2005/8/layout/list1"/>
    <dgm:cxn modelId="{2057FA54-A421-41C2-B9BE-187A1E909C8B}" srcId="{3D0EF05E-0AE5-4CC7-A34D-D0091F4E0D56}" destId="{2C6DB972-ADEA-43EE-B37D-38290C5E21C0}" srcOrd="3" destOrd="0" parTransId="{2E9C4CC8-BF8F-43D9-B2ED-1DF32A293F45}" sibTransId="{243495E8-2016-4788-811E-6A4D93DA9C9B}"/>
    <dgm:cxn modelId="{51C8AF5A-4983-4BF4-AEBA-99468885793E}" type="presOf" srcId="{48F41DEF-82A3-435B-BB55-33F2E3F280C4}" destId="{39F82BF8-1525-4472-86F3-A1206CF351BB}" srcOrd="0" destOrd="0" presId="urn:microsoft.com/office/officeart/2005/8/layout/list1"/>
    <dgm:cxn modelId="{BB3EC37B-1419-4360-917E-F725DC72545F}" type="presOf" srcId="{3D0EF05E-0AE5-4CC7-A34D-D0091F4E0D56}" destId="{F5B1445B-4D20-47F3-B6F4-A16468926A81}" srcOrd="0" destOrd="0" presId="urn:microsoft.com/office/officeart/2005/8/layout/list1"/>
    <dgm:cxn modelId="{8BD04589-60FC-4CCA-9FE8-AC9422491D38}" srcId="{3D0EF05E-0AE5-4CC7-A34D-D0091F4E0D56}" destId="{B6F2DA2C-D3AC-45F4-9E50-A238CCA762CA}" srcOrd="0" destOrd="0" parTransId="{372E24EA-69AD-497D-9778-10229AAEEF2D}" sibTransId="{04ACFCE2-9D44-4808-9915-96ED83D8B8FC}"/>
    <dgm:cxn modelId="{852E6F8D-E904-4913-8EBB-32C402D07F42}" type="presOf" srcId="{F487185C-9D8B-411C-B977-CD76D538FE94}" destId="{32A90EB5-6270-4107-B7AC-7756172AF133}" srcOrd="0" destOrd="0" presId="urn:microsoft.com/office/officeart/2005/8/layout/list1"/>
    <dgm:cxn modelId="{7C4F05C8-899D-49F7-BB91-A51E518D7CCE}" type="presOf" srcId="{B6F2DA2C-D3AC-45F4-9E50-A238CCA762CA}" destId="{0F2E72C6-1F26-4270-9F62-762D96917A3E}" srcOrd="0" destOrd="0" presId="urn:microsoft.com/office/officeart/2005/8/layout/list1"/>
    <dgm:cxn modelId="{43B471DE-1DCE-4E0A-B62E-6CF829454B20}" srcId="{3D0EF05E-0AE5-4CC7-A34D-D0091F4E0D56}" destId="{F487185C-9D8B-411C-B977-CD76D538FE94}" srcOrd="1" destOrd="0" parTransId="{E2F944B1-75DE-495E-A876-0A58E308A567}" sibTransId="{FC12E053-12B7-4317-B746-39B0C208C3A0}"/>
    <dgm:cxn modelId="{AE767EE2-097B-4224-9D5C-AE21A0F5D366}" type="presOf" srcId="{48F41DEF-82A3-435B-BB55-33F2E3F280C4}" destId="{CF32A1C1-97BC-4431-8C8A-466DBFA77ED1}" srcOrd="1" destOrd="0" presId="urn:microsoft.com/office/officeart/2005/8/layout/list1"/>
    <dgm:cxn modelId="{FCFBAAE9-1EEF-43D9-8BFA-40531041C270}" type="presOf" srcId="{2C6DB972-ADEA-43EE-B37D-38290C5E21C0}" destId="{A52B3DA4-9D9A-4F08-810C-E637616412FD}" srcOrd="0" destOrd="0" presId="urn:microsoft.com/office/officeart/2005/8/layout/list1"/>
    <dgm:cxn modelId="{1714B0F6-6433-4703-8953-35F2983990E9}" srcId="{3D0EF05E-0AE5-4CC7-A34D-D0091F4E0D56}" destId="{48F41DEF-82A3-435B-BB55-33F2E3F280C4}" srcOrd="2" destOrd="0" parTransId="{0FC0A0D2-CE4F-419E-85C5-FA53C071DE19}" sibTransId="{50C72225-9DCB-42C5-BC03-6EFDBAD9A435}"/>
    <dgm:cxn modelId="{A2D40D8E-A101-4D76-80C0-CA8721DE1358}" type="presParOf" srcId="{F5B1445B-4D20-47F3-B6F4-A16468926A81}" destId="{2FC8E78C-14EE-4B60-95F6-E6BFF95EF5F7}" srcOrd="0" destOrd="0" presId="urn:microsoft.com/office/officeart/2005/8/layout/list1"/>
    <dgm:cxn modelId="{B9FB17F4-E417-4040-B6D0-A3FBC5E23DBB}" type="presParOf" srcId="{2FC8E78C-14EE-4B60-95F6-E6BFF95EF5F7}" destId="{0F2E72C6-1F26-4270-9F62-762D96917A3E}" srcOrd="0" destOrd="0" presId="urn:microsoft.com/office/officeart/2005/8/layout/list1"/>
    <dgm:cxn modelId="{8DD07819-D9E0-43AB-9DF6-2450802FED5E}" type="presParOf" srcId="{2FC8E78C-14EE-4B60-95F6-E6BFF95EF5F7}" destId="{09AFD5F1-AD03-4A61-A9B5-393BFC11B70E}" srcOrd="1" destOrd="0" presId="urn:microsoft.com/office/officeart/2005/8/layout/list1"/>
    <dgm:cxn modelId="{4FE7C06E-99B7-4FA3-8564-07AE9B86C79A}" type="presParOf" srcId="{F5B1445B-4D20-47F3-B6F4-A16468926A81}" destId="{B11AD21E-007F-4326-B2C0-D6EA2C65A2F2}" srcOrd="1" destOrd="0" presId="urn:microsoft.com/office/officeart/2005/8/layout/list1"/>
    <dgm:cxn modelId="{87E815E7-5B32-4FB5-8D54-97E76DFCEB66}" type="presParOf" srcId="{F5B1445B-4D20-47F3-B6F4-A16468926A81}" destId="{499D6D09-5B1D-499E-A88C-483B7B34E4F8}" srcOrd="2" destOrd="0" presId="urn:microsoft.com/office/officeart/2005/8/layout/list1"/>
    <dgm:cxn modelId="{E0F80B2E-CDC4-402C-8014-9B91EBE9AC2E}" type="presParOf" srcId="{F5B1445B-4D20-47F3-B6F4-A16468926A81}" destId="{1E2D5152-ED80-4A35-89DB-9915758B7E50}" srcOrd="3" destOrd="0" presId="urn:microsoft.com/office/officeart/2005/8/layout/list1"/>
    <dgm:cxn modelId="{545A0CB3-B648-4623-B7FC-38DD1A46C8FF}" type="presParOf" srcId="{F5B1445B-4D20-47F3-B6F4-A16468926A81}" destId="{D7AC0EB6-B4C3-4CBE-AB64-8AA0C3F4EDB0}" srcOrd="4" destOrd="0" presId="urn:microsoft.com/office/officeart/2005/8/layout/list1"/>
    <dgm:cxn modelId="{C1F8328C-16C8-4A3B-A72E-8A8F6BBE216E}" type="presParOf" srcId="{D7AC0EB6-B4C3-4CBE-AB64-8AA0C3F4EDB0}" destId="{32A90EB5-6270-4107-B7AC-7756172AF133}" srcOrd="0" destOrd="0" presId="urn:microsoft.com/office/officeart/2005/8/layout/list1"/>
    <dgm:cxn modelId="{C053054A-20CE-4026-AA05-97A66A6D67C0}" type="presParOf" srcId="{D7AC0EB6-B4C3-4CBE-AB64-8AA0C3F4EDB0}" destId="{510A797C-2446-4A19-A12E-11755C3C4622}" srcOrd="1" destOrd="0" presId="urn:microsoft.com/office/officeart/2005/8/layout/list1"/>
    <dgm:cxn modelId="{2FA0FFE7-2552-4CDC-863D-93F0C5472AEF}" type="presParOf" srcId="{F5B1445B-4D20-47F3-B6F4-A16468926A81}" destId="{C608F2AA-1D4F-4C04-9A33-0073BFC402A2}" srcOrd="5" destOrd="0" presId="urn:microsoft.com/office/officeart/2005/8/layout/list1"/>
    <dgm:cxn modelId="{51D8B4EA-BB6A-407A-81DA-A258472976B1}" type="presParOf" srcId="{F5B1445B-4D20-47F3-B6F4-A16468926A81}" destId="{3ABA12BF-AC5A-400F-9A12-3B8E81B7B9CB}" srcOrd="6" destOrd="0" presId="urn:microsoft.com/office/officeart/2005/8/layout/list1"/>
    <dgm:cxn modelId="{18A6FD1B-4867-4652-A324-DD5489C54C02}" type="presParOf" srcId="{F5B1445B-4D20-47F3-B6F4-A16468926A81}" destId="{1F215DD2-7D29-472B-9976-CC915E4D141E}" srcOrd="7" destOrd="0" presId="urn:microsoft.com/office/officeart/2005/8/layout/list1"/>
    <dgm:cxn modelId="{672D1825-B7E7-4AFD-96D7-A9BF2A80CD2D}" type="presParOf" srcId="{F5B1445B-4D20-47F3-B6F4-A16468926A81}" destId="{77DD210D-A35B-4E73-A693-50CFE981A48A}" srcOrd="8" destOrd="0" presId="urn:microsoft.com/office/officeart/2005/8/layout/list1"/>
    <dgm:cxn modelId="{4B21AB38-5FB7-4F29-9B41-C870C2BCA7A6}" type="presParOf" srcId="{77DD210D-A35B-4E73-A693-50CFE981A48A}" destId="{39F82BF8-1525-4472-86F3-A1206CF351BB}" srcOrd="0" destOrd="0" presId="urn:microsoft.com/office/officeart/2005/8/layout/list1"/>
    <dgm:cxn modelId="{B46F87DE-B77E-4B6E-B414-A85BBEB168BD}" type="presParOf" srcId="{77DD210D-A35B-4E73-A693-50CFE981A48A}" destId="{CF32A1C1-97BC-4431-8C8A-466DBFA77ED1}" srcOrd="1" destOrd="0" presId="urn:microsoft.com/office/officeart/2005/8/layout/list1"/>
    <dgm:cxn modelId="{56645310-33F6-40A3-8185-4677696D9A4F}" type="presParOf" srcId="{F5B1445B-4D20-47F3-B6F4-A16468926A81}" destId="{B41717BC-C273-41D3-98DE-EE2D7B4C258E}" srcOrd="9" destOrd="0" presId="urn:microsoft.com/office/officeart/2005/8/layout/list1"/>
    <dgm:cxn modelId="{3370D660-D5AF-410E-AFB7-BA7AA56228D9}" type="presParOf" srcId="{F5B1445B-4D20-47F3-B6F4-A16468926A81}" destId="{CE8AAB4A-C912-4BB7-AE58-0E578A54DA21}" srcOrd="10" destOrd="0" presId="urn:microsoft.com/office/officeart/2005/8/layout/list1"/>
    <dgm:cxn modelId="{F4074A8C-3067-47AE-A26A-A684D17EB0FD}" type="presParOf" srcId="{F5B1445B-4D20-47F3-B6F4-A16468926A81}" destId="{4A6B6474-83B2-40A0-8B91-CE86ECD63846}" srcOrd="11" destOrd="0" presId="urn:microsoft.com/office/officeart/2005/8/layout/list1"/>
    <dgm:cxn modelId="{ECA48BBD-2D47-4176-9D65-C9CC31E10BC9}" type="presParOf" srcId="{F5B1445B-4D20-47F3-B6F4-A16468926A81}" destId="{4C4B1AB6-A4ED-4983-AF12-31CBCBBD5DBA}" srcOrd="12" destOrd="0" presId="urn:microsoft.com/office/officeart/2005/8/layout/list1"/>
    <dgm:cxn modelId="{CCCAE731-61D6-4BC8-987C-FF76F0CE1783}" type="presParOf" srcId="{4C4B1AB6-A4ED-4983-AF12-31CBCBBD5DBA}" destId="{A52B3DA4-9D9A-4F08-810C-E637616412FD}" srcOrd="0" destOrd="0" presId="urn:microsoft.com/office/officeart/2005/8/layout/list1"/>
    <dgm:cxn modelId="{62C01A0C-4EAC-4A75-BCE8-733987598C90}" type="presParOf" srcId="{4C4B1AB6-A4ED-4983-AF12-31CBCBBD5DBA}" destId="{AB16EC34-224E-4C63-86BB-037E913B187C}" srcOrd="1" destOrd="0" presId="urn:microsoft.com/office/officeart/2005/8/layout/list1"/>
    <dgm:cxn modelId="{21F6D451-5019-43E5-99B8-50EC89033B94}" type="presParOf" srcId="{F5B1445B-4D20-47F3-B6F4-A16468926A81}" destId="{84D7045B-9EEE-4889-BD8B-71ED643E51D5}" srcOrd="13" destOrd="0" presId="urn:microsoft.com/office/officeart/2005/8/layout/list1"/>
    <dgm:cxn modelId="{B5F965F1-6E48-47D0-814F-1089BF7E4DD3}" type="presParOf" srcId="{F5B1445B-4D20-47F3-B6F4-A16468926A81}" destId="{CA46723F-BBB0-44BB-918B-E55757FB49F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22A8CC-5431-462D-BA43-F107DDBDB69F}" type="doc">
      <dgm:prSet loTypeId="urn:microsoft.com/office/officeart/2009/3/layout/SubStepProcess" loCatId="process" qsTypeId="urn:microsoft.com/office/officeart/2005/8/quickstyle/simple1" qsCatId="simple" csTypeId="urn:microsoft.com/office/officeart/2005/8/colors/accent0_1" csCatId="mainScheme" phldr="1"/>
      <dgm:spPr/>
      <dgm:t>
        <a:bodyPr/>
        <a:lstStyle/>
        <a:p>
          <a:endParaRPr lang="en-US"/>
        </a:p>
      </dgm:t>
    </dgm:pt>
    <dgm:pt modelId="{CFEC74A6-A030-4753-9395-E0FAFEEA3A7C}">
      <dgm:prSet phldrT="[Text]"/>
      <dgm:spPr/>
      <dgm:t>
        <a:bodyPr/>
        <a:lstStyle/>
        <a:p>
          <a:r>
            <a:rPr lang="en-US"/>
            <a:t>Flexible Work Arrangement</a:t>
          </a:r>
        </a:p>
      </dgm:t>
    </dgm:pt>
    <dgm:pt modelId="{40C408D2-BC09-446A-8E59-C365639604B7}" type="parTrans" cxnId="{3AA0435A-58F7-4126-B3A4-07D84135D9A5}">
      <dgm:prSet/>
      <dgm:spPr/>
      <dgm:t>
        <a:bodyPr/>
        <a:lstStyle/>
        <a:p>
          <a:endParaRPr lang="en-US"/>
        </a:p>
      </dgm:t>
    </dgm:pt>
    <dgm:pt modelId="{B210C79E-DFDD-4D72-BEA2-58061CDE46D3}" type="sibTrans" cxnId="{3AA0435A-58F7-4126-B3A4-07D84135D9A5}">
      <dgm:prSet/>
      <dgm:spPr/>
      <dgm:t>
        <a:bodyPr/>
        <a:lstStyle/>
        <a:p>
          <a:endParaRPr lang="en-US"/>
        </a:p>
      </dgm:t>
    </dgm:pt>
    <dgm:pt modelId="{F7BD8771-919E-4135-9AF9-14415067BBBF}">
      <dgm:prSet phldrT="[Text]"/>
      <dgm:spPr/>
      <dgm:t>
        <a:bodyPr/>
        <a:lstStyle/>
        <a:p>
          <a:r>
            <a:rPr lang="en-US"/>
            <a:t>Job Satisfacion</a:t>
          </a:r>
        </a:p>
      </dgm:t>
    </dgm:pt>
    <dgm:pt modelId="{0C5E6ABE-1E9D-422C-A5FB-73C5072B7254}" type="parTrans" cxnId="{45AA0FB6-0E6B-4B4E-9842-A4EF3C658100}">
      <dgm:prSet/>
      <dgm:spPr/>
      <dgm:t>
        <a:bodyPr/>
        <a:lstStyle/>
        <a:p>
          <a:endParaRPr lang="en-US"/>
        </a:p>
      </dgm:t>
    </dgm:pt>
    <dgm:pt modelId="{FFC14995-8284-404A-B570-593A620FADC8}" type="sibTrans" cxnId="{45AA0FB6-0E6B-4B4E-9842-A4EF3C658100}">
      <dgm:prSet/>
      <dgm:spPr/>
      <dgm:t>
        <a:bodyPr/>
        <a:lstStyle/>
        <a:p>
          <a:endParaRPr lang="en-US"/>
        </a:p>
      </dgm:t>
    </dgm:pt>
    <dgm:pt modelId="{2F1D428E-958B-486B-9764-81898B763F6C}">
      <dgm:prSet phldrT="[Text]"/>
      <dgm:spPr/>
      <dgm:t>
        <a:bodyPr/>
        <a:lstStyle/>
        <a:p>
          <a:r>
            <a:rPr lang="en-US"/>
            <a:t>Task Commitment</a:t>
          </a:r>
        </a:p>
      </dgm:t>
    </dgm:pt>
    <dgm:pt modelId="{89C7DF1F-A9BD-4A58-933E-DD9F1F086129}" type="parTrans" cxnId="{075F7A9A-766F-4BED-8E7C-92B6F2CECF14}">
      <dgm:prSet/>
      <dgm:spPr/>
      <dgm:t>
        <a:bodyPr/>
        <a:lstStyle/>
        <a:p>
          <a:endParaRPr lang="en-US"/>
        </a:p>
      </dgm:t>
    </dgm:pt>
    <dgm:pt modelId="{DD06F77C-B226-43FA-BEAE-E4EA928012AF}" type="sibTrans" cxnId="{075F7A9A-766F-4BED-8E7C-92B6F2CECF14}">
      <dgm:prSet/>
      <dgm:spPr/>
      <dgm:t>
        <a:bodyPr/>
        <a:lstStyle/>
        <a:p>
          <a:endParaRPr lang="en-US"/>
        </a:p>
      </dgm:t>
    </dgm:pt>
    <dgm:pt modelId="{52BAD0A1-8A83-488F-80DC-2C6AAE6802B7}">
      <dgm:prSet phldrT="[Text]"/>
      <dgm:spPr/>
      <dgm:t>
        <a:bodyPr/>
        <a:lstStyle/>
        <a:p>
          <a:r>
            <a:rPr lang="en-US"/>
            <a:t>Financial Reward</a:t>
          </a:r>
        </a:p>
      </dgm:t>
    </dgm:pt>
    <dgm:pt modelId="{BDC54DF7-20E9-4197-993B-0F976BBA5CF9}" type="parTrans" cxnId="{C51626A4-12DE-4E0F-BCE7-22F881C4511C}">
      <dgm:prSet/>
      <dgm:spPr/>
      <dgm:t>
        <a:bodyPr/>
        <a:lstStyle/>
        <a:p>
          <a:endParaRPr lang="en-US"/>
        </a:p>
      </dgm:t>
    </dgm:pt>
    <dgm:pt modelId="{4EE8F654-B32F-4B5A-B408-FBCD96159F2C}" type="sibTrans" cxnId="{C51626A4-12DE-4E0F-BCE7-22F881C4511C}">
      <dgm:prSet/>
      <dgm:spPr/>
      <dgm:t>
        <a:bodyPr/>
        <a:lstStyle/>
        <a:p>
          <a:endParaRPr lang="en-US"/>
        </a:p>
      </dgm:t>
    </dgm:pt>
    <dgm:pt modelId="{DC963703-FB2C-4261-9AA2-017FD671F720}">
      <dgm:prSet phldrT="[Text]"/>
      <dgm:spPr/>
      <dgm:t>
        <a:bodyPr/>
        <a:lstStyle/>
        <a:p>
          <a:r>
            <a:rPr lang="en-US"/>
            <a:t>Employee Centric Approach</a:t>
          </a:r>
        </a:p>
      </dgm:t>
    </dgm:pt>
    <dgm:pt modelId="{78AA7979-5B81-415C-BBF4-CF1751040EF5}" type="parTrans" cxnId="{97A9EB82-7C51-4F3E-A950-085BC201DC8A}">
      <dgm:prSet/>
      <dgm:spPr/>
      <dgm:t>
        <a:bodyPr/>
        <a:lstStyle/>
        <a:p>
          <a:endParaRPr lang="en-US"/>
        </a:p>
      </dgm:t>
    </dgm:pt>
    <dgm:pt modelId="{4A4E82BA-C5B9-4151-9331-DA321484A461}" type="sibTrans" cxnId="{97A9EB82-7C51-4F3E-A950-085BC201DC8A}">
      <dgm:prSet/>
      <dgm:spPr/>
      <dgm:t>
        <a:bodyPr/>
        <a:lstStyle/>
        <a:p>
          <a:endParaRPr lang="en-US"/>
        </a:p>
      </dgm:t>
    </dgm:pt>
    <dgm:pt modelId="{02429A3D-2AAD-4C4B-BDAA-E4766E103BDB}" type="pres">
      <dgm:prSet presAssocID="{4522A8CC-5431-462D-BA43-F107DDBDB69F}" presName="Name0" presStyleCnt="0">
        <dgm:presLayoutVars>
          <dgm:chMax val="7"/>
          <dgm:dir/>
          <dgm:animOne val="branch"/>
        </dgm:presLayoutVars>
      </dgm:prSet>
      <dgm:spPr/>
    </dgm:pt>
    <dgm:pt modelId="{1CAAED9E-6DD6-45E2-9DB1-7611D683C3A4}" type="pres">
      <dgm:prSet presAssocID="{CFEC74A6-A030-4753-9395-E0FAFEEA3A7C}" presName="parTx1" presStyleLbl="node1" presStyleIdx="0" presStyleCnt="3"/>
      <dgm:spPr/>
    </dgm:pt>
    <dgm:pt modelId="{330F63A0-D21D-4AFA-9708-40A3964D5615}" type="pres">
      <dgm:prSet presAssocID="{CFEC74A6-A030-4753-9395-E0FAFEEA3A7C}" presName="spPre1" presStyleCnt="0"/>
      <dgm:spPr/>
    </dgm:pt>
    <dgm:pt modelId="{076D74BD-6E56-40A9-A3BF-974B5FDEDD2F}" type="pres">
      <dgm:prSet presAssocID="{CFEC74A6-A030-4753-9395-E0FAFEEA3A7C}" presName="chLin1" presStyleCnt="0"/>
      <dgm:spPr/>
    </dgm:pt>
    <dgm:pt modelId="{2A4AA98E-0D90-420E-8825-E8F4AAAA8DF4}" type="pres">
      <dgm:prSet presAssocID="{0C5E6ABE-1E9D-422C-A5FB-73C5072B7254}" presName="Name11" presStyleLbl="parChTrans1D1" presStyleIdx="0" presStyleCnt="8"/>
      <dgm:spPr/>
    </dgm:pt>
    <dgm:pt modelId="{E4E8376B-132C-4645-8F0F-A5A38EA42239}" type="pres">
      <dgm:prSet presAssocID="{0C5E6ABE-1E9D-422C-A5FB-73C5072B7254}" presName="Name31" presStyleLbl="parChTrans1D1" presStyleIdx="1" presStyleCnt="8"/>
      <dgm:spPr/>
    </dgm:pt>
    <dgm:pt modelId="{7E876B1F-9665-4A46-9ACD-437276F1E78E}" type="pres">
      <dgm:prSet presAssocID="{F7BD8771-919E-4135-9AF9-14415067BBBF}" presName="txAndLines1" presStyleCnt="0"/>
      <dgm:spPr/>
    </dgm:pt>
    <dgm:pt modelId="{906136EA-D52D-4782-8B3B-2E2021654253}" type="pres">
      <dgm:prSet presAssocID="{F7BD8771-919E-4135-9AF9-14415067BBBF}" presName="anchor1" presStyleCnt="0"/>
      <dgm:spPr/>
    </dgm:pt>
    <dgm:pt modelId="{74E81D82-D518-4512-BF33-316F3E08E8B4}" type="pres">
      <dgm:prSet presAssocID="{F7BD8771-919E-4135-9AF9-14415067BBBF}" presName="backup1" presStyleCnt="0"/>
      <dgm:spPr/>
    </dgm:pt>
    <dgm:pt modelId="{B2041F49-700E-4E55-A37E-E13D68B532C3}" type="pres">
      <dgm:prSet presAssocID="{F7BD8771-919E-4135-9AF9-14415067BBBF}" presName="preLine1" presStyleLbl="parChTrans1D1" presStyleIdx="2" presStyleCnt="8"/>
      <dgm:spPr/>
    </dgm:pt>
    <dgm:pt modelId="{81F92D13-F910-4FBD-B7A3-635D5E022C93}" type="pres">
      <dgm:prSet presAssocID="{F7BD8771-919E-4135-9AF9-14415067BBBF}" presName="desTx1" presStyleLbl="revTx" presStyleIdx="0" presStyleCnt="0">
        <dgm:presLayoutVars>
          <dgm:bulletEnabled val="1"/>
        </dgm:presLayoutVars>
      </dgm:prSet>
      <dgm:spPr/>
    </dgm:pt>
    <dgm:pt modelId="{8B02DA33-1153-4F67-88E4-30BE3CF346C4}" type="pres">
      <dgm:prSet presAssocID="{F7BD8771-919E-4135-9AF9-14415067BBBF}" presName="postLine1" presStyleLbl="parChTrans1D1" presStyleIdx="3" presStyleCnt="8"/>
      <dgm:spPr/>
    </dgm:pt>
    <dgm:pt modelId="{2B61F6F8-4E22-48CB-AECD-680263883F9F}" type="pres">
      <dgm:prSet presAssocID="{89C7DF1F-A9BD-4A58-933E-DD9F1F086129}" presName="Name11" presStyleLbl="parChTrans1D1" presStyleIdx="4" presStyleCnt="8"/>
      <dgm:spPr/>
    </dgm:pt>
    <dgm:pt modelId="{3765EBBB-434A-4AB2-B5BB-06E0A08D80FE}" type="pres">
      <dgm:prSet presAssocID="{89C7DF1F-A9BD-4A58-933E-DD9F1F086129}" presName="Name31" presStyleLbl="parChTrans1D1" presStyleIdx="5" presStyleCnt="8"/>
      <dgm:spPr/>
    </dgm:pt>
    <dgm:pt modelId="{A2F24457-40E7-4835-B26D-D17D3AD97FE2}" type="pres">
      <dgm:prSet presAssocID="{2F1D428E-958B-486B-9764-81898B763F6C}" presName="txAndLines1" presStyleCnt="0"/>
      <dgm:spPr/>
    </dgm:pt>
    <dgm:pt modelId="{7F1E7D1E-F0A3-41F1-8938-04262FF755A0}" type="pres">
      <dgm:prSet presAssocID="{2F1D428E-958B-486B-9764-81898B763F6C}" presName="anchor1" presStyleCnt="0"/>
      <dgm:spPr/>
    </dgm:pt>
    <dgm:pt modelId="{04D760B9-22DE-4C80-8AB9-705987DC4CEC}" type="pres">
      <dgm:prSet presAssocID="{2F1D428E-958B-486B-9764-81898B763F6C}" presName="backup1" presStyleCnt="0"/>
      <dgm:spPr/>
    </dgm:pt>
    <dgm:pt modelId="{E3014F8C-40F4-420B-9D2C-FB36E9F0C913}" type="pres">
      <dgm:prSet presAssocID="{2F1D428E-958B-486B-9764-81898B763F6C}" presName="preLine1" presStyleLbl="parChTrans1D1" presStyleIdx="6" presStyleCnt="8"/>
      <dgm:spPr/>
    </dgm:pt>
    <dgm:pt modelId="{767A2514-F1DA-403F-9B6A-507B7BBDA19B}" type="pres">
      <dgm:prSet presAssocID="{2F1D428E-958B-486B-9764-81898B763F6C}" presName="desTx1" presStyleLbl="revTx" presStyleIdx="0" presStyleCnt="0">
        <dgm:presLayoutVars>
          <dgm:bulletEnabled val="1"/>
        </dgm:presLayoutVars>
      </dgm:prSet>
      <dgm:spPr/>
    </dgm:pt>
    <dgm:pt modelId="{BC749FCC-C6FB-489E-9A99-5F7038D9EC92}" type="pres">
      <dgm:prSet presAssocID="{2F1D428E-958B-486B-9764-81898B763F6C}" presName="postLine1" presStyleLbl="parChTrans1D1" presStyleIdx="7" presStyleCnt="8"/>
      <dgm:spPr/>
    </dgm:pt>
    <dgm:pt modelId="{BAEA77AA-271D-4492-8ABB-6CAA4D3A4DD0}" type="pres">
      <dgm:prSet presAssocID="{CFEC74A6-A030-4753-9395-E0FAFEEA3A7C}" presName="spPost1" presStyleCnt="0"/>
      <dgm:spPr/>
    </dgm:pt>
    <dgm:pt modelId="{CA366A39-AE80-4299-B8C7-99B5CE05D8C7}" type="pres">
      <dgm:prSet presAssocID="{52BAD0A1-8A83-488F-80DC-2C6AAE6802B7}" presName="parTx2" presStyleLbl="node1" presStyleIdx="1" presStyleCnt="3"/>
      <dgm:spPr/>
    </dgm:pt>
    <dgm:pt modelId="{14567342-066A-4FB5-B1EA-556A20D7F332}" type="pres">
      <dgm:prSet presAssocID="{DC963703-FB2C-4261-9AA2-017FD671F720}" presName="parTx3" presStyleLbl="node1" presStyleIdx="2" presStyleCnt="3"/>
      <dgm:spPr/>
    </dgm:pt>
  </dgm:ptLst>
  <dgm:cxnLst>
    <dgm:cxn modelId="{2DB8501F-BDD4-43C4-B1AF-26949452E5AB}" type="presOf" srcId="{52BAD0A1-8A83-488F-80DC-2C6AAE6802B7}" destId="{CA366A39-AE80-4299-B8C7-99B5CE05D8C7}" srcOrd="0" destOrd="0" presId="urn:microsoft.com/office/officeart/2009/3/layout/SubStepProcess"/>
    <dgm:cxn modelId="{6B0C1B70-D7BD-4BD4-ADEA-BE34429E8443}" type="presOf" srcId="{CFEC74A6-A030-4753-9395-E0FAFEEA3A7C}" destId="{1CAAED9E-6DD6-45E2-9DB1-7611D683C3A4}" srcOrd="0" destOrd="0" presId="urn:microsoft.com/office/officeart/2009/3/layout/SubStepProcess"/>
    <dgm:cxn modelId="{22409078-26B4-49CD-AED5-218083AD1903}" type="presOf" srcId="{DC963703-FB2C-4261-9AA2-017FD671F720}" destId="{14567342-066A-4FB5-B1EA-556A20D7F332}" srcOrd="0" destOrd="0" presId="urn:microsoft.com/office/officeart/2009/3/layout/SubStepProcess"/>
    <dgm:cxn modelId="{3AA0435A-58F7-4126-B3A4-07D84135D9A5}" srcId="{4522A8CC-5431-462D-BA43-F107DDBDB69F}" destId="{CFEC74A6-A030-4753-9395-E0FAFEEA3A7C}" srcOrd="0" destOrd="0" parTransId="{40C408D2-BC09-446A-8E59-C365639604B7}" sibTransId="{B210C79E-DFDD-4D72-BEA2-58061CDE46D3}"/>
    <dgm:cxn modelId="{FF80CA5A-B720-4220-9F46-1E00F0CD1F67}" type="presOf" srcId="{F7BD8771-919E-4135-9AF9-14415067BBBF}" destId="{81F92D13-F910-4FBD-B7A3-635D5E022C93}" srcOrd="0" destOrd="0" presId="urn:microsoft.com/office/officeart/2009/3/layout/SubStepProcess"/>
    <dgm:cxn modelId="{DD76A17F-20B0-4F21-8D7B-9FB54489A487}" type="presOf" srcId="{2F1D428E-958B-486B-9764-81898B763F6C}" destId="{767A2514-F1DA-403F-9B6A-507B7BBDA19B}" srcOrd="0" destOrd="0" presId="urn:microsoft.com/office/officeart/2009/3/layout/SubStepProcess"/>
    <dgm:cxn modelId="{97A9EB82-7C51-4F3E-A950-085BC201DC8A}" srcId="{4522A8CC-5431-462D-BA43-F107DDBDB69F}" destId="{DC963703-FB2C-4261-9AA2-017FD671F720}" srcOrd="2" destOrd="0" parTransId="{78AA7979-5B81-415C-BBF4-CF1751040EF5}" sibTransId="{4A4E82BA-C5B9-4151-9331-DA321484A461}"/>
    <dgm:cxn modelId="{075F7A9A-766F-4BED-8E7C-92B6F2CECF14}" srcId="{CFEC74A6-A030-4753-9395-E0FAFEEA3A7C}" destId="{2F1D428E-958B-486B-9764-81898B763F6C}" srcOrd="1" destOrd="0" parTransId="{89C7DF1F-A9BD-4A58-933E-DD9F1F086129}" sibTransId="{DD06F77C-B226-43FA-BEAE-E4EA928012AF}"/>
    <dgm:cxn modelId="{C51626A4-12DE-4E0F-BCE7-22F881C4511C}" srcId="{4522A8CC-5431-462D-BA43-F107DDBDB69F}" destId="{52BAD0A1-8A83-488F-80DC-2C6AAE6802B7}" srcOrd="1" destOrd="0" parTransId="{BDC54DF7-20E9-4197-993B-0F976BBA5CF9}" sibTransId="{4EE8F654-B32F-4B5A-B408-FBCD96159F2C}"/>
    <dgm:cxn modelId="{45AA0FB6-0E6B-4B4E-9842-A4EF3C658100}" srcId="{CFEC74A6-A030-4753-9395-E0FAFEEA3A7C}" destId="{F7BD8771-919E-4135-9AF9-14415067BBBF}" srcOrd="0" destOrd="0" parTransId="{0C5E6ABE-1E9D-422C-A5FB-73C5072B7254}" sibTransId="{FFC14995-8284-404A-B570-593A620FADC8}"/>
    <dgm:cxn modelId="{CAA897CC-015A-4E2E-AA1A-8ED89E83FBC4}" type="presOf" srcId="{4522A8CC-5431-462D-BA43-F107DDBDB69F}" destId="{02429A3D-2AAD-4C4B-BDAA-E4766E103BDB}" srcOrd="0" destOrd="0" presId="urn:microsoft.com/office/officeart/2009/3/layout/SubStepProcess"/>
    <dgm:cxn modelId="{99B38A71-FCD9-4BF2-AF3E-BF7D748F141B}" type="presParOf" srcId="{02429A3D-2AAD-4C4B-BDAA-E4766E103BDB}" destId="{1CAAED9E-6DD6-45E2-9DB1-7611D683C3A4}" srcOrd="0" destOrd="0" presId="urn:microsoft.com/office/officeart/2009/3/layout/SubStepProcess"/>
    <dgm:cxn modelId="{56CBBAEA-5CA6-4F64-82EE-7A69B9C94EF7}" type="presParOf" srcId="{02429A3D-2AAD-4C4B-BDAA-E4766E103BDB}" destId="{330F63A0-D21D-4AFA-9708-40A3964D5615}" srcOrd="1" destOrd="0" presId="urn:microsoft.com/office/officeart/2009/3/layout/SubStepProcess"/>
    <dgm:cxn modelId="{5260758C-A2E4-42EC-9483-0BC04CFC753F}" type="presParOf" srcId="{02429A3D-2AAD-4C4B-BDAA-E4766E103BDB}" destId="{076D74BD-6E56-40A9-A3BF-974B5FDEDD2F}" srcOrd="2" destOrd="0" presId="urn:microsoft.com/office/officeart/2009/3/layout/SubStepProcess"/>
    <dgm:cxn modelId="{B4063E89-C717-4AF7-9A86-75867464706E}" type="presParOf" srcId="{076D74BD-6E56-40A9-A3BF-974B5FDEDD2F}" destId="{2A4AA98E-0D90-420E-8825-E8F4AAAA8DF4}" srcOrd="0" destOrd="0" presId="urn:microsoft.com/office/officeart/2009/3/layout/SubStepProcess"/>
    <dgm:cxn modelId="{4244ADDA-EB32-4126-A919-60DCB9EADAC4}" type="presParOf" srcId="{076D74BD-6E56-40A9-A3BF-974B5FDEDD2F}" destId="{E4E8376B-132C-4645-8F0F-A5A38EA42239}" srcOrd="1" destOrd="0" presId="urn:microsoft.com/office/officeart/2009/3/layout/SubStepProcess"/>
    <dgm:cxn modelId="{4E2D7EBA-7D77-4DBF-95E0-4B58D8B909AD}" type="presParOf" srcId="{076D74BD-6E56-40A9-A3BF-974B5FDEDD2F}" destId="{7E876B1F-9665-4A46-9ACD-437276F1E78E}" srcOrd="2" destOrd="0" presId="urn:microsoft.com/office/officeart/2009/3/layout/SubStepProcess"/>
    <dgm:cxn modelId="{4402F40C-9EF3-4CB8-8751-0DC58ECDEA31}" type="presParOf" srcId="{7E876B1F-9665-4A46-9ACD-437276F1E78E}" destId="{906136EA-D52D-4782-8B3B-2E2021654253}" srcOrd="0" destOrd="0" presId="urn:microsoft.com/office/officeart/2009/3/layout/SubStepProcess"/>
    <dgm:cxn modelId="{9E04E5E1-274C-43A3-BEC3-B293F0FD52FF}" type="presParOf" srcId="{7E876B1F-9665-4A46-9ACD-437276F1E78E}" destId="{74E81D82-D518-4512-BF33-316F3E08E8B4}" srcOrd="1" destOrd="0" presId="urn:microsoft.com/office/officeart/2009/3/layout/SubStepProcess"/>
    <dgm:cxn modelId="{8F1EA0C8-0947-4C1C-837B-0D59F906DE26}" type="presParOf" srcId="{7E876B1F-9665-4A46-9ACD-437276F1E78E}" destId="{B2041F49-700E-4E55-A37E-E13D68B532C3}" srcOrd="2" destOrd="0" presId="urn:microsoft.com/office/officeart/2009/3/layout/SubStepProcess"/>
    <dgm:cxn modelId="{E8D69857-0CAD-47B6-A671-C48FFB4EDFCC}" type="presParOf" srcId="{7E876B1F-9665-4A46-9ACD-437276F1E78E}" destId="{81F92D13-F910-4FBD-B7A3-635D5E022C93}" srcOrd="3" destOrd="0" presId="urn:microsoft.com/office/officeart/2009/3/layout/SubStepProcess"/>
    <dgm:cxn modelId="{B3D3CD6F-0708-4D2C-8E42-C01CBFB47623}" type="presParOf" srcId="{7E876B1F-9665-4A46-9ACD-437276F1E78E}" destId="{8B02DA33-1153-4F67-88E4-30BE3CF346C4}" srcOrd="4" destOrd="0" presId="urn:microsoft.com/office/officeart/2009/3/layout/SubStepProcess"/>
    <dgm:cxn modelId="{DBAEF4B6-6752-45C9-A5CD-30DCB6A3F43C}" type="presParOf" srcId="{076D74BD-6E56-40A9-A3BF-974B5FDEDD2F}" destId="{2B61F6F8-4E22-48CB-AECD-680263883F9F}" srcOrd="3" destOrd="0" presId="urn:microsoft.com/office/officeart/2009/3/layout/SubStepProcess"/>
    <dgm:cxn modelId="{08664AB3-549D-45D6-91CE-C935AA196C3D}" type="presParOf" srcId="{076D74BD-6E56-40A9-A3BF-974B5FDEDD2F}" destId="{3765EBBB-434A-4AB2-B5BB-06E0A08D80FE}" srcOrd="4" destOrd="0" presId="urn:microsoft.com/office/officeart/2009/3/layout/SubStepProcess"/>
    <dgm:cxn modelId="{40C4DD66-52C6-4D4E-8FB4-D77BF551CD5E}" type="presParOf" srcId="{076D74BD-6E56-40A9-A3BF-974B5FDEDD2F}" destId="{A2F24457-40E7-4835-B26D-D17D3AD97FE2}" srcOrd="5" destOrd="0" presId="urn:microsoft.com/office/officeart/2009/3/layout/SubStepProcess"/>
    <dgm:cxn modelId="{F848876B-C135-4570-A373-8587D6554938}" type="presParOf" srcId="{A2F24457-40E7-4835-B26D-D17D3AD97FE2}" destId="{7F1E7D1E-F0A3-41F1-8938-04262FF755A0}" srcOrd="0" destOrd="0" presId="urn:microsoft.com/office/officeart/2009/3/layout/SubStepProcess"/>
    <dgm:cxn modelId="{106DC339-6DB1-4D48-948E-47133E1AEB92}" type="presParOf" srcId="{A2F24457-40E7-4835-B26D-D17D3AD97FE2}" destId="{04D760B9-22DE-4C80-8AB9-705987DC4CEC}" srcOrd="1" destOrd="0" presId="urn:microsoft.com/office/officeart/2009/3/layout/SubStepProcess"/>
    <dgm:cxn modelId="{490BE52A-C6B1-478F-88ED-4D9EC5BA4D3B}" type="presParOf" srcId="{A2F24457-40E7-4835-B26D-D17D3AD97FE2}" destId="{E3014F8C-40F4-420B-9D2C-FB36E9F0C913}" srcOrd="2" destOrd="0" presId="urn:microsoft.com/office/officeart/2009/3/layout/SubStepProcess"/>
    <dgm:cxn modelId="{309F4B4F-87B5-44B3-96C7-DE6A15D150EC}" type="presParOf" srcId="{A2F24457-40E7-4835-B26D-D17D3AD97FE2}" destId="{767A2514-F1DA-403F-9B6A-507B7BBDA19B}" srcOrd="3" destOrd="0" presId="urn:microsoft.com/office/officeart/2009/3/layout/SubStepProcess"/>
    <dgm:cxn modelId="{B7CC9077-FA86-4DD6-ABC7-05D833B975AF}" type="presParOf" srcId="{A2F24457-40E7-4835-B26D-D17D3AD97FE2}" destId="{BC749FCC-C6FB-489E-9A99-5F7038D9EC92}" srcOrd="4" destOrd="0" presId="urn:microsoft.com/office/officeart/2009/3/layout/SubStepProcess"/>
    <dgm:cxn modelId="{226A79AD-DD65-40EC-86A5-4B565488D4D2}" type="presParOf" srcId="{02429A3D-2AAD-4C4B-BDAA-E4766E103BDB}" destId="{BAEA77AA-271D-4492-8ABB-6CAA4D3A4DD0}" srcOrd="3" destOrd="0" presId="urn:microsoft.com/office/officeart/2009/3/layout/SubStepProcess"/>
    <dgm:cxn modelId="{EF265C4B-BBEC-43C2-A1B8-44AB8F6281B4}" type="presParOf" srcId="{02429A3D-2AAD-4C4B-BDAA-E4766E103BDB}" destId="{CA366A39-AE80-4299-B8C7-99B5CE05D8C7}" srcOrd="4" destOrd="0" presId="urn:microsoft.com/office/officeart/2009/3/layout/SubStepProcess"/>
    <dgm:cxn modelId="{078C678C-7139-40B9-839D-D75CF10BE981}" type="presParOf" srcId="{02429A3D-2AAD-4C4B-BDAA-E4766E103BDB}" destId="{14567342-066A-4FB5-B1EA-556A20D7F332}" srcOrd="5" destOrd="0" presId="urn:microsoft.com/office/officeart/2009/3/layout/SubStepProcess"/>
  </dgm:cxnLst>
  <dgm:bg/>
  <dgm:whole>
    <a:ln w="15875">
      <a:solidFill>
        <a:schemeClr val="tx1"/>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522A8CC-5431-462D-BA43-F107DDBDB69F}" type="doc">
      <dgm:prSet loTypeId="urn:microsoft.com/office/officeart/2009/3/layout/SubStepProcess" loCatId="process" qsTypeId="urn:microsoft.com/office/officeart/2005/8/quickstyle/simple1" qsCatId="simple" csTypeId="urn:microsoft.com/office/officeart/2005/8/colors/accent0_1" csCatId="mainScheme" phldr="1"/>
      <dgm:spPr/>
      <dgm:t>
        <a:bodyPr/>
        <a:lstStyle/>
        <a:p>
          <a:endParaRPr lang="en-US"/>
        </a:p>
      </dgm:t>
    </dgm:pt>
    <dgm:pt modelId="{CFEC74A6-A030-4753-9395-E0FAFEEA3A7C}">
      <dgm:prSet phldrT="[Text]"/>
      <dgm:spPr/>
      <dgm:t>
        <a:bodyPr/>
        <a:lstStyle/>
        <a:p>
          <a:r>
            <a:rPr lang="en-US"/>
            <a:t>Flexible Work Arrangement</a:t>
          </a:r>
        </a:p>
      </dgm:t>
    </dgm:pt>
    <dgm:pt modelId="{40C408D2-BC09-446A-8E59-C365639604B7}" type="parTrans" cxnId="{3AA0435A-58F7-4126-B3A4-07D84135D9A5}">
      <dgm:prSet/>
      <dgm:spPr/>
      <dgm:t>
        <a:bodyPr/>
        <a:lstStyle/>
        <a:p>
          <a:endParaRPr lang="en-US"/>
        </a:p>
      </dgm:t>
    </dgm:pt>
    <dgm:pt modelId="{B210C79E-DFDD-4D72-BEA2-58061CDE46D3}" type="sibTrans" cxnId="{3AA0435A-58F7-4126-B3A4-07D84135D9A5}">
      <dgm:prSet/>
      <dgm:spPr/>
      <dgm:t>
        <a:bodyPr/>
        <a:lstStyle/>
        <a:p>
          <a:endParaRPr lang="en-US"/>
        </a:p>
      </dgm:t>
    </dgm:pt>
    <dgm:pt modelId="{F7BD8771-919E-4135-9AF9-14415067BBBF}">
      <dgm:prSet phldrT="[Text]"/>
      <dgm:spPr/>
      <dgm:t>
        <a:bodyPr/>
        <a:lstStyle/>
        <a:p>
          <a:r>
            <a:rPr lang="en-US"/>
            <a:t>Challenging Goals</a:t>
          </a:r>
        </a:p>
      </dgm:t>
    </dgm:pt>
    <dgm:pt modelId="{0C5E6ABE-1E9D-422C-A5FB-73C5072B7254}" type="parTrans" cxnId="{45AA0FB6-0E6B-4B4E-9842-A4EF3C658100}">
      <dgm:prSet/>
      <dgm:spPr/>
      <dgm:t>
        <a:bodyPr/>
        <a:lstStyle/>
        <a:p>
          <a:endParaRPr lang="en-US"/>
        </a:p>
      </dgm:t>
    </dgm:pt>
    <dgm:pt modelId="{FFC14995-8284-404A-B570-593A620FADC8}" type="sibTrans" cxnId="{45AA0FB6-0E6B-4B4E-9842-A4EF3C658100}">
      <dgm:prSet/>
      <dgm:spPr/>
      <dgm:t>
        <a:bodyPr/>
        <a:lstStyle/>
        <a:p>
          <a:endParaRPr lang="en-US"/>
        </a:p>
      </dgm:t>
    </dgm:pt>
    <dgm:pt modelId="{2F1D428E-958B-486B-9764-81898B763F6C}">
      <dgm:prSet phldrT="[Text]"/>
      <dgm:spPr/>
      <dgm:t>
        <a:bodyPr/>
        <a:lstStyle/>
        <a:p>
          <a:r>
            <a:rPr lang="en-US"/>
            <a:t>Task Performance</a:t>
          </a:r>
        </a:p>
      </dgm:t>
    </dgm:pt>
    <dgm:pt modelId="{89C7DF1F-A9BD-4A58-933E-DD9F1F086129}" type="parTrans" cxnId="{075F7A9A-766F-4BED-8E7C-92B6F2CECF14}">
      <dgm:prSet/>
      <dgm:spPr/>
      <dgm:t>
        <a:bodyPr/>
        <a:lstStyle/>
        <a:p>
          <a:endParaRPr lang="en-US"/>
        </a:p>
      </dgm:t>
    </dgm:pt>
    <dgm:pt modelId="{DD06F77C-B226-43FA-BEAE-E4EA928012AF}" type="sibTrans" cxnId="{075F7A9A-766F-4BED-8E7C-92B6F2CECF14}">
      <dgm:prSet/>
      <dgm:spPr/>
      <dgm:t>
        <a:bodyPr/>
        <a:lstStyle/>
        <a:p>
          <a:endParaRPr lang="en-US"/>
        </a:p>
      </dgm:t>
    </dgm:pt>
    <dgm:pt modelId="{52BAD0A1-8A83-488F-80DC-2C6AAE6802B7}">
      <dgm:prSet phldrT="[Text]"/>
      <dgm:spPr/>
      <dgm:t>
        <a:bodyPr/>
        <a:lstStyle/>
        <a:p>
          <a:r>
            <a:rPr lang="en-US"/>
            <a:t>Work Outcomes (Goal)</a:t>
          </a:r>
        </a:p>
      </dgm:t>
    </dgm:pt>
    <dgm:pt modelId="{BDC54DF7-20E9-4197-993B-0F976BBA5CF9}" type="parTrans" cxnId="{C51626A4-12DE-4E0F-BCE7-22F881C4511C}">
      <dgm:prSet/>
      <dgm:spPr/>
      <dgm:t>
        <a:bodyPr/>
        <a:lstStyle/>
        <a:p>
          <a:endParaRPr lang="en-US"/>
        </a:p>
      </dgm:t>
    </dgm:pt>
    <dgm:pt modelId="{4EE8F654-B32F-4B5A-B408-FBCD96159F2C}" type="sibTrans" cxnId="{C51626A4-12DE-4E0F-BCE7-22F881C4511C}">
      <dgm:prSet/>
      <dgm:spPr/>
      <dgm:t>
        <a:bodyPr/>
        <a:lstStyle/>
        <a:p>
          <a:endParaRPr lang="en-US"/>
        </a:p>
      </dgm:t>
    </dgm:pt>
    <dgm:pt modelId="{DC963703-FB2C-4261-9AA2-017FD671F720}">
      <dgm:prSet phldrT="[Text]"/>
      <dgm:spPr/>
      <dgm:t>
        <a:bodyPr/>
        <a:lstStyle/>
        <a:p>
          <a:r>
            <a:rPr lang="en-US"/>
            <a:t>Perception of Fairness in Rewards</a:t>
          </a:r>
        </a:p>
      </dgm:t>
    </dgm:pt>
    <dgm:pt modelId="{78AA7979-5B81-415C-BBF4-CF1751040EF5}" type="parTrans" cxnId="{97A9EB82-7C51-4F3E-A950-085BC201DC8A}">
      <dgm:prSet/>
      <dgm:spPr/>
      <dgm:t>
        <a:bodyPr/>
        <a:lstStyle/>
        <a:p>
          <a:endParaRPr lang="en-US"/>
        </a:p>
      </dgm:t>
    </dgm:pt>
    <dgm:pt modelId="{4A4E82BA-C5B9-4151-9331-DA321484A461}" type="sibTrans" cxnId="{97A9EB82-7C51-4F3E-A950-085BC201DC8A}">
      <dgm:prSet/>
      <dgm:spPr/>
      <dgm:t>
        <a:bodyPr/>
        <a:lstStyle/>
        <a:p>
          <a:endParaRPr lang="en-US"/>
        </a:p>
      </dgm:t>
    </dgm:pt>
    <dgm:pt modelId="{02429A3D-2AAD-4C4B-BDAA-E4766E103BDB}" type="pres">
      <dgm:prSet presAssocID="{4522A8CC-5431-462D-BA43-F107DDBDB69F}" presName="Name0" presStyleCnt="0">
        <dgm:presLayoutVars>
          <dgm:chMax val="7"/>
          <dgm:dir/>
          <dgm:animOne val="branch"/>
        </dgm:presLayoutVars>
      </dgm:prSet>
      <dgm:spPr/>
    </dgm:pt>
    <dgm:pt modelId="{1CAAED9E-6DD6-45E2-9DB1-7611D683C3A4}" type="pres">
      <dgm:prSet presAssocID="{CFEC74A6-A030-4753-9395-E0FAFEEA3A7C}" presName="parTx1" presStyleLbl="node1" presStyleIdx="0" presStyleCnt="3"/>
      <dgm:spPr/>
    </dgm:pt>
    <dgm:pt modelId="{330F63A0-D21D-4AFA-9708-40A3964D5615}" type="pres">
      <dgm:prSet presAssocID="{CFEC74A6-A030-4753-9395-E0FAFEEA3A7C}" presName="spPre1" presStyleCnt="0"/>
      <dgm:spPr/>
    </dgm:pt>
    <dgm:pt modelId="{076D74BD-6E56-40A9-A3BF-974B5FDEDD2F}" type="pres">
      <dgm:prSet presAssocID="{CFEC74A6-A030-4753-9395-E0FAFEEA3A7C}" presName="chLin1" presStyleCnt="0"/>
      <dgm:spPr/>
    </dgm:pt>
    <dgm:pt modelId="{2A4AA98E-0D90-420E-8825-E8F4AAAA8DF4}" type="pres">
      <dgm:prSet presAssocID="{0C5E6ABE-1E9D-422C-A5FB-73C5072B7254}" presName="Name11" presStyleLbl="parChTrans1D1" presStyleIdx="0" presStyleCnt="8"/>
      <dgm:spPr/>
    </dgm:pt>
    <dgm:pt modelId="{E4E8376B-132C-4645-8F0F-A5A38EA42239}" type="pres">
      <dgm:prSet presAssocID="{0C5E6ABE-1E9D-422C-A5FB-73C5072B7254}" presName="Name31" presStyleLbl="parChTrans1D1" presStyleIdx="1" presStyleCnt="8"/>
      <dgm:spPr/>
    </dgm:pt>
    <dgm:pt modelId="{7E876B1F-9665-4A46-9ACD-437276F1E78E}" type="pres">
      <dgm:prSet presAssocID="{F7BD8771-919E-4135-9AF9-14415067BBBF}" presName="txAndLines1" presStyleCnt="0"/>
      <dgm:spPr/>
    </dgm:pt>
    <dgm:pt modelId="{906136EA-D52D-4782-8B3B-2E2021654253}" type="pres">
      <dgm:prSet presAssocID="{F7BD8771-919E-4135-9AF9-14415067BBBF}" presName="anchor1" presStyleCnt="0"/>
      <dgm:spPr/>
    </dgm:pt>
    <dgm:pt modelId="{74E81D82-D518-4512-BF33-316F3E08E8B4}" type="pres">
      <dgm:prSet presAssocID="{F7BD8771-919E-4135-9AF9-14415067BBBF}" presName="backup1" presStyleCnt="0"/>
      <dgm:spPr/>
    </dgm:pt>
    <dgm:pt modelId="{B2041F49-700E-4E55-A37E-E13D68B532C3}" type="pres">
      <dgm:prSet presAssocID="{F7BD8771-919E-4135-9AF9-14415067BBBF}" presName="preLine1" presStyleLbl="parChTrans1D1" presStyleIdx="2" presStyleCnt="8"/>
      <dgm:spPr/>
    </dgm:pt>
    <dgm:pt modelId="{81F92D13-F910-4FBD-B7A3-635D5E022C93}" type="pres">
      <dgm:prSet presAssocID="{F7BD8771-919E-4135-9AF9-14415067BBBF}" presName="desTx1" presStyleLbl="revTx" presStyleIdx="0" presStyleCnt="0">
        <dgm:presLayoutVars>
          <dgm:bulletEnabled val="1"/>
        </dgm:presLayoutVars>
      </dgm:prSet>
      <dgm:spPr/>
    </dgm:pt>
    <dgm:pt modelId="{8B02DA33-1153-4F67-88E4-30BE3CF346C4}" type="pres">
      <dgm:prSet presAssocID="{F7BD8771-919E-4135-9AF9-14415067BBBF}" presName="postLine1" presStyleLbl="parChTrans1D1" presStyleIdx="3" presStyleCnt="8"/>
      <dgm:spPr/>
    </dgm:pt>
    <dgm:pt modelId="{2B61F6F8-4E22-48CB-AECD-680263883F9F}" type="pres">
      <dgm:prSet presAssocID="{89C7DF1F-A9BD-4A58-933E-DD9F1F086129}" presName="Name11" presStyleLbl="parChTrans1D1" presStyleIdx="4" presStyleCnt="8"/>
      <dgm:spPr/>
    </dgm:pt>
    <dgm:pt modelId="{3765EBBB-434A-4AB2-B5BB-06E0A08D80FE}" type="pres">
      <dgm:prSet presAssocID="{89C7DF1F-A9BD-4A58-933E-DD9F1F086129}" presName="Name31" presStyleLbl="parChTrans1D1" presStyleIdx="5" presStyleCnt="8"/>
      <dgm:spPr/>
    </dgm:pt>
    <dgm:pt modelId="{A2F24457-40E7-4835-B26D-D17D3AD97FE2}" type="pres">
      <dgm:prSet presAssocID="{2F1D428E-958B-486B-9764-81898B763F6C}" presName="txAndLines1" presStyleCnt="0"/>
      <dgm:spPr/>
    </dgm:pt>
    <dgm:pt modelId="{7F1E7D1E-F0A3-41F1-8938-04262FF755A0}" type="pres">
      <dgm:prSet presAssocID="{2F1D428E-958B-486B-9764-81898B763F6C}" presName="anchor1" presStyleCnt="0"/>
      <dgm:spPr/>
    </dgm:pt>
    <dgm:pt modelId="{04D760B9-22DE-4C80-8AB9-705987DC4CEC}" type="pres">
      <dgm:prSet presAssocID="{2F1D428E-958B-486B-9764-81898B763F6C}" presName="backup1" presStyleCnt="0"/>
      <dgm:spPr/>
    </dgm:pt>
    <dgm:pt modelId="{E3014F8C-40F4-420B-9D2C-FB36E9F0C913}" type="pres">
      <dgm:prSet presAssocID="{2F1D428E-958B-486B-9764-81898B763F6C}" presName="preLine1" presStyleLbl="parChTrans1D1" presStyleIdx="6" presStyleCnt="8"/>
      <dgm:spPr/>
    </dgm:pt>
    <dgm:pt modelId="{767A2514-F1DA-403F-9B6A-507B7BBDA19B}" type="pres">
      <dgm:prSet presAssocID="{2F1D428E-958B-486B-9764-81898B763F6C}" presName="desTx1" presStyleLbl="revTx" presStyleIdx="0" presStyleCnt="0">
        <dgm:presLayoutVars>
          <dgm:bulletEnabled val="1"/>
        </dgm:presLayoutVars>
      </dgm:prSet>
      <dgm:spPr/>
    </dgm:pt>
    <dgm:pt modelId="{BC749FCC-C6FB-489E-9A99-5F7038D9EC92}" type="pres">
      <dgm:prSet presAssocID="{2F1D428E-958B-486B-9764-81898B763F6C}" presName="postLine1" presStyleLbl="parChTrans1D1" presStyleIdx="7" presStyleCnt="8"/>
      <dgm:spPr/>
    </dgm:pt>
    <dgm:pt modelId="{BAEA77AA-271D-4492-8ABB-6CAA4D3A4DD0}" type="pres">
      <dgm:prSet presAssocID="{CFEC74A6-A030-4753-9395-E0FAFEEA3A7C}" presName="spPost1" presStyleCnt="0"/>
      <dgm:spPr/>
    </dgm:pt>
    <dgm:pt modelId="{CA366A39-AE80-4299-B8C7-99B5CE05D8C7}" type="pres">
      <dgm:prSet presAssocID="{52BAD0A1-8A83-488F-80DC-2C6AAE6802B7}" presName="parTx2" presStyleLbl="node1" presStyleIdx="1" presStyleCnt="3"/>
      <dgm:spPr/>
    </dgm:pt>
    <dgm:pt modelId="{14567342-066A-4FB5-B1EA-556A20D7F332}" type="pres">
      <dgm:prSet presAssocID="{DC963703-FB2C-4261-9AA2-017FD671F720}" presName="parTx3" presStyleLbl="node1" presStyleIdx="2" presStyleCnt="3"/>
      <dgm:spPr/>
    </dgm:pt>
  </dgm:ptLst>
  <dgm:cxnLst>
    <dgm:cxn modelId="{2DB8501F-BDD4-43C4-B1AF-26949452E5AB}" type="presOf" srcId="{52BAD0A1-8A83-488F-80DC-2C6AAE6802B7}" destId="{CA366A39-AE80-4299-B8C7-99B5CE05D8C7}" srcOrd="0" destOrd="0" presId="urn:microsoft.com/office/officeart/2009/3/layout/SubStepProcess"/>
    <dgm:cxn modelId="{6B0C1B70-D7BD-4BD4-ADEA-BE34429E8443}" type="presOf" srcId="{CFEC74A6-A030-4753-9395-E0FAFEEA3A7C}" destId="{1CAAED9E-6DD6-45E2-9DB1-7611D683C3A4}" srcOrd="0" destOrd="0" presId="urn:microsoft.com/office/officeart/2009/3/layout/SubStepProcess"/>
    <dgm:cxn modelId="{22409078-26B4-49CD-AED5-218083AD1903}" type="presOf" srcId="{DC963703-FB2C-4261-9AA2-017FD671F720}" destId="{14567342-066A-4FB5-B1EA-556A20D7F332}" srcOrd="0" destOrd="0" presId="urn:microsoft.com/office/officeart/2009/3/layout/SubStepProcess"/>
    <dgm:cxn modelId="{3AA0435A-58F7-4126-B3A4-07D84135D9A5}" srcId="{4522A8CC-5431-462D-BA43-F107DDBDB69F}" destId="{CFEC74A6-A030-4753-9395-E0FAFEEA3A7C}" srcOrd="0" destOrd="0" parTransId="{40C408D2-BC09-446A-8E59-C365639604B7}" sibTransId="{B210C79E-DFDD-4D72-BEA2-58061CDE46D3}"/>
    <dgm:cxn modelId="{FF80CA5A-B720-4220-9F46-1E00F0CD1F67}" type="presOf" srcId="{F7BD8771-919E-4135-9AF9-14415067BBBF}" destId="{81F92D13-F910-4FBD-B7A3-635D5E022C93}" srcOrd="0" destOrd="0" presId="urn:microsoft.com/office/officeart/2009/3/layout/SubStepProcess"/>
    <dgm:cxn modelId="{DD76A17F-20B0-4F21-8D7B-9FB54489A487}" type="presOf" srcId="{2F1D428E-958B-486B-9764-81898B763F6C}" destId="{767A2514-F1DA-403F-9B6A-507B7BBDA19B}" srcOrd="0" destOrd="0" presId="urn:microsoft.com/office/officeart/2009/3/layout/SubStepProcess"/>
    <dgm:cxn modelId="{97A9EB82-7C51-4F3E-A950-085BC201DC8A}" srcId="{4522A8CC-5431-462D-BA43-F107DDBDB69F}" destId="{DC963703-FB2C-4261-9AA2-017FD671F720}" srcOrd="2" destOrd="0" parTransId="{78AA7979-5B81-415C-BBF4-CF1751040EF5}" sibTransId="{4A4E82BA-C5B9-4151-9331-DA321484A461}"/>
    <dgm:cxn modelId="{075F7A9A-766F-4BED-8E7C-92B6F2CECF14}" srcId="{CFEC74A6-A030-4753-9395-E0FAFEEA3A7C}" destId="{2F1D428E-958B-486B-9764-81898B763F6C}" srcOrd="1" destOrd="0" parTransId="{89C7DF1F-A9BD-4A58-933E-DD9F1F086129}" sibTransId="{DD06F77C-B226-43FA-BEAE-E4EA928012AF}"/>
    <dgm:cxn modelId="{C51626A4-12DE-4E0F-BCE7-22F881C4511C}" srcId="{4522A8CC-5431-462D-BA43-F107DDBDB69F}" destId="{52BAD0A1-8A83-488F-80DC-2C6AAE6802B7}" srcOrd="1" destOrd="0" parTransId="{BDC54DF7-20E9-4197-993B-0F976BBA5CF9}" sibTransId="{4EE8F654-B32F-4B5A-B408-FBCD96159F2C}"/>
    <dgm:cxn modelId="{45AA0FB6-0E6B-4B4E-9842-A4EF3C658100}" srcId="{CFEC74A6-A030-4753-9395-E0FAFEEA3A7C}" destId="{F7BD8771-919E-4135-9AF9-14415067BBBF}" srcOrd="0" destOrd="0" parTransId="{0C5E6ABE-1E9D-422C-A5FB-73C5072B7254}" sibTransId="{FFC14995-8284-404A-B570-593A620FADC8}"/>
    <dgm:cxn modelId="{CAA897CC-015A-4E2E-AA1A-8ED89E83FBC4}" type="presOf" srcId="{4522A8CC-5431-462D-BA43-F107DDBDB69F}" destId="{02429A3D-2AAD-4C4B-BDAA-E4766E103BDB}" srcOrd="0" destOrd="0" presId="urn:microsoft.com/office/officeart/2009/3/layout/SubStepProcess"/>
    <dgm:cxn modelId="{99B38A71-FCD9-4BF2-AF3E-BF7D748F141B}" type="presParOf" srcId="{02429A3D-2AAD-4C4B-BDAA-E4766E103BDB}" destId="{1CAAED9E-6DD6-45E2-9DB1-7611D683C3A4}" srcOrd="0" destOrd="0" presId="urn:microsoft.com/office/officeart/2009/3/layout/SubStepProcess"/>
    <dgm:cxn modelId="{56CBBAEA-5CA6-4F64-82EE-7A69B9C94EF7}" type="presParOf" srcId="{02429A3D-2AAD-4C4B-BDAA-E4766E103BDB}" destId="{330F63A0-D21D-4AFA-9708-40A3964D5615}" srcOrd="1" destOrd="0" presId="urn:microsoft.com/office/officeart/2009/3/layout/SubStepProcess"/>
    <dgm:cxn modelId="{5260758C-A2E4-42EC-9483-0BC04CFC753F}" type="presParOf" srcId="{02429A3D-2AAD-4C4B-BDAA-E4766E103BDB}" destId="{076D74BD-6E56-40A9-A3BF-974B5FDEDD2F}" srcOrd="2" destOrd="0" presId="urn:microsoft.com/office/officeart/2009/3/layout/SubStepProcess"/>
    <dgm:cxn modelId="{B4063E89-C717-4AF7-9A86-75867464706E}" type="presParOf" srcId="{076D74BD-6E56-40A9-A3BF-974B5FDEDD2F}" destId="{2A4AA98E-0D90-420E-8825-E8F4AAAA8DF4}" srcOrd="0" destOrd="0" presId="urn:microsoft.com/office/officeart/2009/3/layout/SubStepProcess"/>
    <dgm:cxn modelId="{4244ADDA-EB32-4126-A919-60DCB9EADAC4}" type="presParOf" srcId="{076D74BD-6E56-40A9-A3BF-974B5FDEDD2F}" destId="{E4E8376B-132C-4645-8F0F-A5A38EA42239}" srcOrd="1" destOrd="0" presId="urn:microsoft.com/office/officeart/2009/3/layout/SubStepProcess"/>
    <dgm:cxn modelId="{4E2D7EBA-7D77-4DBF-95E0-4B58D8B909AD}" type="presParOf" srcId="{076D74BD-6E56-40A9-A3BF-974B5FDEDD2F}" destId="{7E876B1F-9665-4A46-9ACD-437276F1E78E}" srcOrd="2" destOrd="0" presId="urn:microsoft.com/office/officeart/2009/3/layout/SubStepProcess"/>
    <dgm:cxn modelId="{4402F40C-9EF3-4CB8-8751-0DC58ECDEA31}" type="presParOf" srcId="{7E876B1F-9665-4A46-9ACD-437276F1E78E}" destId="{906136EA-D52D-4782-8B3B-2E2021654253}" srcOrd="0" destOrd="0" presId="urn:microsoft.com/office/officeart/2009/3/layout/SubStepProcess"/>
    <dgm:cxn modelId="{9E04E5E1-274C-43A3-BEC3-B293F0FD52FF}" type="presParOf" srcId="{7E876B1F-9665-4A46-9ACD-437276F1E78E}" destId="{74E81D82-D518-4512-BF33-316F3E08E8B4}" srcOrd="1" destOrd="0" presId="urn:microsoft.com/office/officeart/2009/3/layout/SubStepProcess"/>
    <dgm:cxn modelId="{8F1EA0C8-0947-4C1C-837B-0D59F906DE26}" type="presParOf" srcId="{7E876B1F-9665-4A46-9ACD-437276F1E78E}" destId="{B2041F49-700E-4E55-A37E-E13D68B532C3}" srcOrd="2" destOrd="0" presId="urn:microsoft.com/office/officeart/2009/3/layout/SubStepProcess"/>
    <dgm:cxn modelId="{E8D69857-0CAD-47B6-A671-C48FFB4EDFCC}" type="presParOf" srcId="{7E876B1F-9665-4A46-9ACD-437276F1E78E}" destId="{81F92D13-F910-4FBD-B7A3-635D5E022C93}" srcOrd="3" destOrd="0" presId="urn:microsoft.com/office/officeart/2009/3/layout/SubStepProcess"/>
    <dgm:cxn modelId="{B3D3CD6F-0708-4D2C-8E42-C01CBFB47623}" type="presParOf" srcId="{7E876B1F-9665-4A46-9ACD-437276F1E78E}" destId="{8B02DA33-1153-4F67-88E4-30BE3CF346C4}" srcOrd="4" destOrd="0" presId="urn:microsoft.com/office/officeart/2009/3/layout/SubStepProcess"/>
    <dgm:cxn modelId="{DBAEF4B6-6752-45C9-A5CD-30DCB6A3F43C}" type="presParOf" srcId="{076D74BD-6E56-40A9-A3BF-974B5FDEDD2F}" destId="{2B61F6F8-4E22-48CB-AECD-680263883F9F}" srcOrd="3" destOrd="0" presId="urn:microsoft.com/office/officeart/2009/3/layout/SubStepProcess"/>
    <dgm:cxn modelId="{08664AB3-549D-45D6-91CE-C935AA196C3D}" type="presParOf" srcId="{076D74BD-6E56-40A9-A3BF-974B5FDEDD2F}" destId="{3765EBBB-434A-4AB2-B5BB-06E0A08D80FE}" srcOrd="4" destOrd="0" presId="urn:microsoft.com/office/officeart/2009/3/layout/SubStepProcess"/>
    <dgm:cxn modelId="{40C4DD66-52C6-4D4E-8FB4-D77BF551CD5E}" type="presParOf" srcId="{076D74BD-6E56-40A9-A3BF-974B5FDEDD2F}" destId="{A2F24457-40E7-4835-B26D-D17D3AD97FE2}" srcOrd="5" destOrd="0" presId="urn:microsoft.com/office/officeart/2009/3/layout/SubStepProcess"/>
    <dgm:cxn modelId="{F848876B-C135-4570-A373-8587D6554938}" type="presParOf" srcId="{A2F24457-40E7-4835-B26D-D17D3AD97FE2}" destId="{7F1E7D1E-F0A3-41F1-8938-04262FF755A0}" srcOrd="0" destOrd="0" presId="urn:microsoft.com/office/officeart/2009/3/layout/SubStepProcess"/>
    <dgm:cxn modelId="{106DC339-6DB1-4D48-948E-47133E1AEB92}" type="presParOf" srcId="{A2F24457-40E7-4835-B26D-D17D3AD97FE2}" destId="{04D760B9-22DE-4C80-8AB9-705987DC4CEC}" srcOrd="1" destOrd="0" presId="urn:microsoft.com/office/officeart/2009/3/layout/SubStepProcess"/>
    <dgm:cxn modelId="{490BE52A-C6B1-478F-88ED-4D9EC5BA4D3B}" type="presParOf" srcId="{A2F24457-40E7-4835-B26D-D17D3AD97FE2}" destId="{E3014F8C-40F4-420B-9D2C-FB36E9F0C913}" srcOrd="2" destOrd="0" presId="urn:microsoft.com/office/officeart/2009/3/layout/SubStepProcess"/>
    <dgm:cxn modelId="{309F4B4F-87B5-44B3-96C7-DE6A15D150EC}" type="presParOf" srcId="{A2F24457-40E7-4835-B26D-D17D3AD97FE2}" destId="{767A2514-F1DA-403F-9B6A-507B7BBDA19B}" srcOrd="3" destOrd="0" presId="urn:microsoft.com/office/officeart/2009/3/layout/SubStepProcess"/>
    <dgm:cxn modelId="{B7CC9077-FA86-4DD6-ABC7-05D833B975AF}" type="presParOf" srcId="{A2F24457-40E7-4835-B26D-D17D3AD97FE2}" destId="{BC749FCC-C6FB-489E-9A99-5F7038D9EC92}" srcOrd="4" destOrd="0" presId="urn:microsoft.com/office/officeart/2009/3/layout/SubStepProcess"/>
    <dgm:cxn modelId="{226A79AD-DD65-40EC-86A5-4B565488D4D2}" type="presParOf" srcId="{02429A3D-2AAD-4C4B-BDAA-E4766E103BDB}" destId="{BAEA77AA-271D-4492-8ABB-6CAA4D3A4DD0}" srcOrd="3" destOrd="0" presId="urn:microsoft.com/office/officeart/2009/3/layout/SubStepProcess"/>
    <dgm:cxn modelId="{EF265C4B-BBEC-43C2-A1B8-44AB8F6281B4}" type="presParOf" srcId="{02429A3D-2AAD-4C4B-BDAA-E4766E103BDB}" destId="{CA366A39-AE80-4299-B8C7-99B5CE05D8C7}" srcOrd="4" destOrd="0" presId="urn:microsoft.com/office/officeart/2009/3/layout/SubStepProcess"/>
    <dgm:cxn modelId="{078C678C-7139-40B9-839D-D75CF10BE981}" type="presParOf" srcId="{02429A3D-2AAD-4C4B-BDAA-E4766E103BDB}" destId="{14567342-066A-4FB5-B1EA-556A20D7F332}" srcOrd="5" destOrd="0" presId="urn:microsoft.com/office/officeart/2009/3/layout/SubStepProcess"/>
  </dgm:cxnLst>
  <dgm:bg/>
  <dgm:whole>
    <a:ln w="15875">
      <a:solidFill>
        <a:schemeClr val="tx1"/>
      </a:solidFill>
    </a:ln>
  </dgm:whole>
  <dgm:extLst>
    <a:ext uri="http://schemas.microsoft.com/office/drawing/2008/diagram">
      <dsp:dataModelExt xmlns:dsp="http://schemas.microsoft.com/office/drawing/2008/diagram" relId="rId1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C22B943-0EA3-4753-BA00-786CC58710E2}" type="doc">
      <dgm:prSet loTypeId="urn:microsoft.com/office/officeart/2005/8/layout/bProcess3" loCatId="process" qsTypeId="urn:microsoft.com/office/officeart/2005/8/quickstyle/simple3" qsCatId="simple" csTypeId="urn:microsoft.com/office/officeart/2005/8/colors/accent1_2" csCatId="accent1" phldr="1"/>
      <dgm:spPr/>
      <dgm:t>
        <a:bodyPr/>
        <a:lstStyle/>
        <a:p>
          <a:endParaRPr lang="en-GB"/>
        </a:p>
      </dgm:t>
    </dgm:pt>
    <dgm:pt modelId="{05B69F15-5457-4E70-902A-6BCA2824D407}">
      <dgm:prSet phldrT="[Text]"/>
      <dgm:spPr/>
      <dgm:t>
        <a:bodyPr/>
        <a:lstStyle/>
        <a:p>
          <a:pPr>
            <a:buFont typeface="Arial" panose="020B0604020202020204" pitchFamily="34" charset="0"/>
            <a:buChar char="•"/>
          </a:pPr>
          <a:r>
            <a:rPr lang="en-US" b="1" i="0"/>
            <a:t>Document Review</a:t>
          </a:r>
          <a:r>
            <a:rPr lang="en-US" b="0" i="0"/>
            <a:t>: Deep dive into published materials.</a:t>
          </a:r>
          <a:endParaRPr lang="en-GB" dirty="0"/>
        </a:p>
      </dgm:t>
    </dgm:pt>
    <dgm:pt modelId="{881C9291-E9BB-445D-937F-0BC65EADBC97}" type="parTrans" cxnId="{60F13453-160B-4117-8DE2-ED2EEC451C23}">
      <dgm:prSet/>
      <dgm:spPr/>
      <dgm:t>
        <a:bodyPr/>
        <a:lstStyle/>
        <a:p>
          <a:endParaRPr lang="en-GB"/>
        </a:p>
      </dgm:t>
    </dgm:pt>
    <dgm:pt modelId="{3E4B86D8-A623-4E62-BB92-FE47A252C57F}" type="sibTrans" cxnId="{60F13453-160B-4117-8DE2-ED2EEC451C23}">
      <dgm:prSet>
        <dgm:style>
          <a:lnRef idx="3">
            <a:schemeClr val="accent2"/>
          </a:lnRef>
          <a:fillRef idx="0">
            <a:schemeClr val="accent2"/>
          </a:fillRef>
          <a:effectRef idx="2">
            <a:schemeClr val="accent2"/>
          </a:effectRef>
          <a:fontRef idx="minor">
            <a:schemeClr val="tx1"/>
          </a:fontRef>
        </dgm:style>
      </dgm:prSet>
      <dgm:spPr>
        <a:ln w="57150"/>
      </dgm:spPr>
      <dgm:t>
        <a:bodyPr/>
        <a:lstStyle/>
        <a:p>
          <a:endParaRPr lang="en-GB"/>
        </a:p>
      </dgm:t>
    </dgm:pt>
    <dgm:pt modelId="{E0B28CEC-48EF-449D-8BE1-E52993942EED}">
      <dgm:prSet/>
      <dgm:spPr/>
      <dgm:t>
        <a:bodyPr/>
        <a:lstStyle/>
        <a:p>
          <a:pPr>
            <a:buFont typeface="Arial" panose="020B0604020202020204" pitchFamily="34" charset="0"/>
            <a:buChar char="•"/>
          </a:pPr>
          <a:r>
            <a:rPr lang="en-US" b="1" i="0"/>
            <a:t>Coding Process</a:t>
          </a:r>
          <a:r>
            <a:rPr lang="en-US" b="0" i="0"/>
            <a:t>: Extraction of themes from literature sources.</a:t>
          </a:r>
          <a:endParaRPr lang="en-US" b="0" i="0" dirty="0"/>
        </a:p>
      </dgm:t>
    </dgm:pt>
    <dgm:pt modelId="{2A60FD10-D6F8-4C2E-B392-FB995986E05E}" type="parTrans" cxnId="{EB554920-91DA-4DCC-95D2-F73D4A766F07}">
      <dgm:prSet/>
      <dgm:spPr/>
      <dgm:t>
        <a:bodyPr/>
        <a:lstStyle/>
        <a:p>
          <a:endParaRPr lang="en-GB"/>
        </a:p>
      </dgm:t>
    </dgm:pt>
    <dgm:pt modelId="{1E291882-3D91-4128-9ACE-04B875C54486}" type="sibTrans" cxnId="{EB554920-91DA-4DCC-95D2-F73D4A766F07}">
      <dgm:prSet>
        <dgm:style>
          <a:lnRef idx="3">
            <a:schemeClr val="accent2"/>
          </a:lnRef>
          <a:fillRef idx="0">
            <a:schemeClr val="accent2"/>
          </a:fillRef>
          <a:effectRef idx="2">
            <a:schemeClr val="accent2"/>
          </a:effectRef>
          <a:fontRef idx="minor">
            <a:schemeClr val="tx1"/>
          </a:fontRef>
        </dgm:style>
      </dgm:prSet>
      <dgm:spPr>
        <a:ln w="57150"/>
      </dgm:spPr>
      <dgm:t>
        <a:bodyPr/>
        <a:lstStyle/>
        <a:p>
          <a:endParaRPr lang="en-GB"/>
        </a:p>
      </dgm:t>
    </dgm:pt>
    <dgm:pt modelId="{BFB9E146-C228-4C9A-94F0-BC6A9517F495}">
      <dgm:prSet/>
      <dgm:spPr/>
      <dgm:t>
        <a:bodyPr/>
        <a:lstStyle/>
        <a:p>
          <a:pPr>
            <a:buFont typeface="Arial" panose="020B0604020202020204" pitchFamily="34" charset="0"/>
            <a:buChar char="•"/>
          </a:pPr>
          <a:r>
            <a:rPr lang="en-US" b="1" i="0"/>
            <a:t>Theme Formation</a:t>
          </a:r>
          <a:r>
            <a:rPr lang="en-US" b="0" i="0"/>
            <a:t>: Collating common threads across sources.</a:t>
          </a:r>
        </a:p>
      </dgm:t>
    </dgm:pt>
    <dgm:pt modelId="{7188F6FB-E24C-4162-8566-B9F6172C80A8}" type="parTrans" cxnId="{F7781AF8-A861-4C1B-9AB0-0C4008C06DA2}">
      <dgm:prSet/>
      <dgm:spPr/>
      <dgm:t>
        <a:bodyPr/>
        <a:lstStyle/>
        <a:p>
          <a:endParaRPr lang="en-GB"/>
        </a:p>
      </dgm:t>
    </dgm:pt>
    <dgm:pt modelId="{1513C863-C7FE-4D37-B703-42F67D7AA673}" type="sibTrans" cxnId="{F7781AF8-A861-4C1B-9AB0-0C4008C06DA2}">
      <dgm:prSet>
        <dgm:style>
          <a:lnRef idx="3">
            <a:schemeClr val="accent2"/>
          </a:lnRef>
          <a:fillRef idx="0">
            <a:schemeClr val="accent2"/>
          </a:fillRef>
          <a:effectRef idx="2">
            <a:schemeClr val="accent2"/>
          </a:effectRef>
          <a:fontRef idx="minor">
            <a:schemeClr val="tx1"/>
          </a:fontRef>
        </dgm:style>
      </dgm:prSet>
      <dgm:spPr>
        <a:ln w="57150"/>
      </dgm:spPr>
      <dgm:t>
        <a:bodyPr/>
        <a:lstStyle/>
        <a:p>
          <a:endParaRPr lang="en-GB"/>
        </a:p>
      </dgm:t>
    </dgm:pt>
    <dgm:pt modelId="{0DB9D460-B7DE-41B8-BF4C-4116A801AC14}">
      <dgm:prSet/>
      <dgm:spPr/>
      <dgm:t>
        <a:bodyPr/>
        <a:lstStyle/>
        <a:p>
          <a:pPr>
            <a:buFont typeface="Arial" panose="020B0604020202020204" pitchFamily="34" charset="0"/>
            <a:buChar char="•"/>
          </a:pPr>
          <a:r>
            <a:rPr lang="en-US" b="1" i="0"/>
            <a:t>Theme Validation</a:t>
          </a:r>
          <a:r>
            <a:rPr lang="en-US" b="0" i="0"/>
            <a:t>: Cross-referencing for consistent representation.</a:t>
          </a:r>
        </a:p>
      </dgm:t>
    </dgm:pt>
    <dgm:pt modelId="{0F65AA39-02FB-4B9D-AFFC-9D5A6853E3A9}" type="parTrans" cxnId="{7173FDA5-8F0A-4632-B7B9-A8DC12AAF40E}">
      <dgm:prSet/>
      <dgm:spPr/>
      <dgm:t>
        <a:bodyPr/>
        <a:lstStyle/>
        <a:p>
          <a:endParaRPr lang="en-GB"/>
        </a:p>
      </dgm:t>
    </dgm:pt>
    <dgm:pt modelId="{CD8019AF-1F1C-4C87-B564-D99AD60BC599}" type="sibTrans" cxnId="{7173FDA5-8F0A-4632-B7B9-A8DC12AAF40E}">
      <dgm:prSet>
        <dgm:style>
          <a:lnRef idx="3">
            <a:schemeClr val="accent2"/>
          </a:lnRef>
          <a:fillRef idx="0">
            <a:schemeClr val="accent2"/>
          </a:fillRef>
          <a:effectRef idx="2">
            <a:schemeClr val="accent2"/>
          </a:effectRef>
          <a:fontRef idx="minor">
            <a:schemeClr val="tx1"/>
          </a:fontRef>
        </dgm:style>
      </dgm:prSet>
      <dgm:spPr>
        <a:ln w="57150"/>
      </dgm:spPr>
      <dgm:t>
        <a:bodyPr/>
        <a:lstStyle/>
        <a:p>
          <a:endParaRPr lang="en-GB"/>
        </a:p>
      </dgm:t>
    </dgm:pt>
    <dgm:pt modelId="{CC6F7BC5-19C7-4622-BA22-603C3FFB79D9}">
      <dgm:prSet/>
      <dgm:spPr/>
      <dgm:t>
        <a:bodyPr/>
        <a:lstStyle/>
        <a:p>
          <a:pPr>
            <a:buFont typeface="Arial" panose="020B0604020202020204" pitchFamily="34" charset="0"/>
            <a:buChar char="•"/>
          </a:pPr>
          <a:r>
            <a:rPr lang="en-US" b="1" i="0"/>
            <a:t>Advantages</a:t>
          </a:r>
          <a:r>
            <a:rPr lang="en-US" b="0" i="0"/>
            <a:t>: Rigorous method, unearthing underlying narratives.</a:t>
          </a:r>
        </a:p>
      </dgm:t>
    </dgm:pt>
    <dgm:pt modelId="{890A7BEE-D59A-4176-B7CB-C1ECD3DC4354}" type="parTrans" cxnId="{C9364378-5893-4C2B-AFDB-23F00A059306}">
      <dgm:prSet/>
      <dgm:spPr/>
      <dgm:t>
        <a:bodyPr/>
        <a:lstStyle/>
        <a:p>
          <a:endParaRPr lang="en-GB"/>
        </a:p>
      </dgm:t>
    </dgm:pt>
    <dgm:pt modelId="{4A5B3700-D975-4EA4-8539-E1B409D7812F}" type="sibTrans" cxnId="{C9364378-5893-4C2B-AFDB-23F00A059306}">
      <dgm:prSet>
        <dgm:style>
          <a:lnRef idx="3">
            <a:schemeClr val="accent2"/>
          </a:lnRef>
          <a:fillRef idx="0">
            <a:schemeClr val="accent2"/>
          </a:fillRef>
          <a:effectRef idx="2">
            <a:schemeClr val="accent2"/>
          </a:effectRef>
          <a:fontRef idx="minor">
            <a:schemeClr val="tx1"/>
          </a:fontRef>
        </dgm:style>
      </dgm:prSet>
      <dgm:spPr>
        <a:ln w="57150"/>
      </dgm:spPr>
      <dgm:t>
        <a:bodyPr/>
        <a:lstStyle/>
        <a:p>
          <a:endParaRPr lang="en-GB"/>
        </a:p>
      </dgm:t>
    </dgm:pt>
    <dgm:pt modelId="{5720BC81-1B0C-4058-A0DA-4F185F8B6B53}">
      <dgm:prSet/>
      <dgm:spPr/>
      <dgm:t>
        <a:bodyPr/>
        <a:lstStyle/>
        <a:p>
          <a:pPr>
            <a:buFont typeface="Arial" panose="020B0604020202020204" pitchFamily="34" charset="0"/>
            <a:buChar char="•"/>
          </a:pPr>
          <a:r>
            <a:rPr lang="en-US" b="1" i="0"/>
            <a:t>Considerations</a:t>
          </a:r>
          <a:r>
            <a:rPr lang="en-US" b="0" i="0"/>
            <a:t>: Reliance on prior work, potential for pre-existing biases.</a:t>
          </a:r>
        </a:p>
      </dgm:t>
    </dgm:pt>
    <dgm:pt modelId="{2165226A-C4DB-4997-A197-5BAFC72EE910}" type="parTrans" cxnId="{1FAECFDF-DEEF-4AA9-94D3-3D9D99E8C32D}">
      <dgm:prSet/>
      <dgm:spPr/>
      <dgm:t>
        <a:bodyPr/>
        <a:lstStyle/>
        <a:p>
          <a:endParaRPr lang="en-GB"/>
        </a:p>
      </dgm:t>
    </dgm:pt>
    <dgm:pt modelId="{14D5AEA5-1C09-431F-B731-98E79E461006}" type="sibTrans" cxnId="{1FAECFDF-DEEF-4AA9-94D3-3D9D99E8C32D}">
      <dgm:prSet/>
      <dgm:spPr/>
      <dgm:t>
        <a:bodyPr/>
        <a:lstStyle/>
        <a:p>
          <a:endParaRPr lang="en-GB"/>
        </a:p>
      </dgm:t>
    </dgm:pt>
    <dgm:pt modelId="{AFDB8D2D-90C3-4B0E-B968-EE059146C7AD}" type="pres">
      <dgm:prSet presAssocID="{1C22B943-0EA3-4753-BA00-786CC58710E2}" presName="Name0" presStyleCnt="0">
        <dgm:presLayoutVars>
          <dgm:dir/>
          <dgm:resizeHandles val="exact"/>
        </dgm:presLayoutVars>
      </dgm:prSet>
      <dgm:spPr/>
    </dgm:pt>
    <dgm:pt modelId="{5565AE11-82ED-41D1-BED6-CFE39E7E2BBC}" type="pres">
      <dgm:prSet presAssocID="{05B69F15-5457-4E70-902A-6BCA2824D407}" presName="node" presStyleLbl="node1" presStyleIdx="0" presStyleCnt="6">
        <dgm:presLayoutVars>
          <dgm:bulletEnabled val="1"/>
        </dgm:presLayoutVars>
      </dgm:prSet>
      <dgm:spPr/>
    </dgm:pt>
    <dgm:pt modelId="{A1F98C40-C3C9-4CAB-A75C-3A874BD5C788}" type="pres">
      <dgm:prSet presAssocID="{3E4B86D8-A623-4E62-BB92-FE47A252C57F}" presName="sibTrans" presStyleLbl="sibTrans1D1" presStyleIdx="0" presStyleCnt="5"/>
      <dgm:spPr/>
    </dgm:pt>
    <dgm:pt modelId="{DEA4F2EA-AE12-41EC-A4B3-DAD643ECFFF2}" type="pres">
      <dgm:prSet presAssocID="{3E4B86D8-A623-4E62-BB92-FE47A252C57F}" presName="connectorText" presStyleLbl="sibTrans1D1" presStyleIdx="0" presStyleCnt="5"/>
      <dgm:spPr/>
    </dgm:pt>
    <dgm:pt modelId="{33B9C9FF-3324-41DD-92FF-5BD6E9363822}" type="pres">
      <dgm:prSet presAssocID="{E0B28CEC-48EF-449D-8BE1-E52993942EED}" presName="node" presStyleLbl="node1" presStyleIdx="1" presStyleCnt="6">
        <dgm:presLayoutVars>
          <dgm:bulletEnabled val="1"/>
        </dgm:presLayoutVars>
      </dgm:prSet>
      <dgm:spPr/>
    </dgm:pt>
    <dgm:pt modelId="{55681510-CC17-4EF2-BB1B-F847BA3BED65}" type="pres">
      <dgm:prSet presAssocID="{1E291882-3D91-4128-9ACE-04B875C54486}" presName="sibTrans" presStyleLbl="sibTrans1D1" presStyleIdx="1" presStyleCnt="5"/>
      <dgm:spPr/>
    </dgm:pt>
    <dgm:pt modelId="{DCC99BDD-0DCC-47C8-8AE6-D5A65C64D5EB}" type="pres">
      <dgm:prSet presAssocID="{1E291882-3D91-4128-9ACE-04B875C54486}" presName="connectorText" presStyleLbl="sibTrans1D1" presStyleIdx="1" presStyleCnt="5"/>
      <dgm:spPr/>
    </dgm:pt>
    <dgm:pt modelId="{00A9FE63-8A34-4B60-A867-A57A4ACA61B5}" type="pres">
      <dgm:prSet presAssocID="{BFB9E146-C228-4C9A-94F0-BC6A9517F495}" presName="node" presStyleLbl="node1" presStyleIdx="2" presStyleCnt="6">
        <dgm:presLayoutVars>
          <dgm:bulletEnabled val="1"/>
        </dgm:presLayoutVars>
      </dgm:prSet>
      <dgm:spPr/>
    </dgm:pt>
    <dgm:pt modelId="{946144F0-607A-4AF8-B363-65545FD4BE5C}" type="pres">
      <dgm:prSet presAssocID="{1513C863-C7FE-4D37-B703-42F67D7AA673}" presName="sibTrans" presStyleLbl="sibTrans1D1" presStyleIdx="2" presStyleCnt="5"/>
      <dgm:spPr/>
    </dgm:pt>
    <dgm:pt modelId="{8BD1AB73-589C-4836-9BB5-C6FD547A9A79}" type="pres">
      <dgm:prSet presAssocID="{1513C863-C7FE-4D37-B703-42F67D7AA673}" presName="connectorText" presStyleLbl="sibTrans1D1" presStyleIdx="2" presStyleCnt="5"/>
      <dgm:spPr/>
    </dgm:pt>
    <dgm:pt modelId="{84C87E92-918C-468B-A763-22EF41C154C2}" type="pres">
      <dgm:prSet presAssocID="{0DB9D460-B7DE-41B8-BF4C-4116A801AC14}" presName="node" presStyleLbl="node1" presStyleIdx="3" presStyleCnt="6">
        <dgm:presLayoutVars>
          <dgm:bulletEnabled val="1"/>
        </dgm:presLayoutVars>
      </dgm:prSet>
      <dgm:spPr/>
    </dgm:pt>
    <dgm:pt modelId="{7FAFD9F6-4BD9-4C6C-B2A4-2FC4CE354BE5}" type="pres">
      <dgm:prSet presAssocID="{CD8019AF-1F1C-4C87-B564-D99AD60BC599}" presName="sibTrans" presStyleLbl="sibTrans1D1" presStyleIdx="3" presStyleCnt="5"/>
      <dgm:spPr/>
    </dgm:pt>
    <dgm:pt modelId="{A4AA3CFA-DF3D-4CE9-B206-49B453F0D470}" type="pres">
      <dgm:prSet presAssocID="{CD8019AF-1F1C-4C87-B564-D99AD60BC599}" presName="connectorText" presStyleLbl="sibTrans1D1" presStyleIdx="3" presStyleCnt="5"/>
      <dgm:spPr/>
    </dgm:pt>
    <dgm:pt modelId="{4DBEAF00-4471-4CB3-9F49-E61CDA3C4E3F}" type="pres">
      <dgm:prSet presAssocID="{CC6F7BC5-19C7-4622-BA22-603C3FFB79D9}" presName="node" presStyleLbl="node1" presStyleIdx="4" presStyleCnt="6">
        <dgm:presLayoutVars>
          <dgm:bulletEnabled val="1"/>
        </dgm:presLayoutVars>
      </dgm:prSet>
      <dgm:spPr/>
    </dgm:pt>
    <dgm:pt modelId="{77C32EF4-6685-4001-9C48-3A6663F38B12}" type="pres">
      <dgm:prSet presAssocID="{4A5B3700-D975-4EA4-8539-E1B409D7812F}" presName="sibTrans" presStyleLbl="sibTrans1D1" presStyleIdx="4" presStyleCnt="5"/>
      <dgm:spPr/>
    </dgm:pt>
    <dgm:pt modelId="{40891B97-35C7-4094-9F08-DEC0D5AE8882}" type="pres">
      <dgm:prSet presAssocID="{4A5B3700-D975-4EA4-8539-E1B409D7812F}" presName="connectorText" presStyleLbl="sibTrans1D1" presStyleIdx="4" presStyleCnt="5"/>
      <dgm:spPr/>
    </dgm:pt>
    <dgm:pt modelId="{C9168C78-606C-4E17-AECB-3B4E5BBE4D4B}" type="pres">
      <dgm:prSet presAssocID="{5720BC81-1B0C-4058-A0DA-4F185F8B6B53}" presName="node" presStyleLbl="node1" presStyleIdx="5" presStyleCnt="6">
        <dgm:presLayoutVars>
          <dgm:bulletEnabled val="1"/>
        </dgm:presLayoutVars>
      </dgm:prSet>
      <dgm:spPr/>
    </dgm:pt>
  </dgm:ptLst>
  <dgm:cxnLst>
    <dgm:cxn modelId="{FDA65706-7944-4686-BAD1-6C490E5413C0}" type="presOf" srcId="{4A5B3700-D975-4EA4-8539-E1B409D7812F}" destId="{40891B97-35C7-4094-9F08-DEC0D5AE8882}" srcOrd="1" destOrd="0" presId="urn:microsoft.com/office/officeart/2005/8/layout/bProcess3"/>
    <dgm:cxn modelId="{EB554920-91DA-4DCC-95D2-F73D4A766F07}" srcId="{1C22B943-0EA3-4753-BA00-786CC58710E2}" destId="{E0B28CEC-48EF-449D-8BE1-E52993942EED}" srcOrd="1" destOrd="0" parTransId="{2A60FD10-D6F8-4C2E-B392-FB995986E05E}" sibTransId="{1E291882-3D91-4128-9ACE-04B875C54486}"/>
    <dgm:cxn modelId="{9647BA28-74A8-4FFE-85BA-38972545168B}" type="presOf" srcId="{1C22B943-0EA3-4753-BA00-786CC58710E2}" destId="{AFDB8D2D-90C3-4B0E-B968-EE059146C7AD}" srcOrd="0" destOrd="0" presId="urn:microsoft.com/office/officeart/2005/8/layout/bProcess3"/>
    <dgm:cxn modelId="{BDB7DF32-1729-46D8-B797-717631212D91}" type="presOf" srcId="{1E291882-3D91-4128-9ACE-04B875C54486}" destId="{DCC99BDD-0DCC-47C8-8AE6-D5A65C64D5EB}" srcOrd="1" destOrd="0" presId="urn:microsoft.com/office/officeart/2005/8/layout/bProcess3"/>
    <dgm:cxn modelId="{97A82337-111A-4A09-98BF-83B8A4D6674B}" type="presOf" srcId="{1513C863-C7FE-4D37-B703-42F67D7AA673}" destId="{8BD1AB73-589C-4836-9BB5-C6FD547A9A79}" srcOrd="1" destOrd="0" presId="urn:microsoft.com/office/officeart/2005/8/layout/bProcess3"/>
    <dgm:cxn modelId="{73AB2C5E-AF9F-4A71-83A6-D7CB59F7EFC6}" type="presOf" srcId="{5720BC81-1B0C-4058-A0DA-4F185F8B6B53}" destId="{C9168C78-606C-4E17-AECB-3B4E5BBE4D4B}" srcOrd="0" destOrd="0" presId="urn:microsoft.com/office/officeart/2005/8/layout/bProcess3"/>
    <dgm:cxn modelId="{7C776266-1C0E-453C-A323-3D23A6033EEB}" type="presOf" srcId="{05B69F15-5457-4E70-902A-6BCA2824D407}" destId="{5565AE11-82ED-41D1-BED6-CFE39E7E2BBC}" srcOrd="0" destOrd="0" presId="urn:microsoft.com/office/officeart/2005/8/layout/bProcess3"/>
    <dgm:cxn modelId="{60F13453-160B-4117-8DE2-ED2EEC451C23}" srcId="{1C22B943-0EA3-4753-BA00-786CC58710E2}" destId="{05B69F15-5457-4E70-902A-6BCA2824D407}" srcOrd="0" destOrd="0" parTransId="{881C9291-E9BB-445D-937F-0BC65EADBC97}" sibTransId="{3E4B86D8-A623-4E62-BB92-FE47A252C57F}"/>
    <dgm:cxn modelId="{FC457557-9A57-4A87-AA5C-D82911A8260D}" type="presOf" srcId="{BFB9E146-C228-4C9A-94F0-BC6A9517F495}" destId="{00A9FE63-8A34-4B60-A867-A57A4ACA61B5}" srcOrd="0" destOrd="0" presId="urn:microsoft.com/office/officeart/2005/8/layout/bProcess3"/>
    <dgm:cxn modelId="{C9364378-5893-4C2B-AFDB-23F00A059306}" srcId="{1C22B943-0EA3-4753-BA00-786CC58710E2}" destId="{CC6F7BC5-19C7-4622-BA22-603C3FFB79D9}" srcOrd="4" destOrd="0" parTransId="{890A7BEE-D59A-4176-B7CB-C1ECD3DC4354}" sibTransId="{4A5B3700-D975-4EA4-8539-E1B409D7812F}"/>
    <dgm:cxn modelId="{74615188-C434-4C12-AF7C-434A39E5CD91}" type="presOf" srcId="{CD8019AF-1F1C-4C87-B564-D99AD60BC599}" destId="{A4AA3CFA-DF3D-4CE9-B206-49B453F0D470}" srcOrd="1" destOrd="0" presId="urn:microsoft.com/office/officeart/2005/8/layout/bProcess3"/>
    <dgm:cxn modelId="{F062C489-C687-4FBA-8FA8-8AA65D867F8B}" type="presOf" srcId="{1E291882-3D91-4128-9ACE-04B875C54486}" destId="{55681510-CC17-4EF2-BB1B-F847BA3BED65}" srcOrd="0" destOrd="0" presId="urn:microsoft.com/office/officeart/2005/8/layout/bProcess3"/>
    <dgm:cxn modelId="{474B468E-6D3E-4718-A0B1-4E79F78073AA}" type="presOf" srcId="{1513C863-C7FE-4D37-B703-42F67D7AA673}" destId="{946144F0-607A-4AF8-B363-65545FD4BE5C}" srcOrd="0" destOrd="0" presId="urn:microsoft.com/office/officeart/2005/8/layout/bProcess3"/>
    <dgm:cxn modelId="{43815F94-F032-4821-98E6-4F54C1373C2B}" type="presOf" srcId="{3E4B86D8-A623-4E62-BB92-FE47A252C57F}" destId="{DEA4F2EA-AE12-41EC-A4B3-DAD643ECFFF2}" srcOrd="1" destOrd="0" presId="urn:microsoft.com/office/officeart/2005/8/layout/bProcess3"/>
    <dgm:cxn modelId="{11686C98-65A1-4421-8A46-C3C6738FBE10}" type="presOf" srcId="{0DB9D460-B7DE-41B8-BF4C-4116A801AC14}" destId="{84C87E92-918C-468B-A763-22EF41C154C2}" srcOrd="0" destOrd="0" presId="urn:microsoft.com/office/officeart/2005/8/layout/bProcess3"/>
    <dgm:cxn modelId="{FEBBEFA2-CFFB-4CD9-B972-B1274D993DE3}" type="presOf" srcId="{4A5B3700-D975-4EA4-8539-E1B409D7812F}" destId="{77C32EF4-6685-4001-9C48-3A6663F38B12}" srcOrd="0" destOrd="0" presId="urn:microsoft.com/office/officeart/2005/8/layout/bProcess3"/>
    <dgm:cxn modelId="{7173FDA5-8F0A-4632-B7B9-A8DC12AAF40E}" srcId="{1C22B943-0EA3-4753-BA00-786CC58710E2}" destId="{0DB9D460-B7DE-41B8-BF4C-4116A801AC14}" srcOrd="3" destOrd="0" parTransId="{0F65AA39-02FB-4B9D-AFFC-9D5A6853E3A9}" sibTransId="{CD8019AF-1F1C-4C87-B564-D99AD60BC599}"/>
    <dgm:cxn modelId="{A98469C5-3C84-4357-982D-9211BFA3DD6C}" type="presOf" srcId="{CC6F7BC5-19C7-4622-BA22-603C3FFB79D9}" destId="{4DBEAF00-4471-4CB3-9F49-E61CDA3C4E3F}" srcOrd="0" destOrd="0" presId="urn:microsoft.com/office/officeart/2005/8/layout/bProcess3"/>
    <dgm:cxn modelId="{1FAECFDF-DEEF-4AA9-94D3-3D9D99E8C32D}" srcId="{1C22B943-0EA3-4753-BA00-786CC58710E2}" destId="{5720BC81-1B0C-4058-A0DA-4F185F8B6B53}" srcOrd="5" destOrd="0" parTransId="{2165226A-C4DB-4997-A197-5BAFC72EE910}" sibTransId="{14D5AEA5-1C09-431F-B731-98E79E461006}"/>
    <dgm:cxn modelId="{D63784EE-7AAA-4D96-8CBD-98E12C6CA8C3}" type="presOf" srcId="{CD8019AF-1F1C-4C87-B564-D99AD60BC599}" destId="{7FAFD9F6-4BD9-4C6C-B2A4-2FC4CE354BE5}" srcOrd="0" destOrd="0" presId="urn:microsoft.com/office/officeart/2005/8/layout/bProcess3"/>
    <dgm:cxn modelId="{89BF3AF5-FB39-4971-977E-5C1AED5B2D20}" type="presOf" srcId="{E0B28CEC-48EF-449D-8BE1-E52993942EED}" destId="{33B9C9FF-3324-41DD-92FF-5BD6E9363822}" srcOrd="0" destOrd="0" presId="urn:microsoft.com/office/officeart/2005/8/layout/bProcess3"/>
    <dgm:cxn modelId="{F7781AF8-A861-4C1B-9AB0-0C4008C06DA2}" srcId="{1C22B943-0EA3-4753-BA00-786CC58710E2}" destId="{BFB9E146-C228-4C9A-94F0-BC6A9517F495}" srcOrd="2" destOrd="0" parTransId="{7188F6FB-E24C-4162-8566-B9F6172C80A8}" sibTransId="{1513C863-C7FE-4D37-B703-42F67D7AA673}"/>
    <dgm:cxn modelId="{F599CCFC-406F-4E5D-844A-34F5FCFDF8B1}" type="presOf" srcId="{3E4B86D8-A623-4E62-BB92-FE47A252C57F}" destId="{A1F98C40-C3C9-4CAB-A75C-3A874BD5C788}" srcOrd="0" destOrd="0" presId="urn:microsoft.com/office/officeart/2005/8/layout/bProcess3"/>
    <dgm:cxn modelId="{53EE9AC2-4BD1-4293-B6FB-6F4E2D800A13}" type="presParOf" srcId="{AFDB8D2D-90C3-4B0E-B968-EE059146C7AD}" destId="{5565AE11-82ED-41D1-BED6-CFE39E7E2BBC}" srcOrd="0" destOrd="0" presId="urn:microsoft.com/office/officeart/2005/8/layout/bProcess3"/>
    <dgm:cxn modelId="{DCB83686-64CC-4E89-B041-3CBDF175F999}" type="presParOf" srcId="{AFDB8D2D-90C3-4B0E-B968-EE059146C7AD}" destId="{A1F98C40-C3C9-4CAB-A75C-3A874BD5C788}" srcOrd="1" destOrd="0" presId="urn:microsoft.com/office/officeart/2005/8/layout/bProcess3"/>
    <dgm:cxn modelId="{56DA2FF0-4A87-4D5E-9765-4A6319924C7B}" type="presParOf" srcId="{A1F98C40-C3C9-4CAB-A75C-3A874BD5C788}" destId="{DEA4F2EA-AE12-41EC-A4B3-DAD643ECFFF2}" srcOrd="0" destOrd="0" presId="urn:microsoft.com/office/officeart/2005/8/layout/bProcess3"/>
    <dgm:cxn modelId="{8F4A9A1D-D3D5-4A4B-9591-38C05C150A65}" type="presParOf" srcId="{AFDB8D2D-90C3-4B0E-B968-EE059146C7AD}" destId="{33B9C9FF-3324-41DD-92FF-5BD6E9363822}" srcOrd="2" destOrd="0" presId="urn:microsoft.com/office/officeart/2005/8/layout/bProcess3"/>
    <dgm:cxn modelId="{A56D032E-D93D-4666-A816-0BFFD049EC17}" type="presParOf" srcId="{AFDB8D2D-90C3-4B0E-B968-EE059146C7AD}" destId="{55681510-CC17-4EF2-BB1B-F847BA3BED65}" srcOrd="3" destOrd="0" presId="urn:microsoft.com/office/officeart/2005/8/layout/bProcess3"/>
    <dgm:cxn modelId="{B40F7131-6FA7-413F-BBDE-898E913E5939}" type="presParOf" srcId="{55681510-CC17-4EF2-BB1B-F847BA3BED65}" destId="{DCC99BDD-0DCC-47C8-8AE6-D5A65C64D5EB}" srcOrd="0" destOrd="0" presId="urn:microsoft.com/office/officeart/2005/8/layout/bProcess3"/>
    <dgm:cxn modelId="{E86AD678-AF08-4066-91E0-8A52144CA98F}" type="presParOf" srcId="{AFDB8D2D-90C3-4B0E-B968-EE059146C7AD}" destId="{00A9FE63-8A34-4B60-A867-A57A4ACA61B5}" srcOrd="4" destOrd="0" presId="urn:microsoft.com/office/officeart/2005/8/layout/bProcess3"/>
    <dgm:cxn modelId="{653345D9-C64E-4B7B-88D2-0A8E18093E12}" type="presParOf" srcId="{AFDB8D2D-90C3-4B0E-B968-EE059146C7AD}" destId="{946144F0-607A-4AF8-B363-65545FD4BE5C}" srcOrd="5" destOrd="0" presId="urn:microsoft.com/office/officeart/2005/8/layout/bProcess3"/>
    <dgm:cxn modelId="{B1A8C4EC-9325-4D06-91AC-98641CCDD772}" type="presParOf" srcId="{946144F0-607A-4AF8-B363-65545FD4BE5C}" destId="{8BD1AB73-589C-4836-9BB5-C6FD547A9A79}" srcOrd="0" destOrd="0" presId="urn:microsoft.com/office/officeart/2005/8/layout/bProcess3"/>
    <dgm:cxn modelId="{68AAE5E3-DF5E-4AAD-9BE7-A93D9E290A0D}" type="presParOf" srcId="{AFDB8D2D-90C3-4B0E-B968-EE059146C7AD}" destId="{84C87E92-918C-468B-A763-22EF41C154C2}" srcOrd="6" destOrd="0" presId="urn:microsoft.com/office/officeart/2005/8/layout/bProcess3"/>
    <dgm:cxn modelId="{EE183149-4EDC-488D-98B7-704E6BC7BE2D}" type="presParOf" srcId="{AFDB8D2D-90C3-4B0E-B968-EE059146C7AD}" destId="{7FAFD9F6-4BD9-4C6C-B2A4-2FC4CE354BE5}" srcOrd="7" destOrd="0" presId="urn:microsoft.com/office/officeart/2005/8/layout/bProcess3"/>
    <dgm:cxn modelId="{510A9DD2-29DA-494A-807F-906913E0CE1E}" type="presParOf" srcId="{7FAFD9F6-4BD9-4C6C-B2A4-2FC4CE354BE5}" destId="{A4AA3CFA-DF3D-4CE9-B206-49B453F0D470}" srcOrd="0" destOrd="0" presId="urn:microsoft.com/office/officeart/2005/8/layout/bProcess3"/>
    <dgm:cxn modelId="{0014F739-C83B-4F47-8D05-4774D88D72CC}" type="presParOf" srcId="{AFDB8D2D-90C3-4B0E-B968-EE059146C7AD}" destId="{4DBEAF00-4471-4CB3-9F49-E61CDA3C4E3F}" srcOrd="8" destOrd="0" presId="urn:microsoft.com/office/officeart/2005/8/layout/bProcess3"/>
    <dgm:cxn modelId="{5416305E-95C1-4279-AA78-6C1EABEA7AF0}" type="presParOf" srcId="{AFDB8D2D-90C3-4B0E-B968-EE059146C7AD}" destId="{77C32EF4-6685-4001-9C48-3A6663F38B12}" srcOrd="9" destOrd="0" presId="urn:microsoft.com/office/officeart/2005/8/layout/bProcess3"/>
    <dgm:cxn modelId="{8AB16CC5-352C-4A1F-94E1-3DC78AD98604}" type="presParOf" srcId="{77C32EF4-6685-4001-9C48-3A6663F38B12}" destId="{40891B97-35C7-4094-9F08-DEC0D5AE8882}" srcOrd="0" destOrd="0" presId="urn:microsoft.com/office/officeart/2005/8/layout/bProcess3"/>
    <dgm:cxn modelId="{46514F7F-1B58-4077-AC55-54FF752C35F6}" type="presParOf" srcId="{AFDB8D2D-90C3-4B0E-B968-EE059146C7AD}" destId="{C9168C78-606C-4E17-AECB-3B4E5BBE4D4B}"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A5F90CD-8457-40F8-9EEB-A4C2A48A255B}" type="doc">
      <dgm:prSet loTypeId="urn:microsoft.com/office/officeart/2005/8/layout/cycle8" loCatId="cycle" qsTypeId="urn:microsoft.com/office/officeart/2005/8/quickstyle/simple3" qsCatId="simple" csTypeId="urn:microsoft.com/office/officeart/2005/8/colors/accent3_1" csCatId="accent3" phldr="1"/>
      <dgm:spPr/>
      <dgm:t>
        <a:bodyPr/>
        <a:lstStyle/>
        <a:p>
          <a:endParaRPr lang="en-GB"/>
        </a:p>
      </dgm:t>
    </dgm:pt>
    <dgm:pt modelId="{469D72ED-C44C-4877-B2CD-D880A9FAF42B}">
      <dgm:prSet phldrT="[Text]" custT="1"/>
      <dgm:spPr/>
      <dgm:t>
        <a:bodyPr/>
        <a:lstStyle/>
        <a:p>
          <a:pPr>
            <a:buFont typeface="Arial" panose="020B0604020202020204" pitchFamily="34" charset="0"/>
            <a:buChar char="•"/>
          </a:pPr>
          <a:r>
            <a:rPr lang="en-US" sz="1100" b="1" i="0"/>
            <a:t>Familiarisation:</a:t>
          </a:r>
          <a:r>
            <a:rPr lang="en-US" sz="1100" b="0" i="0"/>
            <a:t> Unpacked literature on COVID-19 factors and reward management.</a:t>
          </a:r>
          <a:endParaRPr lang="en-GB" sz="1100" dirty="0"/>
        </a:p>
      </dgm:t>
    </dgm:pt>
    <dgm:pt modelId="{8DCDE0C9-6479-4129-82D9-7D071D2AF52B}" type="parTrans" cxnId="{CE43D27B-35B8-421C-96E0-F644AED65ECE}">
      <dgm:prSet/>
      <dgm:spPr/>
      <dgm:t>
        <a:bodyPr/>
        <a:lstStyle/>
        <a:p>
          <a:endParaRPr lang="en-GB" sz="2800">
            <a:solidFill>
              <a:schemeClr val="tx1"/>
            </a:solidFill>
          </a:endParaRPr>
        </a:p>
      </dgm:t>
    </dgm:pt>
    <dgm:pt modelId="{D9ABDAAA-441B-4B04-8025-2C4533AC78CE}" type="sibTrans" cxnId="{CE43D27B-35B8-421C-96E0-F644AED65ECE}">
      <dgm:prSet/>
      <dgm:spPr/>
      <dgm:t>
        <a:bodyPr/>
        <a:lstStyle/>
        <a:p>
          <a:endParaRPr lang="en-GB" sz="2800">
            <a:solidFill>
              <a:schemeClr val="tx1"/>
            </a:solidFill>
          </a:endParaRPr>
        </a:p>
      </dgm:t>
    </dgm:pt>
    <dgm:pt modelId="{F72E46C8-E6C4-4DEE-969B-91BAC96FE8DF}">
      <dgm:prSet custT="1"/>
      <dgm:spPr/>
      <dgm:t>
        <a:bodyPr/>
        <a:lstStyle/>
        <a:p>
          <a:pPr>
            <a:buFont typeface="Arial" panose="020B0604020202020204" pitchFamily="34" charset="0"/>
            <a:buChar char="•"/>
          </a:pPr>
          <a:r>
            <a:rPr lang="en-US" sz="1100" b="1" i="0"/>
            <a:t>Coding:</a:t>
          </a:r>
          <a:r>
            <a:rPr lang="en-US" sz="1100" b="0" i="0"/>
            <a:t> Identified keywords: Remote Work Shift, Employee Needs, Technological Factors.</a:t>
          </a:r>
          <a:endParaRPr lang="en-US" sz="1100" b="0" i="0" dirty="0"/>
        </a:p>
      </dgm:t>
    </dgm:pt>
    <dgm:pt modelId="{B304520F-09F9-4224-BFA5-71F946159362}" type="parTrans" cxnId="{503176AE-954D-4FE0-A416-F7E419E77D22}">
      <dgm:prSet/>
      <dgm:spPr/>
      <dgm:t>
        <a:bodyPr/>
        <a:lstStyle/>
        <a:p>
          <a:endParaRPr lang="en-GB" sz="2800">
            <a:solidFill>
              <a:schemeClr val="tx1"/>
            </a:solidFill>
          </a:endParaRPr>
        </a:p>
      </dgm:t>
    </dgm:pt>
    <dgm:pt modelId="{C71DABDB-727C-4A4B-B25E-19C0CA1175AD}" type="sibTrans" cxnId="{503176AE-954D-4FE0-A416-F7E419E77D22}">
      <dgm:prSet/>
      <dgm:spPr/>
      <dgm:t>
        <a:bodyPr/>
        <a:lstStyle/>
        <a:p>
          <a:endParaRPr lang="en-GB" sz="2800">
            <a:solidFill>
              <a:schemeClr val="tx1"/>
            </a:solidFill>
          </a:endParaRPr>
        </a:p>
      </dgm:t>
    </dgm:pt>
    <dgm:pt modelId="{EDD064DA-4CE5-433D-ADD3-9159480D86D9}">
      <dgm:prSet custT="1"/>
      <dgm:spPr/>
      <dgm:t>
        <a:bodyPr/>
        <a:lstStyle/>
        <a:p>
          <a:pPr>
            <a:buFont typeface="Arial" panose="020B0604020202020204" pitchFamily="34" charset="0"/>
            <a:buChar char="•"/>
          </a:pPr>
          <a:r>
            <a:rPr lang="en-US" sz="1100" b="1" i="0"/>
            <a:t>Theme Formation:</a:t>
          </a:r>
          <a:r>
            <a:rPr lang="en-US" sz="1100" b="0" i="0"/>
            <a:t> Derived key insights: autonomy, feedback, intrinsic/extrinsic motivators, technology-enabled rewards.</a:t>
          </a:r>
        </a:p>
      </dgm:t>
    </dgm:pt>
    <dgm:pt modelId="{FAE70749-D82C-42A1-BCF3-EB601EFC2AB2}" type="parTrans" cxnId="{29A09BB7-01EF-4F8D-A7E3-C54506C16FBF}">
      <dgm:prSet/>
      <dgm:spPr/>
      <dgm:t>
        <a:bodyPr/>
        <a:lstStyle/>
        <a:p>
          <a:endParaRPr lang="en-GB" sz="2800">
            <a:solidFill>
              <a:schemeClr val="tx1"/>
            </a:solidFill>
          </a:endParaRPr>
        </a:p>
      </dgm:t>
    </dgm:pt>
    <dgm:pt modelId="{B80C5B1F-DF43-43F2-A032-44E7CA9984AB}" type="sibTrans" cxnId="{29A09BB7-01EF-4F8D-A7E3-C54506C16FBF}">
      <dgm:prSet/>
      <dgm:spPr/>
      <dgm:t>
        <a:bodyPr/>
        <a:lstStyle/>
        <a:p>
          <a:endParaRPr lang="en-GB" sz="2800">
            <a:solidFill>
              <a:schemeClr val="tx1"/>
            </a:solidFill>
          </a:endParaRPr>
        </a:p>
      </dgm:t>
    </dgm:pt>
    <dgm:pt modelId="{93037BAA-C6FF-47DE-8C0E-D3C2FA3F56BD}">
      <dgm:prSet custT="1"/>
      <dgm:spPr/>
      <dgm:t>
        <a:bodyPr/>
        <a:lstStyle/>
        <a:p>
          <a:pPr>
            <a:buFont typeface="Arial" panose="020B0604020202020204" pitchFamily="34" charset="0"/>
            <a:buChar char="•"/>
          </a:pPr>
          <a:r>
            <a:rPr lang="en-US" sz="1100" b="1" i="0" dirty="0"/>
            <a:t>Theme Review:</a:t>
          </a:r>
          <a:r>
            <a:rPr lang="en-US" sz="1100" b="0" i="0" dirty="0"/>
            <a:t> Validated with studies (e.g., </a:t>
          </a:r>
          <a:r>
            <a:rPr lang="en-US" sz="1100" b="0" i="0" dirty="0">
              <a:hlinkClick xmlns:r="http://schemas.openxmlformats.org/officeDocument/2006/relationships" r:id="rId1"/>
            </a:rPr>
            <a:t>Sharma 2017, </a:t>
          </a:r>
          <a:r>
            <a:rPr lang="en-US" sz="1100" b="0" i="0" dirty="0">
              <a:hlinkClick xmlns:r="http://schemas.openxmlformats.org/officeDocument/2006/relationships" r:id="rId2"/>
            </a:rPr>
            <a:t>Tsipursky 2023</a:t>
          </a:r>
          <a:r>
            <a:rPr lang="en-US" sz="1100" b="0" i="0" dirty="0"/>
            <a:t>).</a:t>
          </a:r>
        </a:p>
      </dgm:t>
    </dgm:pt>
    <dgm:pt modelId="{1158A818-F742-4CF7-8173-873516274A74}" type="parTrans" cxnId="{59857685-56EC-4E24-892D-797E9557BD61}">
      <dgm:prSet/>
      <dgm:spPr/>
      <dgm:t>
        <a:bodyPr/>
        <a:lstStyle/>
        <a:p>
          <a:endParaRPr lang="en-GB" sz="2800">
            <a:solidFill>
              <a:schemeClr val="tx1"/>
            </a:solidFill>
          </a:endParaRPr>
        </a:p>
      </dgm:t>
    </dgm:pt>
    <dgm:pt modelId="{33E75286-3A07-4408-A625-602219011DA4}" type="sibTrans" cxnId="{59857685-56EC-4E24-892D-797E9557BD61}">
      <dgm:prSet/>
      <dgm:spPr/>
      <dgm:t>
        <a:bodyPr/>
        <a:lstStyle/>
        <a:p>
          <a:endParaRPr lang="en-GB" sz="2800">
            <a:solidFill>
              <a:schemeClr val="tx1"/>
            </a:solidFill>
          </a:endParaRPr>
        </a:p>
      </dgm:t>
    </dgm:pt>
    <dgm:pt modelId="{1296CADB-53AA-44FB-BFB9-C9918867B010}">
      <dgm:prSet custT="1"/>
      <dgm:spPr/>
      <dgm:t>
        <a:bodyPr/>
        <a:lstStyle/>
        <a:p>
          <a:pPr>
            <a:buFont typeface="Arial" panose="020B0604020202020204" pitchFamily="34" charset="0"/>
            <a:buChar char="•"/>
          </a:pPr>
          <a:r>
            <a:rPr lang="en-US" sz="1100" b="1" i="0"/>
            <a:t>Advantages:</a:t>
          </a:r>
          <a:r>
            <a:rPr lang="en-US" sz="1100" b="0" i="0"/>
            <a:t> Holistic view of changing dynamics in reward management.</a:t>
          </a:r>
        </a:p>
      </dgm:t>
    </dgm:pt>
    <dgm:pt modelId="{6EF1B258-F07B-4C4D-BFF3-E70D55A7B256}" type="parTrans" cxnId="{24F70B23-F72D-40D2-9A35-9FECD51150ED}">
      <dgm:prSet/>
      <dgm:spPr/>
      <dgm:t>
        <a:bodyPr/>
        <a:lstStyle/>
        <a:p>
          <a:endParaRPr lang="en-GB" sz="2800">
            <a:solidFill>
              <a:schemeClr val="tx1"/>
            </a:solidFill>
          </a:endParaRPr>
        </a:p>
      </dgm:t>
    </dgm:pt>
    <dgm:pt modelId="{9C2C6888-C4D5-41C0-9A1B-7BF8DFB03CC3}" type="sibTrans" cxnId="{24F70B23-F72D-40D2-9A35-9FECD51150ED}">
      <dgm:prSet/>
      <dgm:spPr/>
      <dgm:t>
        <a:bodyPr/>
        <a:lstStyle/>
        <a:p>
          <a:endParaRPr lang="en-GB" sz="2800">
            <a:solidFill>
              <a:schemeClr val="tx1"/>
            </a:solidFill>
          </a:endParaRPr>
        </a:p>
      </dgm:t>
    </dgm:pt>
    <dgm:pt modelId="{D7B1F300-F71B-4F34-BDF1-5B5A6C2CA518}">
      <dgm:prSet custT="1"/>
      <dgm:spPr/>
      <dgm:t>
        <a:bodyPr/>
        <a:lstStyle/>
        <a:p>
          <a:pPr>
            <a:buFont typeface="Arial" panose="020B0604020202020204" pitchFamily="34" charset="0"/>
            <a:buChar char="•"/>
          </a:pPr>
          <a:r>
            <a:rPr lang="en-US" sz="1100" b="1" i="0"/>
            <a:t>Consideration:</a:t>
          </a:r>
          <a:r>
            <a:rPr lang="en-US" sz="1100" b="0" i="0"/>
            <a:t> Need for further research on technology's role and alignment with women's motivation in remote work.</a:t>
          </a:r>
          <a:endParaRPr lang="en-US" sz="1100" b="0" i="0" dirty="0"/>
        </a:p>
      </dgm:t>
    </dgm:pt>
    <dgm:pt modelId="{6BCDA369-505C-46B6-B06D-E102FFE626C9}" type="parTrans" cxnId="{02DF279E-3F6A-4E41-935D-27C4F8FA3E86}">
      <dgm:prSet/>
      <dgm:spPr/>
      <dgm:t>
        <a:bodyPr/>
        <a:lstStyle/>
        <a:p>
          <a:endParaRPr lang="en-GB" sz="2800">
            <a:solidFill>
              <a:schemeClr val="tx1"/>
            </a:solidFill>
          </a:endParaRPr>
        </a:p>
      </dgm:t>
    </dgm:pt>
    <dgm:pt modelId="{39A0F05E-C2B2-47E4-8A96-5F1236CF8FA4}" type="sibTrans" cxnId="{02DF279E-3F6A-4E41-935D-27C4F8FA3E86}">
      <dgm:prSet/>
      <dgm:spPr/>
      <dgm:t>
        <a:bodyPr/>
        <a:lstStyle/>
        <a:p>
          <a:endParaRPr lang="en-GB" sz="2800">
            <a:solidFill>
              <a:schemeClr val="tx1"/>
            </a:solidFill>
          </a:endParaRPr>
        </a:p>
      </dgm:t>
    </dgm:pt>
    <dgm:pt modelId="{6774F1BC-1EE6-4663-A65B-47225D57BC3E}" type="pres">
      <dgm:prSet presAssocID="{3A5F90CD-8457-40F8-9EEB-A4C2A48A255B}" presName="compositeShape" presStyleCnt="0">
        <dgm:presLayoutVars>
          <dgm:chMax val="7"/>
          <dgm:dir/>
          <dgm:resizeHandles val="exact"/>
        </dgm:presLayoutVars>
      </dgm:prSet>
      <dgm:spPr/>
    </dgm:pt>
    <dgm:pt modelId="{F42EB74D-F7E1-4348-AD3A-51F41ADCF63C}" type="pres">
      <dgm:prSet presAssocID="{3A5F90CD-8457-40F8-9EEB-A4C2A48A255B}" presName="wedge1" presStyleLbl="node1" presStyleIdx="0" presStyleCnt="6"/>
      <dgm:spPr/>
    </dgm:pt>
    <dgm:pt modelId="{D9DACC9B-4F34-4FCD-9EA6-AC4B572995F3}" type="pres">
      <dgm:prSet presAssocID="{3A5F90CD-8457-40F8-9EEB-A4C2A48A255B}" presName="dummy1a" presStyleCnt="0"/>
      <dgm:spPr/>
    </dgm:pt>
    <dgm:pt modelId="{DA512380-8A71-4AED-A54C-25851482294E}" type="pres">
      <dgm:prSet presAssocID="{3A5F90CD-8457-40F8-9EEB-A4C2A48A255B}" presName="dummy1b" presStyleCnt="0"/>
      <dgm:spPr/>
    </dgm:pt>
    <dgm:pt modelId="{4A9E5BD5-664E-40EC-9E5C-0E966B6B4315}" type="pres">
      <dgm:prSet presAssocID="{3A5F90CD-8457-40F8-9EEB-A4C2A48A255B}" presName="wedge1Tx" presStyleLbl="node1" presStyleIdx="0" presStyleCnt="6">
        <dgm:presLayoutVars>
          <dgm:chMax val="0"/>
          <dgm:chPref val="0"/>
          <dgm:bulletEnabled val="1"/>
        </dgm:presLayoutVars>
      </dgm:prSet>
      <dgm:spPr/>
    </dgm:pt>
    <dgm:pt modelId="{479B0874-DCBD-4C0C-97AE-23C149FFBA95}" type="pres">
      <dgm:prSet presAssocID="{3A5F90CD-8457-40F8-9EEB-A4C2A48A255B}" presName="wedge2" presStyleLbl="node1" presStyleIdx="1" presStyleCnt="6"/>
      <dgm:spPr/>
    </dgm:pt>
    <dgm:pt modelId="{035F1D1C-A2D5-45F5-8E3B-5FE88A292427}" type="pres">
      <dgm:prSet presAssocID="{3A5F90CD-8457-40F8-9EEB-A4C2A48A255B}" presName="dummy2a" presStyleCnt="0"/>
      <dgm:spPr/>
    </dgm:pt>
    <dgm:pt modelId="{E8E07353-2BA1-400D-AFBF-E9B0BE8339A1}" type="pres">
      <dgm:prSet presAssocID="{3A5F90CD-8457-40F8-9EEB-A4C2A48A255B}" presName="dummy2b" presStyleCnt="0"/>
      <dgm:spPr/>
    </dgm:pt>
    <dgm:pt modelId="{CA4662CD-C7AF-4690-BD66-FA497698E1CB}" type="pres">
      <dgm:prSet presAssocID="{3A5F90CD-8457-40F8-9EEB-A4C2A48A255B}" presName="wedge2Tx" presStyleLbl="node1" presStyleIdx="1" presStyleCnt="6">
        <dgm:presLayoutVars>
          <dgm:chMax val="0"/>
          <dgm:chPref val="0"/>
          <dgm:bulletEnabled val="1"/>
        </dgm:presLayoutVars>
      </dgm:prSet>
      <dgm:spPr/>
    </dgm:pt>
    <dgm:pt modelId="{422DD4B0-95EE-4DC4-AA9E-3287752D1F56}" type="pres">
      <dgm:prSet presAssocID="{3A5F90CD-8457-40F8-9EEB-A4C2A48A255B}" presName="wedge3" presStyleLbl="node1" presStyleIdx="2" presStyleCnt="6"/>
      <dgm:spPr/>
    </dgm:pt>
    <dgm:pt modelId="{D3B0C7FA-1FE5-4624-A226-0FD05160DD89}" type="pres">
      <dgm:prSet presAssocID="{3A5F90CD-8457-40F8-9EEB-A4C2A48A255B}" presName="dummy3a" presStyleCnt="0"/>
      <dgm:spPr/>
    </dgm:pt>
    <dgm:pt modelId="{FC95933B-36C1-409B-A783-4802A187875E}" type="pres">
      <dgm:prSet presAssocID="{3A5F90CD-8457-40F8-9EEB-A4C2A48A255B}" presName="dummy3b" presStyleCnt="0"/>
      <dgm:spPr/>
    </dgm:pt>
    <dgm:pt modelId="{A307695D-342C-45CE-ACB3-99A47233F5BA}" type="pres">
      <dgm:prSet presAssocID="{3A5F90CD-8457-40F8-9EEB-A4C2A48A255B}" presName="wedge3Tx" presStyleLbl="node1" presStyleIdx="2" presStyleCnt="6">
        <dgm:presLayoutVars>
          <dgm:chMax val="0"/>
          <dgm:chPref val="0"/>
          <dgm:bulletEnabled val="1"/>
        </dgm:presLayoutVars>
      </dgm:prSet>
      <dgm:spPr/>
    </dgm:pt>
    <dgm:pt modelId="{81DB1B73-8B90-4CE2-B613-FFDFE825E420}" type="pres">
      <dgm:prSet presAssocID="{3A5F90CD-8457-40F8-9EEB-A4C2A48A255B}" presName="wedge4" presStyleLbl="node1" presStyleIdx="3" presStyleCnt="6"/>
      <dgm:spPr/>
    </dgm:pt>
    <dgm:pt modelId="{12C49EC2-7197-4C9B-BE55-11B603C97319}" type="pres">
      <dgm:prSet presAssocID="{3A5F90CD-8457-40F8-9EEB-A4C2A48A255B}" presName="dummy4a" presStyleCnt="0"/>
      <dgm:spPr/>
    </dgm:pt>
    <dgm:pt modelId="{0E311B8F-EA16-4567-9ABF-F9030E1BA8CC}" type="pres">
      <dgm:prSet presAssocID="{3A5F90CD-8457-40F8-9EEB-A4C2A48A255B}" presName="dummy4b" presStyleCnt="0"/>
      <dgm:spPr/>
    </dgm:pt>
    <dgm:pt modelId="{6479D829-5A39-4CE5-8871-552A223729B7}" type="pres">
      <dgm:prSet presAssocID="{3A5F90CD-8457-40F8-9EEB-A4C2A48A255B}" presName="wedge4Tx" presStyleLbl="node1" presStyleIdx="3" presStyleCnt="6">
        <dgm:presLayoutVars>
          <dgm:chMax val="0"/>
          <dgm:chPref val="0"/>
          <dgm:bulletEnabled val="1"/>
        </dgm:presLayoutVars>
      </dgm:prSet>
      <dgm:spPr/>
    </dgm:pt>
    <dgm:pt modelId="{B31D1D60-46F9-4E29-B5BE-03DD9771B094}" type="pres">
      <dgm:prSet presAssocID="{3A5F90CD-8457-40F8-9EEB-A4C2A48A255B}" presName="wedge5" presStyleLbl="node1" presStyleIdx="4" presStyleCnt="6"/>
      <dgm:spPr/>
    </dgm:pt>
    <dgm:pt modelId="{F91AF029-B968-4BA3-8326-B28761F0A09D}" type="pres">
      <dgm:prSet presAssocID="{3A5F90CD-8457-40F8-9EEB-A4C2A48A255B}" presName="dummy5a" presStyleCnt="0"/>
      <dgm:spPr/>
    </dgm:pt>
    <dgm:pt modelId="{2DC22608-9317-4397-8D2C-B23D93DE4A0E}" type="pres">
      <dgm:prSet presAssocID="{3A5F90CD-8457-40F8-9EEB-A4C2A48A255B}" presName="dummy5b" presStyleCnt="0"/>
      <dgm:spPr/>
    </dgm:pt>
    <dgm:pt modelId="{6BF7FAAF-37B4-4720-B283-6DE5BD7AE1A5}" type="pres">
      <dgm:prSet presAssocID="{3A5F90CD-8457-40F8-9EEB-A4C2A48A255B}" presName="wedge5Tx" presStyleLbl="node1" presStyleIdx="4" presStyleCnt="6">
        <dgm:presLayoutVars>
          <dgm:chMax val="0"/>
          <dgm:chPref val="0"/>
          <dgm:bulletEnabled val="1"/>
        </dgm:presLayoutVars>
      </dgm:prSet>
      <dgm:spPr/>
    </dgm:pt>
    <dgm:pt modelId="{E4542832-6022-487F-BBD5-9FB9CD7A11C9}" type="pres">
      <dgm:prSet presAssocID="{3A5F90CD-8457-40F8-9EEB-A4C2A48A255B}" presName="wedge6" presStyleLbl="node1" presStyleIdx="5" presStyleCnt="6"/>
      <dgm:spPr/>
    </dgm:pt>
    <dgm:pt modelId="{76FA247D-424D-427A-AF56-019BC9963CEB}" type="pres">
      <dgm:prSet presAssocID="{3A5F90CD-8457-40F8-9EEB-A4C2A48A255B}" presName="dummy6a" presStyleCnt="0"/>
      <dgm:spPr/>
    </dgm:pt>
    <dgm:pt modelId="{C80023CA-4635-429B-808B-59BB9BAEDD6C}" type="pres">
      <dgm:prSet presAssocID="{3A5F90CD-8457-40F8-9EEB-A4C2A48A255B}" presName="dummy6b" presStyleCnt="0"/>
      <dgm:spPr/>
    </dgm:pt>
    <dgm:pt modelId="{F1752CF2-68EC-47E9-9195-8BDD2672FD79}" type="pres">
      <dgm:prSet presAssocID="{3A5F90CD-8457-40F8-9EEB-A4C2A48A255B}" presName="wedge6Tx" presStyleLbl="node1" presStyleIdx="5" presStyleCnt="6">
        <dgm:presLayoutVars>
          <dgm:chMax val="0"/>
          <dgm:chPref val="0"/>
          <dgm:bulletEnabled val="1"/>
        </dgm:presLayoutVars>
      </dgm:prSet>
      <dgm:spPr/>
    </dgm:pt>
    <dgm:pt modelId="{CEE4716E-9A25-413B-842F-FD98ACBEB774}" type="pres">
      <dgm:prSet presAssocID="{D9ABDAAA-441B-4B04-8025-2C4533AC78CE}" presName="arrowWedge1" presStyleLbl="fgSibTrans2D1" presStyleIdx="0" presStyleCnt="6"/>
      <dgm:spPr/>
    </dgm:pt>
    <dgm:pt modelId="{333DC30E-7D83-467F-B5EE-E8CA057A8364}" type="pres">
      <dgm:prSet presAssocID="{C71DABDB-727C-4A4B-B25E-19C0CA1175AD}" presName="arrowWedge2" presStyleLbl="fgSibTrans2D1" presStyleIdx="1" presStyleCnt="6"/>
      <dgm:spPr/>
    </dgm:pt>
    <dgm:pt modelId="{AA9F38A5-F35E-4F32-AF58-8D9F6FACC386}" type="pres">
      <dgm:prSet presAssocID="{B80C5B1F-DF43-43F2-A032-44E7CA9984AB}" presName="arrowWedge3" presStyleLbl="fgSibTrans2D1" presStyleIdx="2" presStyleCnt="6"/>
      <dgm:spPr/>
    </dgm:pt>
    <dgm:pt modelId="{8FA224AC-ED74-4634-8E97-ABAAC1A35130}" type="pres">
      <dgm:prSet presAssocID="{33E75286-3A07-4408-A625-602219011DA4}" presName="arrowWedge4" presStyleLbl="fgSibTrans2D1" presStyleIdx="3" presStyleCnt="6"/>
      <dgm:spPr/>
    </dgm:pt>
    <dgm:pt modelId="{AC9F4D1C-04FD-4B7A-B3FC-6DC27E305A00}" type="pres">
      <dgm:prSet presAssocID="{9C2C6888-C4D5-41C0-9A1B-7BF8DFB03CC3}" presName="arrowWedge5" presStyleLbl="fgSibTrans2D1" presStyleIdx="4" presStyleCnt="6"/>
      <dgm:spPr/>
    </dgm:pt>
    <dgm:pt modelId="{B89E02C9-313D-4864-9457-ADE4E53202A8}" type="pres">
      <dgm:prSet presAssocID="{39A0F05E-C2B2-47E4-8A96-5F1236CF8FA4}" presName="arrowWedge6" presStyleLbl="fgSibTrans2D1" presStyleIdx="5" presStyleCnt="6"/>
      <dgm:spPr/>
    </dgm:pt>
  </dgm:ptLst>
  <dgm:cxnLst>
    <dgm:cxn modelId="{F887B103-124A-4B40-91AA-9D6ADB8BCD51}" type="presOf" srcId="{469D72ED-C44C-4877-B2CD-D880A9FAF42B}" destId="{4A9E5BD5-664E-40EC-9E5C-0E966B6B4315}" srcOrd="1" destOrd="0" presId="urn:microsoft.com/office/officeart/2005/8/layout/cycle8"/>
    <dgm:cxn modelId="{0F95DC07-537A-4A91-BB5A-15056E20C0D9}" type="presOf" srcId="{F72E46C8-E6C4-4DEE-969B-91BAC96FE8DF}" destId="{CA4662CD-C7AF-4690-BD66-FA497698E1CB}" srcOrd="1" destOrd="0" presId="urn:microsoft.com/office/officeart/2005/8/layout/cycle8"/>
    <dgm:cxn modelId="{4DFACE19-01D1-4019-A1A7-DB08726B5B72}" type="presOf" srcId="{D7B1F300-F71B-4F34-BDF1-5B5A6C2CA518}" destId="{E4542832-6022-487F-BBD5-9FB9CD7A11C9}" srcOrd="0" destOrd="0" presId="urn:microsoft.com/office/officeart/2005/8/layout/cycle8"/>
    <dgm:cxn modelId="{044D0622-BD77-4535-AD05-23F27535BD5E}" type="presOf" srcId="{1296CADB-53AA-44FB-BFB9-C9918867B010}" destId="{B31D1D60-46F9-4E29-B5BE-03DD9771B094}" srcOrd="0" destOrd="0" presId="urn:microsoft.com/office/officeart/2005/8/layout/cycle8"/>
    <dgm:cxn modelId="{24F70B23-F72D-40D2-9A35-9FECD51150ED}" srcId="{3A5F90CD-8457-40F8-9EEB-A4C2A48A255B}" destId="{1296CADB-53AA-44FB-BFB9-C9918867B010}" srcOrd="4" destOrd="0" parTransId="{6EF1B258-F07B-4C4D-BFF3-E70D55A7B256}" sibTransId="{9C2C6888-C4D5-41C0-9A1B-7BF8DFB03CC3}"/>
    <dgm:cxn modelId="{0F27F73C-1D7B-401D-8D13-06EA46DDFDD6}" type="presOf" srcId="{3A5F90CD-8457-40F8-9EEB-A4C2A48A255B}" destId="{6774F1BC-1EE6-4663-A65B-47225D57BC3E}" srcOrd="0" destOrd="0" presId="urn:microsoft.com/office/officeart/2005/8/layout/cycle8"/>
    <dgm:cxn modelId="{3254BA69-32A0-474F-AA01-F3DF3BC6595B}" type="presOf" srcId="{EDD064DA-4CE5-433D-ADD3-9159480D86D9}" destId="{A307695D-342C-45CE-ACB3-99A47233F5BA}" srcOrd="1" destOrd="0" presId="urn:microsoft.com/office/officeart/2005/8/layout/cycle8"/>
    <dgm:cxn modelId="{E327446B-ACD6-4C55-AB06-54B7AD53D89E}" type="presOf" srcId="{EDD064DA-4CE5-433D-ADD3-9159480D86D9}" destId="{422DD4B0-95EE-4DC4-AA9E-3287752D1F56}" srcOrd="0" destOrd="0" presId="urn:microsoft.com/office/officeart/2005/8/layout/cycle8"/>
    <dgm:cxn modelId="{64870553-1850-41DB-B966-00FDE298FEAB}" type="presOf" srcId="{93037BAA-C6FF-47DE-8C0E-D3C2FA3F56BD}" destId="{81DB1B73-8B90-4CE2-B613-FFDFE825E420}" srcOrd="0" destOrd="0" presId="urn:microsoft.com/office/officeart/2005/8/layout/cycle8"/>
    <dgm:cxn modelId="{26398F5A-EACD-4D63-9A87-27E8E2EBD690}" type="presOf" srcId="{1296CADB-53AA-44FB-BFB9-C9918867B010}" destId="{6BF7FAAF-37B4-4720-B283-6DE5BD7AE1A5}" srcOrd="1" destOrd="0" presId="urn:microsoft.com/office/officeart/2005/8/layout/cycle8"/>
    <dgm:cxn modelId="{CE43D27B-35B8-421C-96E0-F644AED65ECE}" srcId="{3A5F90CD-8457-40F8-9EEB-A4C2A48A255B}" destId="{469D72ED-C44C-4877-B2CD-D880A9FAF42B}" srcOrd="0" destOrd="0" parTransId="{8DCDE0C9-6479-4129-82D9-7D071D2AF52B}" sibTransId="{D9ABDAAA-441B-4B04-8025-2C4533AC78CE}"/>
    <dgm:cxn modelId="{59857685-56EC-4E24-892D-797E9557BD61}" srcId="{3A5F90CD-8457-40F8-9EEB-A4C2A48A255B}" destId="{93037BAA-C6FF-47DE-8C0E-D3C2FA3F56BD}" srcOrd="3" destOrd="0" parTransId="{1158A818-F742-4CF7-8173-873516274A74}" sibTransId="{33E75286-3A07-4408-A625-602219011DA4}"/>
    <dgm:cxn modelId="{AEFFDC8F-B97C-445F-A9BA-BD10E35E7A15}" type="presOf" srcId="{D7B1F300-F71B-4F34-BDF1-5B5A6C2CA518}" destId="{F1752CF2-68EC-47E9-9195-8BDD2672FD79}" srcOrd="1" destOrd="0" presId="urn:microsoft.com/office/officeart/2005/8/layout/cycle8"/>
    <dgm:cxn modelId="{02DF279E-3F6A-4E41-935D-27C4F8FA3E86}" srcId="{3A5F90CD-8457-40F8-9EEB-A4C2A48A255B}" destId="{D7B1F300-F71B-4F34-BDF1-5B5A6C2CA518}" srcOrd="5" destOrd="0" parTransId="{6BCDA369-505C-46B6-B06D-E102FFE626C9}" sibTransId="{39A0F05E-C2B2-47E4-8A96-5F1236CF8FA4}"/>
    <dgm:cxn modelId="{503176AE-954D-4FE0-A416-F7E419E77D22}" srcId="{3A5F90CD-8457-40F8-9EEB-A4C2A48A255B}" destId="{F72E46C8-E6C4-4DEE-969B-91BAC96FE8DF}" srcOrd="1" destOrd="0" parTransId="{B304520F-09F9-4224-BFA5-71F946159362}" sibTransId="{C71DABDB-727C-4A4B-B25E-19C0CA1175AD}"/>
    <dgm:cxn modelId="{29A09BB7-01EF-4F8D-A7E3-C54506C16FBF}" srcId="{3A5F90CD-8457-40F8-9EEB-A4C2A48A255B}" destId="{EDD064DA-4CE5-433D-ADD3-9159480D86D9}" srcOrd="2" destOrd="0" parTransId="{FAE70749-D82C-42A1-BCF3-EB601EFC2AB2}" sibTransId="{B80C5B1F-DF43-43F2-A032-44E7CA9984AB}"/>
    <dgm:cxn modelId="{B43E9CBF-3783-4663-99CE-3E175C26C07C}" type="presOf" srcId="{93037BAA-C6FF-47DE-8C0E-D3C2FA3F56BD}" destId="{6479D829-5A39-4CE5-8871-552A223729B7}" srcOrd="1" destOrd="0" presId="urn:microsoft.com/office/officeart/2005/8/layout/cycle8"/>
    <dgm:cxn modelId="{2CE92EFD-B643-479C-A2A5-209F7280B172}" type="presOf" srcId="{469D72ED-C44C-4877-B2CD-D880A9FAF42B}" destId="{F42EB74D-F7E1-4348-AD3A-51F41ADCF63C}" srcOrd="0" destOrd="0" presId="urn:microsoft.com/office/officeart/2005/8/layout/cycle8"/>
    <dgm:cxn modelId="{B02DEFFD-CB0F-4982-A6DD-B51AE1BDACCF}" type="presOf" srcId="{F72E46C8-E6C4-4DEE-969B-91BAC96FE8DF}" destId="{479B0874-DCBD-4C0C-97AE-23C149FFBA95}" srcOrd="0" destOrd="0" presId="urn:microsoft.com/office/officeart/2005/8/layout/cycle8"/>
    <dgm:cxn modelId="{3FD0FCCD-36D9-49B0-8001-7A0593952920}" type="presParOf" srcId="{6774F1BC-1EE6-4663-A65B-47225D57BC3E}" destId="{F42EB74D-F7E1-4348-AD3A-51F41ADCF63C}" srcOrd="0" destOrd="0" presId="urn:microsoft.com/office/officeart/2005/8/layout/cycle8"/>
    <dgm:cxn modelId="{FD2E07D2-9B54-4287-BDB0-BFA5972B08D9}" type="presParOf" srcId="{6774F1BC-1EE6-4663-A65B-47225D57BC3E}" destId="{D9DACC9B-4F34-4FCD-9EA6-AC4B572995F3}" srcOrd="1" destOrd="0" presId="urn:microsoft.com/office/officeart/2005/8/layout/cycle8"/>
    <dgm:cxn modelId="{719C0FF7-C65E-48E8-AAD9-4C6CCC36E900}" type="presParOf" srcId="{6774F1BC-1EE6-4663-A65B-47225D57BC3E}" destId="{DA512380-8A71-4AED-A54C-25851482294E}" srcOrd="2" destOrd="0" presId="urn:microsoft.com/office/officeart/2005/8/layout/cycle8"/>
    <dgm:cxn modelId="{D8788F19-1EBE-4BA4-8592-367D63516418}" type="presParOf" srcId="{6774F1BC-1EE6-4663-A65B-47225D57BC3E}" destId="{4A9E5BD5-664E-40EC-9E5C-0E966B6B4315}" srcOrd="3" destOrd="0" presId="urn:microsoft.com/office/officeart/2005/8/layout/cycle8"/>
    <dgm:cxn modelId="{9778D39E-C036-4CBA-BF62-B86EEC47E77C}" type="presParOf" srcId="{6774F1BC-1EE6-4663-A65B-47225D57BC3E}" destId="{479B0874-DCBD-4C0C-97AE-23C149FFBA95}" srcOrd="4" destOrd="0" presId="urn:microsoft.com/office/officeart/2005/8/layout/cycle8"/>
    <dgm:cxn modelId="{2B13CA19-D248-4E30-90D4-B6D4624E7D2D}" type="presParOf" srcId="{6774F1BC-1EE6-4663-A65B-47225D57BC3E}" destId="{035F1D1C-A2D5-45F5-8E3B-5FE88A292427}" srcOrd="5" destOrd="0" presId="urn:microsoft.com/office/officeart/2005/8/layout/cycle8"/>
    <dgm:cxn modelId="{C78AA47D-5732-4B3D-9BE7-FA28DEEF3861}" type="presParOf" srcId="{6774F1BC-1EE6-4663-A65B-47225D57BC3E}" destId="{E8E07353-2BA1-400D-AFBF-E9B0BE8339A1}" srcOrd="6" destOrd="0" presId="urn:microsoft.com/office/officeart/2005/8/layout/cycle8"/>
    <dgm:cxn modelId="{8B962A39-D640-4B55-901C-90124486207D}" type="presParOf" srcId="{6774F1BC-1EE6-4663-A65B-47225D57BC3E}" destId="{CA4662CD-C7AF-4690-BD66-FA497698E1CB}" srcOrd="7" destOrd="0" presId="urn:microsoft.com/office/officeart/2005/8/layout/cycle8"/>
    <dgm:cxn modelId="{B2BC5168-E03D-4AF8-BF3F-56DE12E67BAF}" type="presParOf" srcId="{6774F1BC-1EE6-4663-A65B-47225D57BC3E}" destId="{422DD4B0-95EE-4DC4-AA9E-3287752D1F56}" srcOrd="8" destOrd="0" presId="urn:microsoft.com/office/officeart/2005/8/layout/cycle8"/>
    <dgm:cxn modelId="{B9FC4E49-7994-4622-A51A-CF57C1F84311}" type="presParOf" srcId="{6774F1BC-1EE6-4663-A65B-47225D57BC3E}" destId="{D3B0C7FA-1FE5-4624-A226-0FD05160DD89}" srcOrd="9" destOrd="0" presId="urn:microsoft.com/office/officeart/2005/8/layout/cycle8"/>
    <dgm:cxn modelId="{47189904-7110-4E58-A184-13DC87515D6F}" type="presParOf" srcId="{6774F1BC-1EE6-4663-A65B-47225D57BC3E}" destId="{FC95933B-36C1-409B-A783-4802A187875E}" srcOrd="10" destOrd="0" presId="urn:microsoft.com/office/officeart/2005/8/layout/cycle8"/>
    <dgm:cxn modelId="{0823A7ED-DA25-415E-AC78-758D025416AA}" type="presParOf" srcId="{6774F1BC-1EE6-4663-A65B-47225D57BC3E}" destId="{A307695D-342C-45CE-ACB3-99A47233F5BA}" srcOrd="11" destOrd="0" presId="urn:microsoft.com/office/officeart/2005/8/layout/cycle8"/>
    <dgm:cxn modelId="{D8A20948-6575-450B-A91A-AD696084835A}" type="presParOf" srcId="{6774F1BC-1EE6-4663-A65B-47225D57BC3E}" destId="{81DB1B73-8B90-4CE2-B613-FFDFE825E420}" srcOrd="12" destOrd="0" presId="urn:microsoft.com/office/officeart/2005/8/layout/cycle8"/>
    <dgm:cxn modelId="{36440D28-ED2F-48F8-998C-9A50E723C72E}" type="presParOf" srcId="{6774F1BC-1EE6-4663-A65B-47225D57BC3E}" destId="{12C49EC2-7197-4C9B-BE55-11B603C97319}" srcOrd="13" destOrd="0" presId="urn:microsoft.com/office/officeart/2005/8/layout/cycle8"/>
    <dgm:cxn modelId="{661AEE5C-4D66-4682-B677-815B0A5D50D7}" type="presParOf" srcId="{6774F1BC-1EE6-4663-A65B-47225D57BC3E}" destId="{0E311B8F-EA16-4567-9ABF-F9030E1BA8CC}" srcOrd="14" destOrd="0" presId="urn:microsoft.com/office/officeart/2005/8/layout/cycle8"/>
    <dgm:cxn modelId="{BC6D8C75-1009-4326-B567-0F09D641FCB9}" type="presParOf" srcId="{6774F1BC-1EE6-4663-A65B-47225D57BC3E}" destId="{6479D829-5A39-4CE5-8871-552A223729B7}" srcOrd="15" destOrd="0" presId="urn:microsoft.com/office/officeart/2005/8/layout/cycle8"/>
    <dgm:cxn modelId="{7DE383FE-E872-45EB-9E04-46F1E9F62D52}" type="presParOf" srcId="{6774F1BC-1EE6-4663-A65B-47225D57BC3E}" destId="{B31D1D60-46F9-4E29-B5BE-03DD9771B094}" srcOrd="16" destOrd="0" presId="urn:microsoft.com/office/officeart/2005/8/layout/cycle8"/>
    <dgm:cxn modelId="{3AB69B68-CB29-4E1A-B5F7-3E29E8F9C6A0}" type="presParOf" srcId="{6774F1BC-1EE6-4663-A65B-47225D57BC3E}" destId="{F91AF029-B968-4BA3-8326-B28761F0A09D}" srcOrd="17" destOrd="0" presId="urn:microsoft.com/office/officeart/2005/8/layout/cycle8"/>
    <dgm:cxn modelId="{C3C958FA-59C1-4229-9A7D-045D2E57EFDC}" type="presParOf" srcId="{6774F1BC-1EE6-4663-A65B-47225D57BC3E}" destId="{2DC22608-9317-4397-8D2C-B23D93DE4A0E}" srcOrd="18" destOrd="0" presId="urn:microsoft.com/office/officeart/2005/8/layout/cycle8"/>
    <dgm:cxn modelId="{8FF7BF89-7884-4DF9-B479-FAD2B7B4AEA2}" type="presParOf" srcId="{6774F1BC-1EE6-4663-A65B-47225D57BC3E}" destId="{6BF7FAAF-37B4-4720-B283-6DE5BD7AE1A5}" srcOrd="19" destOrd="0" presId="urn:microsoft.com/office/officeart/2005/8/layout/cycle8"/>
    <dgm:cxn modelId="{75C5063C-F713-4CC6-8DEC-480A7BEBAA15}" type="presParOf" srcId="{6774F1BC-1EE6-4663-A65B-47225D57BC3E}" destId="{E4542832-6022-487F-BBD5-9FB9CD7A11C9}" srcOrd="20" destOrd="0" presId="urn:microsoft.com/office/officeart/2005/8/layout/cycle8"/>
    <dgm:cxn modelId="{209D83DC-3A8F-4E0F-9502-6DE193D05F0D}" type="presParOf" srcId="{6774F1BC-1EE6-4663-A65B-47225D57BC3E}" destId="{76FA247D-424D-427A-AF56-019BC9963CEB}" srcOrd="21" destOrd="0" presId="urn:microsoft.com/office/officeart/2005/8/layout/cycle8"/>
    <dgm:cxn modelId="{BC141FFD-9A7C-4D27-A11E-471338506931}" type="presParOf" srcId="{6774F1BC-1EE6-4663-A65B-47225D57BC3E}" destId="{C80023CA-4635-429B-808B-59BB9BAEDD6C}" srcOrd="22" destOrd="0" presId="urn:microsoft.com/office/officeart/2005/8/layout/cycle8"/>
    <dgm:cxn modelId="{67DD38A1-66B4-415E-8C29-8888114657FA}" type="presParOf" srcId="{6774F1BC-1EE6-4663-A65B-47225D57BC3E}" destId="{F1752CF2-68EC-47E9-9195-8BDD2672FD79}" srcOrd="23" destOrd="0" presId="urn:microsoft.com/office/officeart/2005/8/layout/cycle8"/>
    <dgm:cxn modelId="{73A72EB0-70E8-4CCD-90A8-2CD13B857F8D}" type="presParOf" srcId="{6774F1BC-1EE6-4663-A65B-47225D57BC3E}" destId="{CEE4716E-9A25-413B-842F-FD98ACBEB774}" srcOrd="24" destOrd="0" presId="urn:microsoft.com/office/officeart/2005/8/layout/cycle8"/>
    <dgm:cxn modelId="{1A0F0CB5-2127-4B9A-9F69-D78954D9B652}" type="presParOf" srcId="{6774F1BC-1EE6-4663-A65B-47225D57BC3E}" destId="{333DC30E-7D83-467F-B5EE-E8CA057A8364}" srcOrd="25" destOrd="0" presId="urn:microsoft.com/office/officeart/2005/8/layout/cycle8"/>
    <dgm:cxn modelId="{40792F3D-C13D-4618-A0E3-744EC8C6C7DA}" type="presParOf" srcId="{6774F1BC-1EE6-4663-A65B-47225D57BC3E}" destId="{AA9F38A5-F35E-4F32-AF58-8D9F6FACC386}" srcOrd="26" destOrd="0" presId="urn:microsoft.com/office/officeart/2005/8/layout/cycle8"/>
    <dgm:cxn modelId="{DAEEC04B-81BA-459B-A4A8-395EA82A788C}" type="presParOf" srcId="{6774F1BC-1EE6-4663-A65B-47225D57BC3E}" destId="{8FA224AC-ED74-4634-8E97-ABAAC1A35130}" srcOrd="27" destOrd="0" presId="urn:microsoft.com/office/officeart/2005/8/layout/cycle8"/>
    <dgm:cxn modelId="{BE2FF97A-EE5F-408B-B23A-267F8E62B863}" type="presParOf" srcId="{6774F1BC-1EE6-4663-A65B-47225D57BC3E}" destId="{AC9F4D1C-04FD-4B7A-B3FC-6DC27E305A00}" srcOrd="28" destOrd="0" presId="urn:microsoft.com/office/officeart/2005/8/layout/cycle8"/>
    <dgm:cxn modelId="{00FF6943-5826-41A8-93B4-C5FF62791D7A}" type="presParOf" srcId="{6774F1BC-1EE6-4663-A65B-47225D57BC3E}" destId="{B89E02C9-313D-4864-9457-ADE4E53202A8}" srcOrd="29" destOrd="0" presId="urn:microsoft.com/office/officeart/2005/8/layout/cycle8"/>
  </dgm:cxnLst>
  <dgm:bg>
    <a:effectLst>
      <a:innerShdw blurRad="63500" dist="50800" dir="13500000">
        <a:prstClr val="black">
          <a:alpha val="50000"/>
        </a:prstClr>
      </a:inn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96B4B50-C99D-42AB-A146-A53E9494082F}"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GB"/>
        </a:p>
      </dgm:t>
    </dgm:pt>
    <dgm:pt modelId="{3602CD0A-028A-49BE-966E-BA77DB166803}">
      <dgm:prSet phldrT="[Text]"/>
      <dgm:spPr/>
      <dgm:t>
        <a:bodyPr/>
        <a:lstStyle/>
        <a:p>
          <a:pPr>
            <a:buFont typeface="Arial" panose="020B0604020202020204" pitchFamily="34" charset="0"/>
            <a:buChar char="•"/>
          </a:pPr>
          <a:r>
            <a:rPr lang="en-GB" b="1" i="0" dirty="0">
              <a:solidFill>
                <a:schemeClr val="tx1"/>
              </a:solidFill>
            </a:rPr>
            <a:t>Familiarisation</a:t>
          </a:r>
          <a:r>
            <a:rPr lang="en-GB" b="0" i="0" dirty="0">
              <a:solidFill>
                <a:schemeClr val="tx1"/>
              </a:solidFill>
            </a:rPr>
            <a:t>: Reviewed post-COVID-19 workplace transformations.</a:t>
          </a:r>
          <a:endParaRPr lang="en-GB" dirty="0">
            <a:solidFill>
              <a:schemeClr val="tx1"/>
            </a:solidFill>
          </a:endParaRPr>
        </a:p>
      </dgm:t>
    </dgm:pt>
    <dgm:pt modelId="{3185D95B-45BC-4D32-AC8E-1F1037BF7E9B}" type="parTrans" cxnId="{DD2DA4A6-75B8-41EC-8C8A-345AD0BCB7F1}">
      <dgm:prSet/>
      <dgm:spPr/>
      <dgm:t>
        <a:bodyPr/>
        <a:lstStyle/>
        <a:p>
          <a:endParaRPr lang="en-GB">
            <a:solidFill>
              <a:schemeClr val="tx1"/>
            </a:solidFill>
          </a:endParaRPr>
        </a:p>
      </dgm:t>
    </dgm:pt>
    <dgm:pt modelId="{E38CC3B8-FDDB-400D-8187-ED89289B2A04}" type="sibTrans" cxnId="{DD2DA4A6-75B8-41EC-8C8A-345AD0BCB7F1}">
      <dgm:prSet/>
      <dgm:spPr/>
      <dgm:t>
        <a:bodyPr/>
        <a:lstStyle/>
        <a:p>
          <a:endParaRPr lang="en-GB">
            <a:solidFill>
              <a:schemeClr val="tx1"/>
            </a:solidFill>
          </a:endParaRPr>
        </a:p>
      </dgm:t>
    </dgm:pt>
    <dgm:pt modelId="{5C9823BA-57C2-42AA-9021-0A2FADA704FD}">
      <dgm:prSet/>
      <dgm:spPr/>
      <dgm:t>
        <a:bodyPr/>
        <a:lstStyle/>
        <a:p>
          <a:pPr>
            <a:buFont typeface="Arial" panose="020B0604020202020204" pitchFamily="34" charset="0"/>
            <a:buChar char="•"/>
          </a:pPr>
          <a:r>
            <a:rPr lang="en-US" b="1" i="0">
              <a:solidFill>
                <a:schemeClr val="tx1"/>
              </a:solidFill>
            </a:rPr>
            <a:t>Coding</a:t>
          </a:r>
          <a:r>
            <a:rPr lang="en-US" b="0" i="0">
              <a:solidFill>
                <a:schemeClr val="tx1"/>
              </a:solidFill>
            </a:rPr>
            <a:t>: Identified 'Flexible Work Models', 'Performance Metrics', 'Employee Well-being', and 'Adapting Reward Strategies'.</a:t>
          </a:r>
        </a:p>
      </dgm:t>
    </dgm:pt>
    <dgm:pt modelId="{6B8C4710-AFF4-42C4-972C-8F0A57C18E05}" type="parTrans" cxnId="{9AB1AF83-2D84-4717-A3B8-0161759F5D8F}">
      <dgm:prSet/>
      <dgm:spPr/>
      <dgm:t>
        <a:bodyPr/>
        <a:lstStyle/>
        <a:p>
          <a:endParaRPr lang="en-GB">
            <a:solidFill>
              <a:schemeClr val="tx1"/>
            </a:solidFill>
          </a:endParaRPr>
        </a:p>
      </dgm:t>
    </dgm:pt>
    <dgm:pt modelId="{11438963-B419-4FAE-8496-24DF7A3DEE88}" type="sibTrans" cxnId="{9AB1AF83-2D84-4717-A3B8-0161759F5D8F}">
      <dgm:prSet/>
      <dgm:spPr/>
      <dgm:t>
        <a:bodyPr/>
        <a:lstStyle/>
        <a:p>
          <a:endParaRPr lang="en-GB">
            <a:solidFill>
              <a:schemeClr val="tx1"/>
            </a:solidFill>
          </a:endParaRPr>
        </a:p>
      </dgm:t>
    </dgm:pt>
    <dgm:pt modelId="{BBD34C2D-EBC5-4AAF-AC29-E13F77F705DD}">
      <dgm:prSet/>
      <dgm:spPr/>
      <dgm:t>
        <a:bodyPr/>
        <a:lstStyle/>
        <a:p>
          <a:pPr>
            <a:buFont typeface="Arial" panose="020B0604020202020204" pitchFamily="34" charset="0"/>
            <a:buChar char="•"/>
          </a:pPr>
          <a:r>
            <a:rPr lang="en-US" b="1" i="0" dirty="0">
              <a:solidFill>
                <a:schemeClr val="tx1"/>
              </a:solidFill>
            </a:rPr>
            <a:t>Theme Formation</a:t>
          </a:r>
          <a:r>
            <a:rPr lang="en-US" b="0" i="0" dirty="0">
              <a:solidFill>
                <a:schemeClr val="tx1"/>
              </a:solidFill>
            </a:rPr>
            <a:t>: Highlighted flexible work benefits, performance evaluation shifts, and well-being importance.</a:t>
          </a:r>
        </a:p>
      </dgm:t>
    </dgm:pt>
    <dgm:pt modelId="{920B31E0-7DD6-4B58-A44F-BCC122EDF296}" type="parTrans" cxnId="{9D7ACFD3-83FD-4829-B6BA-8DFA703BACEB}">
      <dgm:prSet/>
      <dgm:spPr/>
      <dgm:t>
        <a:bodyPr/>
        <a:lstStyle/>
        <a:p>
          <a:endParaRPr lang="en-GB">
            <a:solidFill>
              <a:schemeClr val="tx1"/>
            </a:solidFill>
          </a:endParaRPr>
        </a:p>
      </dgm:t>
    </dgm:pt>
    <dgm:pt modelId="{2668B1F8-B4A6-485D-A652-DE15C3D28FF8}" type="sibTrans" cxnId="{9D7ACFD3-83FD-4829-B6BA-8DFA703BACEB}">
      <dgm:prSet/>
      <dgm:spPr/>
      <dgm:t>
        <a:bodyPr/>
        <a:lstStyle/>
        <a:p>
          <a:endParaRPr lang="en-GB">
            <a:solidFill>
              <a:schemeClr val="tx1"/>
            </a:solidFill>
          </a:endParaRPr>
        </a:p>
      </dgm:t>
    </dgm:pt>
    <dgm:pt modelId="{2EB3A7CF-7C5B-429F-9E10-BBDC4E47BAF0}">
      <dgm:prSet/>
      <dgm:spPr/>
      <dgm:t>
        <a:bodyPr/>
        <a:lstStyle/>
        <a:p>
          <a:pPr>
            <a:buFont typeface="Arial" panose="020B0604020202020204" pitchFamily="34" charset="0"/>
            <a:buChar char="•"/>
          </a:pPr>
          <a:r>
            <a:rPr lang="en-US" b="1" i="0">
              <a:solidFill>
                <a:schemeClr val="tx1"/>
              </a:solidFill>
            </a:rPr>
            <a:t>Theme Review</a:t>
          </a:r>
          <a:r>
            <a:rPr lang="en-US" b="0" i="0">
              <a:solidFill>
                <a:schemeClr val="tx1"/>
              </a:solidFill>
            </a:rPr>
            <a:t>: Assessed impact on reward strategies for remote female employees in India.</a:t>
          </a:r>
        </a:p>
      </dgm:t>
    </dgm:pt>
    <dgm:pt modelId="{0DF8AB3A-937F-451E-968F-38B6C0D04A1D}" type="parTrans" cxnId="{E10ED52D-A80B-448D-A23C-7A36C2EF369E}">
      <dgm:prSet/>
      <dgm:spPr/>
      <dgm:t>
        <a:bodyPr/>
        <a:lstStyle/>
        <a:p>
          <a:endParaRPr lang="en-GB">
            <a:solidFill>
              <a:schemeClr val="tx1"/>
            </a:solidFill>
          </a:endParaRPr>
        </a:p>
      </dgm:t>
    </dgm:pt>
    <dgm:pt modelId="{4DC9393D-AC63-4E96-BA27-326E7F81FE9A}" type="sibTrans" cxnId="{E10ED52D-A80B-448D-A23C-7A36C2EF369E}">
      <dgm:prSet/>
      <dgm:spPr/>
      <dgm:t>
        <a:bodyPr/>
        <a:lstStyle/>
        <a:p>
          <a:endParaRPr lang="en-GB">
            <a:solidFill>
              <a:schemeClr val="tx1"/>
            </a:solidFill>
          </a:endParaRPr>
        </a:p>
      </dgm:t>
    </dgm:pt>
    <dgm:pt modelId="{834111C3-E910-495F-BF2D-9EF1FBFC5819}">
      <dgm:prSet/>
      <dgm:spPr/>
      <dgm:t>
        <a:bodyPr/>
        <a:lstStyle/>
        <a:p>
          <a:pPr>
            <a:buFont typeface="Arial" panose="020B0604020202020204" pitchFamily="34" charset="0"/>
            <a:buChar char="•"/>
          </a:pPr>
          <a:r>
            <a:rPr lang="en-US" b="1" i="0">
              <a:solidFill>
                <a:schemeClr val="tx1"/>
              </a:solidFill>
            </a:rPr>
            <a:t>Advantages</a:t>
          </a:r>
          <a:r>
            <a:rPr lang="en-US" b="0" i="0">
              <a:solidFill>
                <a:schemeClr val="tx1"/>
              </a:solidFill>
            </a:rPr>
            <a:t>: Enhanced job satisfaction, increased employee engagement, holistic approach.</a:t>
          </a:r>
        </a:p>
      </dgm:t>
    </dgm:pt>
    <dgm:pt modelId="{B49CE054-0375-42B6-9D5B-ACBEF0CDE526}" type="parTrans" cxnId="{28EB6415-57B0-4BE2-A37D-914751B407CF}">
      <dgm:prSet/>
      <dgm:spPr/>
      <dgm:t>
        <a:bodyPr/>
        <a:lstStyle/>
        <a:p>
          <a:endParaRPr lang="en-GB">
            <a:solidFill>
              <a:schemeClr val="tx1"/>
            </a:solidFill>
          </a:endParaRPr>
        </a:p>
      </dgm:t>
    </dgm:pt>
    <dgm:pt modelId="{8C402B14-7125-409F-B113-B9F82844EE05}" type="sibTrans" cxnId="{28EB6415-57B0-4BE2-A37D-914751B407CF}">
      <dgm:prSet/>
      <dgm:spPr/>
      <dgm:t>
        <a:bodyPr/>
        <a:lstStyle/>
        <a:p>
          <a:endParaRPr lang="en-GB">
            <a:solidFill>
              <a:schemeClr val="tx1"/>
            </a:solidFill>
          </a:endParaRPr>
        </a:p>
      </dgm:t>
    </dgm:pt>
    <dgm:pt modelId="{4F7F02A3-7F67-4593-A441-C051006E0F3A}">
      <dgm:prSet/>
      <dgm:spPr/>
      <dgm:t>
        <a:bodyPr/>
        <a:lstStyle/>
        <a:p>
          <a:pPr>
            <a:buFont typeface="Arial" panose="020B0604020202020204" pitchFamily="34" charset="0"/>
            <a:buChar char="•"/>
          </a:pPr>
          <a:r>
            <a:rPr lang="en-US" b="1" i="0">
              <a:solidFill>
                <a:schemeClr val="tx1"/>
              </a:solidFill>
            </a:rPr>
            <a:t>Consideration</a:t>
          </a:r>
          <a:r>
            <a:rPr lang="en-US" b="0" i="0">
              <a:solidFill>
                <a:schemeClr val="tx1"/>
              </a:solidFill>
            </a:rPr>
            <a:t>: Balance work-life, prevent burnout, ensure comprehensive performance metrics.</a:t>
          </a:r>
        </a:p>
      </dgm:t>
    </dgm:pt>
    <dgm:pt modelId="{A21FDA69-27DF-4957-A86E-EC9C3CC7A293}" type="parTrans" cxnId="{FF2D239A-B366-4DF4-8094-E63DA046268F}">
      <dgm:prSet/>
      <dgm:spPr/>
      <dgm:t>
        <a:bodyPr/>
        <a:lstStyle/>
        <a:p>
          <a:endParaRPr lang="en-GB">
            <a:solidFill>
              <a:schemeClr val="tx1"/>
            </a:solidFill>
          </a:endParaRPr>
        </a:p>
      </dgm:t>
    </dgm:pt>
    <dgm:pt modelId="{3C479BBE-6330-44B9-B3BD-0C83E1F79B56}" type="sibTrans" cxnId="{FF2D239A-B366-4DF4-8094-E63DA046268F}">
      <dgm:prSet/>
      <dgm:spPr/>
      <dgm:t>
        <a:bodyPr/>
        <a:lstStyle/>
        <a:p>
          <a:endParaRPr lang="en-GB">
            <a:solidFill>
              <a:schemeClr val="tx1"/>
            </a:solidFill>
          </a:endParaRPr>
        </a:p>
      </dgm:t>
    </dgm:pt>
    <dgm:pt modelId="{43823EA1-E4BF-452A-A177-AA032223DBC1}" type="pres">
      <dgm:prSet presAssocID="{E96B4B50-C99D-42AB-A146-A53E9494082F}" presName="diagram" presStyleCnt="0">
        <dgm:presLayoutVars>
          <dgm:dir/>
          <dgm:resizeHandles val="exact"/>
        </dgm:presLayoutVars>
      </dgm:prSet>
      <dgm:spPr/>
    </dgm:pt>
    <dgm:pt modelId="{2D66C388-8147-4D43-B619-7287F9610134}" type="pres">
      <dgm:prSet presAssocID="{3602CD0A-028A-49BE-966E-BA77DB166803}" presName="node" presStyleLbl="node1" presStyleIdx="0" presStyleCnt="6">
        <dgm:presLayoutVars>
          <dgm:bulletEnabled val="1"/>
        </dgm:presLayoutVars>
      </dgm:prSet>
      <dgm:spPr/>
    </dgm:pt>
    <dgm:pt modelId="{B60DB452-5D8B-4428-9977-DF2001F9BEFB}" type="pres">
      <dgm:prSet presAssocID="{E38CC3B8-FDDB-400D-8187-ED89289B2A04}" presName="sibTrans" presStyleLbl="sibTrans2D1" presStyleIdx="0" presStyleCnt="5"/>
      <dgm:spPr/>
    </dgm:pt>
    <dgm:pt modelId="{03646772-2361-4C13-9442-68B0278422DD}" type="pres">
      <dgm:prSet presAssocID="{E38CC3B8-FDDB-400D-8187-ED89289B2A04}" presName="connectorText" presStyleLbl="sibTrans2D1" presStyleIdx="0" presStyleCnt="5"/>
      <dgm:spPr/>
    </dgm:pt>
    <dgm:pt modelId="{66F2B760-19F5-472C-8807-F33D6D38D47C}" type="pres">
      <dgm:prSet presAssocID="{5C9823BA-57C2-42AA-9021-0A2FADA704FD}" presName="node" presStyleLbl="node1" presStyleIdx="1" presStyleCnt="6">
        <dgm:presLayoutVars>
          <dgm:bulletEnabled val="1"/>
        </dgm:presLayoutVars>
      </dgm:prSet>
      <dgm:spPr/>
    </dgm:pt>
    <dgm:pt modelId="{7E1484E8-A7D7-48C5-B87B-E91DE3FEC266}" type="pres">
      <dgm:prSet presAssocID="{11438963-B419-4FAE-8496-24DF7A3DEE88}" presName="sibTrans" presStyleLbl="sibTrans2D1" presStyleIdx="1" presStyleCnt="5"/>
      <dgm:spPr/>
    </dgm:pt>
    <dgm:pt modelId="{506035E0-FB22-48F4-BFB3-1338D9E72661}" type="pres">
      <dgm:prSet presAssocID="{11438963-B419-4FAE-8496-24DF7A3DEE88}" presName="connectorText" presStyleLbl="sibTrans2D1" presStyleIdx="1" presStyleCnt="5"/>
      <dgm:spPr/>
    </dgm:pt>
    <dgm:pt modelId="{4D2E32CC-EF3C-47FC-A4FF-41D84EA3CEE9}" type="pres">
      <dgm:prSet presAssocID="{BBD34C2D-EBC5-4AAF-AC29-E13F77F705DD}" presName="node" presStyleLbl="node1" presStyleIdx="2" presStyleCnt="6">
        <dgm:presLayoutVars>
          <dgm:bulletEnabled val="1"/>
        </dgm:presLayoutVars>
      </dgm:prSet>
      <dgm:spPr/>
    </dgm:pt>
    <dgm:pt modelId="{DEF948ED-6351-4741-856E-7E0FFA8CD3BB}" type="pres">
      <dgm:prSet presAssocID="{2668B1F8-B4A6-485D-A652-DE15C3D28FF8}" presName="sibTrans" presStyleLbl="sibTrans2D1" presStyleIdx="2" presStyleCnt="5"/>
      <dgm:spPr/>
    </dgm:pt>
    <dgm:pt modelId="{1857164C-196F-4019-A200-0A058610BC87}" type="pres">
      <dgm:prSet presAssocID="{2668B1F8-B4A6-485D-A652-DE15C3D28FF8}" presName="connectorText" presStyleLbl="sibTrans2D1" presStyleIdx="2" presStyleCnt="5"/>
      <dgm:spPr/>
    </dgm:pt>
    <dgm:pt modelId="{E9274676-DD3F-481D-8C19-BAE8A93D2CE2}" type="pres">
      <dgm:prSet presAssocID="{2EB3A7CF-7C5B-429F-9E10-BBDC4E47BAF0}" presName="node" presStyleLbl="node1" presStyleIdx="3" presStyleCnt="6">
        <dgm:presLayoutVars>
          <dgm:bulletEnabled val="1"/>
        </dgm:presLayoutVars>
      </dgm:prSet>
      <dgm:spPr/>
    </dgm:pt>
    <dgm:pt modelId="{3E602366-4ED7-4857-AF7C-C53B68BFC4B0}" type="pres">
      <dgm:prSet presAssocID="{4DC9393D-AC63-4E96-BA27-326E7F81FE9A}" presName="sibTrans" presStyleLbl="sibTrans2D1" presStyleIdx="3" presStyleCnt="5"/>
      <dgm:spPr/>
    </dgm:pt>
    <dgm:pt modelId="{5B413F43-74CD-4D1E-A3CA-A508616A1799}" type="pres">
      <dgm:prSet presAssocID="{4DC9393D-AC63-4E96-BA27-326E7F81FE9A}" presName="connectorText" presStyleLbl="sibTrans2D1" presStyleIdx="3" presStyleCnt="5"/>
      <dgm:spPr/>
    </dgm:pt>
    <dgm:pt modelId="{B5E845E4-29AB-4AD5-926D-E7E08ABD2856}" type="pres">
      <dgm:prSet presAssocID="{834111C3-E910-495F-BF2D-9EF1FBFC5819}" presName="node" presStyleLbl="node1" presStyleIdx="4" presStyleCnt="6">
        <dgm:presLayoutVars>
          <dgm:bulletEnabled val="1"/>
        </dgm:presLayoutVars>
      </dgm:prSet>
      <dgm:spPr/>
    </dgm:pt>
    <dgm:pt modelId="{512B74BC-D475-448B-8F3A-B6C121B915B7}" type="pres">
      <dgm:prSet presAssocID="{8C402B14-7125-409F-B113-B9F82844EE05}" presName="sibTrans" presStyleLbl="sibTrans2D1" presStyleIdx="4" presStyleCnt="5"/>
      <dgm:spPr/>
    </dgm:pt>
    <dgm:pt modelId="{60E12F9B-E41B-4FA6-B308-B80491005C4E}" type="pres">
      <dgm:prSet presAssocID="{8C402B14-7125-409F-B113-B9F82844EE05}" presName="connectorText" presStyleLbl="sibTrans2D1" presStyleIdx="4" presStyleCnt="5"/>
      <dgm:spPr/>
    </dgm:pt>
    <dgm:pt modelId="{343ED541-DBE1-474F-A1D6-A843B16E0602}" type="pres">
      <dgm:prSet presAssocID="{4F7F02A3-7F67-4593-A441-C051006E0F3A}" presName="node" presStyleLbl="node1" presStyleIdx="5" presStyleCnt="6">
        <dgm:presLayoutVars>
          <dgm:bulletEnabled val="1"/>
        </dgm:presLayoutVars>
      </dgm:prSet>
      <dgm:spPr/>
    </dgm:pt>
  </dgm:ptLst>
  <dgm:cxnLst>
    <dgm:cxn modelId="{28EB6415-57B0-4BE2-A37D-914751B407CF}" srcId="{E96B4B50-C99D-42AB-A146-A53E9494082F}" destId="{834111C3-E910-495F-BF2D-9EF1FBFC5819}" srcOrd="4" destOrd="0" parTransId="{B49CE054-0375-42B6-9D5B-ACBEF0CDE526}" sibTransId="{8C402B14-7125-409F-B113-B9F82844EE05}"/>
    <dgm:cxn modelId="{D8D89C16-A218-4515-BFF0-365607F98E57}" type="presOf" srcId="{4DC9393D-AC63-4E96-BA27-326E7F81FE9A}" destId="{5B413F43-74CD-4D1E-A3CA-A508616A1799}" srcOrd="1" destOrd="0" presId="urn:microsoft.com/office/officeart/2005/8/layout/process5"/>
    <dgm:cxn modelId="{1ABF3F19-05B9-4BAA-B2A0-35BCD8F1D9DE}" type="presOf" srcId="{2668B1F8-B4A6-485D-A652-DE15C3D28FF8}" destId="{DEF948ED-6351-4741-856E-7E0FFA8CD3BB}" srcOrd="0" destOrd="0" presId="urn:microsoft.com/office/officeart/2005/8/layout/process5"/>
    <dgm:cxn modelId="{E14B5C1C-279F-49AD-A9D7-638A6E253CB9}" type="presOf" srcId="{2EB3A7CF-7C5B-429F-9E10-BBDC4E47BAF0}" destId="{E9274676-DD3F-481D-8C19-BAE8A93D2CE2}" srcOrd="0" destOrd="0" presId="urn:microsoft.com/office/officeart/2005/8/layout/process5"/>
    <dgm:cxn modelId="{E10ED52D-A80B-448D-A23C-7A36C2EF369E}" srcId="{E96B4B50-C99D-42AB-A146-A53E9494082F}" destId="{2EB3A7CF-7C5B-429F-9E10-BBDC4E47BAF0}" srcOrd="3" destOrd="0" parTransId="{0DF8AB3A-937F-451E-968F-38B6C0D04A1D}" sibTransId="{4DC9393D-AC63-4E96-BA27-326E7F81FE9A}"/>
    <dgm:cxn modelId="{13935A3D-7664-434E-8556-BB9FA65C2F15}" type="presOf" srcId="{11438963-B419-4FAE-8496-24DF7A3DEE88}" destId="{506035E0-FB22-48F4-BFB3-1338D9E72661}" srcOrd="1" destOrd="0" presId="urn:microsoft.com/office/officeart/2005/8/layout/process5"/>
    <dgm:cxn modelId="{9735B25C-102E-4DCA-91C9-BE9540F9A930}" type="presOf" srcId="{BBD34C2D-EBC5-4AAF-AC29-E13F77F705DD}" destId="{4D2E32CC-EF3C-47FC-A4FF-41D84EA3CEE9}" srcOrd="0" destOrd="0" presId="urn:microsoft.com/office/officeart/2005/8/layout/process5"/>
    <dgm:cxn modelId="{A744885D-F9AB-4900-A672-3D773E314E6D}" type="presOf" srcId="{5C9823BA-57C2-42AA-9021-0A2FADA704FD}" destId="{66F2B760-19F5-472C-8807-F33D6D38D47C}" srcOrd="0" destOrd="0" presId="urn:microsoft.com/office/officeart/2005/8/layout/process5"/>
    <dgm:cxn modelId="{4B400B64-B0A3-4255-9B6D-CBE1E24AC5F3}" type="presOf" srcId="{8C402B14-7125-409F-B113-B9F82844EE05}" destId="{60E12F9B-E41B-4FA6-B308-B80491005C4E}" srcOrd="1" destOrd="0" presId="urn:microsoft.com/office/officeart/2005/8/layout/process5"/>
    <dgm:cxn modelId="{EC504851-1256-4665-ACAB-87994C666991}" type="presOf" srcId="{E38CC3B8-FDDB-400D-8187-ED89289B2A04}" destId="{B60DB452-5D8B-4428-9977-DF2001F9BEFB}" srcOrd="0" destOrd="0" presId="urn:microsoft.com/office/officeart/2005/8/layout/process5"/>
    <dgm:cxn modelId="{497F955A-7A45-412C-A3DC-52AE2DDA77F2}" type="presOf" srcId="{2668B1F8-B4A6-485D-A652-DE15C3D28FF8}" destId="{1857164C-196F-4019-A200-0A058610BC87}" srcOrd="1" destOrd="0" presId="urn:microsoft.com/office/officeart/2005/8/layout/process5"/>
    <dgm:cxn modelId="{9AB1AF83-2D84-4717-A3B8-0161759F5D8F}" srcId="{E96B4B50-C99D-42AB-A146-A53E9494082F}" destId="{5C9823BA-57C2-42AA-9021-0A2FADA704FD}" srcOrd="1" destOrd="0" parTransId="{6B8C4710-AFF4-42C4-972C-8F0A57C18E05}" sibTransId="{11438963-B419-4FAE-8496-24DF7A3DEE88}"/>
    <dgm:cxn modelId="{FF2D239A-B366-4DF4-8094-E63DA046268F}" srcId="{E96B4B50-C99D-42AB-A146-A53E9494082F}" destId="{4F7F02A3-7F67-4593-A441-C051006E0F3A}" srcOrd="5" destOrd="0" parTransId="{A21FDA69-27DF-4957-A86E-EC9C3CC7A293}" sibTransId="{3C479BBE-6330-44B9-B3BD-0C83E1F79B56}"/>
    <dgm:cxn modelId="{0868B09F-D83C-4E66-A245-DA9F84FD7275}" type="presOf" srcId="{3602CD0A-028A-49BE-966E-BA77DB166803}" destId="{2D66C388-8147-4D43-B619-7287F9610134}" srcOrd="0" destOrd="0" presId="urn:microsoft.com/office/officeart/2005/8/layout/process5"/>
    <dgm:cxn modelId="{DD2DA4A6-75B8-41EC-8C8A-345AD0BCB7F1}" srcId="{E96B4B50-C99D-42AB-A146-A53E9494082F}" destId="{3602CD0A-028A-49BE-966E-BA77DB166803}" srcOrd="0" destOrd="0" parTransId="{3185D95B-45BC-4D32-AC8E-1F1037BF7E9B}" sibTransId="{E38CC3B8-FDDB-400D-8187-ED89289B2A04}"/>
    <dgm:cxn modelId="{BAAC93C1-323F-4900-A386-8C961BF6201B}" type="presOf" srcId="{11438963-B419-4FAE-8496-24DF7A3DEE88}" destId="{7E1484E8-A7D7-48C5-B87B-E91DE3FEC266}" srcOrd="0" destOrd="0" presId="urn:microsoft.com/office/officeart/2005/8/layout/process5"/>
    <dgm:cxn modelId="{E392EFC2-A261-4AEC-82A5-BE9A3D72C54D}" type="presOf" srcId="{834111C3-E910-495F-BF2D-9EF1FBFC5819}" destId="{B5E845E4-29AB-4AD5-926D-E7E08ABD2856}" srcOrd="0" destOrd="0" presId="urn:microsoft.com/office/officeart/2005/8/layout/process5"/>
    <dgm:cxn modelId="{C8D08DC3-20F3-4B9B-BEB5-6E864A7C9935}" type="presOf" srcId="{E38CC3B8-FDDB-400D-8187-ED89289B2A04}" destId="{03646772-2361-4C13-9442-68B0278422DD}" srcOrd="1" destOrd="0" presId="urn:microsoft.com/office/officeart/2005/8/layout/process5"/>
    <dgm:cxn modelId="{7F5A48C4-3C82-43F7-BF0A-7EF2E6D31A47}" type="presOf" srcId="{E96B4B50-C99D-42AB-A146-A53E9494082F}" destId="{43823EA1-E4BF-452A-A177-AA032223DBC1}" srcOrd="0" destOrd="0" presId="urn:microsoft.com/office/officeart/2005/8/layout/process5"/>
    <dgm:cxn modelId="{9D7ACFD3-83FD-4829-B6BA-8DFA703BACEB}" srcId="{E96B4B50-C99D-42AB-A146-A53E9494082F}" destId="{BBD34C2D-EBC5-4AAF-AC29-E13F77F705DD}" srcOrd="2" destOrd="0" parTransId="{920B31E0-7DD6-4B58-A44F-BCC122EDF296}" sibTransId="{2668B1F8-B4A6-485D-A652-DE15C3D28FF8}"/>
    <dgm:cxn modelId="{976B32F0-A433-4F96-A80F-DBA7690C00F6}" type="presOf" srcId="{4F7F02A3-7F67-4593-A441-C051006E0F3A}" destId="{343ED541-DBE1-474F-A1D6-A843B16E0602}" srcOrd="0" destOrd="0" presId="urn:microsoft.com/office/officeart/2005/8/layout/process5"/>
    <dgm:cxn modelId="{F91CF7F2-AC39-4A91-A352-04B4487897D4}" type="presOf" srcId="{4DC9393D-AC63-4E96-BA27-326E7F81FE9A}" destId="{3E602366-4ED7-4857-AF7C-C53B68BFC4B0}" srcOrd="0" destOrd="0" presId="urn:microsoft.com/office/officeart/2005/8/layout/process5"/>
    <dgm:cxn modelId="{282FB7FE-A268-4732-A09B-97252B6710DA}" type="presOf" srcId="{8C402B14-7125-409F-B113-B9F82844EE05}" destId="{512B74BC-D475-448B-8F3A-B6C121B915B7}" srcOrd="0" destOrd="0" presId="urn:microsoft.com/office/officeart/2005/8/layout/process5"/>
    <dgm:cxn modelId="{B83231BD-3B88-40E7-940E-484A424E2311}" type="presParOf" srcId="{43823EA1-E4BF-452A-A177-AA032223DBC1}" destId="{2D66C388-8147-4D43-B619-7287F9610134}" srcOrd="0" destOrd="0" presId="urn:microsoft.com/office/officeart/2005/8/layout/process5"/>
    <dgm:cxn modelId="{16EBD4C5-B1A8-4F4B-B85A-AF27E7F08729}" type="presParOf" srcId="{43823EA1-E4BF-452A-A177-AA032223DBC1}" destId="{B60DB452-5D8B-4428-9977-DF2001F9BEFB}" srcOrd="1" destOrd="0" presId="urn:microsoft.com/office/officeart/2005/8/layout/process5"/>
    <dgm:cxn modelId="{4D022B07-A20C-49A5-933E-18F42D13B459}" type="presParOf" srcId="{B60DB452-5D8B-4428-9977-DF2001F9BEFB}" destId="{03646772-2361-4C13-9442-68B0278422DD}" srcOrd="0" destOrd="0" presId="urn:microsoft.com/office/officeart/2005/8/layout/process5"/>
    <dgm:cxn modelId="{3918120A-D78F-436E-B46E-990BF13156BB}" type="presParOf" srcId="{43823EA1-E4BF-452A-A177-AA032223DBC1}" destId="{66F2B760-19F5-472C-8807-F33D6D38D47C}" srcOrd="2" destOrd="0" presId="urn:microsoft.com/office/officeart/2005/8/layout/process5"/>
    <dgm:cxn modelId="{2B1EBB68-BCFD-4DA6-A95C-9D3CD908CBBC}" type="presParOf" srcId="{43823EA1-E4BF-452A-A177-AA032223DBC1}" destId="{7E1484E8-A7D7-48C5-B87B-E91DE3FEC266}" srcOrd="3" destOrd="0" presId="urn:microsoft.com/office/officeart/2005/8/layout/process5"/>
    <dgm:cxn modelId="{B38D0408-DE3A-49CA-9BA5-1F35A5DDD5DC}" type="presParOf" srcId="{7E1484E8-A7D7-48C5-B87B-E91DE3FEC266}" destId="{506035E0-FB22-48F4-BFB3-1338D9E72661}" srcOrd="0" destOrd="0" presId="urn:microsoft.com/office/officeart/2005/8/layout/process5"/>
    <dgm:cxn modelId="{587551B8-7519-4CE3-84D4-B609E19E9C60}" type="presParOf" srcId="{43823EA1-E4BF-452A-A177-AA032223DBC1}" destId="{4D2E32CC-EF3C-47FC-A4FF-41D84EA3CEE9}" srcOrd="4" destOrd="0" presId="urn:microsoft.com/office/officeart/2005/8/layout/process5"/>
    <dgm:cxn modelId="{B5DF24C7-22DC-469E-99FE-BA65FEB2AB02}" type="presParOf" srcId="{43823EA1-E4BF-452A-A177-AA032223DBC1}" destId="{DEF948ED-6351-4741-856E-7E0FFA8CD3BB}" srcOrd="5" destOrd="0" presId="urn:microsoft.com/office/officeart/2005/8/layout/process5"/>
    <dgm:cxn modelId="{2BAD8B90-1F9A-456A-8F5E-30387BC30326}" type="presParOf" srcId="{DEF948ED-6351-4741-856E-7E0FFA8CD3BB}" destId="{1857164C-196F-4019-A200-0A058610BC87}" srcOrd="0" destOrd="0" presId="urn:microsoft.com/office/officeart/2005/8/layout/process5"/>
    <dgm:cxn modelId="{3BA2F719-AB14-4EBC-BB96-8511E5819B76}" type="presParOf" srcId="{43823EA1-E4BF-452A-A177-AA032223DBC1}" destId="{E9274676-DD3F-481D-8C19-BAE8A93D2CE2}" srcOrd="6" destOrd="0" presId="urn:microsoft.com/office/officeart/2005/8/layout/process5"/>
    <dgm:cxn modelId="{7852C695-5B15-4786-96CD-7C39BAF78338}" type="presParOf" srcId="{43823EA1-E4BF-452A-A177-AA032223DBC1}" destId="{3E602366-4ED7-4857-AF7C-C53B68BFC4B0}" srcOrd="7" destOrd="0" presId="urn:microsoft.com/office/officeart/2005/8/layout/process5"/>
    <dgm:cxn modelId="{6BD3AB60-5CE6-44A2-9D41-F0E19FD5B774}" type="presParOf" srcId="{3E602366-4ED7-4857-AF7C-C53B68BFC4B0}" destId="{5B413F43-74CD-4D1E-A3CA-A508616A1799}" srcOrd="0" destOrd="0" presId="urn:microsoft.com/office/officeart/2005/8/layout/process5"/>
    <dgm:cxn modelId="{07227045-EA62-42AE-884F-B57CAA7F77B2}" type="presParOf" srcId="{43823EA1-E4BF-452A-A177-AA032223DBC1}" destId="{B5E845E4-29AB-4AD5-926D-E7E08ABD2856}" srcOrd="8" destOrd="0" presId="urn:microsoft.com/office/officeart/2005/8/layout/process5"/>
    <dgm:cxn modelId="{2CFC95C6-591C-46B3-88CB-E3BA61E53A2B}" type="presParOf" srcId="{43823EA1-E4BF-452A-A177-AA032223DBC1}" destId="{512B74BC-D475-448B-8F3A-B6C121B915B7}" srcOrd="9" destOrd="0" presId="urn:microsoft.com/office/officeart/2005/8/layout/process5"/>
    <dgm:cxn modelId="{51854462-B458-47C4-8F29-EF15E7D7C573}" type="presParOf" srcId="{512B74BC-D475-448B-8F3A-B6C121B915B7}" destId="{60E12F9B-E41B-4FA6-B308-B80491005C4E}" srcOrd="0" destOrd="0" presId="urn:microsoft.com/office/officeart/2005/8/layout/process5"/>
    <dgm:cxn modelId="{2458AB5C-C8F4-4ECD-AE30-99B9AC047209}" type="presParOf" srcId="{43823EA1-E4BF-452A-A177-AA032223DBC1}" destId="{343ED541-DBE1-474F-A1D6-A843B16E0602}"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89024-6656-4E53-AEDE-BA36E4D15DAF}">
      <dsp:nvSpPr>
        <dsp:cNvPr id="0" name=""/>
        <dsp:cNvSpPr/>
      </dsp:nvSpPr>
      <dsp:spPr>
        <a:xfrm>
          <a:off x="1839629" y="1186858"/>
          <a:ext cx="391806" cy="91440"/>
        </a:xfrm>
        <a:custGeom>
          <a:avLst/>
          <a:gdLst/>
          <a:ahLst/>
          <a:cxnLst/>
          <a:rect l="0" t="0" r="0" b="0"/>
          <a:pathLst>
            <a:path>
              <a:moveTo>
                <a:pt x="0" y="45720"/>
              </a:moveTo>
              <a:lnTo>
                <a:pt x="39180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24972" y="1230466"/>
        <a:ext cx="21120" cy="4224"/>
      </dsp:txXfrm>
    </dsp:sp>
    <dsp:sp modelId="{ADAC1612-13C9-41F3-9117-44007377C31A}">
      <dsp:nvSpPr>
        <dsp:cNvPr id="0" name=""/>
        <dsp:cNvSpPr/>
      </dsp:nvSpPr>
      <dsp:spPr>
        <a:xfrm>
          <a:off x="4878" y="681613"/>
          <a:ext cx="1836550" cy="110193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533400">
            <a:lnSpc>
              <a:spcPct val="90000"/>
            </a:lnSpc>
            <a:spcBef>
              <a:spcPct val="0"/>
            </a:spcBef>
            <a:spcAft>
              <a:spcPct val="35000"/>
            </a:spcAft>
            <a:buNone/>
          </a:pPr>
          <a:r>
            <a:rPr lang="en-GB" sz="1200" kern="1200"/>
            <a:t>Evolution of reward management from the Industrial Revolution to high-performance work systems</a:t>
          </a:r>
          <a:endParaRPr lang="en-US" sz="1200" kern="1200"/>
        </a:p>
      </dsp:txBody>
      <dsp:txXfrm>
        <a:off x="4878" y="681613"/>
        <a:ext cx="1836550" cy="1101930"/>
      </dsp:txXfrm>
    </dsp:sp>
    <dsp:sp modelId="{18A15A92-3357-444E-9947-A7FB9A0FB648}">
      <dsp:nvSpPr>
        <dsp:cNvPr id="0" name=""/>
        <dsp:cNvSpPr/>
      </dsp:nvSpPr>
      <dsp:spPr>
        <a:xfrm>
          <a:off x="4098587" y="1186858"/>
          <a:ext cx="391806" cy="91440"/>
        </a:xfrm>
        <a:custGeom>
          <a:avLst/>
          <a:gdLst/>
          <a:ahLst/>
          <a:cxnLst/>
          <a:rect l="0" t="0" r="0" b="0"/>
          <a:pathLst>
            <a:path>
              <a:moveTo>
                <a:pt x="0" y="45720"/>
              </a:moveTo>
              <a:lnTo>
                <a:pt x="391806" y="45720"/>
              </a:lnTo>
            </a:path>
          </a:pathLst>
        </a:custGeom>
        <a:noFill/>
        <a:ln w="6350" cap="flat" cmpd="sng" algn="ctr">
          <a:solidFill>
            <a:schemeClr val="accent5">
              <a:hueOff val="3481973"/>
              <a:satOff val="1538"/>
              <a:lumOff val="-168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83930" y="1230466"/>
        <a:ext cx="21120" cy="4224"/>
      </dsp:txXfrm>
    </dsp:sp>
    <dsp:sp modelId="{12953EEA-0550-4AC2-A2DF-8D3113E3736D}">
      <dsp:nvSpPr>
        <dsp:cNvPr id="0" name=""/>
        <dsp:cNvSpPr/>
      </dsp:nvSpPr>
      <dsp:spPr>
        <a:xfrm>
          <a:off x="2263836" y="681613"/>
          <a:ext cx="1836550" cy="1101930"/>
        </a:xfrm>
        <a:prstGeom prst="rect">
          <a:avLst/>
        </a:prstGeom>
        <a:solidFill>
          <a:schemeClr val="accent5">
            <a:hueOff val="2901644"/>
            <a:satOff val="1282"/>
            <a:lumOff val="-1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533400">
            <a:lnSpc>
              <a:spcPct val="90000"/>
            </a:lnSpc>
            <a:spcBef>
              <a:spcPct val="0"/>
            </a:spcBef>
            <a:spcAft>
              <a:spcPct val="35000"/>
            </a:spcAft>
            <a:buNone/>
          </a:pPr>
          <a:r>
            <a:rPr lang="en-GB" sz="1200" kern="1200"/>
            <a:t>Impact of COVID-19 on reward management strategies</a:t>
          </a:r>
          <a:endParaRPr lang="en-US" sz="1200" kern="1200"/>
        </a:p>
      </dsp:txBody>
      <dsp:txXfrm>
        <a:off x="2263836" y="681613"/>
        <a:ext cx="1836550" cy="1101930"/>
      </dsp:txXfrm>
    </dsp:sp>
    <dsp:sp modelId="{DAA050F2-FA02-4360-B416-915FED88B64B}">
      <dsp:nvSpPr>
        <dsp:cNvPr id="0" name=""/>
        <dsp:cNvSpPr/>
      </dsp:nvSpPr>
      <dsp:spPr>
        <a:xfrm>
          <a:off x="923154" y="1781743"/>
          <a:ext cx="4517915" cy="391806"/>
        </a:xfrm>
        <a:custGeom>
          <a:avLst/>
          <a:gdLst/>
          <a:ahLst/>
          <a:cxnLst/>
          <a:rect l="0" t="0" r="0" b="0"/>
          <a:pathLst>
            <a:path>
              <a:moveTo>
                <a:pt x="4517915" y="0"/>
              </a:moveTo>
              <a:lnTo>
                <a:pt x="4517915" y="213003"/>
              </a:lnTo>
              <a:lnTo>
                <a:pt x="0" y="213003"/>
              </a:lnTo>
              <a:lnTo>
                <a:pt x="0" y="391806"/>
              </a:lnTo>
            </a:path>
          </a:pathLst>
        </a:custGeom>
        <a:noFill/>
        <a:ln w="6350" cap="flat" cmpd="sng" algn="ctr">
          <a:solidFill>
            <a:schemeClr val="accent5">
              <a:hueOff val="6963945"/>
              <a:satOff val="3077"/>
              <a:lumOff val="-337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68671" y="1975535"/>
        <a:ext cx="226880" cy="4224"/>
      </dsp:txXfrm>
    </dsp:sp>
    <dsp:sp modelId="{A9657F22-2889-4F4B-8CDB-0C78D9445368}">
      <dsp:nvSpPr>
        <dsp:cNvPr id="0" name=""/>
        <dsp:cNvSpPr/>
      </dsp:nvSpPr>
      <dsp:spPr>
        <a:xfrm>
          <a:off x="4522794" y="681613"/>
          <a:ext cx="1836550" cy="1101930"/>
        </a:xfrm>
        <a:prstGeom prst="rect">
          <a:avLst/>
        </a:prstGeom>
        <a:solidFill>
          <a:schemeClr val="accent5">
            <a:hueOff val="5803288"/>
            <a:satOff val="2564"/>
            <a:lumOff val="-28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533400">
            <a:lnSpc>
              <a:spcPct val="90000"/>
            </a:lnSpc>
            <a:spcBef>
              <a:spcPct val="0"/>
            </a:spcBef>
            <a:spcAft>
              <a:spcPct val="35000"/>
            </a:spcAft>
            <a:buNone/>
          </a:pPr>
          <a:r>
            <a:rPr lang="en-GB" sz="1200" kern="1200"/>
            <a:t>Emergence and acceleration of remote working trends</a:t>
          </a:r>
          <a:endParaRPr lang="en-US" sz="1200" kern="1200"/>
        </a:p>
      </dsp:txBody>
      <dsp:txXfrm>
        <a:off x="4522794" y="681613"/>
        <a:ext cx="1836550" cy="1101930"/>
      </dsp:txXfrm>
    </dsp:sp>
    <dsp:sp modelId="{323FA569-273F-4B89-93D2-E38006EA7145}">
      <dsp:nvSpPr>
        <dsp:cNvPr id="0" name=""/>
        <dsp:cNvSpPr/>
      </dsp:nvSpPr>
      <dsp:spPr>
        <a:xfrm>
          <a:off x="1839629" y="2711196"/>
          <a:ext cx="391806" cy="91440"/>
        </a:xfrm>
        <a:custGeom>
          <a:avLst/>
          <a:gdLst/>
          <a:ahLst/>
          <a:cxnLst/>
          <a:rect l="0" t="0" r="0" b="0"/>
          <a:pathLst>
            <a:path>
              <a:moveTo>
                <a:pt x="0" y="45720"/>
              </a:moveTo>
              <a:lnTo>
                <a:pt x="391806" y="45720"/>
              </a:lnTo>
            </a:path>
          </a:pathLst>
        </a:custGeom>
        <a:noFill/>
        <a:ln w="6350" cap="flat" cmpd="sng" algn="ctr">
          <a:solidFill>
            <a:schemeClr val="accent5">
              <a:hueOff val="10445919"/>
              <a:satOff val="4615"/>
              <a:lumOff val="-50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24972" y="2754803"/>
        <a:ext cx="21120" cy="4224"/>
      </dsp:txXfrm>
    </dsp:sp>
    <dsp:sp modelId="{E03B8ACA-D29B-42C1-825F-8A3AC016A4D1}">
      <dsp:nvSpPr>
        <dsp:cNvPr id="0" name=""/>
        <dsp:cNvSpPr/>
      </dsp:nvSpPr>
      <dsp:spPr>
        <a:xfrm>
          <a:off x="4878" y="2205950"/>
          <a:ext cx="1836550" cy="1101930"/>
        </a:xfrm>
        <a:prstGeom prst="rect">
          <a:avLst/>
        </a:prstGeom>
        <a:solidFill>
          <a:schemeClr val="accent5">
            <a:hueOff val="8704932"/>
            <a:satOff val="3846"/>
            <a:lumOff val="-42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533400">
            <a:lnSpc>
              <a:spcPct val="90000"/>
            </a:lnSpc>
            <a:spcBef>
              <a:spcPct val="0"/>
            </a:spcBef>
            <a:spcAft>
              <a:spcPct val="35000"/>
            </a:spcAft>
            <a:buNone/>
          </a:pPr>
          <a:r>
            <a:rPr lang="en-GB" sz="1200" kern="1200"/>
            <a:t>Financial benefits to firms from remote working</a:t>
          </a:r>
          <a:endParaRPr lang="en-US" sz="1200" kern="1200"/>
        </a:p>
      </dsp:txBody>
      <dsp:txXfrm>
        <a:off x="4878" y="2205950"/>
        <a:ext cx="1836550" cy="1101930"/>
      </dsp:txXfrm>
    </dsp:sp>
    <dsp:sp modelId="{7F75A872-1062-4469-9B84-13184E60DA08}">
      <dsp:nvSpPr>
        <dsp:cNvPr id="0" name=""/>
        <dsp:cNvSpPr/>
      </dsp:nvSpPr>
      <dsp:spPr>
        <a:xfrm>
          <a:off x="4098587" y="2711196"/>
          <a:ext cx="391806" cy="91440"/>
        </a:xfrm>
        <a:custGeom>
          <a:avLst/>
          <a:gdLst/>
          <a:ahLst/>
          <a:cxnLst/>
          <a:rect l="0" t="0" r="0" b="0"/>
          <a:pathLst>
            <a:path>
              <a:moveTo>
                <a:pt x="0" y="45720"/>
              </a:moveTo>
              <a:lnTo>
                <a:pt x="391806" y="45720"/>
              </a:lnTo>
            </a:path>
          </a:pathLst>
        </a:custGeom>
        <a:noFill/>
        <a:ln w="6350" cap="flat" cmpd="sng" algn="ctr">
          <a:solidFill>
            <a:schemeClr val="accent5">
              <a:hueOff val="13927891"/>
              <a:satOff val="6154"/>
              <a:lumOff val="-674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83930" y="2754803"/>
        <a:ext cx="21120" cy="4224"/>
      </dsp:txXfrm>
    </dsp:sp>
    <dsp:sp modelId="{871DE8A2-C7E7-4D62-8093-85518D763F6F}">
      <dsp:nvSpPr>
        <dsp:cNvPr id="0" name=""/>
        <dsp:cNvSpPr/>
      </dsp:nvSpPr>
      <dsp:spPr>
        <a:xfrm>
          <a:off x="2263836" y="2205950"/>
          <a:ext cx="1836550" cy="1101930"/>
        </a:xfrm>
        <a:prstGeom prst="rect">
          <a:avLst/>
        </a:prstGeom>
        <a:solidFill>
          <a:schemeClr val="accent5">
            <a:hueOff val="11606576"/>
            <a:satOff val="5128"/>
            <a:lumOff val="-56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533400">
            <a:lnSpc>
              <a:spcPct val="90000"/>
            </a:lnSpc>
            <a:spcBef>
              <a:spcPct val="0"/>
            </a:spcBef>
            <a:spcAft>
              <a:spcPct val="35000"/>
            </a:spcAft>
            <a:buNone/>
          </a:pPr>
          <a:r>
            <a:rPr lang="en-GB" sz="1200" kern="1200"/>
            <a:t>Investigation of benefits sharing with remote employees</a:t>
          </a:r>
          <a:endParaRPr lang="en-US" sz="1200" kern="1200"/>
        </a:p>
      </dsp:txBody>
      <dsp:txXfrm>
        <a:off x="2263836" y="2205950"/>
        <a:ext cx="1836550" cy="1101930"/>
      </dsp:txXfrm>
    </dsp:sp>
    <dsp:sp modelId="{EE3EF715-7B98-40AA-9C39-D81A77428CC4}">
      <dsp:nvSpPr>
        <dsp:cNvPr id="0" name=""/>
        <dsp:cNvSpPr/>
      </dsp:nvSpPr>
      <dsp:spPr>
        <a:xfrm>
          <a:off x="923154" y="3306081"/>
          <a:ext cx="4517915" cy="391806"/>
        </a:xfrm>
        <a:custGeom>
          <a:avLst/>
          <a:gdLst/>
          <a:ahLst/>
          <a:cxnLst/>
          <a:rect l="0" t="0" r="0" b="0"/>
          <a:pathLst>
            <a:path>
              <a:moveTo>
                <a:pt x="4517915" y="0"/>
              </a:moveTo>
              <a:lnTo>
                <a:pt x="4517915" y="213003"/>
              </a:lnTo>
              <a:lnTo>
                <a:pt x="0" y="213003"/>
              </a:lnTo>
              <a:lnTo>
                <a:pt x="0" y="391806"/>
              </a:lnTo>
            </a:path>
          </a:pathLst>
        </a:custGeom>
        <a:noFill/>
        <a:ln w="6350" cap="flat" cmpd="sng" algn="ctr">
          <a:solidFill>
            <a:schemeClr val="accent5">
              <a:hueOff val="17409864"/>
              <a:satOff val="7692"/>
              <a:lumOff val="-843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68671" y="3499872"/>
        <a:ext cx="226880" cy="4224"/>
      </dsp:txXfrm>
    </dsp:sp>
    <dsp:sp modelId="{8E35B0B3-29DA-4BDF-B4B8-62AB660250DB}">
      <dsp:nvSpPr>
        <dsp:cNvPr id="0" name=""/>
        <dsp:cNvSpPr/>
      </dsp:nvSpPr>
      <dsp:spPr>
        <a:xfrm>
          <a:off x="4522794" y="2205950"/>
          <a:ext cx="1836550" cy="1101930"/>
        </a:xfrm>
        <a:prstGeom prst="rect">
          <a:avLst/>
        </a:prstGeom>
        <a:solidFill>
          <a:schemeClr val="accent5">
            <a:hueOff val="14508220"/>
            <a:satOff val="6410"/>
            <a:lumOff val="-70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533400">
            <a:lnSpc>
              <a:spcPct val="90000"/>
            </a:lnSpc>
            <a:spcBef>
              <a:spcPct val="0"/>
            </a:spcBef>
            <a:spcAft>
              <a:spcPct val="35000"/>
            </a:spcAft>
            <a:buNone/>
          </a:pPr>
          <a:r>
            <a:rPr lang="en-GB" sz="1200" kern="1200"/>
            <a:t>Focus on women working remotely in India amidst sociocultural complexities</a:t>
          </a:r>
          <a:endParaRPr lang="en-US" sz="1200" kern="1200"/>
        </a:p>
      </dsp:txBody>
      <dsp:txXfrm>
        <a:off x="4522794" y="2205950"/>
        <a:ext cx="1836550" cy="1101930"/>
      </dsp:txXfrm>
    </dsp:sp>
    <dsp:sp modelId="{35C5B86B-CD7D-4A45-A3D8-5FA11A16505A}">
      <dsp:nvSpPr>
        <dsp:cNvPr id="0" name=""/>
        <dsp:cNvSpPr/>
      </dsp:nvSpPr>
      <dsp:spPr>
        <a:xfrm>
          <a:off x="4878" y="3730288"/>
          <a:ext cx="1836550" cy="1101930"/>
        </a:xfrm>
        <a:prstGeom prst="rect">
          <a:avLst/>
        </a:prstGeom>
        <a:solidFill>
          <a:schemeClr val="accent5">
            <a:hueOff val="17409864"/>
            <a:satOff val="7692"/>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533400">
            <a:lnSpc>
              <a:spcPct val="90000"/>
            </a:lnSpc>
            <a:spcBef>
              <a:spcPct val="0"/>
            </a:spcBef>
            <a:spcAft>
              <a:spcPct val="35000"/>
            </a:spcAft>
            <a:buNone/>
          </a:pPr>
          <a:r>
            <a:rPr lang="en-GB" sz="1200" kern="1200"/>
            <a:t>Future implications for organisational reward management strategies</a:t>
          </a:r>
          <a:endParaRPr lang="en-US" sz="1200" kern="1200"/>
        </a:p>
      </dsp:txBody>
      <dsp:txXfrm>
        <a:off x="4878" y="3730288"/>
        <a:ext cx="1836550" cy="11019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8B8FC-1D88-4E9E-BEFA-6866C1FD32BE}">
      <dsp:nvSpPr>
        <dsp:cNvPr id="0" name=""/>
        <dsp:cNvSpPr/>
      </dsp:nvSpPr>
      <dsp:spPr>
        <a:xfrm>
          <a:off x="0" y="614984"/>
          <a:ext cx="7605059"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RQ-1: Historical Evolution of Reward Management?	</a:t>
          </a:r>
          <a:endParaRPr lang="en-GB" sz="2300" kern="1200" dirty="0"/>
        </a:p>
      </dsp:txBody>
      <dsp:txXfrm>
        <a:off x="26930" y="641914"/>
        <a:ext cx="7551199" cy="497795"/>
      </dsp:txXfrm>
    </dsp:sp>
    <dsp:sp modelId="{7308A70A-B75A-49B9-A8D6-5F3BD85708DD}">
      <dsp:nvSpPr>
        <dsp:cNvPr id="0" name=""/>
        <dsp:cNvSpPr/>
      </dsp:nvSpPr>
      <dsp:spPr>
        <a:xfrm>
          <a:off x="0" y="1166639"/>
          <a:ext cx="7605059"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46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Marked shifts in reward strategies for remote Indian women from pre-to-post-COVID era.</a:t>
          </a:r>
          <a:endParaRPr lang="en-GB" sz="1800" kern="1200" dirty="0"/>
        </a:p>
      </dsp:txBody>
      <dsp:txXfrm>
        <a:off x="0" y="1166639"/>
        <a:ext cx="7605059" cy="571320"/>
      </dsp:txXfrm>
    </dsp:sp>
    <dsp:sp modelId="{6B9D080A-74F0-429C-917D-E576289AD79A}">
      <dsp:nvSpPr>
        <dsp:cNvPr id="0" name=""/>
        <dsp:cNvSpPr/>
      </dsp:nvSpPr>
      <dsp:spPr>
        <a:xfrm>
          <a:off x="0" y="1737959"/>
          <a:ext cx="7605059"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RQ-2: COVID-19 Impact on Reward Management?	</a:t>
          </a:r>
        </a:p>
      </dsp:txBody>
      <dsp:txXfrm>
        <a:off x="26930" y="1764889"/>
        <a:ext cx="7551199" cy="497795"/>
      </dsp:txXfrm>
    </dsp:sp>
    <dsp:sp modelId="{32BC6B98-F019-4AD7-B878-5F7E1E55AA6E}">
      <dsp:nvSpPr>
        <dsp:cNvPr id="0" name=""/>
        <dsp:cNvSpPr/>
      </dsp:nvSpPr>
      <dsp:spPr>
        <a:xfrm>
          <a:off x="0" y="2289614"/>
          <a:ext cx="7605059"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46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COVID-19 underscored shifts in remote work, evolving needs, and technology's pivotal role.</a:t>
          </a:r>
        </a:p>
      </dsp:txBody>
      <dsp:txXfrm>
        <a:off x="0" y="2289614"/>
        <a:ext cx="7605059" cy="571320"/>
      </dsp:txXfrm>
    </dsp:sp>
    <dsp:sp modelId="{7A2DFF9F-DAFE-4B34-8948-9FF8D051DAA3}">
      <dsp:nvSpPr>
        <dsp:cNvPr id="0" name=""/>
        <dsp:cNvSpPr/>
      </dsp:nvSpPr>
      <dsp:spPr>
        <a:xfrm>
          <a:off x="0" y="2860934"/>
          <a:ext cx="7605059"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RQ-3: Post-COVID Future of Reward Management?</a:t>
          </a:r>
        </a:p>
      </dsp:txBody>
      <dsp:txXfrm>
        <a:off x="26930" y="2887864"/>
        <a:ext cx="7551199" cy="497795"/>
      </dsp:txXfrm>
    </dsp:sp>
    <dsp:sp modelId="{9C221F65-9A29-4180-AD36-20EC059CF843}">
      <dsp:nvSpPr>
        <dsp:cNvPr id="0" name=""/>
        <dsp:cNvSpPr/>
      </dsp:nvSpPr>
      <dsp:spPr>
        <a:xfrm>
          <a:off x="0" y="3412589"/>
          <a:ext cx="7605059"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46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Future reward strategies are significantly influenced by flexible work, performance metrics, and employee well-being.</a:t>
          </a:r>
        </a:p>
      </dsp:txBody>
      <dsp:txXfrm>
        <a:off x="0" y="3412589"/>
        <a:ext cx="7605059" cy="571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3D444-9C80-4841-BCB5-137DCC4C72A8}">
      <dsp:nvSpPr>
        <dsp:cNvPr id="0" name=""/>
        <dsp:cNvSpPr/>
      </dsp:nvSpPr>
      <dsp:spPr>
        <a:xfrm>
          <a:off x="107549" y="-1600"/>
          <a:ext cx="6502400" cy="1792239"/>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GB" sz="1200" b="1" i="0" kern="1200" dirty="0"/>
            <a:t>April-May 2023:</a:t>
          </a:r>
          <a:endParaRPr lang="en-GB" sz="1200" kern="1200" dirty="0"/>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a:t>Topic Selection &amp; Justification</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a:t>Preliminary Literature Review</a:t>
          </a:r>
        </a:p>
        <a:p>
          <a:pPr marL="57150" lvl="1" indent="-57150" algn="l" defTabSz="488950">
            <a:lnSpc>
              <a:spcPct val="90000"/>
            </a:lnSpc>
            <a:spcBef>
              <a:spcPct val="0"/>
            </a:spcBef>
            <a:spcAft>
              <a:spcPct val="15000"/>
            </a:spcAft>
            <a:buFont typeface="Arial" panose="020B0604020202020204" pitchFamily="34" charset="0"/>
            <a:buChar char="•"/>
          </a:pPr>
          <a:r>
            <a:rPr lang="en-US" sz="1100" b="0" i="0" kern="1200"/>
            <a:t>5 Key Research Papers Identified</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a:t>Formulation of Research Question</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a:t>Designing Research Approach</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a:t>Drafted Proposal &amp; Supervisor Approval</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a:t>Regular Supervisory Sessions</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a:t>Demonstrated Critical Writing Skills</a:t>
          </a:r>
        </a:p>
      </dsp:txBody>
      <dsp:txXfrm>
        <a:off x="160042" y="50893"/>
        <a:ext cx="5096795" cy="1687253"/>
      </dsp:txXfrm>
    </dsp:sp>
    <dsp:sp modelId="{12BE349D-39E3-4926-B3CB-A7BB2CB7C90C}">
      <dsp:nvSpPr>
        <dsp:cNvPr id="0" name=""/>
        <dsp:cNvSpPr/>
      </dsp:nvSpPr>
      <dsp:spPr>
        <a:xfrm>
          <a:off x="535602" y="1898629"/>
          <a:ext cx="6502400" cy="600285"/>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GB" sz="1200" b="1" i="0" kern="1200"/>
            <a:t>May 2023:</a:t>
          </a:r>
          <a:endParaRPr lang="en-GB" sz="1200" b="0" i="0" kern="1200"/>
        </a:p>
        <a:p>
          <a:pPr marL="57150" lvl="1" indent="-57150" algn="l" defTabSz="488950">
            <a:lnSpc>
              <a:spcPct val="90000"/>
            </a:lnSpc>
            <a:spcBef>
              <a:spcPct val="0"/>
            </a:spcBef>
            <a:spcAft>
              <a:spcPct val="15000"/>
            </a:spcAft>
            <a:buFont typeface="Arial" panose="020B0604020202020204" pitchFamily="34" charset="0"/>
            <a:buNone/>
          </a:pPr>
          <a:r>
            <a:rPr lang="en-GB" sz="1100" b="0" i="0" kern="1200" dirty="0"/>
            <a:t>CW-1: Literature Review Submission</a:t>
          </a:r>
        </a:p>
      </dsp:txBody>
      <dsp:txXfrm>
        <a:off x="553184" y="1916211"/>
        <a:ext cx="5157590" cy="565121"/>
      </dsp:txXfrm>
    </dsp:sp>
    <dsp:sp modelId="{E6629DA7-4111-4DDD-89E3-CD27A7A60A83}">
      <dsp:nvSpPr>
        <dsp:cNvPr id="0" name=""/>
        <dsp:cNvSpPr/>
      </dsp:nvSpPr>
      <dsp:spPr>
        <a:xfrm>
          <a:off x="1072050" y="2648966"/>
          <a:ext cx="6502400" cy="602980"/>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GB" sz="1200" b="1" i="0" kern="1200"/>
            <a:t>June 2023:</a:t>
          </a:r>
          <a:endParaRPr lang="en-GB" sz="1200" b="0" i="0" kern="1200"/>
        </a:p>
        <a:p>
          <a:pPr marL="57150" lvl="1" indent="-57150" algn="l" defTabSz="488950">
            <a:lnSpc>
              <a:spcPct val="90000"/>
            </a:lnSpc>
            <a:spcBef>
              <a:spcPct val="0"/>
            </a:spcBef>
            <a:spcAft>
              <a:spcPct val="15000"/>
            </a:spcAft>
            <a:buFont typeface="Arial" panose="020B0604020202020204" pitchFamily="34" charset="0"/>
            <a:buNone/>
          </a:pPr>
          <a:r>
            <a:rPr lang="en-GB" sz="1100" b="0" i="0" kern="1200" dirty="0"/>
            <a:t>CW-2: Methodology Submission</a:t>
          </a:r>
        </a:p>
      </dsp:txBody>
      <dsp:txXfrm>
        <a:off x="1089711" y="2666627"/>
        <a:ext cx="5165560" cy="567658"/>
      </dsp:txXfrm>
    </dsp:sp>
    <dsp:sp modelId="{8C1EF315-AABD-4322-960F-2F85873A91ED}">
      <dsp:nvSpPr>
        <dsp:cNvPr id="0" name=""/>
        <dsp:cNvSpPr/>
      </dsp:nvSpPr>
      <dsp:spPr>
        <a:xfrm>
          <a:off x="1500103" y="3402363"/>
          <a:ext cx="6502400" cy="1536400"/>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GB" sz="1200" b="1" i="0" kern="1200"/>
            <a:t>July-August 2023:</a:t>
          </a:r>
          <a:endParaRPr lang="en-GB" sz="1200" b="0" i="0" kern="1200"/>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a:t>Thematic Literature Analysis</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a:t>PPT Crafting &amp; Refinement</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a:t>Presentation Practice &amp; Peer Feedback</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a:t>Final Presentation Preparations</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a:t>Thorough Proofreading &amp; Editing</a:t>
          </a:r>
        </a:p>
        <a:p>
          <a:pPr marL="114300" lvl="2" indent="-57150" algn="l" defTabSz="488950">
            <a:lnSpc>
              <a:spcPct val="90000"/>
            </a:lnSpc>
            <a:spcBef>
              <a:spcPct val="0"/>
            </a:spcBef>
            <a:spcAft>
              <a:spcPct val="15000"/>
            </a:spcAft>
            <a:buFont typeface="Arial" panose="020B0604020202020204" pitchFamily="34" charset="0"/>
            <a:buChar char="•"/>
          </a:pPr>
          <a:r>
            <a:rPr lang="en-GB" sz="1100" b="0" i="0" kern="1200" dirty="0"/>
            <a:t>Digital Presentation</a:t>
          </a:r>
        </a:p>
      </dsp:txBody>
      <dsp:txXfrm>
        <a:off x="1545103" y="3447363"/>
        <a:ext cx="5102754" cy="1446400"/>
      </dsp:txXfrm>
    </dsp:sp>
    <dsp:sp modelId="{2E5C09EE-7398-4BA3-BB8A-0EB320C5FA06}">
      <dsp:nvSpPr>
        <dsp:cNvPr id="0" name=""/>
        <dsp:cNvSpPr/>
      </dsp:nvSpPr>
      <dsp:spPr>
        <a:xfrm>
          <a:off x="5853873" y="1521273"/>
          <a:ext cx="765069" cy="765069"/>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2400300">
            <a:lnSpc>
              <a:spcPct val="90000"/>
            </a:lnSpc>
            <a:spcBef>
              <a:spcPct val="0"/>
            </a:spcBef>
            <a:spcAft>
              <a:spcPct val="35000"/>
            </a:spcAft>
            <a:buNone/>
          </a:pPr>
          <a:endParaRPr lang="en-GB" sz="5400" kern="1200"/>
        </a:p>
      </dsp:txBody>
      <dsp:txXfrm>
        <a:off x="6026014" y="1521273"/>
        <a:ext cx="420787" cy="575714"/>
      </dsp:txXfrm>
    </dsp:sp>
    <dsp:sp modelId="{D9BC7DA2-C781-4900-A131-C2A94803A252}">
      <dsp:nvSpPr>
        <dsp:cNvPr id="0" name=""/>
        <dsp:cNvSpPr/>
      </dsp:nvSpPr>
      <dsp:spPr>
        <a:xfrm>
          <a:off x="6272947" y="2302701"/>
          <a:ext cx="765069" cy="765069"/>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2400300">
            <a:lnSpc>
              <a:spcPct val="90000"/>
            </a:lnSpc>
            <a:spcBef>
              <a:spcPct val="0"/>
            </a:spcBef>
            <a:spcAft>
              <a:spcPct val="35000"/>
            </a:spcAft>
            <a:buNone/>
          </a:pPr>
          <a:endParaRPr lang="en-GB" sz="5400" kern="1200"/>
        </a:p>
      </dsp:txBody>
      <dsp:txXfrm>
        <a:off x="6445088" y="2302701"/>
        <a:ext cx="420787" cy="575714"/>
      </dsp:txXfrm>
    </dsp:sp>
    <dsp:sp modelId="{68739EB4-3F81-4216-BAFB-3604561159C3}">
      <dsp:nvSpPr>
        <dsp:cNvPr id="0" name=""/>
        <dsp:cNvSpPr/>
      </dsp:nvSpPr>
      <dsp:spPr>
        <a:xfrm>
          <a:off x="6872138" y="3021385"/>
          <a:ext cx="765069" cy="765069"/>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2400300">
            <a:lnSpc>
              <a:spcPct val="90000"/>
            </a:lnSpc>
            <a:spcBef>
              <a:spcPct val="0"/>
            </a:spcBef>
            <a:spcAft>
              <a:spcPct val="35000"/>
            </a:spcAft>
            <a:buNone/>
          </a:pPr>
          <a:endParaRPr lang="en-GB" sz="5400" kern="1200"/>
        </a:p>
      </dsp:txBody>
      <dsp:txXfrm>
        <a:off x="7044279" y="3021385"/>
        <a:ext cx="420787" cy="5757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2D04B4-57E3-4B2B-9956-1EBEF776D67D}">
      <dsp:nvSpPr>
        <dsp:cNvPr id="0" name=""/>
        <dsp:cNvSpPr/>
      </dsp:nvSpPr>
      <dsp:spPr>
        <a:xfrm rot="5400000">
          <a:off x="5723931" y="-3837384"/>
          <a:ext cx="599593" cy="838045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a:t>Pre-COVID-19:</a:t>
          </a:r>
          <a:r>
            <a:rPr lang="en-US" sz="1200" b="0" i="0" kern="1200"/>
            <a:t> Dominated by traditional norms.</a:t>
          </a:r>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dirty="0"/>
            <a:t>During COVID-19:</a:t>
          </a:r>
          <a:r>
            <a:rPr lang="en-US" sz="1200" b="0" i="0" kern="1200" dirty="0"/>
            <a:t> Shift towards flexibility, job security.</a:t>
          </a:r>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dirty="0"/>
            <a:t>Post-COVID-19:</a:t>
          </a:r>
          <a:r>
            <a:rPr lang="en-US" sz="1200" b="0" i="0" kern="1200" dirty="0"/>
            <a:t> Balance between intrinsic motivators and extrinsic factors.</a:t>
          </a:r>
        </a:p>
      </dsp:txBody>
      <dsp:txXfrm rot="-5400000">
        <a:off x="1833499" y="82318"/>
        <a:ext cx="8351188" cy="541053"/>
      </dsp:txXfrm>
    </dsp:sp>
    <dsp:sp modelId="{55B350CE-F05F-4031-9DF5-FC0E9635BF33}">
      <dsp:nvSpPr>
        <dsp:cNvPr id="0" name=""/>
        <dsp:cNvSpPr/>
      </dsp:nvSpPr>
      <dsp:spPr>
        <a:xfrm>
          <a:off x="0" y="978"/>
          <a:ext cx="1562263" cy="674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b="1" i="0" kern="1200" dirty="0"/>
            <a:t>Historical Changes</a:t>
          </a:r>
          <a:endParaRPr lang="en-GB" sz="1200" kern="1200" dirty="0"/>
        </a:p>
      </dsp:txBody>
      <dsp:txXfrm>
        <a:off x="32921" y="33899"/>
        <a:ext cx="1496421" cy="608558"/>
      </dsp:txXfrm>
    </dsp:sp>
    <dsp:sp modelId="{D780FE2B-C658-4A4E-8CAD-A500E075DB39}">
      <dsp:nvSpPr>
        <dsp:cNvPr id="0" name=""/>
        <dsp:cNvSpPr/>
      </dsp:nvSpPr>
      <dsp:spPr>
        <a:xfrm rot="5400000">
          <a:off x="5703085" y="-3104575"/>
          <a:ext cx="641286" cy="838045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a:t>Maslow's Hierarchy of Needs</a:t>
          </a:r>
          <a:r>
            <a:rPr lang="en-US" sz="1200" b="0" i="0" kern="1200"/>
            <a:t>: Address different employee needs.</a:t>
          </a:r>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dirty="0"/>
            <a:t>Vroom's Expectancy Theory</a:t>
          </a:r>
          <a:r>
            <a:rPr lang="en-US" sz="1200" b="0" i="0" kern="1200" dirty="0"/>
            <a:t>: Understand changing employee expectations during COVID-19.</a:t>
          </a:r>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dirty="0"/>
            <a:t>Herzberg's Two-Factor Theory</a:t>
          </a:r>
          <a:r>
            <a:rPr lang="en-US" sz="1200" b="0" i="0" kern="1200" dirty="0"/>
            <a:t>: Distinguish between intrinsic and extrinsic reward factors post-COVID-19.</a:t>
          </a:r>
        </a:p>
      </dsp:txBody>
      <dsp:txXfrm rot="-5400000">
        <a:off x="1833500" y="796315"/>
        <a:ext cx="8349153" cy="578676"/>
      </dsp:txXfrm>
    </dsp:sp>
    <dsp:sp modelId="{BFD94AC2-0F82-4A69-B18B-537E577A2FEE}">
      <dsp:nvSpPr>
        <dsp:cNvPr id="0" name=""/>
        <dsp:cNvSpPr/>
      </dsp:nvSpPr>
      <dsp:spPr>
        <a:xfrm>
          <a:off x="0" y="721837"/>
          <a:ext cx="1562263" cy="749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GB" sz="1200" b="1" i="0" kern="1200" dirty="0"/>
            <a:t>Key Theories Applied:</a:t>
          </a:r>
          <a:endParaRPr lang="en-GB" sz="1200" b="0" i="0" kern="1200" dirty="0"/>
        </a:p>
      </dsp:txBody>
      <dsp:txXfrm>
        <a:off x="36573" y="758410"/>
        <a:ext cx="1489117" cy="676054"/>
      </dsp:txXfrm>
    </dsp:sp>
    <dsp:sp modelId="{3127AAB1-8863-400F-8EC2-D914CED3E11D}">
      <dsp:nvSpPr>
        <dsp:cNvPr id="0" name=""/>
        <dsp:cNvSpPr/>
      </dsp:nvSpPr>
      <dsp:spPr>
        <a:xfrm rot="5400000">
          <a:off x="5883711" y="-2535011"/>
          <a:ext cx="300781" cy="840120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b="0" i="0" kern="1200" dirty="0"/>
            <a:t>Effective incorporation of reward changes in </a:t>
          </a:r>
          <a:r>
            <a:rPr lang="en-GB" sz="1200" b="0" i="0" kern="1200" noProof="0" dirty="0"/>
            <a:t>organisations</a:t>
          </a:r>
          <a:r>
            <a:rPr lang="en-US" sz="1200" b="0" i="0" kern="1200" dirty="0"/>
            <a:t>' strategies.</a:t>
          </a:r>
        </a:p>
      </dsp:txBody>
      <dsp:txXfrm rot="-5400000">
        <a:off x="1833499" y="1529884"/>
        <a:ext cx="8386524" cy="271415"/>
      </dsp:txXfrm>
    </dsp:sp>
    <dsp:sp modelId="{7FF39AAA-192C-4B04-B829-F0663BC61728}">
      <dsp:nvSpPr>
        <dsp:cNvPr id="0" name=""/>
        <dsp:cNvSpPr/>
      </dsp:nvSpPr>
      <dsp:spPr>
        <a:xfrm>
          <a:off x="0" y="1567123"/>
          <a:ext cx="1562263" cy="2015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b="1" i="0" kern="1200" dirty="0"/>
            <a:t>Literature Gaps:</a:t>
          </a:r>
          <a:endParaRPr lang="en-US" sz="1200" b="0" i="0" kern="1200" dirty="0"/>
        </a:p>
      </dsp:txBody>
      <dsp:txXfrm>
        <a:off x="9838" y="1576961"/>
        <a:ext cx="1542587" cy="1818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D6D09-5B1D-499E-A88C-483B7B34E4F8}">
      <dsp:nvSpPr>
        <dsp:cNvPr id="0" name=""/>
        <dsp:cNvSpPr/>
      </dsp:nvSpPr>
      <dsp:spPr>
        <a:xfrm>
          <a:off x="0" y="210389"/>
          <a:ext cx="10930965" cy="27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09AFD5F1-AD03-4A61-A9B5-393BFC11B70E}">
      <dsp:nvSpPr>
        <dsp:cNvPr id="0" name=""/>
        <dsp:cNvSpPr/>
      </dsp:nvSpPr>
      <dsp:spPr>
        <a:xfrm>
          <a:off x="546548" y="48029"/>
          <a:ext cx="7651675" cy="32472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89215" tIns="0" rIns="289215" bIns="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1" i="0" kern="1200" dirty="0">
              <a:solidFill>
                <a:schemeClr val="tx1"/>
              </a:solidFill>
            </a:rPr>
            <a:t>Remote Work Shift</a:t>
          </a:r>
          <a:r>
            <a:rPr lang="en-US" sz="1200" b="0" i="0" kern="1200" dirty="0">
              <a:solidFill>
                <a:schemeClr val="tx1"/>
              </a:solidFill>
            </a:rPr>
            <a:t>: Increased autonomy and flexibility; potential drawbacks.</a:t>
          </a:r>
          <a:endParaRPr lang="en-GB" sz="1200" kern="1200" dirty="0">
            <a:solidFill>
              <a:schemeClr val="tx1"/>
            </a:solidFill>
          </a:endParaRPr>
        </a:p>
      </dsp:txBody>
      <dsp:txXfrm>
        <a:off x="562400" y="63881"/>
        <a:ext cx="7619971" cy="293016"/>
      </dsp:txXfrm>
    </dsp:sp>
    <dsp:sp modelId="{3ABA12BF-AC5A-400F-9A12-3B8E81B7B9CB}">
      <dsp:nvSpPr>
        <dsp:cNvPr id="0" name=""/>
        <dsp:cNvSpPr/>
      </dsp:nvSpPr>
      <dsp:spPr>
        <a:xfrm>
          <a:off x="0" y="709349"/>
          <a:ext cx="10930965" cy="27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510A797C-2446-4A19-A12E-11755C3C4622}">
      <dsp:nvSpPr>
        <dsp:cNvPr id="0" name=""/>
        <dsp:cNvSpPr/>
      </dsp:nvSpPr>
      <dsp:spPr>
        <a:xfrm>
          <a:off x="546548" y="546989"/>
          <a:ext cx="7651675" cy="32472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89215" tIns="0" rIns="289215" bIns="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1" i="0" kern="1200">
              <a:solidFill>
                <a:schemeClr val="tx1"/>
              </a:solidFill>
            </a:rPr>
            <a:t>Employee Needs</a:t>
          </a:r>
          <a:r>
            <a:rPr lang="en-US" sz="1200" b="0" i="0" kern="1200">
              <a:solidFill>
                <a:schemeClr val="tx1"/>
              </a:solidFill>
            </a:rPr>
            <a:t>: Changed post-COVID; balance of intrinsic and extrinsic motivators.</a:t>
          </a:r>
        </a:p>
      </dsp:txBody>
      <dsp:txXfrm>
        <a:off x="562400" y="562841"/>
        <a:ext cx="7619971" cy="293016"/>
      </dsp:txXfrm>
    </dsp:sp>
    <dsp:sp modelId="{CE8AAB4A-C912-4BB7-AE58-0E578A54DA21}">
      <dsp:nvSpPr>
        <dsp:cNvPr id="0" name=""/>
        <dsp:cNvSpPr/>
      </dsp:nvSpPr>
      <dsp:spPr>
        <a:xfrm>
          <a:off x="0" y="1208309"/>
          <a:ext cx="10930965" cy="27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CF32A1C1-97BC-4431-8C8A-466DBFA77ED1}">
      <dsp:nvSpPr>
        <dsp:cNvPr id="0" name=""/>
        <dsp:cNvSpPr/>
      </dsp:nvSpPr>
      <dsp:spPr>
        <a:xfrm>
          <a:off x="546548" y="1045949"/>
          <a:ext cx="7651675" cy="32472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89215" tIns="0" rIns="289215" bIns="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1" i="0" kern="1200">
              <a:solidFill>
                <a:schemeClr val="tx1"/>
              </a:solidFill>
            </a:rPr>
            <a:t>Technological Factors</a:t>
          </a:r>
          <a:r>
            <a:rPr lang="en-US" sz="1200" b="0" i="0" kern="1200">
              <a:solidFill>
                <a:schemeClr val="tx1"/>
              </a:solidFill>
            </a:rPr>
            <a:t>: Role in shaping reward perceptions; potential for disparities.</a:t>
          </a:r>
        </a:p>
      </dsp:txBody>
      <dsp:txXfrm>
        <a:off x="562400" y="1061801"/>
        <a:ext cx="7619971" cy="293016"/>
      </dsp:txXfrm>
    </dsp:sp>
    <dsp:sp modelId="{CA46723F-BBB0-44BB-918B-E55757FB49FC}">
      <dsp:nvSpPr>
        <dsp:cNvPr id="0" name=""/>
        <dsp:cNvSpPr/>
      </dsp:nvSpPr>
      <dsp:spPr>
        <a:xfrm>
          <a:off x="0" y="1707269"/>
          <a:ext cx="10930965" cy="27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AB16EC34-224E-4C63-86BB-037E913B187C}">
      <dsp:nvSpPr>
        <dsp:cNvPr id="0" name=""/>
        <dsp:cNvSpPr/>
      </dsp:nvSpPr>
      <dsp:spPr>
        <a:xfrm>
          <a:off x="546548" y="1544909"/>
          <a:ext cx="7651675" cy="32472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89215" tIns="0" rIns="289215" bIns="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1" i="0" kern="1200">
              <a:solidFill>
                <a:schemeClr val="tx1"/>
              </a:solidFill>
            </a:rPr>
            <a:t>Re-imagining Rewards</a:t>
          </a:r>
          <a:r>
            <a:rPr lang="en-US" sz="1200" b="0" i="0" kern="1200">
              <a:solidFill>
                <a:schemeClr val="tx1"/>
              </a:solidFill>
            </a:rPr>
            <a:t>: Emphasis on personalisation and technology.</a:t>
          </a:r>
        </a:p>
      </dsp:txBody>
      <dsp:txXfrm>
        <a:off x="562400" y="1560761"/>
        <a:ext cx="7619971" cy="2930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AED9E-6DD6-45E2-9DB1-7611D683C3A4}">
      <dsp:nvSpPr>
        <dsp:cNvPr id="0" name=""/>
        <dsp:cNvSpPr/>
      </dsp:nvSpPr>
      <dsp:spPr>
        <a:xfrm>
          <a:off x="13216" y="0"/>
          <a:ext cx="974378" cy="974378"/>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r>
            <a:rPr lang="en-US" sz="800" kern="1200"/>
            <a:t>Flexible Work Arrangement</a:t>
          </a:r>
        </a:p>
      </dsp:txBody>
      <dsp:txXfrm>
        <a:off x="155910" y="142694"/>
        <a:ext cx="688990" cy="688990"/>
      </dsp:txXfrm>
    </dsp:sp>
    <dsp:sp modelId="{2A4AA98E-0D90-420E-8825-E8F4AAAA8DF4}">
      <dsp:nvSpPr>
        <dsp:cNvPr id="0" name=""/>
        <dsp:cNvSpPr/>
      </dsp:nvSpPr>
      <dsp:spPr>
        <a:xfrm rot="19045302">
          <a:off x="974520" y="352031"/>
          <a:ext cx="320336" cy="0"/>
        </a:xfrm>
        <a:custGeom>
          <a:avLst/>
          <a:gdLst/>
          <a:ahLst/>
          <a:cxnLst/>
          <a:rect l="0" t="0" r="0" b="0"/>
          <a:pathLst>
            <a:path>
              <a:moveTo>
                <a:pt x="0" y="0"/>
              </a:moveTo>
              <a:lnTo>
                <a:pt x="32033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E8376B-132C-4645-8F0F-A5A38EA42239}">
      <dsp:nvSpPr>
        <dsp:cNvPr id="0" name=""/>
        <dsp:cNvSpPr/>
      </dsp:nvSpPr>
      <dsp:spPr>
        <a:xfrm rot="13354698">
          <a:off x="2253460" y="352031"/>
          <a:ext cx="320336" cy="0"/>
        </a:xfrm>
        <a:custGeom>
          <a:avLst/>
          <a:gdLst/>
          <a:ahLst/>
          <a:cxnLst/>
          <a:rect l="0" t="0" r="0" b="0"/>
          <a:pathLst>
            <a:path>
              <a:moveTo>
                <a:pt x="0" y="0"/>
              </a:moveTo>
              <a:lnTo>
                <a:pt x="32033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041F49-700E-4E55-A37E-E13D68B532C3}">
      <dsp:nvSpPr>
        <dsp:cNvPr id="0" name=""/>
        <dsp:cNvSpPr/>
      </dsp:nvSpPr>
      <dsp:spPr>
        <a:xfrm>
          <a:off x="1252628" y="243662"/>
          <a:ext cx="114736" cy="0"/>
        </a:xfrm>
        <a:prstGeom prst="line">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F92D13-F910-4FBD-B7A3-635D5E022C93}">
      <dsp:nvSpPr>
        <dsp:cNvPr id="0" name=""/>
        <dsp:cNvSpPr/>
      </dsp:nvSpPr>
      <dsp:spPr>
        <a:xfrm>
          <a:off x="1367365" y="135"/>
          <a:ext cx="813586" cy="48705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a:t>Job Satisfacion</a:t>
          </a:r>
        </a:p>
      </dsp:txBody>
      <dsp:txXfrm>
        <a:off x="1367365" y="135"/>
        <a:ext cx="813586" cy="487053"/>
      </dsp:txXfrm>
    </dsp:sp>
    <dsp:sp modelId="{8B02DA33-1153-4F67-88E4-30BE3CF346C4}">
      <dsp:nvSpPr>
        <dsp:cNvPr id="0" name=""/>
        <dsp:cNvSpPr/>
      </dsp:nvSpPr>
      <dsp:spPr>
        <a:xfrm>
          <a:off x="2180951" y="243662"/>
          <a:ext cx="114736" cy="0"/>
        </a:xfrm>
        <a:prstGeom prst="line">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61F6F8-4E22-48CB-AECD-680263883F9F}">
      <dsp:nvSpPr>
        <dsp:cNvPr id="0" name=""/>
        <dsp:cNvSpPr/>
      </dsp:nvSpPr>
      <dsp:spPr>
        <a:xfrm rot="2554698">
          <a:off x="974520" y="622346"/>
          <a:ext cx="320336" cy="0"/>
        </a:xfrm>
        <a:custGeom>
          <a:avLst/>
          <a:gdLst/>
          <a:ahLst/>
          <a:cxnLst/>
          <a:rect l="0" t="0" r="0" b="0"/>
          <a:pathLst>
            <a:path>
              <a:moveTo>
                <a:pt x="0" y="0"/>
              </a:moveTo>
              <a:lnTo>
                <a:pt x="32033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65EBBB-434A-4AB2-B5BB-06E0A08D80FE}">
      <dsp:nvSpPr>
        <dsp:cNvPr id="0" name=""/>
        <dsp:cNvSpPr/>
      </dsp:nvSpPr>
      <dsp:spPr>
        <a:xfrm rot="8245302">
          <a:off x="2253460" y="622346"/>
          <a:ext cx="320336" cy="0"/>
        </a:xfrm>
        <a:custGeom>
          <a:avLst/>
          <a:gdLst/>
          <a:ahLst/>
          <a:cxnLst/>
          <a:rect l="0" t="0" r="0" b="0"/>
          <a:pathLst>
            <a:path>
              <a:moveTo>
                <a:pt x="0" y="0"/>
              </a:moveTo>
              <a:lnTo>
                <a:pt x="32033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014F8C-40F4-420B-9D2C-FB36E9F0C913}">
      <dsp:nvSpPr>
        <dsp:cNvPr id="0" name=""/>
        <dsp:cNvSpPr/>
      </dsp:nvSpPr>
      <dsp:spPr>
        <a:xfrm>
          <a:off x="1252628" y="730715"/>
          <a:ext cx="114736" cy="0"/>
        </a:xfrm>
        <a:prstGeom prst="line">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7A2514-F1DA-403F-9B6A-507B7BBDA19B}">
      <dsp:nvSpPr>
        <dsp:cNvPr id="0" name=""/>
        <dsp:cNvSpPr/>
      </dsp:nvSpPr>
      <dsp:spPr>
        <a:xfrm>
          <a:off x="1367365" y="487188"/>
          <a:ext cx="813586" cy="48705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a:t>Task Commitment</a:t>
          </a:r>
        </a:p>
      </dsp:txBody>
      <dsp:txXfrm>
        <a:off x="1367365" y="487188"/>
        <a:ext cx="813586" cy="487053"/>
      </dsp:txXfrm>
    </dsp:sp>
    <dsp:sp modelId="{BC749FCC-C6FB-489E-9A99-5F7038D9EC92}">
      <dsp:nvSpPr>
        <dsp:cNvPr id="0" name=""/>
        <dsp:cNvSpPr/>
      </dsp:nvSpPr>
      <dsp:spPr>
        <a:xfrm>
          <a:off x="2180951" y="730715"/>
          <a:ext cx="114736" cy="0"/>
        </a:xfrm>
        <a:prstGeom prst="line">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366A39-AE80-4299-B8C7-99B5CE05D8C7}">
      <dsp:nvSpPr>
        <dsp:cNvPr id="0" name=""/>
        <dsp:cNvSpPr/>
      </dsp:nvSpPr>
      <dsp:spPr>
        <a:xfrm>
          <a:off x="2560722" y="0"/>
          <a:ext cx="974378" cy="974378"/>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r>
            <a:rPr lang="en-US" sz="800" kern="1200"/>
            <a:t>Financial Reward</a:t>
          </a:r>
        </a:p>
      </dsp:txBody>
      <dsp:txXfrm>
        <a:off x="2703416" y="142694"/>
        <a:ext cx="688990" cy="688990"/>
      </dsp:txXfrm>
    </dsp:sp>
    <dsp:sp modelId="{14567342-066A-4FB5-B1EA-556A20D7F332}">
      <dsp:nvSpPr>
        <dsp:cNvPr id="0" name=""/>
        <dsp:cNvSpPr/>
      </dsp:nvSpPr>
      <dsp:spPr>
        <a:xfrm>
          <a:off x="3535100" y="0"/>
          <a:ext cx="974378" cy="974378"/>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r>
            <a:rPr lang="en-US" sz="800" kern="1200"/>
            <a:t>Employee Centric Approach</a:t>
          </a:r>
        </a:p>
      </dsp:txBody>
      <dsp:txXfrm>
        <a:off x="3677794" y="142694"/>
        <a:ext cx="688990" cy="6889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AED9E-6DD6-45E2-9DB1-7611D683C3A4}">
      <dsp:nvSpPr>
        <dsp:cNvPr id="0" name=""/>
        <dsp:cNvSpPr/>
      </dsp:nvSpPr>
      <dsp:spPr>
        <a:xfrm>
          <a:off x="1905" y="67423"/>
          <a:ext cx="789957" cy="789957"/>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r>
            <a:rPr lang="en-US" sz="700" kern="1200"/>
            <a:t>Flexible Work Arrangement</a:t>
          </a:r>
        </a:p>
      </dsp:txBody>
      <dsp:txXfrm>
        <a:off x="117592" y="183110"/>
        <a:ext cx="558583" cy="558583"/>
      </dsp:txXfrm>
    </dsp:sp>
    <dsp:sp modelId="{2A4AA98E-0D90-420E-8825-E8F4AAAA8DF4}">
      <dsp:nvSpPr>
        <dsp:cNvPr id="0" name=""/>
        <dsp:cNvSpPr/>
      </dsp:nvSpPr>
      <dsp:spPr>
        <a:xfrm rot="19041445">
          <a:off x="781208" y="353387"/>
          <a:ext cx="258059" cy="0"/>
        </a:xfrm>
        <a:custGeom>
          <a:avLst/>
          <a:gdLst/>
          <a:ahLst/>
          <a:cxnLst/>
          <a:rect l="0" t="0" r="0" b="0"/>
          <a:pathLst>
            <a:path>
              <a:moveTo>
                <a:pt x="0" y="0"/>
              </a:moveTo>
              <a:lnTo>
                <a:pt x="25805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E8376B-132C-4645-8F0F-A5A38EA42239}">
      <dsp:nvSpPr>
        <dsp:cNvPr id="0" name=""/>
        <dsp:cNvSpPr/>
      </dsp:nvSpPr>
      <dsp:spPr>
        <a:xfrm rot="13358555">
          <a:off x="1810444" y="353387"/>
          <a:ext cx="258059" cy="0"/>
        </a:xfrm>
        <a:custGeom>
          <a:avLst/>
          <a:gdLst/>
          <a:ahLst/>
          <a:cxnLst/>
          <a:rect l="0" t="0" r="0" b="0"/>
          <a:pathLst>
            <a:path>
              <a:moveTo>
                <a:pt x="0" y="0"/>
              </a:moveTo>
              <a:lnTo>
                <a:pt x="25805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041F49-700E-4E55-A37E-E13D68B532C3}">
      <dsp:nvSpPr>
        <dsp:cNvPr id="0" name=""/>
        <dsp:cNvSpPr/>
      </dsp:nvSpPr>
      <dsp:spPr>
        <a:xfrm>
          <a:off x="1005151" y="265980"/>
          <a:ext cx="92335" cy="0"/>
        </a:xfrm>
        <a:prstGeom prst="line">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F92D13-F910-4FBD-B7A3-635D5E022C93}">
      <dsp:nvSpPr>
        <dsp:cNvPr id="0" name=""/>
        <dsp:cNvSpPr/>
      </dsp:nvSpPr>
      <dsp:spPr>
        <a:xfrm>
          <a:off x="1097486" y="69558"/>
          <a:ext cx="654739" cy="39284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a:t>Challenging Goals</a:t>
          </a:r>
        </a:p>
      </dsp:txBody>
      <dsp:txXfrm>
        <a:off x="1097486" y="69558"/>
        <a:ext cx="654739" cy="392843"/>
      </dsp:txXfrm>
    </dsp:sp>
    <dsp:sp modelId="{8B02DA33-1153-4F67-88E4-30BE3CF346C4}">
      <dsp:nvSpPr>
        <dsp:cNvPr id="0" name=""/>
        <dsp:cNvSpPr/>
      </dsp:nvSpPr>
      <dsp:spPr>
        <a:xfrm>
          <a:off x="1752226" y="265980"/>
          <a:ext cx="92335" cy="0"/>
        </a:xfrm>
        <a:prstGeom prst="line">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61F6F8-4E22-48CB-AECD-680263883F9F}">
      <dsp:nvSpPr>
        <dsp:cNvPr id="0" name=""/>
        <dsp:cNvSpPr/>
      </dsp:nvSpPr>
      <dsp:spPr>
        <a:xfrm rot="2558555">
          <a:off x="781208" y="571416"/>
          <a:ext cx="258059" cy="0"/>
        </a:xfrm>
        <a:custGeom>
          <a:avLst/>
          <a:gdLst/>
          <a:ahLst/>
          <a:cxnLst/>
          <a:rect l="0" t="0" r="0" b="0"/>
          <a:pathLst>
            <a:path>
              <a:moveTo>
                <a:pt x="0" y="0"/>
              </a:moveTo>
              <a:lnTo>
                <a:pt x="25805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65EBBB-434A-4AB2-B5BB-06E0A08D80FE}">
      <dsp:nvSpPr>
        <dsp:cNvPr id="0" name=""/>
        <dsp:cNvSpPr/>
      </dsp:nvSpPr>
      <dsp:spPr>
        <a:xfrm rot="8241445">
          <a:off x="1810444" y="571416"/>
          <a:ext cx="258059" cy="0"/>
        </a:xfrm>
        <a:custGeom>
          <a:avLst/>
          <a:gdLst/>
          <a:ahLst/>
          <a:cxnLst/>
          <a:rect l="0" t="0" r="0" b="0"/>
          <a:pathLst>
            <a:path>
              <a:moveTo>
                <a:pt x="0" y="0"/>
              </a:moveTo>
              <a:lnTo>
                <a:pt x="25805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014F8C-40F4-420B-9D2C-FB36E9F0C913}">
      <dsp:nvSpPr>
        <dsp:cNvPr id="0" name=""/>
        <dsp:cNvSpPr/>
      </dsp:nvSpPr>
      <dsp:spPr>
        <a:xfrm>
          <a:off x="1005151" y="658823"/>
          <a:ext cx="92335" cy="0"/>
        </a:xfrm>
        <a:prstGeom prst="line">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7A2514-F1DA-403F-9B6A-507B7BBDA19B}">
      <dsp:nvSpPr>
        <dsp:cNvPr id="0" name=""/>
        <dsp:cNvSpPr/>
      </dsp:nvSpPr>
      <dsp:spPr>
        <a:xfrm>
          <a:off x="1097486" y="462402"/>
          <a:ext cx="654739" cy="39284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a:t>Task Performance</a:t>
          </a:r>
        </a:p>
      </dsp:txBody>
      <dsp:txXfrm>
        <a:off x="1097486" y="462402"/>
        <a:ext cx="654739" cy="392843"/>
      </dsp:txXfrm>
    </dsp:sp>
    <dsp:sp modelId="{BC749FCC-C6FB-489E-9A99-5F7038D9EC92}">
      <dsp:nvSpPr>
        <dsp:cNvPr id="0" name=""/>
        <dsp:cNvSpPr/>
      </dsp:nvSpPr>
      <dsp:spPr>
        <a:xfrm>
          <a:off x="1752226" y="658823"/>
          <a:ext cx="92335" cy="0"/>
        </a:xfrm>
        <a:prstGeom prst="line">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366A39-AE80-4299-B8C7-99B5CE05D8C7}">
      <dsp:nvSpPr>
        <dsp:cNvPr id="0" name=""/>
        <dsp:cNvSpPr/>
      </dsp:nvSpPr>
      <dsp:spPr>
        <a:xfrm>
          <a:off x="2057849" y="67423"/>
          <a:ext cx="789957" cy="789957"/>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r>
            <a:rPr lang="en-US" sz="700" kern="1200"/>
            <a:t>Work Outcomes (Goal)</a:t>
          </a:r>
        </a:p>
      </dsp:txBody>
      <dsp:txXfrm>
        <a:off x="2173536" y="183110"/>
        <a:ext cx="558583" cy="558583"/>
      </dsp:txXfrm>
    </dsp:sp>
    <dsp:sp modelId="{14567342-066A-4FB5-B1EA-556A20D7F332}">
      <dsp:nvSpPr>
        <dsp:cNvPr id="0" name=""/>
        <dsp:cNvSpPr/>
      </dsp:nvSpPr>
      <dsp:spPr>
        <a:xfrm>
          <a:off x="2847807" y="67423"/>
          <a:ext cx="789957" cy="789957"/>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r>
            <a:rPr lang="en-US" sz="700" kern="1200"/>
            <a:t>Perception of Fairness in Rewards</a:t>
          </a:r>
        </a:p>
      </dsp:txBody>
      <dsp:txXfrm>
        <a:off x="2963494" y="183110"/>
        <a:ext cx="558583" cy="5585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98C40-C3C9-4CAB-A75C-3A874BD5C788}">
      <dsp:nvSpPr>
        <dsp:cNvPr id="0" name=""/>
        <dsp:cNvSpPr/>
      </dsp:nvSpPr>
      <dsp:spPr>
        <a:xfrm>
          <a:off x="2397516" y="1413048"/>
          <a:ext cx="519780" cy="91440"/>
        </a:xfrm>
        <a:custGeom>
          <a:avLst/>
          <a:gdLst/>
          <a:ahLst/>
          <a:cxnLst/>
          <a:rect l="0" t="0" r="0" b="0"/>
          <a:pathLst>
            <a:path>
              <a:moveTo>
                <a:pt x="0" y="45720"/>
              </a:moveTo>
              <a:lnTo>
                <a:pt x="519780" y="45720"/>
              </a:lnTo>
            </a:path>
          </a:pathLst>
        </a:custGeom>
        <a:noFill/>
        <a:ln w="57150" cap="flat" cmpd="sng" algn="ctr">
          <a:solidFill>
            <a:schemeClr val="accent2"/>
          </a:solidFill>
          <a:prstDash val="solid"/>
          <a:miter lim="800000"/>
          <a:tailEnd type="arrow"/>
        </a:ln>
        <a:effectLst/>
      </dsp:spPr>
      <dsp:style>
        <a:lnRef idx="3">
          <a:schemeClr val="accent2"/>
        </a:lnRef>
        <a:fillRef idx="0">
          <a:schemeClr val="accent2"/>
        </a:fillRef>
        <a:effectRef idx="2">
          <a:schemeClr val="accent2"/>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643647" y="1456016"/>
        <a:ext cx="27519" cy="5503"/>
      </dsp:txXfrm>
    </dsp:sp>
    <dsp:sp modelId="{5565AE11-82ED-41D1-BED6-CFE39E7E2BBC}">
      <dsp:nvSpPr>
        <dsp:cNvPr id="0" name=""/>
        <dsp:cNvSpPr/>
      </dsp:nvSpPr>
      <dsp:spPr>
        <a:xfrm>
          <a:off x="6356" y="740880"/>
          <a:ext cx="2392959" cy="143577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b="1" i="0" kern="1200"/>
            <a:t>Document Review</a:t>
          </a:r>
          <a:r>
            <a:rPr lang="en-US" sz="1700" b="0" i="0" kern="1200"/>
            <a:t>: Deep dive into published materials.</a:t>
          </a:r>
          <a:endParaRPr lang="en-GB" sz="1700" kern="1200" dirty="0"/>
        </a:p>
      </dsp:txBody>
      <dsp:txXfrm>
        <a:off x="6356" y="740880"/>
        <a:ext cx="2392959" cy="1435775"/>
      </dsp:txXfrm>
    </dsp:sp>
    <dsp:sp modelId="{55681510-CC17-4EF2-BB1B-F847BA3BED65}">
      <dsp:nvSpPr>
        <dsp:cNvPr id="0" name=""/>
        <dsp:cNvSpPr/>
      </dsp:nvSpPr>
      <dsp:spPr>
        <a:xfrm>
          <a:off x="5340856" y="1413048"/>
          <a:ext cx="519780" cy="91440"/>
        </a:xfrm>
        <a:custGeom>
          <a:avLst/>
          <a:gdLst/>
          <a:ahLst/>
          <a:cxnLst/>
          <a:rect l="0" t="0" r="0" b="0"/>
          <a:pathLst>
            <a:path>
              <a:moveTo>
                <a:pt x="0" y="45720"/>
              </a:moveTo>
              <a:lnTo>
                <a:pt x="519780" y="45720"/>
              </a:lnTo>
            </a:path>
          </a:pathLst>
        </a:custGeom>
        <a:noFill/>
        <a:ln w="57150" cap="flat" cmpd="sng" algn="ctr">
          <a:solidFill>
            <a:schemeClr val="accent2"/>
          </a:solidFill>
          <a:prstDash val="solid"/>
          <a:miter lim="800000"/>
          <a:tailEnd type="arrow"/>
        </a:ln>
        <a:effectLst/>
      </dsp:spPr>
      <dsp:style>
        <a:lnRef idx="3">
          <a:schemeClr val="accent2"/>
        </a:lnRef>
        <a:fillRef idx="0">
          <a:schemeClr val="accent2"/>
        </a:fillRef>
        <a:effectRef idx="2">
          <a:schemeClr val="accent2"/>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586986" y="1456016"/>
        <a:ext cx="27519" cy="5503"/>
      </dsp:txXfrm>
    </dsp:sp>
    <dsp:sp modelId="{33B9C9FF-3324-41DD-92FF-5BD6E9363822}">
      <dsp:nvSpPr>
        <dsp:cNvPr id="0" name=""/>
        <dsp:cNvSpPr/>
      </dsp:nvSpPr>
      <dsp:spPr>
        <a:xfrm>
          <a:off x="2949696" y="740880"/>
          <a:ext cx="2392959" cy="143577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b="1" i="0" kern="1200"/>
            <a:t>Coding Process</a:t>
          </a:r>
          <a:r>
            <a:rPr lang="en-US" sz="1700" b="0" i="0" kern="1200"/>
            <a:t>: Extraction of themes from literature sources.</a:t>
          </a:r>
          <a:endParaRPr lang="en-US" sz="1700" b="0" i="0" kern="1200" dirty="0"/>
        </a:p>
      </dsp:txBody>
      <dsp:txXfrm>
        <a:off x="2949696" y="740880"/>
        <a:ext cx="2392959" cy="1435775"/>
      </dsp:txXfrm>
    </dsp:sp>
    <dsp:sp modelId="{946144F0-607A-4AF8-B363-65545FD4BE5C}">
      <dsp:nvSpPr>
        <dsp:cNvPr id="0" name=""/>
        <dsp:cNvSpPr/>
      </dsp:nvSpPr>
      <dsp:spPr>
        <a:xfrm>
          <a:off x="1202836" y="2174856"/>
          <a:ext cx="5886679" cy="519780"/>
        </a:xfrm>
        <a:custGeom>
          <a:avLst/>
          <a:gdLst/>
          <a:ahLst/>
          <a:cxnLst/>
          <a:rect l="0" t="0" r="0" b="0"/>
          <a:pathLst>
            <a:path>
              <a:moveTo>
                <a:pt x="5886679" y="0"/>
              </a:moveTo>
              <a:lnTo>
                <a:pt x="5886679" y="276990"/>
              </a:lnTo>
              <a:lnTo>
                <a:pt x="0" y="276990"/>
              </a:lnTo>
              <a:lnTo>
                <a:pt x="0" y="519780"/>
              </a:lnTo>
            </a:path>
          </a:pathLst>
        </a:custGeom>
        <a:noFill/>
        <a:ln w="57150" cap="flat" cmpd="sng" algn="ctr">
          <a:solidFill>
            <a:schemeClr val="accent2"/>
          </a:solidFill>
          <a:prstDash val="solid"/>
          <a:miter lim="800000"/>
          <a:tailEnd type="arrow"/>
        </a:ln>
        <a:effectLst/>
      </dsp:spPr>
      <dsp:style>
        <a:lnRef idx="3">
          <a:schemeClr val="accent2"/>
        </a:lnRef>
        <a:fillRef idx="0">
          <a:schemeClr val="accent2"/>
        </a:fillRef>
        <a:effectRef idx="2">
          <a:schemeClr val="accent2"/>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998367" y="2431994"/>
        <a:ext cx="295617" cy="5503"/>
      </dsp:txXfrm>
    </dsp:sp>
    <dsp:sp modelId="{00A9FE63-8A34-4B60-A867-A57A4ACA61B5}">
      <dsp:nvSpPr>
        <dsp:cNvPr id="0" name=""/>
        <dsp:cNvSpPr/>
      </dsp:nvSpPr>
      <dsp:spPr>
        <a:xfrm>
          <a:off x="5893036" y="740880"/>
          <a:ext cx="2392959" cy="143577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b="1" i="0" kern="1200"/>
            <a:t>Theme Formation</a:t>
          </a:r>
          <a:r>
            <a:rPr lang="en-US" sz="1700" b="0" i="0" kern="1200"/>
            <a:t>: Collating common threads across sources.</a:t>
          </a:r>
        </a:p>
      </dsp:txBody>
      <dsp:txXfrm>
        <a:off x="5893036" y="740880"/>
        <a:ext cx="2392959" cy="1435775"/>
      </dsp:txXfrm>
    </dsp:sp>
    <dsp:sp modelId="{7FAFD9F6-4BD9-4C6C-B2A4-2FC4CE354BE5}">
      <dsp:nvSpPr>
        <dsp:cNvPr id="0" name=""/>
        <dsp:cNvSpPr/>
      </dsp:nvSpPr>
      <dsp:spPr>
        <a:xfrm>
          <a:off x="2397516" y="3399204"/>
          <a:ext cx="519780" cy="91440"/>
        </a:xfrm>
        <a:custGeom>
          <a:avLst/>
          <a:gdLst/>
          <a:ahLst/>
          <a:cxnLst/>
          <a:rect l="0" t="0" r="0" b="0"/>
          <a:pathLst>
            <a:path>
              <a:moveTo>
                <a:pt x="0" y="45720"/>
              </a:moveTo>
              <a:lnTo>
                <a:pt x="519780" y="45720"/>
              </a:lnTo>
            </a:path>
          </a:pathLst>
        </a:custGeom>
        <a:noFill/>
        <a:ln w="57150" cap="flat" cmpd="sng" algn="ctr">
          <a:solidFill>
            <a:schemeClr val="accent2"/>
          </a:solidFill>
          <a:prstDash val="solid"/>
          <a:miter lim="800000"/>
          <a:tailEnd type="arrow"/>
        </a:ln>
        <a:effectLst/>
      </dsp:spPr>
      <dsp:style>
        <a:lnRef idx="3">
          <a:schemeClr val="accent2"/>
        </a:lnRef>
        <a:fillRef idx="0">
          <a:schemeClr val="accent2"/>
        </a:fillRef>
        <a:effectRef idx="2">
          <a:schemeClr val="accent2"/>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643647" y="3442172"/>
        <a:ext cx="27519" cy="5503"/>
      </dsp:txXfrm>
    </dsp:sp>
    <dsp:sp modelId="{84C87E92-918C-468B-A763-22EF41C154C2}">
      <dsp:nvSpPr>
        <dsp:cNvPr id="0" name=""/>
        <dsp:cNvSpPr/>
      </dsp:nvSpPr>
      <dsp:spPr>
        <a:xfrm>
          <a:off x="6356" y="2727036"/>
          <a:ext cx="2392959" cy="143577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b="1" i="0" kern="1200"/>
            <a:t>Theme Validation</a:t>
          </a:r>
          <a:r>
            <a:rPr lang="en-US" sz="1700" b="0" i="0" kern="1200"/>
            <a:t>: Cross-referencing for consistent representation.</a:t>
          </a:r>
        </a:p>
      </dsp:txBody>
      <dsp:txXfrm>
        <a:off x="6356" y="2727036"/>
        <a:ext cx="2392959" cy="1435775"/>
      </dsp:txXfrm>
    </dsp:sp>
    <dsp:sp modelId="{77C32EF4-6685-4001-9C48-3A6663F38B12}">
      <dsp:nvSpPr>
        <dsp:cNvPr id="0" name=""/>
        <dsp:cNvSpPr/>
      </dsp:nvSpPr>
      <dsp:spPr>
        <a:xfrm>
          <a:off x="5340856" y="3399204"/>
          <a:ext cx="519780" cy="91440"/>
        </a:xfrm>
        <a:custGeom>
          <a:avLst/>
          <a:gdLst/>
          <a:ahLst/>
          <a:cxnLst/>
          <a:rect l="0" t="0" r="0" b="0"/>
          <a:pathLst>
            <a:path>
              <a:moveTo>
                <a:pt x="0" y="45720"/>
              </a:moveTo>
              <a:lnTo>
                <a:pt x="519780" y="45720"/>
              </a:lnTo>
            </a:path>
          </a:pathLst>
        </a:custGeom>
        <a:noFill/>
        <a:ln w="57150" cap="flat" cmpd="sng" algn="ctr">
          <a:solidFill>
            <a:schemeClr val="accent2"/>
          </a:solidFill>
          <a:prstDash val="solid"/>
          <a:miter lim="800000"/>
          <a:tailEnd type="arrow"/>
        </a:ln>
        <a:effectLst/>
      </dsp:spPr>
      <dsp:style>
        <a:lnRef idx="3">
          <a:schemeClr val="accent2"/>
        </a:lnRef>
        <a:fillRef idx="0">
          <a:schemeClr val="accent2"/>
        </a:fillRef>
        <a:effectRef idx="2">
          <a:schemeClr val="accent2"/>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586986" y="3442172"/>
        <a:ext cx="27519" cy="5503"/>
      </dsp:txXfrm>
    </dsp:sp>
    <dsp:sp modelId="{4DBEAF00-4471-4CB3-9F49-E61CDA3C4E3F}">
      <dsp:nvSpPr>
        <dsp:cNvPr id="0" name=""/>
        <dsp:cNvSpPr/>
      </dsp:nvSpPr>
      <dsp:spPr>
        <a:xfrm>
          <a:off x="2949696" y="2727036"/>
          <a:ext cx="2392959" cy="143577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b="1" i="0" kern="1200"/>
            <a:t>Advantages</a:t>
          </a:r>
          <a:r>
            <a:rPr lang="en-US" sz="1700" b="0" i="0" kern="1200"/>
            <a:t>: Rigorous method, unearthing underlying narratives.</a:t>
          </a:r>
        </a:p>
      </dsp:txBody>
      <dsp:txXfrm>
        <a:off x="2949696" y="2727036"/>
        <a:ext cx="2392959" cy="1435775"/>
      </dsp:txXfrm>
    </dsp:sp>
    <dsp:sp modelId="{C9168C78-606C-4E17-AECB-3B4E5BBE4D4B}">
      <dsp:nvSpPr>
        <dsp:cNvPr id="0" name=""/>
        <dsp:cNvSpPr/>
      </dsp:nvSpPr>
      <dsp:spPr>
        <a:xfrm>
          <a:off x="5893036" y="2727036"/>
          <a:ext cx="2392959" cy="143577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b="1" i="0" kern="1200"/>
            <a:t>Considerations</a:t>
          </a:r>
          <a:r>
            <a:rPr lang="en-US" sz="1700" b="0" i="0" kern="1200"/>
            <a:t>: Reliance on prior work, potential for pre-existing biases.</a:t>
          </a:r>
        </a:p>
      </dsp:txBody>
      <dsp:txXfrm>
        <a:off x="5893036" y="2727036"/>
        <a:ext cx="2392959" cy="14357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EB74D-F7E1-4348-AD3A-51F41ADCF63C}">
      <dsp:nvSpPr>
        <dsp:cNvPr id="0" name=""/>
        <dsp:cNvSpPr/>
      </dsp:nvSpPr>
      <dsp:spPr>
        <a:xfrm>
          <a:off x="860019" y="346076"/>
          <a:ext cx="4877576" cy="4877576"/>
        </a:xfrm>
        <a:prstGeom prst="pie">
          <a:avLst>
            <a:gd name="adj1" fmla="val 16200000"/>
            <a:gd name="adj2" fmla="val 1980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1" i="0" kern="1200"/>
            <a:t>Familiarisation:</a:t>
          </a:r>
          <a:r>
            <a:rPr lang="en-US" sz="1100" b="0" i="0" kern="1200"/>
            <a:t> Unpacked literature on COVID-19 factors and reward management.</a:t>
          </a:r>
          <a:endParaRPr lang="en-GB" sz="1100" kern="1200" dirty="0"/>
        </a:p>
      </dsp:txBody>
      <dsp:txXfrm>
        <a:off x="3414940" y="969128"/>
        <a:ext cx="1277460" cy="987128"/>
      </dsp:txXfrm>
    </dsp:sp>
    <dsp:sp modelId="{479B0874-DCBD-4C0C-97AE-23C149FFBA95}">
      <dsp:nvSpPr>
        <dsp:cNvPr id="0" name=""/>
        <dsp:cNvSpPr/>
      </dsp:nvSpPr>
      <dsp:spPr>
        <a:xfrm>
          <a:off x="918085" y="446531"/>
          <a:ext cx="4877576" cy="4877576"/>
        </a:xfrm>
        <a:prstGeom prst="pie">
          <a:avLst>
            <a:gd name="adj1" fmla="val 19800000"/>
            <a:gd name="adj2" fmla="val 180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1" i="0" kern="1200"/>
            <a:t>Coding:</a:t>
          </a:r>
          <a:r>
            <a:rPr lang="en-US" sz="1100" b="0" i="0" kern="1200"/>
            <a:t> Identified keywords: Remote Work Shift, Employee Needs, Technological Factors.</a:t>
          </a:r>
          <a:endParaRPr lang="en-US" sz="1100" b="0" i="0" kern="1200" dirty="0"/>
        </a:p>
      </dsp:txBody>
      <dsp:txXfrm>
        <a:off x="4227869" y="2420788"/>
        <a:ext cx="1335526" cy="958095"/>
      </dsp:txXfrm>
    </dsp:sp>
    <dsp:sp modelId="{422DD4B0-95EE-4DC4-AA9E-3287752D1F56}">
      <dsp:nvSpPr>
        <dsp:cNvPr id="0" name=""/>
        <dsp:cNvSpPr/>
      </dsp:nvSpPr>
      <dsp:spPr>
        <a:xfrm>
          <a:off x="860019" y="546985"/>
          <a:ext cx="4877576" cy="4877576"/>
        </a:xfrm>
        <a:prstGeom prst="pie">
          <a:avLst>
            <a:gd name="adj1" fmla="val 1800000"/>
            <a:gd name="adj2" fmla="val 540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1" i="0" kern="1200"/>
            <a:t>Theme Formation:</a:t>
          </a:r>
          <a:r>
            <a:rPr lang="en-US" sz="1100" b="0" i="0" kern="1200"/>
            <a:t> Derived key insights: autonomy, feedback, intrinsic/extrinsic motivators, technology-enabled rewards.</a:t>
          </a:r>
        </a:p>
      </dsp:txBody>
      <dsp:txXfrm>
        <a:off x="3414940" y="3843414"/>
        <a:ext cx="1277460" cy="987128"/>
      </dsp:txXfrm>
    </dsp:sp>
    <dsp:sp modelId="{81DB1B73-8B90-4CE2-B613-FFDFE825E420}">
      <dsp:nvSpPr>
        <dsp:cNvPr id="0" name=""/>
        <dsp:cNvSpPr/>
      </dsp:nvSpPr>
      <dsp:spPr>
        <a:xfrm>
          <a:off x="743886" y="546985"/>
          <a:ext cx="4877576" cy="4877576"/>
        </a:xfrm>
        <a:prstGeom prst="pie">
          <a:avLst>
            <a:gd name="adj1" fmla="val 5400000"/>
            <a:gd name="adj2" fmla="val 900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1" i="0" kern="1200" dirty="0"/>
            <a:t>Theme Review:</a:t>
          </a:r>
          <a:r>
            <a:rPr lang="en-US" sz="1100" b="0" i="0" kern="1200" dirty="0"/>
            <a:t> Validated with studies (e.g., </a:t>
          </a:r>
          <a:r>
            <a:rPr lang="en-US" sz="1100" b="0" i="0" kern="1200" dirty="0">
              <a:hlinkClick xmlns:r="http://schemas.openxmlformats.org/officeDocument/2006/relationships" r:id="rId1"/>
            </a:rPr>
            <a:t>Sharma 2017, </a:t>
          </a:r>
          <a:r>
            <a:rPr lang="en-US" sz="1100" b="0" i="0" kern="1200" dirty="0">
              <a:hlinkClick xmlns:r="http://schemas.openxmlformats.org/officeDocument/2006/relationships" r:id="rId2"/>
            </a:rPr>
            <a:t>Tsipursky 2023</a:t>
          </a:r>
          <a:r>
            <a:rPr lang="en-US" sz="1100" b="0" i="0" kern="1200" dirty="0"/>
            <a:t>).</a:t>
          </a:r>
        </a:p>
      </dsp:txBody>
      <dsp:txXfrm>
        <a:off x="1789081" y="3843414"/>
        <a:ext cx="1277460" cy="987128"/>
      </dsp:txXfrm>
    </dsp:sp>
    <dsp:sp modelId="{B31D1D60-46F9-4E29-B5BE-03DD9771B094}">
      <dsp:nvSpPr>
        <dsp:cNvPr id="0" name=""/>
        <dsp:cNvSpPr/>
      </dsp:nvSpPr>
      <dsp:spPr>
        <a:xfrm>
          <a:off x="685819" y="446531"/>
          <a:ext cx="4877576" cy="4877576"/>
        </a:xfrm>
        <a:prstGeom prst="pie">
          <a:avLst>
            <a:gd name="adj1" fmla="val 9000000"/>
            <a:gd name="adj2" fmla="val 1260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1" i="0" kern="1200"/>
            <a:t>Advantages:</a:t>
          </a:r>
          <a:r>
            <a:rPr lang="en-US" sz="1100" b="0" i="0" kern="1200"/>
            <a:t> Holistic view of changing dynamics in reward management.</a:t>
          </a:r>
        </a:p>
      </dsp:txBody>
      <dsp:txXfrm>
        <a:off x="918085" y="2420788"/>
        <a:ext cx="1335526" cy="958095"/>
      </dsp:txXfrm>
    </dsp:sp>
    <dsp:sp modelId="{E4542832-6022-487F-BBD5-9FB9CD7A11C9}">
      <dsp:nvSpPr>
        <dsp:cNvPr id="0" name=""/>
        <dsp:cNvSpPr/>
      </dsp:nvSpPr>
      <dsp:spPr>
        <a:xfrm>
          <a:off x="743886" y="346076"/>
          <a:ext cx="4877576" cy="4877576"/>
        </a:xfrm>
        <a:prstGeom prst="pie">
          <a:avLst>
            <a:gd name="adj1" fmla="val 12600000"/>
            <a:gd name="adj2" fmla="val 1620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1" i="0" kern="1200"/>
            <a:t>Consideration:</a:t>
          </a:r>
          <a:r>
            <a:rPr lang="en-US" sz="1100" b="0" i="0" kern="1200"/>
            <a:t> Need for further research on technology's role and alignment with women's motivation in remote work.</a:t>
          </a:r>
          <a:endParaRPr lang="en-US" sz="1100" b="0" i="0" kern="1200" dirty="0"/>
        </a:p>
      </dsp:txBody>
      <dsp:txXfrm>
        <a:off x="1789081" y="969128"/>
        <a:ext cx="1277460" cy="987128"/>
      </dsp:txXfrm>
    </dsp:sp>
    <dsp:sp modelId="{CEE4716E-9A25-413B-842F-FD98ACBEB774}">
      <dsp:nvSpPr>
        <dsp:cNvPr id="0" name=""/>
        <dsp:cNvSpPr/>
      </dsp:nvSpPr>
      <dsp:spPr>
        <a:xfrm>
          <a:off x="557895" y="44131"/>
          <a:ext cx="5481467" cy="5481467"/>
        </a:xfrm>
        <a:prstGeom prst="circularArrow">
          <a:avLst>
            <a:gd name="adj1" fmla="val 5085"/>
            <a:gd name="adj2" fmla="val 327528"/>
            <a:gd name="adj3" fmla="val 19472472"/>
            <a:gd name="adj4" fmla="val 16200251"/>
            <a:gd name="adj5" fmla="val 5932"/>
          </a:avLst>
        </a:prstGeom>
        <a:gradFill rotWithShape="0">
          <a:gsLst>
            <a:gs pos="0">
              <a:schemeClr val="accent3">
                <a:tint val="60000"/>
                <a:hueOff val="0"/>
                <a:satOff val="0"/>
                <a:lumOff val="0"/>
                <a:alphaOff val="0"/>
                <a:lumMod val="110000"/>
                <a:satMod val="105000"/>
                <a:tint val="67000"/>
              </a:schemeClr>
            </a:gs>
            <a:gs pos="50000">
              <a:schemeClr val="accent3">
                <a:tint val="60000"/>
                <a:hueOff val="0"/>
                <a:satOff val="0"/>
                <a:lumOff val="0"/>
                <a:alphaOff val="0"/>
                <a:lumMod val="105000"/>
                <a:satMod val="103000"/>
                <a:tint val="73000"/>
              </a:schemeClr>
            </a:gs>
            <a:gs pos="100000">
              <a:schemeClr val="accent3">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333DC30E-7D83-467F-B5EE-E8CA057A8364}">
      <dsp:nvSpPr>
        <dsp:cNvPr id="0" name=""/>
        <dsp:cNvSpPr/>
      </dsp:nvSpPr>
      <dsp:spPr>
        <a:xfrm>
          <a:off x="615962" y="144585"/>
          <a:ext cx="5481467" cy="5481467"/>
        </a:xfrm>
        <a:prstGeom prst="circularArrow">
          <a:avLst>
            <a:gd name="adj1" fmla="val 5085"/>
            <a:gd name="adj2" fmla="val 327528"/>
            <a:gd name="adj3" fmla="val 1472472"/>
            <a:gd name="adj4" fmla="val 19800000"/>
            <a:gd name="adj5" fmla="val 5932"/>
          </a:avLst>
        </a:prstGeom>
        <a:gradFill rotWithShape="0">
          <a:gsLst>
            <a:gs pos="0">
              <a:schemeClr val="accent3">
                <a:tint val="60000"/>
                <a:hueOff val="0"/>
                <a:satOff val="0"/>
                <a:lumOff val="0"/>
                <a:alphaOff val="0"/>
                <a:lumMod val="110000"/>
                <a:satMod val="105000"/>
                <a:tint val="67000"/>
              </a:schemeClr>
            </a:gs>
            <a:gs pos="50000">
              <a:schemeClr val="accent3">
                <a:tint val="60000"/>
                <a:hueOff val="0"/>
                <a:satOff val="0"/>
                <a:lumOff val="0"/>
                <a:alphaOff val="0"/>
                <a:lumMod val="105000"/>
                <a:satMod val="103000"/>
                <a:tint val="73000"/>
              </a:schemeClr>
            </a:gs>
            <a:gs pos="100000">
              <a:schemeClr val="accent3">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AA9F38A5-F35E-4F32-AF58-8D9F6FACC386}">
      <dsp:nvSpPr>
        <dsp:cNvPr id="0" name=""/>
        <dsp:cNvSpPr/>
      </dsp:nvSpPr>
      <dsp:spPr>
        <a:xfrm>
          <a:off x="557895" y="245040"/>
          <a:ext cx="5481467" cy="5481467"/>
        </a:xfrm>
        <a:prstGeom prst="circularArrow">
          <a:avLst>
            <a:gd name="adj1" fmla="val 5085"/>
            <a:gd name="adj2" fmla="val 327528"/>
            <a:gd name="adj3" fmla="val 5072221"/>
            <a:gd name="adj4" fmla="val 1800000"/>
            <a:gd name="adj5" fmla="val 5932"/>
          </a:avLst>
        </a:prstGeom>
        <a:gradFill rotWithShape="0">
          <a:gsLst>
            <a:gs pos="0">
              <a:schemeClr val="accent3">
                <a:tint val="60000"/>
                <a:hueOff val="0"/>
                <a:satOff val="0"/>
                <a:lumOff val="0"/>
                <a:alphaOff val="0"/>
                <a:lumMod val="110000"/>
                <a:satMod val="105000"/>
                <a:tint val="67000"/>
              </a:schemeClr>
            </a:gs>
            <a:gs pos="50000">
              <a:schemeClr val="accent3">
                <a:tint val="60000"/>
                <a:hueOff val="0"/>
                <a:satOff val="0"/>
                <a:lumOff val="0"/>
                <a:alphaOff val="0"/>
                <a:lumMod val="105000"/>
                <a:satMod val="103000"/>
                <a:tint val="73000"/>
              </a:schemeClr>
            </a:gs>
            <a:gs pos="100000">
              <a:schemeClr val="accent3">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8FA224AC-ED74-4634-8E97-ABAAC1A35130}">
      <dsp:nvSpPr>
        <dsp:cNvPr id="0" name=""/>
        <dsp:cNvSpPr/>
      </dsp:nvSpPr>
      <dsp:spPr>
        <a:xfrm>
          <a:off x="442119" y="245040"/>
          <a:ext cx="5481467" cy="5481467"/>
        </a:xfrm>
        <a:prstGeom prst="circularArrow">
          <a:avLst>
            <a:gd name="adj1" fmla="val 5085"/>
            <a:gd name="adj2" fmla="val 327528"/>
            <a:gd name="adj3" fmla="val 8672472"/>
            <a:gd name="adj4" fmla="val 5400251"/>
            <a:gd name="adj5" fmla="val 5932"/>
          </a:avLst>
        </a:prstGeom>
        <a:gradFill rotWithShape="0">
          <a:gsLst>
            <a:gs pos="0">
              <a:schemeClr val="accent3">
                <a:tint val="60000"/>
                <a:hueOff val="0"/>
                <a:satOff val="0"/>
                <a:lumOff val="0"/>
                <a:alphaOff val="0"/>
                <a:lumMod val="110000"/>
                <a:satMod val="105000"/>
                <a:tint val="67000"/>
              </a:schemeClr>
            </a:gs>
            <a:gs pos="50000">
              <a:schemeClr val="accent3">
                <a:tint val="60000"/>
                <a:hueOff val="0"/>
                <a:satOff val="0"/>
                <a:lumOff val="0"/>
                <a:alphaOff val="0"/>
                <a:lumMod val="105000"/>
                <a:satMod val="103000"/>
                <a:tint val="73000"/>
              </a:schemeClr>
            </a:gs>
            <a:gs pos="100000">
              <a:schemeClr val="accent3">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AC9F4D1C-04FD-4B7A-B3FC-6DC27E305A00}">
      <dsp:nvSpPr>
        <dsp:cNvPr id="0" name=""/>
        <dsp:cNvSpPr/>
      </dsp:nvSpPr>
      <dsp:spPr>
        <a:xfrm>
          <a:off x="384052" y="144585"/>
          <a:ext cx="5481467" cy="5481467"/>
        </a:xfrm>
        <a:prstGeom prst="circularArrow">
          <a:avLst>
            <a:gd name="adj1" fmla="val 5085"/>
            <a:gd name="adj2" fmla="val 327528"/>
            <a:gd name="adj3" fmla="val 12272472"/>
            <a:gd name="adj4" fmla="val 9000000"/>
            <a:gd name="adj5" fmla="val 5932"/>
          </a:avLst>
        </a:prstGeom>
        <a:gradFill rotWithShape="0">
          <a:gsLst>
            <a:gs pos="0">
              <a:schemeClr val="accent3">
                <a:tint val="60000"/>
                <a:hueOff val="0"/>
                <a:satOff val="0"/>
                <a:lumOff val="0"/>
                <a:alphaOff val="0"/>
                <a:lumMod val="110000"/>
                <a:satMod val="105000"/>
                <a:tint val="67000"/>
              </a:schemeClr>
            </a:gs>
            <a:gs pos="50000">
              <a:schemeClr val="accent3">
                <a:tint val="60000"/>
                <a:hueOff val="0"/>
                <a:satOff val="0"/>
                <a:lumOff val="0"/>
                <a:alphaOff val="0"/>
                <a:lumMod val="105000"/>
                <a:satMod val="103000"/>
                <a:tint val="73000"/>
              </a:schemeClr>
            </a:gs>
            <a:gs pos="100000">
              <a:schemeClr val="accent3">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B89E02C9-313D-4864-9457-ADE4E53202A8}">
      <dsp:nvSpPr>
        <dsp:cNvPr id="0" name=""/>
        <dsp:cNvSpPr/>
      </dsp:nvSpPr>
      <dsp:spPr>
        <a:xfrm>
          <a:off x="442119" y="44131"/>
          <a:ext cx="5481467" cy="5481467"/>
        </a:xfrm>
        <a:prstGeom prst="circularArrow">
          <a:avLst>
            <a:gd name="adj1" fmla="val 5085"/>
            <a:gd name="adj2" fmla="val 327528"/>
            <a:gd name="adj3" fmla="val 15872221"/>
            <a:gd name="adj4" fmla="val 12600000"/>
            <a:gd name="adj5" fmla="val 5932"/>
          </a:avLst>
        </a:prstGeom>
        <a:gradFill rotWithShape="0">
          <a:gsLst>
            <a:gs pos="0">
              <a:schemeClr val="accent3">
                <a:tint val="60000"/>
                <a:hueOff val="0"/>
                <a:satOff val="0"/>
                <a:lumOff val="0"/>
                <a:alphaOff val="0"/>
                <a:lumMod val="110000"/>
                <a:satMod val="105000"/>
                <a:tint val="67000"/>
              </a:schemeClr>
            </a:gs>
            <a:gs pos="50000">
              <a:schemeClr val="accent3">
                <a:tint val="60000"/>
                <a:hueOff val="0"/>
                <a:satOff val="0"/>
                <a:lumOff val="0"/>
                <a:alphaOff val="0"/>
                <a:lumMod val="105000"/>
                <a:satMod val="103000"/>
                <a:tint val="73000"/>
              </a:schemeClr>
            </a:gs>
            <a:gs pos="100000">
              <a:schemeClr val="accent3">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6C388-8147-4D43-B619-7287F9610134}">
      <dsp:nvSpPr>
        <dsp:cNvPr id="0" name=""/>
        <dsp:cNvSpPr/>
      </dsp:nvSpPr>
      <dsp:spPr>
        <a:xfrm>
          <a:off x="1202881" y="4235"/>
          <a:ext cx="1799069" cy="1079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GB" sz="1100" b="1" i="0" kern="1200" dirty="0">
              <a:solidFill>
                <a:schemeClr val="tx1"/>
              </a:solidFill>
            </a:rPr>
            <a:t>Familiarisation</a:t>
          </a:r>
          <a:r>
            <a:rPr lang="en-GB" sz="1100" b="0" i="0" kern="1200" dirty="0">
              <a:solidFill>
                <a:schemeClr val="tx1"/>
              </a:solidFill>
            </a:rPr>
            <a:t>: Reviewed post-COVID-19 workplace transformations.</a:t>
          </a:r>
          <a:endParaRPr lang="en-GB" sz="1100" kern="1200" dirty="0">
            <a:solidFill>
              <a:schemeClr val="tx1"/>
            </a:solidFill>
          </a:endParaRPr>
        </a:p>
      </dsp:txBody>
      <dsp:txXfrm>
        <a:off x="1234497" y="35851"/>
        <a:ext cx="1735837" cy="1016209"/>
      </dsp:txXfrm>
    </dsp:sp>
    <dsp:sp modelId="{B60DB452-5D8B-4428-9977-DF2001F9BEFB}">
      <dsp:nvSpPr>
        <dsp:cNvPr id="0" name=""/>
        <dsp:cNvSpPr/>
      </dsp:nvSpPr>
      <dsp:spPr>
        <a:xfrm>
          <a:off x="3160269" y="320871"/>
          <a:ext cx="381402" cy="4461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solidFill>
              <a:schemeClr val="tx1"/>
            </a:solidFill>
          </a:endParaRPr>
        </a:p>
      </dsp:txBody>
      <dsp:txXfrm>
        <a:off x="3160269" y="410105"/>
        <a:ext cx="266981" cy="267701"/>
      </dsp:txXfrm>
    </dsp:sp>
    <dsp:sp modelId="{66F2B760-19F5-472C-8807-F33D6D38D47C}">
      <dsp:nvSpPr>
        <dsp:cNvPr id="0" name=""/>
        <dsp:cNvSpPr/>
      </dsp:nvSpPr>
      <dsp:spPr>
        <a:xfrm>
          <a:off x="3721578" y="4235"/>
          <a:ext cx="1799069" cy="1079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1" i="0" kern="1200">
              <a:solidFill>
                <a:schemeClr val="tx1"/>
              </a:solidFill>
            </a:rPr>
            <a:t>Coding</a:t>
          </a:r>
          <a:r>
            <a:rPr lang="en-US" sz="1100" b="0" i="0" kern="1200">
              <a:solidFill>
                <a:schemeClr val="tx1"/>
              </a:solidFill>
            </a:rPr>
            <a:t>: Identified 'Flexible Work Models', 'Performance Metrics', 'Employee Well-being', and 'Adapting Reward Strategies'.</a:t>
          </a:r>
        </a:p>
      </dsp:txBody>
      <dsp:txXfrm>
        <a:off x="3753194" y="35851"/>
        <a:ext cx="1735837" cy="1016209"/>
      </dsp:txXfrm>
    </dsp:sp>
    <dsp:sp modelId="{7E1484E8-A7D7-48C5-B87B-E91DE3FEC266}">
      <dsp:nvSpPr>
        <dsp:cNvPr id="0" name=""/>
        <dsp:cNvSpPr/>
      </dsp:nvSpPr>
      <dsp:spPr>
        <a:xfrm rot="5400000">
          <a:off x="4430412" y="1209612"/>
          <a:ext cx="381402" cy="4461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solidFill>
              <a:schemeClr val="tx1"/>
            </a:solidFill>
          </a:endParaRPr>
        </a:p>
      </dsp:txBody>
      <dsp:txXfrm rot="-5400000">
        <a:off x="4487263" y="1241996"/>
        <a:ext cx="267701" cy="266981"/>
      </dsp:txXfrm>
    </dsp:sp>
    <dsp:sp modelId="{4D2E32CC-EF3C-47FC-A4FF-41D84EA3CEE9}">
      <dsp:nvSpPr>
        <dsp:cNvPr id="0" name=""/>
        <dsp:cNvSpPr/>
      </dsp:nvSpPr>
      <dsp:spPr>
        <a:xfrm>
          <a:off x="3721578" y="1803305"/>
          <a:ext cx="1799069" cy="1079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1" i="0" kern="1200" dirty="0">
              <a:solidFill>
                <a:schemeClr val="tx1"/>
              </a:solidFill>
            </a:rPr>
            <a:t>Theme Formation</a:t>
          </a:r>
          <a:r>
            <a:rPr lang="en-US" sz="1100" b="0" i="0" kern="1200" dirty="0">
              <a:solidFill>
                <a:schemeClr val="tx1"/>
              </a:solidFill>
            </a:rPr>
            <a:t>: Highlighted flexible work benefits, performance evaluation shifts, and well-being importance.</a:t>
          </a:r>
        </a:p>
      </dsp:txBody>
      <dsp:txXfrm>
        <a:off x="3753194" y="1834921"/>
        <a:ext cx="1735837" cy="1016209"/>
      </dsp:txXfrm>
    </dsp:sp>
    <dsp:sp modelId="{DEF948ED-6351-4741-856E-7E0FFA8CD3BB}">
      <dsp:nvSpPr>
        <dsp:cNvPr id="0" name=""/>
        <dsp:cNvSpPr/>
      </dsp:nvSpPr>
      <dsp:spPr>
        <a:xfrm rot="10800000">
          <a:off x="3181858" y="2119941"/>
          <a:ext cx="381402" cy="4461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solidFill>
              <a:schemeClr val="tx1"/>
            </a:solidFill>
          </a:endParaRPr>
        </a:p>
      </dsp:txBody>
      <dsp:txXfrm rot="10800000">
        <a:off x="3296279" y="2209175"/>
        <a:ext cx="266981" cy="267701"/>
      </dsp:txXfrm>
    </dsp:sp>
    <dsp:sp modelId="{E9274676-DD3F-481D-8C19-BAE8A93D2CE2}">
      <dsp:nvSpPr>
        <dsp:cNvPr id="0" name=""/>
        <dsp:cNvSpPr/>
      </dsp:nvSpPr>
      <dsp:spPr>
        <a:xfrm>
          <a:off x="1202881" y="1803305"/>
          <a:ext cx="1799069" cy="1079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1" i="0" kern="1200">
              <a:solidFill>
                <a:schemeClr val="tx1"/>
              </a:solidFill>
            </a:rPr>
            <a:t>Theme Review</a:t>
          </a:r>
          <a:r>
            <a:rPr lang="en-US" sz="1100" b="0" i="0" kern="1200">
              <a:solidFill>
                <a:schemeClr val="tx1"/>
              </a:solidFill>
            </a:rPr>
            <a:t>: Assessed impact on reward strategies for remote female employees in India.</a:t>
          </a:r>
        </a:p>
      </dsp:txBody>
      <dsp:txXfrm>
        <a:off x="1234497" y="1834921"/>
        <a:ext cx="1735837" cy="1016209"/>
      </dsp:txXfrm>
    </dsp:sp>
    <dsp:sp modelId="{3E602366-4ED7-4857-AF7C-C53B68BFC4B0}">
      <dsp:nvSpPr>
        <dsp:cNvPr id="0" name=""/>
        <dsp:cNvSpPr/>
      </dsp:nvSpPr>
      <dsp:spPr>
        <a:xfrm rot="5400000">
          <a:off x="1911714" y="3008681"/>
          <a:ext cx="381402" cy="4461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solidFill>
              <a:schemeClr val="tx1"/>
            </a:solidFill>
          </a:endParaRPr>
        </a:p>
      </dsp:txBody>
      <dsp:txXfrm rot="-5400000">
        <a:off x="1968565" y="3041065"/>
        <a:ext cx="267701" cy="266981"/>
      </dsp:txXfrm>
    </dsp:sp>
    <dsp:sp modelId="{B5E845E4-29AB-4AD5-926D-E7E08ABD2856}">
      <dsp:nvSpPr>
        <dsp:cNvPr id="0" name=""/>
        <dsp:cNvSpPr/>
      </dsp:nvSpPr>
      <dsp:spPr>
        <a:xfrm>
          <a:off x="1202881" y="3602374"/>
          <a:ext cx="1799069" cy="1079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1" i="0" kern="1200">
              <a:solidFill>
                <a:schemeClr val="tx1"/>
              </a:solidFill>
            </a:rPr>
            <a:t>Advantages</a:t>
          </a:r>
          <a:r>
            <a:rPr lang="en-US" sz="1100" b="0" i="0" kern="1200">
              <a:solidFill>
                <a:schemeClr val="tx1"/>
              </a:solidFill>
            </a:rPr>
            <a:t>: Enhanced job satisfaction, increased employee engagement, holistic approach.</a:t>
          </a:r>
        </a:p>
      </dsp:txBody>
      <dsp:txXfrm>
        <a:off x="1234497" y="3633990"/>
        <a:ext cx="1735837" cy="1016209"/>
      </dsp:txXfrm>
    </dsp:sp>
    <dsp:sp modelId="{512B74BC-D475-448B-8F3A-B6C121B915B7}">
      <dsp:nvSpPr>
        <dsp:cNvPr id="0" name=""/>
        <dsp:cNvSpPr/>
      </dsp:nvSpPr>
      <dsp:spPr>
        <a:xfrm>
          <a:off x="3160269" y="3919010"/>
          <a:ext cx="381402" cy="4461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solidFill>
              <a:schemeClr val="tx1"/>
            </a:solidFill>
          </a:endParaRPr>
        </a:p>
      </dsp:txBody>
      <dsp:txXfrm>
        <a:off x="3160269" y="4008244"/>
        <a:ext cx="266981" cy="267701"/>
      </dsp:txXfrm>
    </dsp:sp>
    <dsp:sp modelId="{343ED541-DBE1-474F-A1D6-A843B16E0602}">
      <dsp:nvSpPr>
        <dsp:cNvPr id="0" name=""/>
        <dsp:cNvSpPr/>
      </dsp:nvSpPr>
      <dsp:spPr>
        <a:xfrm>
          <a:off x="3721578" y="3602374"/>
          <a:ext cx="1799069" cy="1079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1" i="0" kern="1200">
              <a:solidFill>
                <a:schemeClr val="tx1"/>
              </a:solidFill>
            </a:rPr>
            <a:t>Consideration</a:t>
          </a:r>
          <a:r>
            <a:rPr lang="en-US" sz="1100" b="0" i="0" kern="1200">
              <a:solidFill>
                <a:schemeClr val="tx1"/>
              </a:solidFill>
            </a:rPr>
            <a:t>: Balance work-life, prevent burnout, ensure comprehensive performance metrics.</a:t>
          </a:r>
        </a:p>
      </dsp:txBody>
      <dsp:txXfrm>
        <a:off x="3753194" y="3633990"/>
        <a:ext cx="1735837" cy="101620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6.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8/21/2023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643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8/21/2023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7263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8/21/2023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2609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8/21/2023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925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8/21/2023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9681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8/21/2023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71867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8/21/2023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2101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8/21/2023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0143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8/21/2023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24176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8/21/2023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4267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8/21/2023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1269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8/21/2023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29159594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hyperlink" Target="https://www.ijstr.org/final-print/mar2020/Influence-Of-Employees-Perception-On-The-Use-Of-Flexible-Work-Arrangements.pdf" TargetMode="External"/><Relationship Id="rId18" Type="http://schemas.microsoft.com/office/2007/relationships/diagramDrawing" Target="../diagrams/drawing6.xml"/><Relationship Id="rId3" Type="http://schemas.openxmlformats.org/officeDocument/2006/relationships/hyperlink" Target="https://pubmed.ncbi.nlm.nih.gov/20166100/" TargetMode="External"/><Relationship Id="rId21" Type="http://schemas.openxmlformats.org/officeDocument/2006/relationships/image" Target="../media/image16.png"/><Relationship Id="rId7" Type="http://schemas.openxmlformats.org/officeDocument/2006/relationships/hyperlink" Target="https://www.researchgate.net/publication/350467266_FLEXIBLE_WORKING_ARRANGEMENTS_-_CURRENT_CONDITIONS_AND_RESEARCH_DIRECTIONS" TargetMode="External"/><Relationship Id="rId12" Type="http://schemas.microsoft.com/office/2007/relationships/diagramDrawing" Target="../diagrams/drawing5.xml"/><Relationship Id="rId17" Type="http://schemas.openxmlformats.org/officeDocument/2006/relationships/diagramColors" Target="../diagrams/colors6.xml"/><Relationship Id="rId2" Type="http://schemas.openxmlformats.org/officeDocument/2006/relationships/image" Target="../media/image3.png"/><Relationship Id="rId16" Type="http://schemas.openxmlformats.org/officeDocument/2006/relationships/diagramQuickStyle" Target="../diagrams/quickStyle6.xml"/><Relationship Id="rId20" Type="http://schemas.openxmlformats.org/officeDocument/2006/relationships/hyperlink" Target="https://www.researchgate.net/publication/320889264_Engaging_Employees_at_Work_Insights_From_India" TargetMode="Externa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diagramColors" Target="../diagrams/colors5.xml"/><Relationship Id="rId5" Type="http://schemas.openxmlformats.org/officeDocument/2006/relationships/hyperlink" Target="https://www.sciencedirect.com/science/article/pii/S0148296320303301" TargetMode="External"/><Relationship Id="rId15" Type="http://schemas.openxmlformats.org/officeDocument/2006/relationships/diagramLayout" Target="../diagrams/layout6.xml"/><Relationship Id="rId23" Type="http://schemas.openxmlformats.org/officeDocument/2006/relationships/image" Target="../media/image2.png"/><Relationship Id="rId10" Type="http://schemas.openxmlformats.org/officeDocument/2006/relationships/diagramQuickStyle" Target="../diagrams/quickStyle5.xml"/><Relationship Id="rId19" Type="http://schemas.openxmlformats.org/officeDocument/2006/relationships/image" Target="../media/image15.png"/><Relationship Id="rId4" Type="http://schemas.openxmlformats.org/officeDocument/2006/relationships/hyperlink" Target="https://pubmed.ncbi.nlm.nih.gov/34065338/" TargetMode="External"/><Relationship Id="rId9" Type="http://schemas.openxmlformats.org/officeDocument/2006/relationships/diagramLayout" Target="../diagrams/layout5.xml"/><Relationship Id="rId14" Type="http://schemas.openxmlformats.org/officeDocument/2006/relationships/diagramData" Target="../diagrams/data6.xml"/><Relationship Id="rId22" Type="http://schemas.openxmlformats.org/officeDocument/2006/relationships/hyperlink" Target="https://www.researchgate.net/publication/41467611_Flexible_Working_Conditions_and_Their_Effects_on_Employee_Health_and_Wellbeing"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7.xml"/><Relationship Id="rId7" Type="http://schemas.openxmlformats.org/officeDocument/2006/relationships/hyperlink" Target="https://www.tandfonline.com/doi/abs/10.1191/1478088706qp063oa" TargetMode="Externa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www.diva-portal.org/smash/get/diva2:1592731/FULLTEXT01.pdf"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researchgate.net/publication/340983177_Flexible_Working_and_Work-Life_Balance" TargetMode="External"/><Relationship Id="rId4" Type="http://schemas.openxmlformats.org/officeDocument/2006/relationships/hyperlink" Target="doi:%2010.1111/apps.12021"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8.xml"/><Relationship Id="rId7" Type="http://schemas.openxmlformats.org/officeDocument/2006/relationships/image" Target="../media/image3.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0.xml"/><Relationship Id="rId7" Type="http://schemas.openxmlformats.org/officeDocument/2006/relationships/image" Target="../media/image3.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ublication/330760964_Research_Methods_for_Business_Students_Chapter_4_Understanding_research_philosophy_and_approaches_to_theory_development" TargetMode="External"/><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hrsea.economictimes.indiatimes.com/news/industry/hierarchy-of-employees-needs-designing-the-perfect-employee-rewards-and-recognition-program/94680824" TargetMode="External"/><Relationship Id="rId18" Type="http://schemas.openxmlformats.org/officeDocument/2006/relationships/image" Target="../media/image2.png"/><Relationship Id="rId3" Type="http://schemas.openxmlformats.org/officeDocument/2006/relationships/diagramLayout" Target="../diagrams/layout3.xml"/><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hyperlink" Target="https://www.researchgate.net/publication/340983177_Flexible_Working_and_Work-Life_Balance" TargetMode="External"/><Relationship Id="rId2" Type="http://schemas.openxmlformats.org/officeDocument/2006/relationships/diagramData" Target="../diagrams/data3.xml"/><Relationship Id="rId16" Type="http://schemas.openxmlformats.org/officeDocument/2006/relationships/image" Target="../media/image10.png"/><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hyperlink" Target="https://www.peoplegoal.com/blog/expectancy-theory" TargetMode="External"/><Relationship Id="rId5" Type="http://schemas.openxmlformats.org/officeDocument/2006/relationships/diagramColors" Target="../diagrams/colors3.xml"/><Relationship Id="rId15" Type="http://schemas.openxmlformats.org/officeDocument/2006/relationships/hyperlink" Target="https://www.researchgate.net/publication/351718257_The_impact_of_COVID-19_pandemic_on_employees_organizational_commitment_and_job_satisfaction_in_reference_to_gender_differences" TargetMode="External"/><Relationship Id="rId10" Type="http://schemas.openxmlformats.org/officeDocument/2006/relationships/image" Target="../media/image7.png"/><Relationship Id="rId4" Type="http://schemas.openxmlformats.org/officeDocument/2006/relationships/diagramQuickStyle" Target="../diagrams/quickStyle3.xml"/><Relationship Id="rId9" Type="http://schemas.openxmlformats.org/officeDocument/2006/relationships/hyperlink" Target="https://www.researchgate.net/publication/363928627_Investigating_the_Role_of_Remote_Working_on_Employees'_Performance_and_Well-Being_An_Evidence-Based_Systematic_Review" TargetMode="External"/><Relationship Id="rId1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hyperlink" Target="https://www.researchgate.net/publication/200085965_Perceived_Usefulness_Perceived_Ease_of_Use_and_User_Acceptance_of_Information_Technology" TargetMode="External"/><Relationship Id="rId3" Type="http://schemas.openxmlformats.org/officeDocument/2006/relationships/diagramLayout" Target="../diagrams/layout4.xml"/><Relationship Id="rId7" Type="http://schemas.openxmlformats.org/officeDocument/2006/relationships/image" Target="../media/image3.png"/><Relationship Id="rId12" Type="http://schemas.openxmlformats.org/officeDocument/2006/relationships/image" Target="../media/image13.jpeg"/><Relationship Id="rId17" Type="http://schemas.openxmlformats.org/officeDocument/2006/relationships/image" Target="../media/image2.png"/><Relationship Id="rId2" Type="http://schemas.openxmlformats.org/officeDocument/2006/relationships/diagramData" Target="../diagrams/data4.xml"/><Relationship Id="rId16" Type="http://schemas.openxmlformats.org/officeDocument/2006/relationships/hyperlink" Target="https://www.entrepreneur.com/en-in/technology/how-is-technology-helping-the-rewards-space/276666" TargetMode="External"/><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hyperlink" Target="https://www.researchgate.net/publication/348925746_The_Effects_of_Reward_System_on_Employee_Performance" TargetMode="External"/><Relationship Id="rId5" Type="http://schemas.openxmlformats.org/officeDocument/2006/relationships/diagramColors" Target="../diagrams/colors4.xml"/><Relationship Id="rId15" Type="http://schemas.openxmlformats.org/officeDocument/2006/relationships/hyperlink" Target="https://www.ey.com/en_be/workforce/how-flexible-rewards-are-playing-a-key-role-in-employee-engagement" TargetMode="External"/><Relationship Id="rId10" Type="http://schemas.openxmlformats.org/officeDocument/2006/relationships/image" Target="../media/image12.png"/><Relationship Id="rId4" Type="http://schemas.openxmlformats.org/officeDocument/2006/relationships/diagramQuickStyle" Target="../diagrams/quickStyle4.xml"/><Relationship Id="rId9" Type="http://schemas.openxmlformats.org/officeDocument/2006/relationships/hyperlink" Target="https://www.sciencedirect.com/science/article/abs/pii/0030507376900167" TargetMode="External"/><Relationship Id="rId14" Type="http://schemas.openxmlformats.org/officeDocument/2006/relationships/hyperlink" Target="https://hrsea.economictimes.indiatimes.com/news/industry/hierarchy-of-employees-needs-designing-the-perfect-employee-rewards-and-recognition-program/9468082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6" name="Rectangle 85">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0" name="Rectangle 8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 name="Rectangle 9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4" name="Rectangle 9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264BD37B-38C2-8FB5-6294-E59A40AC6252}"/>
              </a:ext>
            </a:extLst>
          </p:cNvPr>
          <p:cNvSpPr txBox="1">
            <a:spLocks/>
          </p:cNvSpPr>
          <p:nvPr/>
        </p:nvSpPr>
        <p:spPr>
          <a:xfrm>
            <a:off x="1115568" y="548640"/>
            <a:ext cx="10168128" cy="117957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5400" kern="1200">
                <a:solidFill>
                  <a:schemeClr val="tx2"/>
                </a:solidFill>
                <a:latin typeface="+mj-lt"/>
                <a:ea typeface="+mj-ea"/>
                <a:cs typeface="+mj-cs"/>
              </a:defRPr>
            </a:lvl1pPr>
          </a:lstStyle>
          <a:p>
            <a:pPr>
              <a:lnSpc>
                <a:spcPct val="90000"/>
              </a:lnSpc>
              <a:spcAft>
                <a:spcPts val="600"/>
              </a:spcAft>
            </a:pPr>
            <a:r>
              <a:rPr lang="en-US" sz="3100" b="1" dirty="0">
                <a:solidFill>
                  <a:srgbClr val="C00000"/>
                </a:solidFill>
                <a:effectLst>
                  <a:outerShdw blurRad="38100" dist="38100" dir="2700000" algn="tl">
                    <a:srgbClr val="000000">
                      <a:alpha val="43137"/>
                    </a:srgbClr>
                  </a:outerShdw>
                </a:effectLst>
              </a:rPr>
              <a:t>“Rethinking Total Reward Management in the Post COVID-19 Era – Women Working Remotely in India”</a:t>
            </a:r>
          </a:p>
        </p:txBody>
      </p:sp>
      <p:sp>
        <p:nvSpPr>
          <p:cNvPr id="96" name="Rectangle 9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white background with dots and lines&#10;&#10;Description automatically generated">
            <a:extLst>
              <a:ext uri="{FF2B5EF4-FFF2-40B4-BE49-F238E27FC236}">
                <a16:creationId xmlns:a16="http://schemas.microsoft.com/office/drawing/2014/main" id="{8C641FDC-5D50-1C9B-F87E-BB2BC8DFF60D}"/>
              </a:ext>
            </a:extLst>
          </p:cNvPr>
          <p:cNvPicPr>
            <a:picLocks noChangeAspect="1"/>
          </p:cNvPicPr>
          <p:nvPr/>
        </p:nvPicPr>
        <p:blipFill rotWithShape="1">
          <a:blip r:embed="rId2">
            <a:alphaModFix amt="70000"/>
          </a:blip>
          <a:srcRect l="2375" r="423" b="1"/>
          <a:stretch/>
        </p:blipFill>
        <p:spPr>
          <a:xfrm>
            <a:off x="98078" y="2245686"/>
            <a:ext cx="12093922" cy="4603710"/>
          </a:xfrm>
          <a:prstGeom prst="rect">
            <a:avLst/>
          </a:prstGeom>
        </p:spPr>
      </p:pic>
      <p:sp>
        <p:nvSpPr>
          <p:cNvPr id="3" name="Subtitle 2">
            <a:extLst>
              <a:ext uri="{FF2B5EF4-FFF2-40B4-BE49-F238E27FC236}">
                <a16:creationId xmlns:a16="http://schemas.microsoft.com/office/drawing/2014/main" id="{3C864F51-66D7-5107-2648-35A23099FD59}"/>
              </a:ext>
            </a:extLst>
          </p:cNvPr>
          <p:cNvSpPr>
            <a:spLocks noGrp="1"/>
          </p:cNvSpPr>
          <p:nvPr>
            <p:ph type="subTitle" idx="1"/>
          </p:nvPr>
        </p:nvSpPr>
        <p:spPr>
          <a:xfrm>
            <a:off x="6605847" y="4008516"/>
            <a:ext cx="5116761" cy="2300844"/>
          </a:xfrm>
        </p:spPr>
        <p:txBody>
          <a:bodyPr vert="horz" lIns="91440" tIns="45720" rIns="91440" bIns="45720" rtlCol="0" anchor="ctr">
            <a:normAutofit/>
          </a:bodyPr>
          <a:lstStyle/>
          <a:p>
            <a:pPr algn="r"/>
            <a:r>
              <a:rPr lang="en-US" sz="1800" dirty="0">
                <a:solidFill>
                  <a:srgbClr val="C00000"/>
                </a:solidFill>
              </a:rPr>
              <a:t>Presented by </a:t>
            </a:r>
          </a:p>
          <a:p>
            <a:pPr algn="r"/>
            <a:r>
              <a:rPr lang="en-US" sz="2400" b="1" dirty="0">
                <a:effectLst/>
              </a:rPr>
              <a:t>Varun Kumar, SID: 20054993</a:t>
            </a:r>
            <a:endParaRPr lang="en-US" sz="1800" b="1" dirty="0">
              <a:effectLst/>
            </a:endParaRPr>
          </a:p>
          <a:p>
            <a:pPr algn="r"/>
            <a:endParaRPr lang="en-US" sz="1800" dirty="0"/>
          </a:p>
          <a:p>
            <a:pPr algn="r"/>
            <a:r>
              <a:rPr lang="en-US" sz="1800" dirty="0">
                <a:solidFill>
                  <a:srgbClr val="C00000"/>
                </a:solidFill>
              </a:rPr>
              <a:t>Under the Supervision of</a:t>
            </a:r>
            <a:br>
              <a:rPr lang="en-US" sz="1800" dirty="0"/>
            </a:br>
            <a:r>
              <a:rPr lang="en-US" sz="2400" b="1" dirty="0">
                <a:effectLst/>
              </a:rPr>
              <a:t>Prof. Mauro Giles</a:t>
            </a:r>
            <a:r>
              <a:rPr lang="en-US" sz="1800" b="1" dirty="0"/>
              <a:t> </a:t>
            </a:r>
          </a:p>
        </p:txBody>
      </p:sp>
      <p:pic>
        <p:nvPicPr>
          <p:cNvPr id="1026" name="Picture 2">
            <a:extLst>
              <a:ext uri="{FF2B5EF4-FFF2-40B4-BE49-F238E27FC236}">
                <a16:creationId xmlns:a16="http://schemas.microsoft.com/office/drawing/2014/main" id="{5A267EC2-AD7D-8612-D00E-FAE96DCEF2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1012" y="2499015"/>
            <a:ext cx="4371596" cy="833336"/>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330A8FEC-D6FB-792E-0658-24455E6B45A9}"/>
              </a:ext>
            </a:extLst>
          </p:cNvPr>
          <p:cNvSpPr txBox="1"/>
          <p:nvPr/>
        </p:nvSpPr>
        <p:spPr>
          <a:xfrm>
            <a:off x="675556" y="2167608"/>
            <a:ext cx="6097978" cy="823302"/>
          </a:xfrm>
          <a:prstGeom prst="rect">
            <a:avLst/>
          </a:prstGeom>
          <a:noFill/>
        </p:spPr>
        <p:txBody>
          <a:bodyPr wrap="square">
            <a:spAutoFit/>
          </a:bodyPr>
          <a:lstStyle/>
          <a:p>
            <a:pPr marL="0" marR="0" algn="just">
              <a:lnSpc>
                <a:spcPct val="150000"/>
              </a:lnSpc>
              <a:spcBef>
                <a:spcPts val="300"/>
              </a:spcBef>
              <a:spcAft>
                <a:spcPts val="300"/>
              </a:spcAft>
            </a:pPr>
            <a:r>
              <a:rPr lang="en-GB" sz="1800" dirty="0">
                <a:effectLst/>
                <a:latin typeface="Arial" panose="020B0604020202020204" pitchFamily="34" charset="0"/>
                <a:ea typeface="Times New Roman" panose="02020603050405020304" pitchFamily="18" charset="0"/>
                <a:cs typeface="Gautami" panose="020B0502040204020203" pitchFamily="34" charset="0"/>
              </a:rPr>
              <a:t>MSc IB Advanced Research Project</a:t>
            </a:r>
            <a:endParaRPr lang="en-IN" sz="1800" dirty="0">
              <a:effectLst/>
              <a:latin typeface="Arial" panose="020B0604020202020204" pitchFamily="34" charset="0"/>
              <a:ea typeface="Times New Roman" panose="02020603050405020304" pitchFamily="18" charset="0"/>
              <a:cs typeface="Gautami" panose="020B0502040204020203" pitchFamily="34" charset="0"/>
            </a:endParaRPr>
          </a:p>
          <a:p>
            <a:r>
              <a:rPr lang="en-GB" sz="1800" b="1" dirty="0">
                <a:effectLst/>
                <a:latin typeface="Arial" panose="020B0604020202020204" pitchFamily="34" charset="0"/>
                <a:ea typeface="Times New Roman" panose="02020603050405020304" pitchFamily="18" charset="0"/>
                <a:cs typeface="Gautami" panose="020B0502040204020203" pitchFamily="34" charset="0"/>
              </a:rPr>
              <a:t>CW3: Digital Presentation</a:t>
            </a:r>
            <a:endParaRPr lang="en-IN" dirty="0"/>
          </a:p>
        </p:txBody>
      </p:sp>
      <p:pic>
        <p:nvPicPr>
          <p:cNvPr id="2" name="Picture 1" descr="A black silhouette of a person&#10;&#10;Description automatically generated">
            <a:extLst>
              <a:ext uri="{FF2B5EF4-FFF2-40B4-BE49-F238E27FC236}">
                <a16:creationId xmlns:a16="http://schemas.microsoft.com/office/drawing/2014/main" id="{38DB1944-4543-2E5A-416E-33D81DD067AA}"/>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0" y="3424250"/>
            <a:ext cx="3429000" cy="3429000"/>
          </a:xfrm>
          <a:prstGeom prst="rect">
            <a:avLst/>
          </a:prstGeom>
        </p:spPr>
      </p:pic>
    </p:spTree>
    <p:extLst>
      <p:ext uri="{BB962C8B-B14F-4D97-AF65-F5344CB8AC3E}">
        <p14:creationId xmlns:p14="http://schemas.microsoft.com/office/powerpoint/2010/main" val="1161870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6E16-F8EF-DE96-DE3F-E90CF73D2A5D}"/>
              </a:ext>
            </a:extLst>
          </p:cNvPr>
          <p:cNvSpPr>
            <a:spLocks noGrp="1"/>
          </p:cNvSpPr>
          <p:nvPr>
            <p:ph type="title"/>
          </p:nvPr>
        </p:nvSpPr>
        <p:spPr>
          <a:xfrm>
            <a:off x="389427" y="297628"/>
            <a:ext cx="10168128" cy="562984"/>
          </a:xfrm>
        </p:spPr>
        <p:txBody>
          <a:bodyPr>
            <a:normAutofit/>
          </a:bodyPr>
          <a:lstStyle/>
          <a:p>
            <a:r>
              <a:rPr lang="en-US" sz="3200" dirty="0">
                <a:solidFill>
                  <a:srgbClr val="C00000"/>
                </a:solidFill>
                <a:effectLst>
                  <a:outerShdw blurRad="38100" dist="38100" dir="2700000" algn="tl">
                    <a:srgbClr val="000000">
                      <a:alpha val="43137"/>
                    </a:srgbClr>
                  </a:outerShdw>
                </a:effectLst>
              </a:rPr>
              <a:t>Future of Work: Reward Dynamics</a:t>
            </a:r>
            <a:endParaRPr lang="en-GB" sz="3200" dirty="0">
              <a:solidFill>
                <a:srgbClr val="C00000"/>
              </a:solidFill>
              <a:effectLst>
                <a:outerShdw blurRad="38100" dist="38100" dir="2700000" algn="tl">
                  <a:srgbClr val="000000">
                    <a:alpha val="43137"/>
                  </a:srgbClr>
                </a:outerShdw>
              </a:effectLst>
            </a:endParaRPr>
          </a:p>
        </p:txBody>
      </p:sp>
      <p:pic>
        <p:nvPicPr>
          <p:cNvPr id="4" name="Picture 3" descr="A black silhouette of a person&#10;&#10;Description automatically generated">
            <a:extLst>
              <a:ext uri="{FF2B5EF4-FFF2-40B4-BE49-F238E27FC236}">
                <a16:creationId xmlns:a16="http://schemas.microsoft.com/office/drawing/2014/main" id="{6744B71A-3C0F-D0A2-0FA1-71C5DE0B53F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3424250"/>
            <a:ext cx="3429000" cy="3429000"/>
          </a:xfrm>
          <a:prstGeom prst="rect">
            <a:avLst/>
          </a:prstGeom>
        </p:spPr>
      </p:pic>
      <p:graphicFrame>
        <p:nvGraphicFramePr>
          <p:cNvPr id="6" name="Table 5">
            <a:extLst>
              <a:ext uri="{FF2B5EF4-FFF2-40B4-BE49-F238E27FC236}">
                <a16:creationId xmlns:a16="http://schemas.microsoft.com/office/drawing/2014/main" id="{AAEBC472-A8D3-9D3D-DEFB-18EF59860EAB}"/>
              </a:ext>
            </a:extLst>
          </p:cNvPr>
          <p:cNvGraphicFramePr>
            <a:graphicFrameLocks noGrp="1"/>
          </p:cNvGraphicFramePr>
          <p:nvPr>
            <p:extLst>
              <p:ext uri="{D42A27DB-BD31-4B8C-83A1-F6EECF244321}">
                <p14:modId xmlns:p14="http://schemas.microsoft.com/office/powerpoint/2010/main" val="4240804897"/>
              </p:ext>
            </p:extLst>
          </p:nvPr>
        </p:nvGraphicFramePr>
        <p:xfrm>
          <a:off x="703075" y="780805"/>
          <a:ext cx="11004831" cy="1594842"/>
        </p:xfrm>
        <a:graphic>
          <a:graphicData uri="http://schemas.openxmlformats.org/drawingml/2006/table">
            <a:tbl>
              <a:tblPr firstRow="1" firstCol="1" bandRow="1">
                <a:tableStyleId>{5C22544A-7EE6-4342-B048-85BDC9FD1C3A}</a:tableStyleId>
              </a:tblPr>
              <a:tblGrid>
                <a:gridCol w="2022196">
                  <a:extLst>
                    <a:ext uri="{9D8B030D-6E8A-4147-A177-3AD203B41FA5}">
                      <a16:colId xmlns:a16="http://schemas.microsoft.com/office/drawing/2014/main" val="4191102557"/>
                    </a:ext>
                  </a:extLst>
                </a:gridCol>
                <a:gridCol w="8982635">
                  <a:extLst>
                    <a:ext uri="{9D8B030D-6E8A-4147-A177-3AD203B41FA5}">
                      <a16:colId xmlns:a16="http://schemas.microsoft.com/office/drawing/2014/main" val="3866373922"/>
                    </a:ext>
                  </a:extLst>
                </a:gridCol>
              </a:tblGrid>
              <a:tr h="311014">
                <a:tc>
                  <a:txBody>
                    <a:bodyPr/>
                    <a:lstStyle/>
                    <a:p>
                      <a:pPr marL="0" marR="0" indent="-457200" algn="ctr">
                        <a:lnSpc>
                          <a:spcPct val="150000"/>
                        </a:lnSpc>
                        <a:spcBef>
                          <a:spcPts val="600"/>
                        </a:spcBef>
                        <a:spcAft>
                          <a:spcPts val="600"/>
                        </a:spcAft>
                      </a:pPr>
                      <a:r>
                        <a:rPr lang="en-GB" sz="1100">
                          <a:effectLst/>
                        </a:rPr>
                        <a:t>Aspect</a:t>
                      </a:r>
                      <a:endParaRPr lang="en-GB" sz="1200">
                        <a:effectLst/>
                        <a:latin typeface="Arial" panose="020B0604020202020204" pitchFamily="34" charset="0"/>
                        <a:ea typeface="Times New Roman" panose="02020603050405020304" pitchFamily="18" charset="0"/>
                        <a:cs typeface="Gautami" panose="020B0502040204020203" pitchFamily="34" charset="0"/>
                      </a:endParaRPr>
                    </a:p>
                  </a:txBody>
                  <a:tcPr marL="68580" marR="68580" marT="0" marB="0"/>
                </a:tc>
                <a:tc>
                  <a:txBody>
                    <a:bodyPr/>
                    <a:lstStyle/>
                    <a:p>
                      <a:pPr marL="0" marR="0" indent="-457200" algn="ctr">
                        <a:lnSpc>
                          <a:spcPct val="150000"/>
                        </a:lnSpc>
                        <a:spcBef>
                          <a:spcPts val="600"/>
                        </a:spcBef>
                        <a:spcAft>
                          <a:spcPts val="600"/>
                        </a:spcAft>
                      </a:pPr>
                      <a:r>
                        <a:rPr lang="en-GB" sz="1100">
                          <a:effectLst/>
                        </a:rPr>
                        <a:t>Literary Evidenc</a:t>
                      </a:r>
                      <a:endParaRPr lang="en-GB" sz="1200">
                        <a:effectLst/>
                        <a:latin typeface="Arial" panose="020B0604020202020204" pitchFamily="34" charset="0"/>
                        <a:ea typeface="Times New Roman" panose="02020603050405020304" pitchFamily="18" charset="0"/>
                        <a:cs typeface="Gautami" panose="020B0502040204020203" pitchFamily="34" charset="0"/>
                      </a:endParaRPr>
                    </a:p>
                  </a:txBody>
                  <a:tcPr marL="68580" marR="68580" marT="0" marB="0"/>
                </a:tc>
                <a:extLst>
                  <a:ext uri="{0D108BD9-81ED-4DB2-BD59-A6C34878D82A}">
                    <a16:rowId xmlns:a16="http://schemas.microsoft.com/office/drawing/2014/main" val="319934134"/>
                  </a:ext>
                </a:extLst>
              </a:tr>
              <a:tr h="311014">
                <a:tc>
                  <a:txBody>
                    <a:bodyPr/>
                    <a:lstStyle/>
                    <a:p>
                      <a:pPr marL="0" marR="0" indent="-457200" algn="l">
                        <a:lnSpc>
                          <a:spcPct val="150000"/>
                        </a:lnSpc>
                        <a:spcBef>
                          <a:spcPts val="600"/>
                        </a:spcBef>
                        <a:spcAft>
                          <a:spcPts val="600"/>
                        </a:spcAft>
                      </a:pPr>
                      <a:r>
                        <a:rPr lang="en-GB" sz="1100">
                          <a:effectLst/>
                        </a:rPr>
                        <a:t>Flexible Work Dynamics</a:t>
                      </a:r>
                      <a:endParaRPr lang="en-GB" sz="1200">
                        <a:effectLst/>
                        <a:latin typeface="Arial" panose="020B0604020202020204" pitchFamily="34" charset="0"/>
                        <a:ea typeface="Times New Roman" panose="02020603050405020304" pitchFamily="18" charset="0"/>
                        <a:cs typeface="Gautami" panose="020B0502040204020203" pitchFamily="34" charset="0"/>
                      </a:endParaRPr>
                    </a:p>
                  </a:txBody>
                  <a:tcPr marL="68580" marR="68580" marT="0" marB="0"/>
                </a:tc>
                <a:tc>
                  <a:txBody>
                    <a:bodyPr/>
                    <a:lstStyle/>
                    <a:p>
                      <a:pPr marL="0" marR="0" indent="-457200" algn="l">
                        <a:lnSpc>
                          <a:spcPct val="150000"/>
                        </a:lnSpc>
                        <a:spcBef>
                          <a:spcPts val="600"/>
                        </a:spcBef>
                        <a:spcAft>
                          <a:spcPts val="600"/>
                        </a:spcAft>
                      </a:pPr>
                      <a:r>
                        <a:rPr lang="en-GB" sz="1100" dirty="0">
                          <a:effectLst/>
                        </a:rPr>
                        <a:t>Flexible work models foster better work-life balance and influence the perceived value of rewards (</a:t>
                      </a:r>
                      <a:r>
                        <a:rPr lang="en-GB" sz="1100" u="sng" dirty="0">
                          <a:effectLst/>
                          <a:hlinkClick r:id="rId3"/>
                        </a:rPr>
                        <a:t>Joyce et al., 2010</a:t>
                      </a:r>
                      <a:r>
                        <a:rPr lang="en-GB" sz="1100" dirty="0">
                          <a:effectLst/>
                        </a:rPr>
                        <a:t>).</a:t>
                      </a:r>
                      <a:endParaRPr lang="en-GB" sz="1200" dirty="0">
                        <a:effectLst/>
                        <a:latin typeface="Arial" panose="020B0604020202020204" pitchFamily="34" charset="0"/>
                        <a:ea typeface="Times New Roman" panose="02020603050405020304" pitchFamily="18" charset="0"/>
                        <a:cs typeface="Gautami" panose="020B0502040204020203" pitchFamily="34" charset="0"/>
                      </a:endParaRPr>
                    </a:p>
                  </a:txBody>
                  <a:tcPr marL="68580" marR="68580" marT="0" marB="0"/>
                </a:tc>
                <a:extLst>
                  <a:ext uri="{0D108BD9-81ED-4DB2-BD59-A6C34878D82A}">
                    <a16:rowId xmlns:a16="http://schemas.microsoft.com/office/drawing/2014/main" val="2730092627"/>
                  </a:ext>
                </a:extLst>
              </a:tr>
              <a:tr h="661800">
                <a:tc>
                  <a:txBody>
                    <a:bodyPr/>
                    <a:lstStyle/>
                    <a:p>
                      <a:pPr marL="0" marR="0" indent="-457200" algn="l">
                        <a:lnSpc>
                          <a:spcPct val="150000"/>
                        </a:lnSpc>
                        <a:spcBef>
                          <a:spcPts val="600"/>
                        </a:spcBef>
                        <a:spcAft>
                          <a:spcPts val="600"/>
                        </a:spcAft>
                      </a:pPr>
                      <a:r>
                        <a:rPr lang="en-GB" sz="1100">
                          <a:effectLst/>
                        </a:rPr>
                        <a:t>Altering Performance Metrics</a:t>
                      </a:r>
                      <a:endParaRPr lang="en-GB" sz="1200">
                        <a:effectLst/>
                        <a:latin typeface="Arial" panose="020B0604020202020204" pitchFamily="34" charset="0"/>
                        <a:ea typeface="Times New Roman" panose="02020603050405020304" pitchFamily="18" charset="0"/>
                        <a:cs typeface="Gautami" panose="020B0502040204020203" pitchFamily="34" charset="0"/>
                      </a:endParaRPr>
                    </a:p>
                  </a:txBody>
                  <a:tcPr marL="68580" marR="68580" marT="0" marB="0"/>
                </a:tc>
                <a:tc>
                  <a:txBody>
                    <a:bodyPr/>
                    <a:lstStyle/>
                    <a:p>
                      <a:pPr marL="0" marR="0" indent="-457200" algn="l">
                        <a:lnSpc>
                          <a:spcPct val="150000"/>
                        </a:lnSpc>
                        <a:spcBef>
                          <a:spcPts val="600"/>
                        </a:spcBef>
                        <a:spcAft>
                          <a:spcPts val="600"/>
                        </a:spcAft>
                      </a:pPr>
                      <a:r>
                        <a:rPr lang="en-GB" sz="1100" dirty="0">
                          <a:effectLst/>
                        </a:rPr>
                        <a:t>Changes in performance metrics can significantly impact employees' goal orientations and reward perceptions (</a:t>
                      </a:r>
                      <a:r>
                        <a:rPr lang="en-GB" sz="1100" u="sng" dirty="0">
                          <a:effectLst/>
                          <a:hlinkClick r:id="rId4"/>
                        </a:rPr>
                        <a:t>De-la-Calle-Durán &amp; Rodríguez-Sánchez, 2021</a:t>
                      </a:r>
                      <a:r>
                        <a:rPr lang="en-GB" sz="1100" dirty="0">
                          <a:effectLst/>
                        </a:rPr>
                        <a:t>).</a:t>
                      </a:r>
                      <a:endParaRPr lang="en-GB" sz="1200" dirty="0">
                        <a:effectLst/>
                        <a:latin typeface="Arial" panose="020B0604020202020204" pitchFamily="34" charset="0"/>
                        <a:ea typeface="Times New Roman" panose="02020603050405020304" pitchFamily="18" charset="0"/>
                        <a:cs typeface="Gautami" panose="020B0502040204020203" pitchFamily="34" charset="0"/>
                      </a:endParaRPr>
                    </a:p>
                  </a:txBody>
                  <a:tcPr marL="68580" marR="68580" marT="0" marB="0"/>
                </a:tc>
                <a:extLst>
                  <a:ext uri="{0D108BD9-81ED-4DB2-BD59-A6C34878D82A}">
                    <a16:rowId xmlns:a16="http://schemas.microsoft.com/office/drawing/2014/main" val="370980766"/>
                  </a:ext>
                </a:extLst>
              </a:tr>
              <a:tr h="311014">
                <a:tc>
                  <a:txBody>
                    <a:bodyPr/>
                    <a:lstStyle/>
                    <a:p>
                      <a:pPr marL="0" marR="0" indent="-457200" algn="l">
                        <a:lnSpc>
                          <a:spcPct val="150000"/>
                        </a:lnSpc>
                        <a:spcBef>
                          <a:spcPts val="600"/>
                        </a:spcBef>
                        <a:spcAft>
                          <a:spcPts val="600"/>
                        </a:spcAft>
                      </a:pPr>
                      <a:r>
                        <a:rPr lang="en-GB" sz="1100">
                          <a:effectLst/>
                        </a:rPr>
                        <a:t>Wellbeing and Rewards</a:t>
                      </a:r>
                      <a:endParaRPr lang="en-GB" sz="1200">
                        <a:effectLst/>
                        <a:latin typeface="Arial" panose="020B0604020202020204" pitchFamily="34" charset="0"/>
                        <a:ea typeface="Times New Roman" panose="02020603050405020304" pitchFamily="18" charset="0"/>
                        <a:cs typeface="Gautami" panose="020B0502040204020203" pitchFamily="34" charset="0"/>
                      </a:endParaRPr>
                    </a:p>
                  </a:txBody>
                  <a:tcPr marL="68580" marR="68580" marT="0" marB="0"/>
                </a:tc>
                <a:tc>
                  <a:txBody>
                    <a:bodyPr/>
                    <a:lstStyle/>
                    <a:p>
                      <a:pPr marL="0" marR="0" indent="-457200" algn="l">
                        <a:lnSpc>
                          <a:spcPct val="150000"/>
                        </a:lnSpc>
                        <a:spcBef>
                          <a:spcPts val="600"/>
                        </a:spcBef>
                        <a:spcAft>
                          <a:spcPts val="600"/>
                        </a:spcAft>
                      </a:pPr>
                      <a:r>
                        <a:rPr lang="en-GB" sz="1100" dirty="0">
                          <a:effectLst/>
                        </a:rPr>
                        <a:t>Wellbeing-focused initiatives in reward strategies enhance motivation and the effectiveness of rewards </a:t>
                      </a:r>
                      <a:r>
                        <a:rPr lang="en-GB" sz="1100" u="sng" dirty="0">
                          <a:effectLst/>
                          <a:hlinkClick r:id="rId5"/>
                        </a:rPr>
                        <a:t>Carnevale &amp; </a:t>
                      </a:r>
                      <a:r>
                        <a:rPr lang="en-GB" sz="1100" u="sng" dirty="0" err="1">
                          <a:effectLst/>
                          <a:hlinkClick r:id="rId5"/>
                        </a:rPr>
                        <a:t>Hatak</a:t>
                      </a:r>
                      <a:r>
                        <a:rPr lang="en-GB" sz="1100" u="sng" dirty="0">
                          <a:effectLst/>
                          <a:hlinkClick r:id="rId5"/>
                        </a:rPr>
                        <a:t>, 2020</a:t>
                      </a:r>
                      <a:r>
                        <a:rPr lang="en-GB" sz="1100" dirty="0">
                          <a:effectLst/>
                        </a:rPr>
                        <a:t>.</a:t>
                      </a:r>
                      <a:endParaRPr lang="en-GB" sz="1200" dirty="0">
                        <a:effectLst/>
                        <a:latin typeface="Arial" panose="020B0604020202020204" pitchFamily="34" charset="0"/>
                        <a:ea typeface="Times New Roman" panose="02020603050405020304" pitchFamily="18" charset="0"/>
                        <a:cs typeface="Gautami" panose="020B0502040204020203" pitchFamily="34" charset="0"/>
                      </a:endParaRPr>
                    </a:p>
                  </a:txBody>
                  <a:tcPr marL="68580" marR="68580" marT="0" marB="0"/>
                </a:tc>
                <a:extLst>
                  <a:ext uri="{0D108BD9-81ED-4DB2-BD59-A6C34878D82A}">
                    <a16:rowId xmlns:a16="http://schemas.microsoft.com/office/drawing/2014/main" val="567890469"/>
                  </a:ext>
                </a:extLst>
              </a:tr>
            </a:tbl>
          </a:graphicData>
        </a:graphic>
      </p:graphicFrame>
      <p:pic>
        <p:nvPicPr>
          <p:cNvPr id="7" name="Picture 6" descr="A close-up of a document&#10;&#10;Description automatically generated with low confidence">
            <a:extLst>
              <a:ext uri="{FF2B5EF4-FFF2-40B4-BE49-F238E27FC236}">
                <a16:creationId xmlns:a16="http://schemas.microsoft.com/office/drawing/2014/main" id="{D15F9D70-D19D-2DF8-2008-617D9F2F7582}"/>
              </a:ext>
            </a:extLst>
          </p:cNvPr>
          <p:cNvPicPr>
            <a:picLocks noChangeAspect="1"/>
          </p:cNvPicPr>
          <p:nvPr/>
        </p:nvPicPr>
        <p:blipFill>
          <a:blip r:embed="rId6"/>
          <a:stretch>
            <a:fillRect/>
          </a:stretch>
        </p:blipFill>
        <p:spPr>
          <a:xfrm>
            <a:off x="3428998" y="2656561"/>
            <a:ext cx="4522695" cy="2482189"/>
          </a:xfrm>
          <a:custGeom>
            <a:avLst/>
            <a:gdLst>
              <a:gd name="connsiteX0" fmla="*/ 0 w 5045710"/>
              <a:gd name="connsiteY0" fmla="*/ 0 h 2769235"/>
              <a:gd name="connsiteX1" fmla="*/ 560634 w 5045710"/>
              <a:gd name="connsiteY1" fmla="*/ 0 h 2769235"/>
              <a:gd name="connsiteX2" fmla="*/ 1222183 w 5045710"/>
              <a:gd name="connsiteY2" fmla="*/ 0 h 2769235"/>
              <a:gd name="connsiteX3" fmla="*/ 1782818 w 5045710"/>
              <a:gd name="connsiteY3" fmla="*/ 0 h 2769235"/>
              <a:gd name="connsiteX4" fmla="*/ 2444366 w 5045710"/>
              <a:gd name="connsiteY4" fmla="*/ 0 h 2769235"/>
              <a:gd name="connsiteX5" fmla="*/ 3005001 w 5045710"/>
              <a:gd name="connsiteY5" fmla="*/ 0 h 2769235"/>
              <a:gd name="connsiteX6" fmla="*/ 3515178 w 5045710"/>
              <a:gd name="connsiteY6" fmla="*/ 0 h 2769235"/>
              <a:gd name="connsiteX7" fmla="*/ 3974898 w 5045710"/>
              <a:gd name="connsiteY7" fmla="*/ 0 h 2769235"/>
              <a:gd name="connsiteX8" fmla="*/ 4384161 w 5045710"/>
              <a:gd name="connsiteY8" fmla="*/ 0 h 2769235"/>
              <a:gd name="connsiteX9" fmla="*/ 5045710 w 5045710"/>
              <a:gd name="connsiteY9" fmla="*/ 0 h 2769235"/>
              <a:gd name="connsiteX10" fmla="*/ 5045710 w 5045710"/>
              <a:gd name="connsiteY10" fmla="*/ 526155 h 2769235"/>
              <a:gd name="connsiteX11" fmla="*/ 5045710 w 5045710"/>
              <a:gd name="connsiteY11" fmla="*/ 1107694 h 2769235"/>
              <a:gd name="connsiteX12" fmla="*/ 5045710 w 5045710"/>
              <a:gd name="connsiteY12" fmla="*/ 1606156 h 2769235"/>
              <a:gd name="connsiteX13" fmla="*/ 5045710 w 5045710"/>
              <a:gd name="connsiteY13" fmla="*/ 2215388 h 2769235"/>
              <a:gd name="connsiteX14" fmla="*/ 5045710 w 5045710"/>
              <a:gd name="connsiteY14" fmla="*/ 2769235 h 2769235"/>
              <a:gd name="connsiteX15" fmla="*/ 4636447 w 5045710"/>
              <a:gd name="connsiteY15" fmla="*/ 2769235 h 2769235"/>
              <a:gd name="connsiteX16" fmla="*/ 4025355 w 5045710"/>
              <a:gd name="connsiteY16" fmla="*/ 2769235 h 2769235"/>
              <a:gd name="connsiteX17" fmla="*/ 3616092 w 5045710"/>
              <a:gd name="connsiteY17" fmla="*/ 2769235 h 2769235"/>
              <a:gd name="connsiteX18" fmla="*/ 3105915 w 5045710"/>
              <a:gd name="connsiteY18" fmla="*/ 2769235 h 2769235"/>
              <a:gd name="connsiteX19" fmla="*/ 2595737 w 5045710"/>
              <a:gd name="connsiteY19" fmla="*/ 2769235 h 2769235"/>
              <a:gd name="connsiteX20" fmla="*/ 1934189 w 5045710"/>
              <a:gd name="connsiteY20" fmla="*/ 2769235 h 2769235"/>
              <a:gd name="connsiteX21" fmla="*/ 1373554 w 5045710"/>
              <a:gd name="connsiteY21" fmla="*/ 2769235 h 2769235"/>
              <a:gd name="connsiteX22" fmla="*/ 863377 w 5045710"/>
              <a:gd name="connsiteY22" fmla="*/ 2769235 h 2769235"/>
              <a:gd name="connsiteX23" fmla="*/ 0 w 5045710"/>
              <a:gd name="connsiteY23" fmla="*/ 2769235 h 2769235"/>
              <a:gd name="connsiteX24" fmla="*/ 0 w 5045710"/>
              <a:gd name="connsiteY24" fmla="*/ 2270773 h 2769235"/>
              <a:gd name="connsiteX25" fmla="*/ 0 w 5045710"/>
              <a:gd name="connsiteY25" fmla="*/ 1744618 h 2769235"/>
              <a:gd name="connsiteX26" fmla="*/ 0 w 5045710"/>
              <a:gd name="connsiteY26" fmla="*/ 1163079 h 2769235"/>
              <a:gd name="connsiteX27" fmla="*/ 0 w 5045710"/>
              <a:gd name="connsiteY27" fmla="*/ 664616 h 2769235"/>
              <a:gd name="connsiteX28" fmla="*/ 0 w 5045710"/>
              <a:gd name="connsiteY28" fmla="*/ 0 h 2769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5710" h="2769235" fill="none" extrusionOk="0">
                <a:moveTo>
                  <a:pt x="0" y="0"/>
                </a:moveTo>
                <a:cubicBezTo>
                  <a:pt x="168446" y="-8688"/>
                  <a:pt x="423826" y="22298"/>
                  <a:pt x="560634" y="0"/>
                </a:cubicBezTo>
                <a:cubicBezTo>
                  <a:pt x="697442" y="-22298"/>
                  <a:pt x="942781" y="79235"/>
                  <a:pt x="1222183" y="0"/>
                </a:cubicBezTo>
                <a:cubicBezTo>
                  <a:pt x="1501585" y="-79235"/>
                  <a:pt x="1633469" y="26490"/>
                  <a:pt x="1782818" y="0"/>
                </a:cubicBezTo>
                <a:cubicBezTo>
                  <a:pt x="1932167" y="-26490"/>
                  <a:pt x="2264414" y="72077"/>
                  <a:pt x="2444366" y="0"/>
                </a:cubicBezTo>
                <a:cubicBezTo>
                  <a:pt x="2624318" y="-72077"/>
                  <a:pt x="2726918" y="30284"/>
                  <a:pt x="3005001" y="0"/>
                </a:cubicBezTo>
                <a:cubicBezTo>
                  <a:pt x="3283085" y="-30284"/>
                  <a:pt x="3346725" y="19884"/>
                  <a:pt x="3515178" y="0"/>
                </a:cubicBezTo>
                <a:cubicBezTo>
                  <a:pt x="3683631" y="-19884"/>
                  <a:pt x="3776144" y="40770"/>
                  <a:pt x="3974898" y="0"/>
                </a:cubicBezTo>
                <a:cubicBezTo>
                  <a:pt x="4173652" y="-40770"/>
                  <a:pt x="4193770" y="34941"/>
                  <a:pt x="4384161" y="0"/>
                </a:cubicBezTo>
                <a:cubicBezTo>
                  <a:pt x="4574552" y="-34941"/>
                  <a:pt x="4809224" y="12428"/>
                  <a:pt x="5045710" y="0"/>
                </a:cubicBezTo>
                <a:cubicBezTo>
                  <a:pt x="5066257" y="144554"/>
                  <a:pt x="5038101" y="400336"/>
                  <a:pt x="5045710" y="526155"/>
                </a:cubicBezTo>
                <a:cubicBezTo>
                  <a:pt x="5053319" y="651974"/>
                  <a:pt x="5004209" y="960969"/>
                  <a:pt x="5045710" y="1107694"/>
                </a:cubicBezTo>
                <a:cubicBezTo>
                  <a:pt x="5087211" y="1254419"/>
                  <a:pt x="5041516" y="1472566"/>
                  <a:pt x="5045710" y="1606156"/>
                </a:cubicBezTo>
                <a:cubicBezTo>
                  <a:pt x="5049904" y="1739746"/>
                  <a:pt x="5007491" y="2036586"/>
                  <a:pt x="5045710" y="2215388"/>
                </a:cubicBezTo>
                <a:cubicBezTo>
                  <a:pt x="5083929" y="2394190"/>
                  <a:pt x="4992241" y="2578380"/>
                  <a:pt x="5045710" y="2769235"/>
                </a:cubicBezTo>
                <a:cubicBezTo>
                  <a:pt x="4962353" y="2770067"/>
                  <a:pt x="4833132" y="2721600"/>
                  <a:pt x="4636447" y="2769235"/>
                </a:cubicBezTo>
                <a:cubicBezTo>
                  <a:pt x="4439762" y="2816870"/>
                  <a:pt x="4199288" y="2704282"/>
                  <a:pt x="4025355" y="2769235"/>
                </a:cubicBezTo>
                <a:cubicBezTo>
                  <a:pt x="3851422" y="2834188"/>
                  <a:pt x="3727884" y="2722929"/>
                  <a:pt x="3616092" y="2769235"/>
                </a:cubicBezTo>
                <a:cubicBezTo>
                  <a:pt x="3504300" y="2815541"/>
                  <a:pt x="3335674" y="2754587"/>
                  <a:pt x="3105915" y="2769235"/>
                </a:cubicBezTo>
                <a:cubicBezTo>
                  <a:pt x="2876156" y="2783883"/>
                  <a:pt x="2733619" y="2751401"/>
                  <a:pt x="2595737" y="2769235"/>
                </a:cubicBezTo>
                <a:cubicBezTo>
                  <a:pt x="2457855" y="2787069"/>
                  <a:pt x="2151354" y="2750000"/>
                  <a:pt x="1934189" y="2769235"/>
                </a:cubicBezTo>
                <a:cubicBezTo>
                  <a:pt x="1717024" y="2788470"/>
                  <a:pt x="1507750" y="2715676"/>
                  <a:pt x="1373554" y="2769235"/>
                </a:cubicBezTo>
                <a:cubicBezTo>
                  <a:pt x="1239358" y="2822794"/>
                  <a:pt x="1068003" y="2728860"/>
                  <a:pt x="863377" y="2769235"/>
                </a:cubicBezTo>
                <a:cubicBezTo>
                  <a:pt x="658751" y="2809610"/>
                  <a:pt x="178688" y="2766203"/>
                  <a:pt x="0" y="2769235"/>
                </a:cubicBezTo>
                <a:cubicBezTo>
                  <a:pt x="-38482" y="2583573"/>
                  <a:pt x="25462" y="2475863"/>
                  <a:pt x="0" y="2270773"/>
                </a:cubicBezTo>
                <a:cubicBezTo>
                  <a:pt x="-25462" y="2065683"/>
                  <a:pt x="18880" y="1953571"/>
                  <a:pt x="0" y="1744618"/>
                </a:cubicBezTo>
                <a:cubicBezTo>
                  <a:pt x="-18880" y="1535666"/>
                  <a:pt x="68097" y="1450336"/>
                  <a:pt x="0" y="1163079"/>
                </a:cubicBezTo>
                <a:cubicBezTo>
                  <a:pt x="-68097" y="875822"/>
                  <a:pt x="58135" y="859800"/>
                  <a:pt x="0" y="664616"/>
                </a:cubicBezTo>
                <a:cubicBezTo>
                  <a:pt x="-58135" y="469432"/>
                  <a:pt x="12668" y="271556"/>
                  <a:pt x="0" y="0"/>
                </a:cubicBezTo>
                <a:close/>
              </a:path>
              <a:path w="5045710" h="2769235" stroke="0" extrusionOk="0">
                <a:moveTo>
                  <a:pt x="0" y="0"/>
                </a:moveTo>
                <a:cubicBezTo>
                  <a:pt x="189698" y="-66529"/>
                  <a:pt x="435736" y="58801"/>
                  <a:pt x="611092" y="0"/>
                </a:cubicBezTo>
                <a:cubicBezTo>
                  <a:pt x="786448" y="-58801"/>
                  <a:pt x="868008" y="17608"/>
                  <a:pt x="1121269" y="0"/>
                </a:cubicBezTo>
                <a:cubicBezTo>
                  <a:pt x="1374530" y="-17608"/>
                  <a:pt x="1412736" y="718"/>
                  <a:pt x="1580989" y="0"/>
                </a:cubicBezTo>
                <a:cubicBezTo>
                  <a:pt x="1749242" y="-718"/>
                  <a:pt x="2010937" y="39931"/>
                  <a:pt x="2242538" y="0"/>
                </a:cubicBezTo>
                <a:cubicBezTo>
                  <a:pt x="2474139" y="-39931"/>
                  <a:pt x="2474771" y="48410"/>
                  <a:pt x="2651801" y="0"/>
                </a:cubicBezTo>
                <a:cubicBezTo>
                  <a:pt x="2828831" y="-48410"/>
                  <a:pt x="2866521" y="46100"/>
                  <a:pt x="3061064" y="0"/>
                </a:cubicBezTo>
                <a:cubicBezTo>
                  <a:pt x="3255607" y="-46100"/>
                  <a:pt x="3301531" y="8758"/>
                  <a:pt x="3470327" y="0"/>
                </a:cubicBezTo>
                <a:cubicBezTo>
                  <a:pt x="3639123" y="-8758"/>
                  <a:pt x="3750497" y="36450"/>
                  <a:pt x="3879590" y="0"/>
                </a:cubicBezTo>
                <a:cubicBezTo>
                  <a:pt x="4008683" y="-36450"/>
                  <a:pt x="4125706" y="21250"/>
                  <a:pt x="4339311" y="0"/>
                </a:cubicBezTo>
                <a:cubicBezTo>
                  <a:pt x="4552916" y="-21250"/>
                  <a:pt x="4713910" y="73651"/>
                  <a:pt x="5045710" y="0"/>
                </a:cubicBezTo>
                <a:cubicBezTo>
                  <a:pt x="5082082" y="165243"/>
                  <a:pt x="5031677" y="303847"/>
                  <a:pt x="5045710" y="470770"/>
                </a:cubicBezTo>
                <a:cubicBezTo>
                  <a:pt x="5059743" y="637693"/>
                  <a:pt x="4994021" y="715105"/>
                  <a:pt x="5045710" y="941540"/>
                </a:cubicBezTo>
                <a:cubicBezTo>
                  <a:pt x="5097399" y="1167975"/>
                  <a:pt x="5018243" y="1191072"/>
                  <a:pt x="5045710" y="1412310"/>
                </a:cubicBezTo>
                <a:cubicBezTo>
                  <a:pt x="5073177" y="1633548"/>
                  <a:pt x="5043651" y="1710771"/>
                  <a:pt x="5045710" y="1966157"/>
                </a:cubicBezTo>
                <a:cubicBezTo>
                  <a:pt x="5047769" y="2221543"/>
                  <a:pt x="4978652" y="2404661"/>
                  <a:pt x="5045710" y="2769235"/>
                </a:cubicBezTo>
                <a:cubicBezTo>
                  <a:pt x="4919076" y="2828800"/>
                  <a:pt x="4730893" y="2727628"/>
                  <a:pt x="4434618" y="2769235"/>
                </a:cubicBezTo>
                <a:cubicBezTo>
                  <a:pt x="4138343" y="2810842"/>
                  <a:pt x="4150898" y="2736125"/>
                  <a:pt x="3873984" y="2769235"/>
                </a:cubicBezTo>
                <a:cubicBezTo>
                  <a:pt x="3597070" y="2802345"/>
                  <a:pt x="3627650" y="2730667"/>
                  <a:pt x="3464721" y="2769235"/>
                </a:cubicBezTo>
                <a:cubicBezTo>
                  <a:pt x="3301792" y="2807803"/>
                  <a:pt x="3220636" y="2736948"/>
                  <a:pt x="3055458" y="2769235"/>
                </a:cubicBezTo>
                <a:cubicBezTo>
                  <a:pt x="2890280" y="2801522"/>
                  <a:pt x="2718578" y="2719720"/>
                  <a:pt x="2595737" y="2769235"/>
                </a:cubicBezTo>
                <a:cubicBezTo>
                  <a:pt x="2472896" y="2818750"/>
                  <a:pt x="2299572" y="2714491"/>
                  <a:pt x="2085560" y="2769235"/>
                </a:cubicBezTo>
                <a:cubicBezTo>
                  <a:pt x="1871548" y="2823979"/>
                  <a:pt x="1795163" y="2727840"/>
                  <a:pt x="1676297" y="2769235"/>
                </a:cubicBezTo>
                <a:cubicBezTo>
                  <a:pt x="1557431" y="2810630"/>
                  <a:pt x="1388989" y="2760633"/>
                  <a:pt x="1115663" y="2769235"/>
                </a:cubicBezTo>
                <a:cubicBezTo>
                  <a:pt x="842337" y="2777837"/>
                  <a:pt x="775168" y="2768078"/>
                  <a:pt x="504571" y="2769235"/>
                </a:cubicBezTo>
                <a:cubicBezTo>
                  <a:pt x="233974" y="2770392"/>
                  <a:pt x="160160" y="2766775"/>
                  <a:pt x="0" y="2769235"/>
                </a:cubicBezTo>
                <a:cubicBezTo>
                  <a:pt x="-48480" y="2591457"/>
                  <a:pt x="2803" y="2440487"/>
                  <a:pt x="0" y="2298465"/>
                </a:cubicBezTo>
                <a:cubicBezTo>
                  <a:pt x="-2803" y="2156443"/>
                  <a:pt x="42847" y="1911410"/>
                  <a:pt x="0" y="1689233"/>
                </a:cubicBezTo>
                <a:cubicBezTo>
                  <a:pt x="-42847" y="1467056"/>
                  <a:pt x="40220" y="1350001"/>
                  <a:pt x="0" y="1190771"/>
                </a:cubicBezTo>
                <a:cubicBezTo>
                  <a:pt x="-40220" y="1031541"/>
                  <a:pt x="22676" y="752550"/>
                  <a:pt x="0" y="581539"/>
                </a:cubicBezTo>
                <a:cubicBezTo>
                  <a:pt x="-22676" y="410528"/>
                  <a:pt x="13410" y="123943"/>
                  <a:pt x="0" y="0"/>
                </a:cubicBezTo>
                <a:close/>
              </a:path>
            </a:pathLst>
          </a:custGeom>
          <a:ln>
            <a:solidFill>
              <a:schemeClr val="tx1"/>
            </a:solidFill>
          </a:ln>
        </p:spPr>
      </p:pic>
      <p:sp>
        <p:nvSpPr>
          <p:cNvPr id="11" name="TextBox 10">
            <a:extLst>
              <a:ext uri="{FF2B5EF4-FFF2-40B4-BE49-F238E27FC236}">
                <a16:creationId xmlns:a16="http://schemas.microsoft.com/office/drawing/2014/main" id="{E2EF872A-42A6-EAE2-FEC6-744C18C327E0}"/>
              </a:ext>
            </a:extLst>
          </p:cNvPr>
          <p:cNvSpPr txBox="1"/>
          <p:nvPr/>
        </p:nvSpPr>
        <p:spPr>
          <a:xfrm>
            <a:off x="6947647" y="5085372"/>
            <a:ext cx="1120588" cy="276999"/>
          </a:xfrm>
          <a:prstGeom prst="rect">
            <a:avLst/>
          </a:prstGeom>
          <a:noFill/>
        </p:spPr>
        <p:txBody>
          <a:bodyPr wrap="square">
            <a:spAutoFit/>
          </a:bodyPr>
          <a:lstStyle/>
          <a:p>
            <a:pPr algn="r"/>
            <a:r>
              <a:rPr lang="en-GB" sz="1200" u="sng" dirty="0" err="1">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7"/>
              </a:rPr>
              <a:t>Wiatr</a:t>
            </a:r>
            <a:r>
              <a:rPr lang="en-GB" sz="1200" u="sng" dirty="0">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7"/>
              </a:rPr>
              <a:t>, (2021)</a:t>
            </a:r>
            <a:r>
              <a:rPr lang="en-GB" sz="1200" dirty="0">
                <a:effectLst/>
                <a:latin typeface="Arial" panose="020B0604020202020204" pitchFamily="34" charset="0"/>
                <a:ea typeface="Times New Roman" panose="02020603050405020304" pitchFamily="18" charset="0"/>
                <a:cs typeface="Gautami" panose="020B0502040204020203" pitchFamily="34" charset="0"/>
              </a:rPr>
              <a:t>.</a:t>
            </a:r>
            <a:endParaRPr lang="en-GB" sz="1200" dirty="0"/>
          </a:p>
        </p:txBody>
      </p:sp>
      <p:graphicFrame>
        <p:nvGraphicFramePr>
          <p:cNvPr id="12" name="Diagram 11">
            <a:extLst>
              <a:ext uri="{FF2B5EF4-FFF2-40B4-BE49-F238E27FC236}">
                <a16:creationId xmlns:a16="http://schemas.microsoft.com/office/drawing/2014/main" id="{7B000C86-134D-C1B9-B662-7F0ED2EFA575}"/>
              </a:ext>
            </a:extLst>
          </p:cNvPr>
          <p:cNvGraphicFramePr/>
          <p:nvPr>
            <p:extLst>
              <p:ext uri="{D42A27DB-BD31-4B8C-83A1-F6EECF244321}">
                <p14:modId xmlns:p14="http://schemas.microsoft.com/office/powerpoint/2010/main" val="965735191"/>
              </p:ext>
            </p:extLst>
          </p:nvPr>
        </p:nvGraphicFramePr>
        <p:xfrm>
          <a:off x="3428998" y="5585994"/>
          <a:ext cx="4522695" cy="97437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TextBox 13">
            <a:extLst>
              <a:ext uri="{FF2B5EF4-FFF2-40B4-BE49-F238E27FC236}">
                <a16:creationId xmlns:a16="http://schemas.microsoft.com/office/drawing/2014/main" id="{39E51A03-584A-8CE3-8D75-AFB948A2515F}"/>
              </a:ext>
            </a:extLst>
          </p:cNvPr>
          <p:cNvSpPr txBox="1"/>
          <p:nvPr/>
        </p:nvSpPr>
        <p:spPr>
          <a:xfrm>
            <a:off x="4347882" y="6560372"/>
            <a:ext cx="3720353" cy="276999"/>
          </a:xfrm>
          <a:prstGeom prst="rect">
            <a:avLst/>
          </a:prstGeom>
          <a:noFill/>
        </p:spPr>
        <p:txBody>
          <a:bodyPr wrap="square">
            <a:spAutoFit/>
          </a:bodyPr>
          <a:lstStyle/>
          <a:p>
            <a:pPr algn="r"/>
            <a:r>
              <a:rPr lang="en-GB" sz="1200" dirty="0">
                <a:effectLst/>
                <a:latin typeface="Arial" panose="020B0604020202020204" pitchFamily="34" charset="0"/>
                <a:ea typeface="Times New Roman" panose="02020603050405020304" pitchFamily="18" charset="0"/>
                <a:cs typeface="Gautami" panose="020B0502040204020203" pitchFamily="34" charset="0"/>
              </a:rPr>
              <a:t>Source: based on </a:t>
            </a:r>
            <a:r>
              <a:rPr lang="en-GB" sz="1200" u="sng" dirty="0">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13"/>
              </a:rPr>
              <a:t>Mamatha and Lakshmi (2020)</a:t>
            </a:r>
            <a:endParaRPr lang="en-GB" sz="1200" dirty="0"/>
          </a:p>
        </p:txBody>
      </p:sp>
      <p:graphicFrame>
        <p:nvGraphicFramePr>
          <p:cNvPr id="15" name="Diagram 14">
            <a:extLst>
              <a:ext uri="{FF2B5EF4-FFF2-40B4-BE49-F238E27FC236}">
                <a16:creationId xmlns:a16="http://schemas.microsoft.com/office/drawing/2014/main" id="{DE4535D5-F034-172F-8945-AF6F0EC8E66E}"/>
              </a:ext>
            </a:extLst>
          </p:cNvPr>
          <p:cNvGraphicFramePr/>
          <p:nvPr>
            <p:extLst>
              <p:ext uri="{D42A27DB-BD31-4B8C-83A1-F6EECF244321}">
                <p14:modId xmlns:p14="http://schemas.microsoft.com/office/powerpoint/2010/main" val="608402184"/>
              </p:ext>
            </p:extLst>
          </p:nvPr>
        </p:nvGraphicFramePr>
        <p:xfrm>
          <a:off x="8068235" y="2641016"/>
          <a:ext cx="3639671" cy="92480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17" name="TextBox 16">
            <a:extLst>
              <a:ext uri="{FF2B5EF4-FFF2-40B4-BE49-F238E27FC236}">
                <a16:creationId xmlns:a16="http://schemas.microsoft.com/office/drawing/2014/main" id="{F5E33398-D775-E050-1554-02EC39D164FE}"/>
              </a:ext>
            </a:extLst>
          </p:cNvPr>
          <p:cNvSpPr txBox="1"/>
          <p:nvPr/>
        </p:nvSpPr>
        <p:spPr>
          <a:xfrm>
            <a:off x="9306978" y="3565820"/>
            <a:ext cx="2501153" cy="276999"/>
          </a:xfrm>
          <a:prstGeom prst="rect">
            <a:avLst/>
          </a:prstGeom>
          <a:noFill/>
        </p:spPr>
        <p:txBody>
          <a:bodyPr wrap="square">
            <a:spAutoFit/>
          </a:bodyPr>
          <a:lstStyle/>
          <a:p>
            <a:pPr algn="r"/>
            <a:r>
              <a:rPr lang="en-GB" sz="1200" dirty="0">
                <a:effectLst/>
                <a:latin typeface="Arial" panose="020B0604020202020204" pitchFamily="34" charset="0"/>
                <a:ea typeface="Times New Roman" panose="02020603050405020304" pitchFamily="18" charset="0"/>
                <a:cs typeface="Gautami" panose="020B0502040204020203" pitchFamily="34" charset="0"/>
              </a:rPr>
              <a:t>based on Locke &amp; Latham (1990)</a:t>
            </a:r>
            <a:endParaRPr lang="en-GB" sz="1200" dirty="0"/>
          </a:p>
        </p:txBody>
      </p:sp>
      <p:pic>
        <p:nvPicPr>
          <p:cNvPr id="18" name="Picture 17" descr="A picture containing text, font, screenshot, line&#10;&#10;Description automatically generated">
            <a:extLst>
              <a:ext uri="{FF2B5EF4-FFF2-40B4-BE49-F238E27FC236}">
                <a16:creationId xmlns:a16="http://schemas.microsoft.com/office/drawing/2014/main" id="{A4486333-6CB1-8150-5D2E-1F3205876685}"/>
              </a:ext>
            </a:extLst>
          </p:cNvPr>
          <p:cNvPicPr>
            <a:picLocks noChangeAspect="1"/>
          </p:cNvPicPr>
          <p:nvPr/>
        </p:nvPicPr>
        <p:blipFill>
          <a:blip r:embed="rId19"/>
          <a:stretch>
            <a:fillRect/>
          </a:stretch>
        </p:blipFill>
        <p:spPr>
          <a:xfrm>
            <a:off x="8068235" y="4251674"/>
            <a:ext cx="3659764" cy="887076"/>
          </a:xfrm>
          <a:custGeom>
            <a:avLst/>
            <a:gdLst>
              <a:gd name="connsiteX0" fmla="*/ 0 w 5045710"/>
              <a:gd name="connsiteY0" fmla="*/ 0 h 1223010"/>
              <a:gd name="connsiteX1" fmla="*/ 510177 w 5045710"/>
              <a:gd name="connsiteY1" fmla="*/ 0 h 1223010"/>
              <a:gd name="connsiteX2" fmla="*/ 1171726 w 5045710"/>
              <a:gd name="connsiteY2" fmla="*/ 0 h 1223010"/>
              <a:gd name="connsiteX3" fmla="*/ 1782818 w 5045710"/>
              <a:gd name="connsiteY3" fmla="*/ 0 h 1223010"/>
              <a:gd name="connsiteX4" fmla="*/ 2444366 w 5045710"/>
              <a:gd name="connsiteY4" fmla="*/ 0 h 1223010"/>
              <a:gd name="connsiteX5" fmla="*/ 2954544 w 5045710"/>
              <a:gd name="connsiteY5" fmla="*/ 0 h 1223010"/>
              <a:gd name="connsiteX6" fmla="*/ 3414264 w 5045710"/>
              <a:gd name="connsiteY6" fmla="*/ 0 h 1223010"/>
              <a:gd name="connsiteX7" fmla="*/ 3974898 w 5045710"/>
              <a:gd name="connsiteY7" fmla="*/ 0 h 1223010"/>
              <a:gd name="connsiteX8" fmla="*/ 4434618 w 5045710"/>
              <a:gd name="connsiteY8" fmla="*/ 0 h 1223010"/>
              <a:gd name="connsiteX9" fmla="*/ 5045710 w 5045710"/>
              <a:gd name="connsiteY9" fmla="*/ 0 h 1223010"/>
              <a:gd name="connsiteX10" fmla="*/ 5045710 w 5045710"/>
              <a:gd name="connsiteY10" fmla="*/ 407670 h 1223010"/>
              <a:gd name="connsiteX11" fmla="*/ 5045710 w 5045710"/>
              <a:gd name="connsiteY11" fmla="*/ 827570 h 1223010"/>
              <a:gd name="connsiteX12" fmla="*/ 5045710 w 5045710"/>
              <a:gd name="connsiteY12" fmla="*/ 1223010 h 1223010"/>
              <a:gd name="connsiteX13" fmla="*/ 4384161 w 5045710"/>
              <a:gd name="connsiteY13" fmla="*/ 1223010 h 1223010"/>
              <a:gd name="connsiteX14" fmla="*/ 3974898 w 5045710"/>
              <a:gd name="connsiteY14" fmla="*/ 1223010 h 1223010"/>
              <a:gd name="connsiteX15" fmla="*/ 3464721 w 5045710"/>
              <a:gd name="connsiteY15" fmla="*/ 1223010 h 1223010"/>
              <a:gd name="connsiteX16" fmla="*/ 2853629 w 5045710"/>
              <a:gd name="connsiteY16" fmla="*/ 1223010 h 1223010"/>
              <a:gd name="connsiteX17" fmla="*/ 2242538 w 5045710"/>
              <a:gd name="connsiteY17" fmla="*/ 1223010 h 1223010"/>
              <a:gd name="connsiteX18" fmla="*/ 1631446 w 5045710"/>
              <a:gd name="connsiteY18" fmla="*/ 1223010 h 1223010"/>
              <a:gd name="connsiteX19" fmla="*/ 1171726 w 5045710"/>
              <a:gd name="connsiteY19" fmla="*/ 1223010 h 1223010"/>
              <a:gd name="connsiteX20" fmla="*/ 611092 w 5045710"/>
              <a:gd name="connsiteY20" fmla="*/ 1223010 h 1223010"/>
              <a:gd name="connsiteX21" fmla="*/ 0 w 5045710"/>
              <a:gd name="connsiteY21" fmla="*/ 1223010 h 1223010"/>
              <a:gd name="connsiteX22" fmla="*/ 0 w 5045710"/>
              <a:gd name="connsiteY22" fmla="*/ 827570 h 1223010"/>
              <a:gd name="connsiteX23" fmla="*/ 0 w 5045710"/>
              <a:gd name="connsiteY23" fmla="*/ 432130 h 1223010"/>
              <a:gd name="connsiteX24" fmla="*/ 0 w 5045710"/>
              <a:gd name="connsiteY24" fmla="*/ 0 h 12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45710" h="1223010" fill="none" extrusionOk="0">
                <a:moveTo>
                  <a:pt x="0" y="0"/>
                </a:moveTo>
                <a:cubicBezTo>
                  <a:pt x="174699" y="-10920"/>
                  <a:pt x="399283" y="20144"/>
                  <a:pt x="510177" y="0"/>
                </a:cubicBezTo>
                <a:cubicBezTo>
                  <a:pt x="621071" y="-20144"/>
                  <a:pt x="1000582" y="22487"/>
                  <a:pt x="1171726" y="0"/>
                </a:cubicBezTo>
                <a:cubicBezTo>
                  <a:pt x="1342870" y="-22487"/>
                  <a:pt x="1542126" y="60579"/>
                  <a:pt x="1782818" y="0"/>
                </a:cubicBezTo>
                <a:cubicBezTo>
                  <a:pt x="2023510" y="-60579"/>
                  <a:pt x="2167579" y="38079"/>
                  <a:pt x="2444366" y="0"/>
                </a:cubicBezTo>
                <a:cubicBezTo>
                  <a:pt x="2721153" y="-38079"/>
                  <a:pt x="2826584" y="20612"/>
                  <a:pt x="2954544" y="0"/>
                </a:cubicBezTo>
                <a:cubicBezTo>
                  <a:pt x="3082504" y="-20612"/>
                  <a:pt x="3246890" y="44975"/>
                  <a:pt x="3414264" y="0"/>
                </a:cubicBezTo>
                <a:cubicBezTo>
                  <a:pt x="3581638" y="-44975"/>
                  <a:pt x="3795788" y="4519"/>
                  <a:pt x="3974898" y="0"/>
                </a:cubicBezTo>
                <a:cubicBezTo>
                  <a:pt x="4154008" y="-4519"/>
                  <a:pt x="4331061" y="20141"/>
                  <a:pt x="4434618" y="0"/>
                </a:cubicBezTo>
                <a:cubicBezTo>
                  <a:pt x="4538175" y="-20141"/>
                  <a:pt x="4828019" y="41058"/>
                  <a:pt x="5045710" y="0"/>
                </a:cubicBezTo>
                <a:cubicBezTo>
                  <a:pt x="5049694" y="181244"/>
                  <a:pt x="5018836" y="254813"/>
                  <a:pt x="5045710" y="407670"/>
                </a:cubicBezTo>
                <a:cubicBezTo>
                  <a:pt x="5072584" y="560527"/>
                  <a:pt x="5045302" y="725642"/>
                  <a:pt x="5045710" y="827570"/>
                </a:cubicBezTo>
                <a:cubicBezTo>
                  <a:pt x="5046118" y="929498"/>
                  <a:pt x="5014736" y="1082626"/>
                  <a:pt x="5045710" y="1223010"/>
                </a:cubicBezTo>
                <a:cubicBezTo>
                  <a:pt x="4767783" y="1277190"/>
                  <a:pt x="4521079" y="1160395"/>
                  <a:pt x="4384161" y="1223010"/>
                </a:cubicBezTo>
                <a:cubicBezTo>
                  <a:pt x="4247243" y="1285625"/>
                  <a:pt x="4176869" y="1210767"/>
                  <a:pt x="3974898" y="1223010"/>
                </a:cubicBezTo>
                <a:cubicBezTo>
                  <a:pt x="3772927" y="1235253"/>
                  <a:pt x="3687090" y="1169255"/>
                  <a:pt x="3464721" y="1223010"/>
                </a:cubicBezTo>
                <a:cubicBezTo>
                  <a:pt x="3242352" y="1276765"/>
                  <a:pt x="3118188" y="1166974"/>
                  <a:pt x="2853629" y="1223010"/>
                </a:cubicBezTo>
                <a:cubicBezTo>
                  <a:pt x="2589070" y="1279046"/>
                  <a:pt x="2417789" y="1167126"/>
                  <a:pt x="2242538" y="1223010"/>
                </a:cubicBezTo>
                <a:cubicBezTo>
                  <a:pt x="2067287" y="1278894"/>
                  <a:pt x="1906167" y="1160692"/>
                  <a:pt x="1631446" y="1223010"/>
                </a:cubicBezTo>
                <a:cubicBezTo>
                  <a:pt x="1356725" y="1285328"/>
                  <a:pt x="1296861" y="1221136"/>
                  <a:pt x="1171726" y="1223010"/>
                </a:cubicBezTo>
                <a:cubicBezTo>
                  <a:pt x="1046591" y="1224884"/>
                  <a:pt x="886036" y="1198670"/>
                  <a:pt x="611092" y="1223010"/>
                </a:cubicBezTo>
                <a:cubicBezTo>
                  <a:pt x="336148" y="1247350"/>
                  <a:pt x="244424" y="1190388"/>
                  <a:pt x="0" y="1223010"/>
                </a:cubicBezTo>
                <a:cubicBezTo>
                  <a:pt x="-46712" y="1117536"/>
                  <a:pt x="32185" y="973373"/>
                  <a:pt x="0" y="827570"/>
                </a:cubicBezTo>
                <a:cubicBezTo>
                  <a:pt x="-32185" y="681767"/>
                  <a:pt x="31874" y="610012"/>
                  <a:pt x="0" y="432130"/>
                </a:cubicBezTo>
                <a:cubicBezTo>
                  <a:pt x="-31874" y="254248"/>
                  <a:pt x="48282" y="88312"/>
                  <a:pt x="0" y="0"/>
                </a:cubicBezTo>
                <a:close/>
              </a:path>
              <a:path w="5045710" h="1223010" stroke="0" extrusionOk="0">
                <a:moveTo>
                  <a:pt x="0" y="0"/>
                </a:moveTo>
                <a:cubicBezTo>
                  <a:pt x="175328" y="-24816"/>
                  <a:pt x="258666" y="29888"/>
                  <a:pt x="459720" y="0"/>
                </a:cubicBezTo>
                <a:cubicBezTo>
                  <a:pt x="660774" y="-29888"/>
                  <a:pt x="807725" y="62123"/>
                  <a:pt x="1070812" y="0"/>
                </a:cubicBezTo>
                <a:cubicBezTo>
                  <a:pt x="1333899" y="-62123"/>
                  <a:pt x="1358820" y="52440"/>
                  <a:pt x="1530532" y="0"/>
                </a:cubicBezTo>
                <a:cubicBezTo>
                  <a:pt x="1702244" y="-52440"/>
                  <a:pt x="1777040" y="2669"/>
                  <a:pt x="1939795" y="0"/>
                </a:cubicBezTo>
                <a:cubicBezTo>
                  <a:pt x="2102550" y="-2669"/>
                  <a:pt x="2403405" y="69527"/>
                  <a:pt x="2601344" y="0"/>
                </a:cubicBezTo>
                <a:cubicBezTo>
                  <a:pt x="2799283" y="-69527"/>
                  <a:pt x="3049739" y="27122"/>
                  <a:pt x="3212435" y="0"/>
                </a:cubicBezTo>
                <a:cubicBezTo>
                  <a:pt x="3375131" y="-27122"/>
                  <a:pt x="3547341" y="16969"/>
                  <a:pt x="3773070" y="0"/>
                </a:cubicBezTo>
                <a:cubicBezTo>
                  <a:pt x="3998799" y="-16969"/>
                  <a:pt x="4014429" y="27290"/>
                  <a:pt x="4232790" y="0"/>
                </a:cubicBezTo>
                <a:cubicBezTo>
                  <a:pt x="4451151" y="-27290"/>
                  <a:pt x="4724525" y="43927"/>
                  <a:pt x="5045710" y="0"/>
                </a:cubicBezTo>
                <a:cubicBezTo>
                  <a:pt x="5050672" y="95315"/>
                  <a:pt x="5032453" y="291155"/>
                  <a:pt x="5045710" y="432130"/>
                </a:cubicBezTo>
                <a:cubicBezTo>
                  <a:pt x="5058967" y="573105"/>
                  <a:pt x="5011339" y="683636"/>
                  <a:pt x="5045710" y="803110"/>
                </a:cubicBezTo>
                <a:cubicBezTo>
                  <a:pt x="5080081" y="922584"/>
                  <a:pt x="5038327" y="1086970"/>
                  <a:pt x="5045710" y="1223010"/>
                </a:cubicBezTo>
                <a:cubicBezTo>
                  <a:pt x="4910922" y="1268007"/>
                  <a:pt x="4719912" y="1196750"/>
                  <a:pt x="4636447" y="1223010"/>
                </a:cubicBezTo>
                <a:cubicBezTo>
                  <a:pt x="4552982" y="1249270"/>
                  <a:pt x="4313160" y="1196738"/>
                  <a:pt x="4126270" y="1223010"/>
                </a:cubicBezTo>
                <a:cubicBezTo>
                  <a:pt x="3939380" y="1249282"/>
                  <a:pt x="3854667" y="1222230"/>
                  <a:pt x="3666549" y="1223010"/>
                </a:cubicBezTo>
                <a:cubicBezTo>
                  <a:pt x="3478431" y="1223790"/>
                  <a:pt x="3397371" y="1199132"/>
                  <a:pt x="3206829" y="1223010"/>
                </a:cubicBezTo>
                <a:cubicBezTo>
                  <a:pt x="3016287" y="1246888"/>
                  <a:pt x="2909206" y="1197770"/>
                  <a:pt x="2747109" y="1223010"/>
                </a:cubicBezTo>
                <a:cubicBezTo>
                  <a:pt x="2585012" y="1248250"/>
                  <a:pt x="2429669" y="1181653"/>
                  <a:pt x="2186474" y="1223010"/>
                </a:cubicBezTo>
                <a:cubicBezTo>
                  <a:pt x="1943279" y="1264367"/>
                  <a:pt x="1782458" y="1163276"/>
                  <a:pt x="1524926" y="1223010"/>
                </a:cubicBezTo>
                <a:cubicBezTo>
                  <a:pt x="1267394" y="1282744"/>
                  <a:pt x="1206642" y="1179923"/>
                  <a:pt x="1065205" y="1223010"/>
                </a:cubicBezTo>
                <a:cubicBezTo>
                  <a:pt x="923768" y="1266097"/>
                  <a:pt x="475052" y="1161022"/>
                  <a:pt x="0" y="1223010"/>
                </a:cubicBezTo>
                <a:cubicBezTo>
                  <a:pt x="-17775" y="1071346"/>
                  <a:pt x="4443" y="977129"/>
                  <a:pt x="0" y="790880"/>
                </a:cubicBezTo>
                <a:cubicBezTo>
                  <a:pt x="-4443" y="604631"/>
                  <a:pt x="45065" y="461870"/>
                  <a:pt x="0" y="370980"/>
                </a:cubicBezTo>
                <a:cubicBezTo>
                  <a:pt x="-45065" y="280090"/>
                  <a:pt x="10121" y="82154"/>
                  <a:pt x="0" y="0"/>
                </a:cubicBezTo>
                <a:close/>
              </a:path>
            </a:pathLst>
          </a:custGeom>
          <a:ln>
            <a:solidFill>
              <a:schemeClr val="tx1"/>
            </a:solidFill>
          </a:ln>
        </p:spPr>
      </p:pic>
      <p:sp>
        <p:nvSpPr>
          <p:cNvPr id="20" name="TextBox 19">
            <a:extLst>
              <a:ext uri="{FF2B5EF4-FFF2-40B4-BE49-F238E27FC236}">
                <a16:creationId xmlns:a16="http://schemas.microsoft.com/office/drawing/2014/main" id="{D36A1E5B-40FB-6998-9BCA-9789D9C34561}"/>
              </a:ext>
            </a:extLst>
          </p:cNvPr>
          <p:cNvSpPr txBox="1"/>
          <p:nvPr/>
        </p:nvSpPr>
        <p:spPr>
          <a:xfrm>
            <a:off x="10557556" y="5112061"/>
            <a:ext cx="1286986" cy="276999"/>
          </a:xfrm>
          <a:prstGeom prst="rect">
            <a:avLst/>
          </a:prstGeom>
          <a:noFill/>
        </p:spPr>
        <p:txBody>
          <a:bodyPr wrap="square">
            <a:spAutoFit/>
          </a:bodyPr>
          <a:lstStyle/>
          <a:p>
            <a:pPr algn="r"/>
            <a:r>
              <a:rPr lang="en-GB" sz="1200" u="sng" dirty="0">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20"/>
              </a:rPr>
              <a:t>Gupta, (2017)</a:t>
            </a:r>
            <a:endParaRPr lang="en-GB" sz="1200" dirty="0"/>
          </a:p>
        </p:txBody>
      </p:sp>
      <p:pic>
        <p:nvPicPr>
          <p:cNvPr id="21" name="Picture 20" descr="A screenshot of a computer&#10;&#10;Description automatically generated with low confidence">
            <a:extLst>
              <a:ext uri="{FF2B5EF4-FFF2-40B4-BE49-F238E27FC236}">
                <a16:creationId xmlns:a16="http://schemas.microsoft.com/office/drawing/2014/main" id="{212436F3-AFEA-1743-3A30-0BA4192560C2}"/>
              </a:ext>
            </a:extLst>
          </p:cNvPr>
          <p:cNvPicPr>
            <a:picLocks noChangeAspect="1"/>
          </p:cNvPicPr>
          <p:nvPr/>
        </p:nvPicPr>
        <p:blipFill>
          <a:blip r:embed="rId21"/>
          <a:stretch>
            <a:fillRect/>
          </a:stretch>
        </p:blipFill>
        <p:spPr>
          <a:xfrm>
            <a:off x="8480836" y="5598266"/>
            <a:ext cx="2805728" cy="950753"/>
          </a:xfrm>
          <a:custGeom>
            <a:avLst/>
            <a:gdLst>
              <a:gd name="connsiteX0" fmla="*/ 0 w 3101391"/>
              <a:gd name="connsiteY0" fmla="*/ 0 h 1051491"/>
              <a:gd name="connsiteX1" fmla="*/ 516899 w 3101391"/>
              <a:gd name="connsiteY1" fmla="*/ 0 h 1051491"/>
              <a:gd name="connsiteX2" fmla="*/ 940755 w 3101391"/>
              <a:gd name="connsiteY2" fmla="*/ 0 h 1051491"/>
              <a:gd name="connsiteX3" fmla="*/ 1488668 w 3101391"/>
              <a:gd name="connsiteY3" fmla="*/ 0 h 1051491"/>
              <a:gd name="connsiteX4" fmla="*/ 1912524 w 3101391"/>
              <a:gd name="connsiteY4" fmla="*/ 0 h 1051491"/>
              <a:gd name="connsiteX5" fmla="*/ 2398409 w 3101391"/>
              <a:gd name="connsiteY5" fmla="*/ 0 h 1051491"/>
              <a:gd name="connsiteX6" fmla="*/ 3101391 w 3101391"/>
              <a:gd name="connsiteY6" fmla="*/ 0 h 1051491"/>
              <a:gd name="connsiteX7" fmla="*/ 3101391 w 3101391"/>
              <a:gd name="connsiteY7" fmla="*/ 504716 h 1051491"/>
              <a:gd name="connsiteX8" fmla="*/ 3101391 w 3101391"/>
              <a:gd name="connsiteY8" fmla="*/ 1051491 h 1051491"/>
              <a:gd name="connsiteX9" fmla="*/ 2522465 w 3101391"/>
              <a:gd name="connsiteY9" fmla="*/ 1051491 h 1051491"/>
              <a:gd name="connsiteX10" fmla="*/ 2036580 w 3101391"/>
              <a:gd name="connsiteY10" fmla="*/ 1051491 h 1051491"/>
              <a:gd name="connsiteX11" fmla="*/ 1550696 w 3101391"/>
              <a:gd name="connsiteY11" fmla="*/ 1051491 h 1051491"/>
              <a:gd name="connsiteX12" fmla="*/ 1033797 w 3101391"/>
              <a:gd name="connsiteY12" fmla="*/ 1051491 h 1051491"/>
              <a:gd name="connsiteX13" fmla="*/ 609940 w 3101391"/>
              <a:gd name="connsiteY13" fmla="*/ 1051491 h 1051491"/>
              <a:gd name="connsiteX14" fmla="*/ 0 w 3101391"/>
              <a:gd name="connsiteY14" fmla="*/ 1051491 h 1051491"/>
              <a:gd name="connsiteX15" fmla="*/ 0 w 3101391"/>
              <a:gd name="connsiteY15" fmla="*/ 504716 h 1051491"/>
              <a:gd name="connsiteX16" fmla="*/ 0 w 3101391"/>
              <a:gd name="connsiteY16" fmla="*/ 0 h 1051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1391" h="1051491" fill="none" extrusionOk="0">
                <a:moveTo>
                  <a:pt x="0" y="0"/>
                </a:moveTo>
                <a:cubicBezTo>
                  <a:pt x="252106" y="-57205"/>
                  <a:pt x="310758" y="48195"/>
                  <a:pt x="516899" y="0"/>
                </a:cubicBezTo>
                <a:cubicBezTo>
                  <a:pt x="723040" y="-48195"/>
                  <a:pt x="744984" y="16876"/>
                  <a:pt x="940755" y="0"/>
                </a:cubicBezTo>
                <a:cubicBezTo>
                  <a:pt x="1136526" y="-16876"/>
                  <a:pt x="1251666" y="11597"/>
                  <a:pt x="1488668" y="0"/>
                </a:cubicBezTo>
                <a:cubicBezTo>
                  <a:pt x="1725670" y="-11597"/>
                  <a:pt x="1750273" y="16993"/>
                  <a:pt x="1912524" y="0"/>
                </a:cubicBezTo>
                <a:cubicBezTo>
                  <a:pt x="2074775" y="-16993"/>
                  <a:pt x="2256661" y="52680"/>
                  <a:pt x="2398409" y="0"/>
                </a:cubicBezTo>
                <a:cubicBezTo>
                  <a:pt x="2540157" y="-52680"/>
                  <a:pt x="2938354" y="1574"/>
                  <a:pt x="3101391" y="0"/>
                </a:cubicBezTo>
                <a:cubicBezTo>
                  <a:pt x="3152372" y="201232"/>
                  <a:pt x="3092746" y="354128"/>
                  <a:pt x="3101391" y="504716"/>
                </a:cubicBezTo>
                <a:cubicBezTo>
                  <a:pt x="3110036" y="655304"/>
                  <a:pt x="3096182" y="811523"/>
                  <a:pt x="3101391" y="1051491"/>
                </a:cubicBezTo>
                <a:cubicBezTo>
                  <a:pt x="2915436" y="1068864"/>
                  <a:pt x="2761687" y="999626"/>
                  <a:pt x="2522465" y="1051491"/>
                </a:cubicBezTo>
                <a:cubicBezTo>
                  <a:pt x="2283243" y="1103356"/>
                  <a:pt x="2172659" y="1047904"/>
                  <a:pt x="2036580" y="1051491"/>
                </a:cubicBezTo>
                <a:cubicBezTo>
                  <a:pt x="1900502" y="1055078"/>
                  <a:pt x="1653509" y="1011764"/>
                  <a:pt x="1550696" y="1051491"/>
                </a:cubicBezTo>
                <a:cubicBezTo>
                  <a:pt x="1447883" y="1091218"/>
                  <a:pt x="1220054" y="990001"/>
                  <a:pt x="1033797" y="1051491"/>
                </a:cubicBezTo>
                <a:cubicBezTo>
                  <a:pt x="847540" y="1112981"/>
                  <a:pt x="762500" y="1003952"/>
                  <a:pt x="609940" y="1051491"/>
                </a:cubicBezTo>
                <a:cubicBezTo>
                  <a:pt x="457380" y="1099030"/>
                  <a:pt x="185900" y="1019688"/>
                  <a:pt x="0" y="1051491"/>
                </a:cubicBezTo>
                <a:cubicBezTo>
                  <a:pt x="-31478" y="791002"/>
                  <a:pt x="53080" y="647677"/>
                  <a:pt x="0" y="504716"/>
                </a:cubicBezTo>
                <a:cubicBezTo>
                  <a:pt x="-53080" y="361756"/>
                  <a:pt x="36910" y="231516"/>
                  <a:pt x="0" y="0"/>
                </a:cubicBezTo>
                <a:close/>
              </a:path>
              <a:path w="3101391" h="1051491" stroke="0" extrusionOk="0">
                <a:moveTo>
                  <a:pt x="0" y="0"/>
                </a:moveTo>
                <a:cubicBezTo>
                  <a:pt x="126682" y="-36210"/>
                  <a:pt x="459499" y="38686"/>
                  <a:pt x="578926" y="0"/>
                </a:cubicBezTo>
                <a:cubicBezTo>
                  <a:pt x="698353" y="-38686"/>
                  <a:pt x="890204" y="10731"/>
                  <a:pt x="1002783" y="0"/>
                </a:cubicBezTo>
                <a:cubicBezTo>
                  <a:pt x="1115362" y="-10731"/>
                  <a:pt x="1234065" y="30045"/>
                  <a:pt x="1426640" y="0"/>
                </a:cubicBezTo>
                <a:cubicBezTo>
                  <a:pt x="1619215" y="-30045"/>
                  <a:pt x="1703069" y="42364"/>
                  <a:pt x="1850497" y="0"/>
                </a:cubicBezTo>
                <a:cubicBezTo>
                  <a:pt x="1997925" y="-42364"/>
                  <a:pt x="2217027" y="9857"/>
                  <a:pt x="2398409" y="0"/>
                </a:cubicBezTo>
                <a:cubicBezTo>
                  <a:pt x="2579791" y="-9857"/>
                  <a:pt x="2894374" y="51988"/>
                  <a:pt x="3101391" y="0"/>
                </a:cubicBezTo>
                <a:cubicBezTo>
                  <a:pt x="3147379" y="183764"/>
                  <a:pt x="3081068" y="373469"/>
                  <a:pt x="3101391" y="504716"/>
                </a:cubicBezTo>
                <a:cubicBezTo>
                  <a:pt x="3121714" y="635963"/>
                  <a:pt x="3090873" y="876346"/>
                  <a:pt x="3101391" y="1051491"/>
                </a:cubicBezTo>
                <a:cubicBezTo>
                  <a:pt x="2930703" y="1113694"/>
                  <a:pt x="2693163" y="1035865"/>
                  <a:pt x="2522465" y="1051491"/>
                </a:cubicBezTo>
                <a:cubicBezTo>
                  <a:pt x="2351767" y="1067117"/>
                  <a:pt x="2185081" y="1048885"/>
                  <a:pt x="2036580" y="1051491"/>
                </a:cubicBezTo>
                <a:cubicBezTo>
                  <a:pt x="1888079" y="1054097"/>
                  <a:pt x="1655276" y="1024865"/>
                  <a:pt x="1519682" y="1051491"/>
                </a:cubicBezTo>
                <a:cubicBezTo>
                  <a:pt x="1384088" y="1078117"/>
                  <a:pt x="1162268" y="1034020"/>
                  <a:pt x="971769" y="1051491"/>
                </a:cubicBezTo>
                <a:cubicBezTo>
                  <a:pt x="781270" y="1068962"/>
                  <a:pt x="461116" y="1019577"/>
                  <a:pt x="0" y="1051491"/>
                </a:cubicBezTo>
                <a:cubicBezTo>
                  <a:pt x="-13822" y="798064"/>
                  <a:pt x="34580" y="748266"/>
                  <a:pt x="0" y="536260"/>
                </a:cubicBezTo>
                <a:cubicBezTo>
                  <a:pt x="-34580" y="324254"/>
                  <a:pt x="38837" y="109884"/>
                  <a:pt x="0" y="0"/>
                </a:cubicBezTo>
                <a:close/>
              </a:path>
            </a:pathLst>
          </a:custGeom>
          <a:ln>
            <a:solidFill>
              <a:schemeClr val="tx1"/>
            </a:solidFill>
          </a:ln>
        </p:spPr>
      </p:pic>
      <p:sp>
        <p:nvSpPr>
          <p:cNvPr id="23" name="TextBox 22">
            <a:extLst>
              <a:ext uri="{FF2B5EF4-FFF2-40B4-BE49-F238E27FC236}">
                <a16:creationId xmlns:a16="http://schemas.microsoft.com/office/drawing/2014/main" id="{0E24ADB0-3784-9F78-FDBF-3DA5C9223ED6}"/>
              </a:ext>
            </a:extLst>
          </p:cNvPr>
          <p:cNvSpPr txBox="1"/>
          <p:nvPr/>
        </p:nvSpPr>
        <p:spPr>
          <a:xfrm>
            <a:off x="9928408" y="6519802"/>
            <a:ext cx="1461247" cy="276999"/>
          </a:xfrm>
          <a:prstGeom prst="rect">
            <a:avLst/>
          </a:prstGeom>
          <a:noFill/>
        </p:spPr>
        <p:txBody>
          <a:bodyPr wrap="square">
            <a:spAutoFit/>
          </a:bodyPr>
          <a:lstStyle/>
          <a:p>
            <a:pPr algn="r"/>
            <a:r>
              <a:rPr lang="en-GB" sz="1200" u="sng" dirty="0">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22"/>
              </a:rPr>
              <a:t>Joyce </a:t>
            </a:r>
            <a:r>
              <a:rPr lang="en-GB" sz="1200" i="1" u="sng" dirty="0">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22"/>
              </a:rPr>
              <a:t>et al.,</a:t>
            </a:r>
            <a:r>
              <a:rPr lang="en-GB" sz="1200" u="sng" dirty="0">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22"/>
              </a:rPr>
              <a:t> 2010</a:t>
            </a:r>
            <a:endParaRPr lang="en-GB" sz="1200" dirty="0"/>
          </a:p>
        </p:txBody>
      </p:sp>
      <p:pic>
        <p:nvPicPr>
          <p:cNvPr id="3" name="Picture 2">
            <a:extLst>
              <a:ext uri="{FF2B5EF4-FFF2-40B4-BE49-F238E27FC236}">
                <a16:creationId xmlns:a16="http://schemas.microsoft.com/office/drawing/2014/main" id="{8EE87740-56A6-F555-1FDE-2675E5008E7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723418" y="125327"/>
            <a:ext cx="1468582" cy="42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070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36B45-9258-5FFB-F8C7-8A4F70675FF3}"/>
              </a:ext>
            </a:extLst>
          </p:cNvPr>
          <p:cNvSpPr>
            <a:spLocks noGrp="1"/>
          </p:cNvSpPr>
          <p:nvPr>
            <p:ph type="title"/>
          </p:nvPr>
        </p:nvSpPr>
        <p:spPr/>
        <p:txBody>
          <a:bodyPr>
            <a:normAutofit/>
          </a:bodyPr>
          <a:lstStyle/>
          <a:p>
            <a:r>
              <a:rPr lang="en-US" sz="2400" dirty="0">
                <a:solidFill>
                  <a:srgbClr val="C00000"/>
                </a:solidFill>
                <a:effectLst>
                  <a:outerShdw blurRad="38100" dist="38100" dir="2700000" algn="tl">
                    <a:srgbClr val="000000">
                      <a:alpha val="43137"/>
                    </a:srgbClr>
                  </a:outerShdw>
                </a:effectLst>
              </a:rPr>
              <a:t>Thematic Analysis for Secondary Data: Insights &amp; Rationale</a:t>
            </a:r>
            <a:endParaRPr lang="en-GB" sz="2400" dirty="0">
              <a:solidFill>
                <a:srgbClr val="C00000"/>
              </a:solidFill>
              <a:effectLst>
                <a:outerShdw blurRad="38100" dist="38100" dir="2700000" algn="tl">
                  <a:srgbClr val="000000">
                    <a:alpha val="43137"/>
                  </a:srgbClr>
                </a:outerShdw>
              </a:effectLst>
            </a:endParaRPr>
          </a:p>
        </p:txBody>
      </p:sp>
      <p:graphicFrame>
        <p:nvGraphicFramePr>
          <p:cNvPr id="4" name="Diagram 3">
            <a:extLst>
              <a:ext uri="{FF2B5EF4-FFF2-40B4-BE49-F238E27FC236}">
                <a16:creationId xmlns:a16="http://schemas.microsoft.com/office/drawing/2014/main" id="{A8D98305-8503-6FFF-F087-C0DDDDD9E23A}"/>
              </a:ext>
            </a:extLst>
          </p:cNvPr>
          <p:cNvGraphicFramePr/>
          <p:nvPr>
            <p:extLst>
              <p:ext uri="{D42A27DB-BD31-4B8C-83A1-F6EECF244321}">
                <p14:modId xmlns:p14="http://schemas.microsoft.com/office/powerpoint/2010/main" val="686815811"/>
              </p:ext>
            </p:extLst>
          </p:nvPr>
        </p:nvGraphicFramePr>
        <p:xfrm>
          <a:off x="3370729" y="1728216"/>
          <a:ext cx="8292353" cy="4903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BB47E09-FEED-6896-1ACA-D71CDDC2EC0C}"/>
              </a:ext>
            </a:extLst>
          </p:cNvPr>
          <p:cNvSpPr txBox="1"/>
          <p:nvPr/>
        </p:nvSpPr>
        <p:spPr>
          <a:xfrm>
            <a:off x="8830235" y="6032361"/>
            <a:ext cx="2832847" cy="276999"/>
          </a:xfrm>
          <a:prstGeom prst="rect">
            <a:avLst/>
          </a:prstGeom>
          <a:noFill/>
        </p:spPr>
        <p:txBody>
          <a:bodyPr wrap="square">
            <a:spAutoFit/>
          </a:bodyPr>
          <a:lstStyle/>
          <a:p>
            <a:pPr algn="r"/>
            <a:r>
              <a:rPr lang="en-GB" sz="1200" dirty="0"/>
              <a:t>Based on </a:t>
            </a:r>
            <a:r>
              <a:rPr lang="en-GB" sz="1200" dirty="0">
                <a:hlinkClick r:id="rId7"/>
              </a:rPr>
              <a:t>Braun and Clarke (2006</a:t>
            </a:r>
            <a:r>
              <a:rPr lang="en-GB" sz="1200" dirty="0"/>
              <a:t>)</a:t>
            </a:r>
          </a:p>
        </p:txBody>
      </p:sp>
      <p:pic>
        <p:nvPicPr>
          <p:cNvPr id="7" name="Picture 6" descr="A black silhouette of a person&#10;&#10;Description automatically generated">
            <a:extLst>
              <a:ext uri="{FF2B5EF4-FFF2-40B4-BE49-F238E27FC236}">
                <a16:creationId xmlns:a16="http://schemas.microsoft.com/office/drawing/2014/main" id="{5C93F1CC-D612-B30F-1A78-F3A8991A6F6A}"/>
              </a:ext>
            </a:extLst>
          </p:cNvPr>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0" y="3424250"/>
            <a:ext cx="3429000" cy="3429000"/>
          </a:xfrm>
          <a:prstGeom prst="rect">
            <a:avLst/>
          </a:prstGeom>
        </p:spPr>
      </p:pic>
      <p:pic>
        <p:nvPicPr>
          <p:cNvPr id="3" name="Picture 2">
            <a:extLst>
              <a:ext uri="{FF2B5EF4-FFF2-40B4-BE49-F238E27FC236}">
                <a16:creationId xmlns:a16="http://schemas.microsoft.com/office/drawing/2014/main" id="{668C6F31-7730-F9FB-7086-6B6345630A5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23418" y="125327"/>
            <a:ext cx="1468582" cy="42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551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7529-4A75-52E0-514F-8CEF0F972755}"/>
              </a:ext>
            </a:extLst>
          </p:cNvPr>
          <p:cNvSpPr>
            <a:spLocks noGrp="1"/>
          </p:cNvSpPr>
          <p:nvPr>
            <p:ph type="title"/>
          </p:nvPr>
        </p:nvSpPr>
        <p:spPr>
          <a:xfrm>
            <a:off x="523897" y="238759"/>
            <a:ext cx="10168128" cy="458515"/>
          </a:xfrm>
        </p:spPr>
        <p:txBody>
          <a:bodyPr>
            <a:normAutofit/>
          </a:bodyPr>
          <a:lstStyle/>
          <a:p>
            <a:r>
              <a:rPr lang="en-US" sz="2400" dirty="0">
                <a:solidFill>
                  <a:srgbClr val="C00000"/>
                </a:solidFill>
                <a:effectLst>
                  <a:outerShdw blurRad="38100" dist="38100" dir="2700000" algn="tl">
                    <a:srgbClr val="000000">
                      <a:alpha val="43137"/>
                    </a:srgbClr>
                  </a:outerShdw>
                </a:effectLst>
              </a:rPr>
              <a:t>Thematic Analysis: Reward Management Evolution</a:t>
            </a:r>
            <a:endParaRPr lang="en-GB" sz="2400" dirty="0">
              <a:solidFill>
                <a:srgbClr val="C00000"/>
              </a:solidFill>
              <a:effectLst>
                <a:outerShdw blurRad="38100" dist="38100" dir="2700000" algn="tl">
                  <a:srgbClr val="000000">
                    <a:alpha val="43137"/>
                  </a:srgbClr>
                </a:outerShdw>
              </a:effectLst>
            </a:endParaRPr>
          </a:p>
        </p:txBody>
      </p:sp>
      <p:pic>
        <p:nvPicPr>
          <p:cNvPr id="4" name="Picture 3" descr="A black silhouette of a person&#10;&#10;Description automatically generated">
            <a:extLst>
              <a:ext uri="{FF2B5EF4-FFF2-40B4-BE49-F238E27FC236}">
                <a16:creationId xmlns:a16="http://schemas.microsoft.com/office/drawing/2014/main" id="{F8A01B68-FDBB-DC0B-12FA-1CBA739DFB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3424250"/>
            <a:ext cx="3429000" cy="3429000"/>
          </a:xfrm>
          <a:prstGeom prst="rect">
            <a:avLst/>
          </a:prstGeom>
        </p:spPr>
      </p:pic>
      <p:graphicFrame>
        <p:nvGraphicFramePr>
          <p:cNvPr id="5" name="Table 4">
            <a:extLst>
              <a:ext uri="{FF2B5EF4-FFF2-40B4-BE49-F238E27FC236}">
                <a16:creationId xmlns:a16="http://schemas.microsoft.com/office/drawing/2014/main" id="{5F5D152F-B315-5C84-43DB-285C818E72AC}"/>
              </a:ext>
            </a:extLst>
          </p:cNvPr>
          <p:cNvGraphicFramePr>
            <a:graphicFrameLocks noGrp="1"/>
          </p:cNvGraphicFramePr>
          <p:nvPr>
            <p:extLst>
              <p:ext uri="{D42A27DB-BD31-4B8C-83A1-F6EECF244321}">
                <p14:modId xmlns:p14="http://schemas.microsoft.com/office/powerpoint/2010/main" val="2805200778"/>
              </p:ext>
            </p:extLst>
          </p:nvPr>
        </p:nvGraphicFramePr>
        <p:xfrm>
          <a:off x="843867" y="803649"/>
          <a:ext cx="8067051" cy="1795735"/>
        </p:xfrm>
        <a:graphic>
          <a:graphicData uri="http://schemas.openxmlformats.org/drawingml/2006/table">
            <a:tbl>
              <a:tblPr>
                <a:tableStyleId>{616DA210-FB5B-4158-B5E0-FEB733F419BA}</a:tableStyleId>
              </a:tblPr>
              <a:tblGrid>
                <a:gridCol w="1865463">
                  <a:extLst>
                    <a:ext uri="{9D8B030D-6E8A-4147-A177-3AD203B41FA5}">
                      <a16:colId xmlns:a16="http://schemas.microsoft.com/office/drawing/2014/main" val="4015396975"/>
                    </a:ext>
                  </a:extLst>
                </a:gridCol>
                <a:gridCol w="6201588">
                  <a:extLst>
                    <a:ext uri="{9D8B030D-6E8A-4147-A177-3AD203B41FA5}">
                      <a16:colId xmlns:a16="http://schemas.microsoft.com/office/drawing/2014/main" val="1702580429"/>
                    </a:ext>
                  </a:extLst>
                </a:gridCol>
              </a:tblGrid>
              <a:tr h="204733">
                <a:tc>
                  <a:txBody>
                    <a:bodyPr/>
                    <a:lstStyle/>
                    <a:p>
                      <a:pPr algn="ctr" fontAlgn="b"/>
                      <a:r>
                        <a:rPr lang="en-GB" sz="1000" b="1" dirty="0">
                          <a:solidFill>
                            <a:srgbClr val="C00000"/>
                          </a:solidFill>
                          <a:effectLst/>
                        </a:rPr>
                        <a:t>Thematic Analysis Stages</a:t>
                      </a:r>
                    </a:p>
                  </a:txBody>
                  <a:tcPr marL="53065" marR="53065" marT="26533" marB="26533" anchor="b"/>
                </a:tc>
                <a:tc>
                  <a:txBody>
                    <a:bodyPr/>
                    <a:lstStyle/>
                    <a:p>
                      <a:pPr algn="ctr" fontAlgn="b"/>
                      <a:r>
                        <a:rPr lang="en-GB" sz="1000" b="1" dirty="0">
                          <a:solidFill>
                            <a:srgbClr val="C00000"/>
                          </a:solidFill>
                          <a:effectLst/>
                        </a:rPr>
                        <a:t>Applied Context</a:t>
                      </a:r>
                    </a:p>
                  </a:txBody>
                  <a:tcPr marL="53065" marR="53065" marT="26533" marB="26533" anchor="b"/>
                </a:tc>
                <a:extLst>
                  <a:ext uri="{0D108BD9-81ED-4DB2-BD59-A6C34878D82A}">
                    <a16:rowId xmlns:a16="http://schemas.microsoft.com/office/drawing/2014/main" val="1749914704"/>
                  </a:ext>
                </a:extLst>
              </a:tr>
              <a:tr h="223875">
                <a:tc>
                  <a:txBody>
                    <a:bodyPr/>
                    <a:lstStyle/>
                    <a:p>
                      <a:pPr fontAlgn="base"/>
                      <a:r>
                        <a:rPr lang="en-GB" sz="1000" b="1" dirty="0">
                          <a:solidFill>
                            <a:srgbClr val="C00000"/>
                          </a:solidFill>
                          <a:effectLst/>
                        </a:rPr>
                        <a:t>Familiarisation</a:t>
                      </a:r>
                      <a:endParaRPr lang="en-GB" sz="1000" dirty="0">
                        <a:solidFill>
                          <a:srgbClr val="C00000"/>
                        </a:solidFill>
                        <a:effectLst/>
                      </a:endParaRPr>
                    </a:p>
                  </a:txBody>
                  <a:tcPr marL="53065" marR="53065" marT="26533" marB="26533" anchor="ctr"/>
                </a:tc>
                <a:tc>
                  <a:txBody>
                    <a:bodyPr/>
                    <a:lstStyle/>
                    <a:p>
                      <a:pPr fontAlgn="base"/>
                      <a:r>
                        <a:rPr lang="en-US" sz="1000">
                          <a:effectLst/>
                        </a:rPr>
                        <a:t>Examined literature trajectory from pre-COVID-19, during, and post-COVID-19.</a:t>
                      </a:r>
                    </a:p>
                  </a:txBody>
                  <a:tcPr marL="53065" marR="53065" marT="26533" marB="26533" anchor="ctr"/>
                </a:tc>
                <a:extLst>
                  <a:ext uri="{0D108BD9-81ED-4DB2-BD59-A6C34878D82A}">
                    <a16:rowId xmlns:a16="http://schemas.microsoft.com/office/drawing/2014/main" val="174579498"/>
                  </a:ext>
                </a:extLst>
              </a:tr>
              <a:tr h="356589">
                <a:tc>
                  <a:txBody>
                    <a:bodyPr/>
                    <a:lstStyle/>
                    <a:p>
                      <a:pPr fontAlgn="base"/>
                      <a:r>
                        <a:rPr lang="en-GB" sz="1000" b="1" dirty="0">
                          <a:solidFill>
                            <a:srgbClr val="C00000"/>
                          </a:solidFill>
                          <a:effectLst/>
                        </a:rPr>
                        <a:t>Coding</a:t>
                      </a:r>
                      <a:endParaRPr lang="en-GB" sz="1000" dirty="0">
                        <a:solidFill>
                          <a:srgbClr val="C00000"/>
                        </a:solidFill>
                        <a:effectLst/>
                      </a:endParaRPr>
                    </a:p>
                  </a:txBody>
                  <a:tcPr marL="53065" marR="53065" marT="26533" marB="26533" anchor="ctr"/>
                </a:tc>
                <a:tc>
                  <a:txBody>
                    <a:bodyPr/>
                    <a:lstStyle/>
                    <a:p>
                      <a:pPr fontAlgn="base"/>
                      <a:r>
                        <a:rPr lang="en-US" sz="1000">
                          <a:effectLst/>
                        </a:rPr>
                        <a:t>Identified pivotal points such as workplace norms, remote work dynamics, and employee needs.</a:t>
                      </a:r>
                    </a:p>
                  </a:txBody>
                  <a:tcPr marL="53065" marR="53065" marT="26533" marB="26533" anchor="ctr"/>
                </a:tc>
                <a:extLst>
                  <a:ext uri="{0D108BD9-81ED-4DB2-BD59-A6C34878D82A}">
                    <a16:rowId xmlns:a16="http://schemas.microsoft.com/office/drawing/2014/main" val="3703628490"/>
                  </a:ext>
                </a:extLst>
              </a:tr>
              <a:tr h="223875">
                <a:tc>
                  <a:txBody>
                    <a:bodyPr/>
                    <a:lstStyle/>
                    <a:p>
                      <a:pPr fontAlgn="base"/>
                      <a:r>
                        <a:rPr lang="en-GB" sz="1000" b="1" dirty="0">
                          <a:solidFill>
                            <a:srgbClr val="C00000"/>
                          </a:solidFill>
                          <a:effectLst/>
                        </a:rPr>
                        <a:t>Theme Formation</a:t>
                      </a:r>
                      <a:endParaRPr lang="en-GB" sz="1000" dirty="0">
                        <a:solidFill>
                          <a:srgbClr val="C00000"/>
                        </a:solidFill>
                        <a:effectLst/>
                      </a:endParaRPr>
                    </a:p>
                  </a:txBody>
                  <a:tcPr marL="53065" marR="53065" marT="26533" marB="26533" anchor="ctr"/>
                </a:tc>
                <a:tc>
                  <a:txBody>
                    <a:bodyPr/>
                    <a:lstStyle/>
                    <a:p>
                      <a:pPr fontAlgn="base"/>
                      <a:r>
                        <a:rPr lang="en-US" sz="1000">
                          <a:effectLst/>
                        </a:rPr>
                        <a:t>Historical changes, Pre-COVID-19 norms, COVID-19 impact, Post-COVID-19 expectations.</a:t>
                      </a:r>
                    </a:p>
                  </a:txBody>
                  <a:tcPr marL="53065" marR="53065" marT="26533" marB="26533" anchor="ctr"/>
                </a:tc>
                <a:extLst>
                  <a:ext uri="{0D108BD9-81ED-4DB2-BD59-A6C34878D82A}">
                    <a16:rowId xmlns:a16="http://schemas.microsoft.com/office/drawing/2014/main" val="2175930762"/>
                  </a:ext>
                </a:extLst>
              </a:tr>
              <a:tr h="223875">
                <a:tc>
                  <a:txBody>
                    <a:bodyPr/>
                    <a:lstStyle/>
                    <a:p>
                      <a:pPr fontAlgn="base"/>
                      <a:r>
                        <a:rPr lang="en-GB" sz="1000" b="1" dirty="0">
                          <a:solidFill>
                            <a:srgbClr val="C00000"/>
                          </a:solidFill>
                          <a:effectLst/>
                        </a:rPr>
                        <a:t>Theme Review</a:t>
                      </a:r>
                      <a:endParaRPr lang="en-GB" sz="1000" dirty="0">
                        <a:solidFill>
                          <a:srgbClr val="C00000"/>
                        </a:solidFill>
                        <a:effectLst/>
                      </a:endParaRPr>
                    </a:p>
                  </a:txBody>
                  <a:tcPr marL="53065" marR="53065" marT="26533" marB="26533" anchor="ctr"/>
                </a:tc>
                <a:tc>
                  <a:txBody>
                    <a:bodyPr/>
                    <a:lstStyle/>
                    <a:p>
                      <a:pPr fontAlgn="base"/>
                      <a:r>
                        <a:rPr lang="en-GB" sz="1000">
                          <a:effectLst/>
                        </a:rPr>
                        <a:t>Analysed literature gaps; reward strategies' implications and adaptations.</a:t>
                      </a:r>
                    </a:p>
                  </a:txBody>
                  <a:tcPr marL="53065" marR="53065" marT="26533" marB="26533" anchor="ctr"/>
                </a:tc>
                <a:extLst>
                  <a:ext uri="{0D108BD9-81ED-4DB2-BD59-A6C34878D82A}">
                    <a16:rowId xmlns:a16="http://schemas.microsoft.com/office/drawing/2014/main" val="3548957012"/>
                  </a:ext>
                </a:extLst>
              </a:tr>
              <a:tr h="356589">
                <a:tc>
                  <a:txBody>
                    <a:bodyPr/>
                    <a:lstStyle/>
                    <a:p>
                      <a:pPr fontAlgn="base"/>
                      <a:r>
                        <a:rPr lang="en-GB" sz="1000" b="1" dirty="0">
                          <a:solidFill>
                            <a:srgbClr val="C00000"/>
                          </a:solidFill>
                          <a:effectLst/>
                        </a:rPr>
                        <a:t>Advantages</a:t>
                      </a:r>
                      <a:endParaRPr lang="en-GB" sz="1000" dirty="0">
                        <a:solidFill>
                          <a:srgbClr val="C00000"/>
                        </a:solidFill>
                        <a:effectLst/>
                      </a:endParaRPr>
                    </a:p>
                  </a:txBody>
                  <a:tcPr marL="53065" marR="53065" marT="26533" marB="26533" anchor="ctr"/>
                </a:tc>
                <a:tc>
                  <a:txBody>
                    <a:bodyPr/>
                    <a:lstStyle/>
                    <a:p>
                      <a:pPr fontAlgn="base"/>
                      <a:r>
                        <a:rPr lang="en-US" sz="1000">
                          <a:effectLst/>
                        </a:rPr>
                        <a:t>Comprehensive view of reward strategy shifts; based on various theories (Maslow, Vroom, Herzberg).</a:t>
                      </a:r>
                    </a:p>
                  </a:txBody>
                  <a:tcPr marL="53065" marR="53065" marT="26533" marB="26533" anchor="ctr"/>
                </a:tc>
                <a:extLst>
                  <a:ext uri="{0D108BD9-81ED-4DB2-BD59-A6C34878D82A}">
                    <a16:rowId xmlns:a16="http://schemas.microsoft.com/office/drawing/2014/main" val="2553375997"/>
                  </a:ext>
                </a:extLst>
              </a:tr>
              <a:tr h="204733">
                <a:tc>
                  <a:txBody>
                    <a:bodyPr/>
                    <a:lstStyle/>
                    <a:p>
                      <a:pPr fontAlgn="base"/>
                      <a:r>
                        <a:rPr lang="en-GB" sz="1000" b="1" dirty="0">
                          <a:solidFill>
                            <a:srgbClr val="C00000"/>
                          </a:solidFill>
                          <a:effectLst/>
                        </a:rPr>
                        <a:t>Consideration</a:t>
                      </a:r>
                      <a:endParaRPr lang="en-GB" sz="1000" dirty="0">
                        <a:solidFill>
                          <a:srgbClr val="C00000"/>
                        </a:solidFill>
                        <a:effectLst/>
                      </a:endParaRPr>
                    </a:p>
                  </a:txBody>
                  <a:tcPr marL="53065" marR="53065" marT="26533" marB="26533" anchor="ctr"/>
                </a:tc>
                <a:tc>
                  <a:txBody>
                    <a:bodyPr/>
                    <a:lstStyle/>
                    <a:p>
                      <a:pPr fontAlgn="base"/>
                      <a:r>
                        <a:rPr lang="en-US" sz="1000" dirty="0">
                          <a:effectLst/>
                        </a:rPr>
                        <a:t>Pre-existing biases; scope limitation to women working remotely in India.</a:t>
                      </a:r>
                    </a:p>
                  </a:txBody>
                  <a:tcPr marL="53065" marR="53065" marT="26533" marB="26533" anchor="ctr"/>
                </a:tc>
                <a:extLst>
                  <a:ext uri="{0D108BD9-81ED-4DB2-BD59-A6C34878D82A}">
                    <a16:rowId xmlns:a16="http://schemas.microsoft.com/office/drawing/2014/main" val="3296536216"/>
                  </a:ext>
                </a:extLst>
              </a:tr>
            </a:tbl>
          </a:graphicData>
        </a:graphic>
      </p:graphicFrame>
      <p:sp>
        <p:nvSpPr>
          <p:cNvPr id="7" name="TextBox 6">
            <a:extLst>
              <a:ext uri="{FF2B5EF4-FFF2-40B4-BE49-F238E27FC236}">
                <a16:creationId xmlns:a16="http://schemas.microsoft.com/office/drawing/2014/main" id="{D9F1F67E-A2B7-E96C-A861-508BE1523CB9}"/>
              </a:ext>
            </a:extLst>
          </p:cNvPr>
          <p:cNvSpPr txBox="1"/>
          <p:nvPr/>
        </p:nvSpPr>
        <p:spPr>
          <a:xfrm>
            <a:off x="9018494" y="806352"/>
            <a:ext cx="2644588" cy="161582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100" b="1" i="0" dirty="0">
                <a:effectLst/>
                <a:latin typeface="Söhne"/>
              </a:rPr>
              <a:t>Table Implications:</a:t>
            </a:r>
            <a:r>
              <a:rPr lang="en-US" sz="1100" b="0" i="0" dirty="0">
                <a:solidFill>
                  <a:srgbClr val="374151"/>
                </a:solidFill>
                <a:effectLst/>
                <a:latin typeface="Söhne"/>
              </a:rPr>
              <a:t> findings implied a pressing need for ensuring job security and health benefits</a:t>
            </a:r>
            <a:r>
              <a:rPr lang="en-US" sz="1100" b="0" i="0" dirty="0">
                <a:solidFill>
                  <a:srgbClr val="374151"/>
                </a:solidFill>
                <a:effectLst/>
                <a:latin typeface="Söhne"/>
                <a:hlinkClick r:id="rId3"/>
              </a:rPr>
              <a:t>. Hedstrom and Munoz's (2021</a:t>
            </a:r>
            <a:r>
              <a:rPr lang="en-US" sz="1100" b="0" i="0" dirty="0">
                <a:solidFill>
                  <a:srgbClr val="374151"/>
                </a:solidFill>
                <a:effectLst/>
                <a:latin typeface="Söhne"/>
              </a:rPr>
              <a:t>) research stressed the imperative of offering meaningful work and development opportunities. Lastly, insights recommended restructuring reward systems to encompass flexible work setups and work-life balance.</a:t>
            </a:r>
            <a:endParaRPr lang="en-GB" sz="1100" dirty="0"/>
          </a:p>
        </p:txBody>
      </p:sp>
      <p:sp>
        <p:nvSpPr>
          <p:cNvPr id="9" name="TextBox 8">
            <a:extLst>
              <a:ext uri="{FF2B5EF4-FFF2-40B4-BE49-F238E27FC236}">
                <a16:creationId xmlns:a16="http://schemas.microsoft.com/office/drawing/2014/main" id="{1DD33B17-8F86-469E-7BC1-46511B544A49}"/>
              </a:ext>
            </a:extLst>
          </p:cNvPr>
          <p:cNvSpPr txBox="1"/>
          <p:nvPr/>
        </p:nvSpPr>
        <p:spPr>
          <a:xfrm>
            <a:off x="4607859" y="2738859"/>
            <a:ext cx="7055223" cy="3539430"/>
          </a:xfrm>
          <a:prstGeom prst="rect">
            <a:avLst/>
          </a:prstGeom>
          <a:noFill/>
        </p:spPr>
        <p:txBody>
          <a:bodyPr wrap="square">
            <a:spAutoFit/>
          </a:bodyPr>
          <a:lstStyle/>
          <a:p>
            <a:pPr algn="l"/>
            <a:r>
              <a:rPr lang="en-US" sz="1400" b="1" i="0" dirty="0">
                <a:solidFill>
                  <a:srgbClr val="C00000"/>
                </a:solidFill>
                <a:effectLst/>
                <a:latin typeface="Söhne"/>
              </a:rPr>
              <a:t>Pre-COVID-19</a:t>
            </a:r>
            <a:r>
              <a:rPr lang="en-US" sz="1400" b="1" i="0" dirty="0">
                <a:solidFill>
                  <a:srgbClr val="374151"/>
                </a:solidFill>
                <a:effectLst/>
                <a:latin typeface="Söhne"/>
              </a:rPr>
              <a:t>:</a:t>
            </a:r>
            <a:r>
              <a:rPr lang="en-US" sz="1400" b="0" i="0" dirty="0">
                <a:solidFill>
                  <a:srgbClr val="374151"/>
                </a:solidFill>
                <a:effectLst/>
                <a:latin typeface="Söhne"/>
              </a:rPr>
              <a:t> detailed how traditional norms governed reward strategies for remotely-working Indian women, with limited flexibility and a focus on office-centric work</a:t>
            </a:r>
            <a:r>
              <a:rPr lang="en-US" sz="1400" b="0" i="0" dirty="0">
                <a:solidFill>
                  <a:srgbClr val="374151"/>
                </a:solidFill>
                <a:effectLst/>
                <a:latin typeface="Söhne"/>
                <a:hlinkClick r:id="rId4"/>
              </a:rPr>
              <a:t>. Cardon &amp; Patel (2020</a:t>
            </a:r>
            <a:r>
              <a:rPr lang="en-US" sz="1400" b="0" i="0" dirty="0">
                <a:solidFill>
                  <a:srgbClr val="374151"/>
                </a:solidFill>
                <a:effectLst/>
                <a:latin typeface="Söhne"/>
              </a:rPr>
              <a:t>) highlighted that while competitive salaries and bonuses met physiological needs, there were challenges like the gender wage gap and limited career advancement, which could deter higher-order needs fulfilment.</a:t>
            </a:r>
          </a:p>
          <a:p>
            <a:pPr algn="l"/>
            <a:endParaRPr lang="en-US" sz="1400" b="0" i="0" dirty="0">
              <a:solidFill>
                <a:srgbClr val="374151"/>
              </a:solidFill>
              <a:effectLst/>
              <a:latin typeface="Söhne"/>
            </a:endParaRPr>
          </a:p>
          <a:p>
            <a:pPr algn="l"/>
            <a:r>
              <a:rPr lang="en-US" sz="1400" b="1" i="0" dirty="0">
                <a:solidFill>
                  <a:srgbClr val="C00000"/>
                </a:solidFill>
                <a:effectLst/>
                <a:latin typeface="Söhne"/>
              </a:rPr>
              <a:t>COVID-19 Impact:</a:t>
            </a:r>
            <a:r>
              <a:rPr lang="en-US" sz="1400" b="0" i="0" dirty="0">
                <a:solidFill>
                  <a:srgbClr val="374151"/>
                </a:solidFill>
                <a:effectLst/>
                <a:latin typeface="Söhne"/>
              </a:rPr>
              <a:t> acknowledged the pandemic as a catalyst for change in reward strategies, shifting expectations and preferences of remotely-working women in India</a:t>
            </a:r>
            <a:r>
              <a:rPr lang="en-US" sz="1400" b="0" i="0" dirty="0">
                <a:solidFill>
                  <a:srgbClr val="374151"/>
                </a:solidFill>
                <a:effectLst/>
                <a:latin typeface="Söhne"/>
                <a:hlinkClick r:id="rId5"/>
              </a:rPr>
              <a:t>. </a:t>
            </a:r>
            <a:r>
              <a:rPr lang="en-US" sz="1400" b="0" i="0" dirty="0" err="1">
                <a:solidFill>
                  <a:srgbClr val="374151"/>
                </a:solidFill>
                <a:effectLst/>
                <a:latin typeface="Söhne"/>
                <a:hlinkClick r:id="rId5"/>
              </a:rPr>
              <a:t>Sangarandeniya</a:t>
            </a:r>
            <a:r>
              <a:rPr lang="en-US" sz="1400" b="0" i="0" dirty="0">
                <a:solidFill>
                  <a:srgbClr val="374151"/>
                </a:solidFill>
                <a:effectLst/>
                <a:latin typeface="Söhne"/>
                <a:hlinkClick r:id="rId5"/>
              </a:rPr>
              <a:t> &amp; Ranasinghe (2020)</a:t>
            </a:r>
            <a:r>
              <a:rPr lang="en-US" sz="1400" b="0" i="0" dirty="0">
                <a:solidFill>
                  <a:srgbClr val="374151"/>
                </a:solidFill>
                <a:effectLst/>
                <a:latin typeface="Söhne"/>
              </a:rPr>
              <a:t> found a growing preference for rewards such as flexible working hours, while spotlighted the rise of job security's importance due to economic instability.</a:t>
            </a:r>
          </a:p>
          <a:p>
            <a:pPr algn="l"/>
            <a:endParaRPr lang="en-US" sz="1400" b="0" i="0" dirty="0">
              <a:solidFill>
                <a:srgbClr val="374151"/>
              </a:solidFill>
              <a:effectLst/>
              <a:latin typeface="Söhne"/>
            </a:endParaRPr>
          </a:p>
          <a:p>
            <a:pPr algn="l"/>
            <a:r>
              <a:rPr lang="en-US" sz="1400" b="1" i="0" dirty="0">
                <a:solidFill>
                  <a:srgbClr val="C00000"/>
                </a:solidFill>
                <a:effectLst/>
                <a:latin typeface="Söhne"/>
              </a:rPr>
              <a:t>Post-COVID-19:</a:t>
            </a:r>
            <a:r>
              <a:rPr lang="en-US" sz="1400" b="0" i="0" dirty="0">
                <a:solidFill>
                  <a:srgbClr val="374151"/>
                </a:solidFill>
                <a:effectLst/>
                <a:latin typeface="Söhne"/>
              </a:rPr>
              <a:t> The balance between Herzberg's intrinsic motivators and extrinsic elements shifted, as observed by with an increased focus on job security. Yet</a:t>
            </a:r>
            <a:r>
              <a:rPr lang="en-US" sz="1400" b="0" i="0" dirty="0">
                <a:solidFill>
                  <a:srgbClr val="374151"/>
                </a:solidFill>
                <a:effectLst/>
                <a:latin typeface="Söhne"/>
                <a:hlinkClick r:id="rId3"/>
              </a:rPr>
              <a:t>, Hedstrom and Munoz (2021) </a:t>
            </a:r>
            <a:r>
              <a:rPr lang="en-US" sz="1400" b="0" i="0" dirty="0">
                <a:solidFill>
                  <a:srgbClr val="374151"/>
                </a:solidFill>
                <a:effectLst/>
                <a:latin typeface="Söhne"/>
              </a:rPr>
              <a:t>noted the heightened significance of professional development and meaningful work. </a:t>
            </a:r>
            <a:r>
              <a:rPr lang="en-GB" sz="1400" b="0" i="0" dirty="0">
                <a:solidFill>
                  <a:srgbClr val="374151"/>
                </a:solidFill>
                <a:effectLst/>
                <a:latin typeface="Söhne"/>
              </a:rPr>
              <a:t>emphasised</a:t>
            </a:r>
            <a:r>
              <a:rPr lang="en-US" sz="1400" b="0" i="0" dirty="0">
                <a:solidFill>
                  <a:srgbClr val="374151"/>
                </a:solidFill>
                <a:effectLst/>
                <a:latin typeface="Söhne"/>
              </a:rPr>
              <a:t> the redefined reward perspective, though the longevity of these changes post-COVID-19 remained uncertain.</a:t>
            </a:r>
          </a:p>
        </p:txBody>
      </p:sp>
      <p:sp>
        <p:nvSpPr>
          <p:cNvPr id="12" name="Callout: Bent Line with Border and Accent Bar 11">
            <a:extLst>
              <a:ext uri="{FF2B5EF4-FFF2-40B4-BE49-F238E27FC236}">
                <a16:creationId xmlns:a16="http://schemas.microsoft.com/office/drawing/2014/main" id="{C36E6564-020D-ED1E-D4C0-2DC32DF093AC}"/>
              </a:ext>
            </a:extLst>
          </p:cNvPr>
          <p:cNvSpPr/>
          <p:nvPr/>
        </p:nvSpPr>
        <p:spPr>
          <a:xfrm>
            <a:off x="843867" y="2705759"/>
            <a:ext cx="3647451" cy="907017"/>
          </a:xfrm>
          <a:prstGeom prst="accentBorderCallout2">
            <a:avLst>
              <a:gd name="adj1" fmla="val 18750"/>
              <a:gd name="adj2" fmla="val -8333"/>
              <a:gd name="adj3" fmla="val 18750"/>
              <a:gd name="adj4" fmla="val -16667"/>
              <a:gd name="adj5" fmla="val 144949"/>
              <a:gd name="adj6" fmla="val 2981"/>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000" dirty="0">
                <a:latin typeface="Arial Narrow" panose="020B0606020202030204" pitchFamily="34" charset="0"/>
              </a:rPr>
              <a:t>In addressing RO-1 (To examine the historical changes in organisational reward management strategies), the research discerned the historical evolution of reward management strategies for Indian women working remotely, marking significant shifts from the pre-COVID era through to the post-COVID landscape.</a:t>
            </a:r>
          </a:p>
        </p:txBody>
      </p:sp>
      <p:pic>
        <p:nvPicPr>
          <p:cNvPr id="3" name="Picture 2">
            <a:extLst>
              <a:ext uri="{FF2B5EF4-FFF2-40B4-BE49-F238E27FC236}">
                <a16:creationId xmlns:a16="http://schemas.microsoft.com/office/drawing/2014/main" id="{959BD2EB-2A03-488D-A9DB-0A83E92840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23418" y="125327"/>
            <a:ext cx="1468582" cy="42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169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2C5FB-F1B0-1C58-AC6B-9B6D140DC3E0}"/>
              </a:ext>
            </a:extLst>
          </p:cNvPr>
          <p:cNvSpPr>
            <a:spLocks noGrp="1"/>
          </p:cNvSpPr>
          <p:nvPr>
            <p:ph type="title"/>
          </p:nvPr>
        </p:nvSpPr>
        <p:spPr/>
        <p:txBody>
          <a:bodyPr>
            <a:normAutofit/>
          </a:bodyPr>
          <a:lstStyle/>
          <a:p>
            <a:r>
              <a:rPr lang="en-US" sz="2400" dirty="0">
                <a:solidFill>
                  <a:srgbClr val="C00000"/>
                </a:solidFill>
                <a:effectLst>
                  <a:outerShdw blurRad="38100" dist="38100" dir="2700000" algn="tl">
                    <a:srgbClr val="000000">
                      <a:alpha val="43137"/>
                    </a:srgbClr>
                  </a:outerShdw>
                </a:effectLst>
              </a:rPr>
              <a:t>Thematic Analysis: Impact of COVID-19</a:t>
            </a:r>
            <a:endParaRPr lang="en-GB" sz="2400" dirty="0">
              <a:solidFill>
                <a:srgbClr val="C00000"/>
              </a:solidFill>
              <a:effectLst>
                <a:outerShdw blurRad="38100" dist="38100" dir="2700000" algn="tl">
                  <a:srgbClr val="000000">
                    <a:alpha val="43137"/>
                  </a:srgbClr>
                </a:outerShdw>
              </a:effectLst>
            </a:endParaRPr>
          </a:p>
        </p:txBody>
      </p:sp>
      <p:graphicFrame>
        <p:nvGraphicFramePr>
          <p:cNvPr id="4" name="Diagram 3">
            <a:extLst>
              <a:ext uri="{FF2B5EF4-FFF2-40B4-BE49-F238E27FC236}">
                <a16:creationId xmlns:a16="http://schemas.microsoft.com/office/drawing/2014/main" id="{75728D68-B809-70D3-A978-AAB5C6C6AC5B}"/>
              </a:ext>
            </a:extLst>
          </p:cNvPr>
          <p:cNvGraphicFramePr/>
          <p:nvPr>
            <p:extLst>
              <p:ext uri="{D42A27DB-BD31-4B8C-83A1-F6EECF244321}">
                <p14:modId xmlns:p14="http://schemas.microsoft.com/office/powerpoint/2010/main" val="1214733551"/>
              </p:ext>
            </p:extLst>
          </p:nvPr>
        </p:nvGraphicFramePr>
        <p:xfrm>
          <a:off x="5620871" y="932329"/>
          <a:ext cx="6481482" cy="5806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black silhouette of a person&#10;&#10;Description automatically generated">
            <a:extLst>
              <a:ext uri="{FF2B5EF4-FFF2-40B4-BE49-F238E27FC236}">
                <a16:creationId xmlns:a16="http://schemas.microsoft.com/office/drawing/2014/main" id="{A1F1E855-FA1E-209C-B104-8712BBD3FF2D}"/>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0" y="3424250"/>
            <a:ext cx="3429000" cy="3429000"/>
          </a:xfrm>
          <a:prstGeom prst="rect">
            <a:avLst/>
          </a:prstGeom>
        </p:spPr>
      </p:pic>
      <p:sp>
        <p:nvSpPr>
          <p:cNvPr id="6" name="Callout: Double Bent Line with Border and Accent Bar 5">
            <a:extLst>
              <a:ext uri="{FF2B5EF4-FFF2-40B4-BE49-F238E27FC236}">
                <a16:creationId xmlns:a16="http://schemas.microsoft.com/office/drawing/2014/main" id="{921BAEC3-7ED4-E7E9-C33F-0C93FC60A9FE}"/>
              </a:ext>
            </a:extLst>
          </p:cNvPr>
          <p:cNvSpPr/>
          <p:nvPr/>
        </p:nvSpPr>
        <p:spPr>
          <a:xfrm>
            <a:off x="908304" y="1431600"/>
            <a:ext cx="4087906" cy="2009203"/>
          </a:xfrm>
          <a:prstGeom prst="accentBorderCallout3">
            <a:avLst>
              <a:gd name="adj1" fmla="val 18750"/>
              <a:gd name="adj2" fmla="val -8333"/>
              <a:gd name="adj3" fmla="val 18750"/>
              <a:gd name="adj4" fmla="val -16667"/>
              <a:gd name="adj5" fmla="val 100000"/>
              <a:gd name="adj6" fmla="val -16667"/>
              <a:gd name="adj7" fmla="val 122333"/>
              <a:gd name="adj8" fmla="val -833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b="0" i="0" dirty="0">
                <a:solidFill>
                  <a:srgbClr val="374151"/>
                </a:solidFill>
                <a:effectLst/>
                <a:latin typeface="Arial Narrow" panose="020B0606020202030204" pitchFamily="34" charset="0"/>
              </a:rPr>
              <a:t>My research illuminated the profound influence of COVID-19 on reward management strategies, underscoring shifts in remote work dynamics, evolving employee needs, and the pivotal role of technology for remotely-working women in India.</a:t>
            </a:r>
            <a:endParaRPr lang="en-GB" dirty="0">
              <a:latin typeface="Arial Narrow" panose="020B0606020202030204" pitchFamily="34" charset="0"/>
            </a:endParaRPr>
          </a:p>
        </p:txBody>
      </p:sp>
      <p:pic>
        <p:nvPicPr>
          <p:cNvPr id="3" name="Picture 2">
            <a:extLst>
              <a:ext uri="{FF2B5EF4-FFF2-40B4-BE49-F238E27FC236}">
                <a16:creationId xmlns:a16="http://schemas.microsoft.com/office/drawing/2014/main" id="{DEAAF124-E929-2963-A28D-1027081A2E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23418" y="125327"/>
            <a:ext cx="1468582" cy="4233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7EE1157-57D4-DF5F-7334-221AA8BE2963}"/>
              </a:ext>
            </a:extLst>
          </p:cNvPr>
          <p:cNvSpPr txBox="1"/>
          <p:nvPr/>
        </p:nvSpPr>
        <p:spPr>
          <a:xfrm>
            <a:off x="7331077" y="842659"/>
            <a:ext cx="6144490" cy="261610"/>
          </a:xfrm>
          <a:prstGeom prst="rect">
            <a:avLst/>
          </a:prstGeom>
          <a:noFill/>
        </p:spPr>
        <p:txBody>
          <a:bodyPr wrap="square">
            <a:spAutoFit/>
          </a:bodyPr>
          <a:lstStyle/>
          <a:p>
            <a:r>
              <a:rPr lang="en-US" sz="1100" dirty="0"/>
              <a:t>Figure 2</a:t>
            </a:r>
          </a:p>
        </p:txBody>
      </p:sp>
    </p:spTree>
    <p:extLst>
      <p:ext uri="{BB962C8B-B14F-4D97-AF65-F5344CB8AC3E}">
        <p14:creationId xmlns:p14="http://schemas.microsoft.com/office/powerpoint/2010/main" val="73371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F131-8540-0D55-77A4-84A2792908F4}"/>
              </a:ext>
            </a:extLst>
          </p:cNvPr>
          <p:cNvSpPr>
            <a:spLocks noGrp="1"/>
          </p:cNvSpPr>
          <p:nvPr>
            <p:ph type="title"/>
          </p:nvPr>
        </p:nvSpPr>
        <p:spPr/>
        <p:txBody>
          <a:bodyPr>
            <a:normAutofit/>
          </a:bodyPr>
          <a:lstStyle/>
          <a:p>
            <a:r>
              <a:rPr lang="en-US" sz="2400" dirty="0">
                <a:solidFill>
                  <a:srgbClr val="C00000"/>
                </a:solidFill>
                <a:effectLst>
                  <a:outerShdw blurRad="38100" dist="38100" dir="2700000" algn="tl">
                    <a:srgbClr val="000000">
                      <a:alpha val="43137"/>
                    </a:srgbClr>
                  </a:outerShdw>
                </a:effectLst>
              </a:rPr>
              <a:t>Thematic Analysis: Post-COVID Reward Strategies</a:t>
            </a:r>
            <a:endParaRPr lang="en-GB" sz="2400" dirty="0">
              <a:solidFill>
                <a:srgbClr val="C00000"/>
              </a:solidFill>
              <a:effectLst>
                <a:outerShdw blurRad="38100" dist="38100" dir="2700000" algn="tl">
                  <a:srgbClr val="000000">
                    <a:alpha val="43137"/>
                  </a:srgbClr>
                </a:outerShdw>
              </a:effectLst>
            </a:endParaRPr>
          </a:p>
        </p:txBody>
      </p:sp>
      <p:pic>
        <p:nvPicPr>
          <p:cNvPr id="4" name="Picture 3" descr="A black silhouette of a person&#10;&#10;Description automatically generated">
            <a:extLst>
              <a:ext uri="{FF2B5EF4-FFF2-40B4-BE49-F238E27FC236}">
                <a16:creationId xmlns:a16="http://schemas.microsoft.com/office/drawing/2014/main" id="{4B3D4B1A-AC1F-CDB0-B3EF-F31DE6E1B99E}"/>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3424250"/>
            <a:ext cx="3429000" cy="3429000"/>
          </a:xfrm>
          <a:prstGeom prst="rect">
            <a:avLst/>
          </a:prstGeom>
        </p:spPr>
      </p:pic>
      <p:graphicFrame>
        <p:nvGraphicFramePr>
          <p:cNvPr id="5" name="Diagram 4">
            <a:extLst>
              <a:ext uri="{FF2B5EF4-FFF2-40B4-BE49-F238E27FC236}">
                <a16:creationId xmlns:a16="http://schemas.microsoft.com/office/drawing/2014/main" id="{C142CD1A-B786-9A88-6791-2F999727A62E}"/>
              </a:ext>
            </a:extLst>
          </p:cNvPr>
          <p:cNvGraphicFramePr/>
          <p:nvPr>
            <p:extLst>
              <p:ext uri="{D42A27DB-BD31-4B8C-83A1-F6EECF244321}">
                <p14:modId xmlns:p14="http://schemas.microsoft.com/office/powerpoint/2010/main" val="98504568"/>
              </p:ext>
            </p:extLst>
          </p:nvPr>
        </p:nvGraphicFramePr>
        <p:xfrm>
          <a:off x="5325036" y="1792941"/>
          <a:ext cx="6723530" cy="46860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allout: Double Bent Line with Border and Accent Bar 5">
            <a:extLst>
              <a:ext uri="{FF2B5EF4-FFF2-40B4-BE49-F238E27FC236}">
                <a16:creationId xmlns:a16="http://schemas.microsoft.com/office/drawing/2014/main" id="{EDB20CBC-31E9-EC1D-7F5A-E439636C1841}"/>
              </a:ext>
            </a:extLst>
          </p:cNvPr>
          <p:cNvSpPr/>
          <p:nvPr/>
        </p:nvSpPr>
        <p:spPr>
          <a:xfrm>
            <a:off x="908304" y="1406082"/>
            <a:ext cx="4087906" cy="2143941"/>
          </a:xfrm>
          <a:prstGeom prst="accentBorderCallout3">
            <a:avLst>
              <a:gd name="adj1" fmla="val 18750"/>
              <a:gd name="adj2" fmla="val -8333"/>
              <a:gd name="adj3" fmla="val 18750"/>
              <a:gd name="adj4" fmla="val -16667"/>
              <a:gd name="adj5" fmla="val 100000"/>
              <a:gd name="adj6" fmla="val -16667"/>
              <a:gd name="adj7" fmla="val 122333"/>
              <a:gd name="adj8" fmla="val -833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Arial Narrow" panose="020B0606020202030204" pitchFamily="34" charset="0"/>
              </a:rPr>
              <a:t>The third research objective revealed that post-COVID-19 workplace transformations, encompassing flexible work models, evolving performance metrics, and heightened employee well-being, significantly reshape </a:t>
            </a:r>
            <a:r>
              <a:rPr lang="en-GB" dirty="0">
                <a:latin typeface="Arial Narrow" panose="020B0606020202030204" pitchFamily="34" charset="0"/>
              </a:rPr>
              <a:t>organisational</a:t>
            </a:r>
            <a:r>
              <a:rPr lang="en-US" dirty="0">
                <a:latin typeface="Arial Narrow" panose="020B0606020202030204" pitchFamily="34" charset="0"/>
              </a:rPr>
              <a:t> reward strategies, especially for remote female employees in India.</a:t>
            </a:r>
            <a:endParaRPr lang="en-GB" dirty="0">
              <a:latin typeface="Arial Narrow" panose="020B0606020202030204" pitchFamily="34" charset="0"/>
            </a:endParaRPr>
          </a:p>
        </p:txBody>
      </p:sp>
      <p:pic>
        <p:nvPicPr>
          <p:cNvPr id="3" name="Picture 2">
            <a:extLst>
              <a:ext uri="{FF2B5EF4-FFF2-40B4-BE49-F238E27FC236}">
                <a16:creationId xmlns:a16="http://schemas.microsoft.com/office/drawing/2014/main" id="{D345BA90-2B9A-B021-2ED5-E4E3F86123D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23418" y="125327"/>
            <a:ext cx="1468582" cy="42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164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1F539-A5D6-5AC1-94C8-83D4B42DEF5B}"/>
              </a:ext>
            </a:extLst>
          </p:cNvPr>
          <p:cNvSpPr>
            <a:spLocks noGrp="1"/>
          </p:cNvSpPr>
          <p:nvPr>
            <p:ph type="title"/>
          </p:nvPr>
        </p:nvSpPr>
        <p:spPr/>
        <p:txBody>
          <a:bodyPr>
            <a:normAutofit/>
          </a:bodyPr>
          <a:lstStyle/>
          <a:p>
            <a:r>
              <a:rPr lang="en-US" sz="2400" dirty="0">
                <a:solidFill>
                  <a:srgbClr val="C00000"/>
                </a:solidFill>
                <a:effectLst>
                  <a:outerShdw blurRad="38100" dist="38100" dir="2700000" algn="tl">
                    <a:srgbClr val="000000">
                      <a:alpha val="43137"/>
                    </a:srgbClr>
                  </a:outerShdw>
                </a:effectLst>
              </a:rPr>
              <a:t>Research Q&amp;A: Thematic Analysis Outcomes</a:t>
            </a:r>
            <a:endParaRPr lang="en-GB" sz="2400" dirty="0">
              <a:solidFill>
                <a:srgbClr val="C00000"/>
              </a:solidFill>
              <a:effectLst>
                <a:outerShdw blurRad="38100" dist="38100" dir="2700000" algn="tl">
                  <a:srgbClr val="000000">
                    <a:alpha val="43137"/>
                  </a:srgbClr>
                </a:outerShdw>
              </a:effectLst>
            </a:endParaRPr>
          </a:p>
        </p:txBody>
      </p:sp>
      <p:graphicFrame>
        <p:nvGraphicFramePr>
          <p:cNvPr id="4" name="Diagram 3">
            <a:extLst>
              <a:ext uri="{FF2B5EF4-FFF2-40B4-BE49-F238E27FC236}">
                <a16:creationId xmlns:a16="http://schemas.microsoft.com/office/drawing/2014/main" id="{1CE4CB23-00E4-54D1-DE88-54C62949DD62}"/>
              </a:ext>
            </a:extLst>
          </p:cNvPr>
          <p:cNvGraphicFramePr/>
          <p:nvPr>
            <p:extLst>
              <p:ext uri="{D42A27DB-BD31-4B8C-83A1-F6EECF244321}">
                <p14:modId xmlns:p14="http://schemas.microsoft.com/office/powerpoint/2010/main" val="3332523033"/>
              </p:ext>
            </p:extLst>
          </p:nvPr>
        </p:nvGraphicFramePr>
        <p:xfrm>
          <a:off x="4052046" y="1909482"/>
          <a:ext cx="7605059" cy="4598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black silhouette of a person&#10;&#10;Description automatically generated">
            <a:extLst>
              <a:ext uri="{FF2B5EF4-FFF2-40B4-BE49-F238E27FC236}">
                <a16:creationId xmlns:a16="http://schemas.microsoft.com/office/drawing/2014/main" id="{B9539EF2-3DE0-1D38-DFDB-1183E3F65E14}"/>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0" y="3424250"/>
            <a:ext cx="3429000" cy="3429000"/>
          </a:xfrm>
          <a:prstGeom prst="rect">
            <a:avLst/>
          </a:prstGeom>
        </p:spPr>
      </p:pic>
      <p:sp>
        <p:nvSpPr>
          <p:cNvPr id="6" name="Callout: Double Bent Line with Border and Accent Bar 5">
            <a:extLst>
              <a:ext uri="{FF2B5EF4-FFF2-40B4-BE49-F238E27FC236}">
                <a16:creationId xmlns:a16="http://schemas.microsoft.com/office/drawing/2014/main" id="{F706B689-16B2-81B5-BF32-44692E00426B}"/>
              </a:ext>
            </a:extLst>
          </p:cNvPr>
          <p:cNvSpPr/>
          <p:nvPr/>
        </p:nvSpPr>
        <p:spPr>
          <a:xfrm>
            <a:off x="824752" y="1486168"/>
            <a:ext cx="3065930" cy="1812843"/>
          </a:xfrm>
          <a:prstGeom prst="accentBorderCallout3">
            <a:avLst>
              <a:gd name="adj1" fmla="val 18750"/>
              <a:gd name="adj2" fmla="val -8333"/>
              <a:gd name="adj3" fmla="val 18750"/>
              <a:gd name="adj4" fmla="val -16667"/>
              <a:gd name="adj5" fmla="val 100000"/>
              <a:gd name="adj6" fmla="val -16667"/>
              <a:gd name="adj7" fmla="val 122333"/>
              <a:gd name="adj8" fmla="val -833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effectLst/>
                <a:latin typeface="Arial" panose="020B0604020202020204" pitchFamily="34" charset="0"/>
                <a:ea typeface="Times New Roman" panose="02020603050405020304" pitchFamily="18" charset="0"/>
                <a:cs typeface="Gautami" panose="020B0502040204020203" pitchFamily="34" charset="0"/>
              </a:rPr>
              <a:t>In summary, my research offers a comprehensive lens into the changing landscape of reward management, shedding light on its past, present, and potential future, with a keen focus on remotely working women in India.</a:t>
            </a:r>
            <a:endParaRPr lang="en-GB" sz="1400" dirty="0">
              <a:latin typeface="Arial Narrow" panose="020B0606020202030204" pitchFamily="34" charset="0"/>
            </a:endParaRPr>
          </a:p>
        </p:txBody>
      </p:sp>
      <p:pic>
        <p:nvPicPr>
          <p:cNvPr id="3" name="Picture 2">
            <a:extLst>
              <a:ext uri="{FF2B5EF4-FFF2-40B4-BE49-F238E27FC236}">
                <a16:creationId xmlns:a16="http://schemas.microsoft.com/office/drawing/2014/main" id="{468F3002-F859-4311-EF67-EB953F42FB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23418" y="125327"/>
            <a:ext cx="1468582" cy="42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065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4903D-BE7B-0864-1077-35F132C77845}"/>
              </a:ext>
            </a:extLst>
          </p:cNvPr>
          <p:cNvSpPr>
            <a:spLocks noGrp="1"/>
          </p:cNvSpPr>
          <p:nvPr>
            <p:ph type="title"/>
          </p:nvPr>
        </p:nvSpPr>
        <p:spPr/>
        <p:txBody>
          <a:bodyPr>
            <a:normAutofit/>
          </a:bodyPr>
          <a:lstStyle/>
          <a:p>
            <a:r>
              <a:rPr lang="en-US" sz="2400" dirty="0">
                <a:solidFill>
                  <a:srgbClr val="C00000"/>
                </a:solidFill>
                <a:effectLst>
                  <a:outerShdw blurRad="38100" dist="38100" dir="2700000" algn="tl">
                    <a:srgbClr val="000000">
                      <a:alpha val="43137"/>
                    </a:srgbClr>
                  </a:outerShdw>
                </a:effectLst>
              </a:rPr>
              <a:t>Conclusions: Reward Management - Evolving Landscape</a:t>
            </a:r>
            <a:endParaRPr lang="en-GB" sz="2400" dirty="0">
              <a:solidFill>
                <a:srgbClr val="C00000"/>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AE666553-ACE7-65A7-3A10-C3D769B620D5}"/>
              </a:ext>
            </a:extLst>
          </p:cNvPr>
          <p:cNvSpPr txBox="1"/>
          <p:nvPr/>
        </p:nvSpPr>
        <p:spPr>
          <a:xfrm>
            <a:off x="4876800" y="2230468"/>
            <a:ext cx="6920752" cy="4193584"/>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GB" sz="2000" dirty="0"/>
              <a:t>Historical shifts in reward management reflected changing workplace norms, especially for remote female employees in India.</a:t>
            </a:r>
          </a:p>
          <a:p>
            <a:pPr marL="285750" indent="-285750">
              <a:lnSpc>
                <a:spcPct val="150000"/>
              </a:lnSpc>
              <a:buFont typeface="Wingdings" panose="05000000000000000000" pitchFamily="2" charset="2"/>
              <a:buChar char="ü"/>
            </a:pPr>
            <a:r>
              <a:rPr lang="en-GB" sz="2000" dirty="0"/>
              <a:t>COVID-19 intensified the need for understanding employee motivations, with technology playing a pivotal role in reshaping reward strategies.</a:t>
            </a:r>
          </a:p>
          <a:p>
            <a:pPr marL="285750" indent="-285750">
              <a:lnSpc>
                <a:spcPct val="150000"/>
              </a:lnSpc>
              <a:buFont typeface="Wingdings" panose="05000000000000000000" pitchFamily="2" charset="2"/>
              <a:buChar char="ü"/>
            </a:pPr>
            <a:r>
              <a:rPr lang="en-GB" sz="2000" dirty="0"/>
              <a:t>Post-COVID era brought to light the importance of flexible work models, evolving performance metrics, and heightened emphasis on employee well-being.</a:t>
            </a:r>
          </a:p>
        </p:txBody>
      </p:sp>
      <p:pic>
        <p:nvPicPr>
          <p:cNvPr id="8" name="Picture 7" descr="A black silhouette of a person&#10;&#10;Description automatically generated">
            <a:extLst>
              <a:ext uri="{FF2B5EF4-FFF2-40B4-BE49-F238E27FC236}">
                <a16:creationId xmlns:a16="http://schemas.microsoft.com/office/drawing/2014/main" id="{8D895B1A-5FEE-8462-824D-524B5603230A}"/>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3424250"/>
            <a:ext cx="3429000" cy="3429000"/>
          </a:xfrm>
          <a:prstGeom prst="rect">
            <a:avLst/>
          </a:prstGeom>
        </p:spPr>
      </p:pic>
      <p:sp>
        <p:nvSpPr>
          <p:cNvPr id="9" name="Callout: Double Bent Line with Border and Accent Bar 8">
            <a:extLst>
              <a:ext uri="{FF2B5EF4-FFF2-40B4-BE49-F238E27FC236}">
                <a16:creationId xmlns:a16="http://schemas.microsoft.com/office/drawing/2014/main" id="{11CE74A0-F323-6E07-88ED-463AA18C0F36}"/>
              </a:ext>
            </a:extLst>
          </p:cNvPr>
          <p:cNvSpPr/>
          <p:nvPr/>
        </p:nvSpPr>
        <p:spPr>
          <a:xfrm>
            <a:off x="815787" y="1467857"/>
            <a:ext cx="2967318" cy="1812843"/>
          </a:xfrm>
          <a:prstGeom prst="accentBorderCallout3">
            <a:avLst>
              <a:gd name="adj1" fmla="val 18750"/>
              <a:gd name="adj2" fmla="val -8333"/>
              <a:gd name="adj3" fmla="val 18750"/>
              <a:gd name="adj4" fmla="val -16667"/>
              <a:gd name="adj5" fmla="val 100000"/>
              <a:gd name="adj6" fmla="val -16667"/>
              <a:gd name="adj7" fmla="val 122333"/>
              <a:gd name="adj8" fmla="val -833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effectLst/>
                <a:latin typeface="Arial" panose="020B0604020202020204" pitchFamily="34" charset="0"/>
                <a:ea typeface="Times New Roman" panose="02020603050405020304" pitchFamily="18" charset="0"/>
                <a:cs typeface="Gautami" panose="020B0502040204020203" pitchFamily="34" charset="0"/>
              </a:rPr>
              <a:t>In conclusion, this research unveiled the dynamic transformation of reward management strategies, profoundly influenced by COVID-19, with a special emphasis on remote female employees in India.</a:t>
            </a:r>
            <a:endParaRPr lang="en-GB" sz="1100" dirty="0">
              <a:latin typeface="Arial Narrow" panose="020B0606020202030204" pitchFamily="34" charset="0"/>
            </a:endParaRPr>
          </a:p>
        </p:txBody>
      </p:sp>
      <p:pic>
        <p:nvPicPr>
          <p:cNvPr id="3" name="Picture 2">
            <a:extLst>
              <a:ext uri="{FF2B5EF4-FFF2-40B4-BE49-F238E27FC236}">
                <a16:creationId xmlns:a16="http://schemas.microsoft.com/office/drawing/2014/main" id="{337193CC-E04E-6A51-8DF6-F79B3CAA1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3418" y="125327"/>
            <a:ext cx="1468582" cy="42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852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7D60-36BC-AD84-084C-ECE6A33C118A}"/>
              </a:ext>
            </a:extLst>
          </p:cNvPr>
          <p:cNvSpPr>
            <a:spLocks noGrp="1"/>
          </p:cNvSpPr>
          <p:nvPr>
            <p:ph type="title"/>
          </p:nvPr>
        </p:nvSpPr>
        <p:spPr/>
        <p:txBody>
          <a:bodyPr>
            <a:normAutofit/>
          </a:bodyPr>
          <a:lstStyle/>
          <a:p>
            <a:r>
              <a:rPr lang="en-GB" sz="2400" dirty="0">
                <a:solidFill>
                  <a:srgbClr val="C00000"/>
                </a:solidFill>
                <a:effectLst>
                  <a:outerShdw blurRad="38100" dist="38100" dir="2700000" algn="tl">
                    <a:srgbClr val="000000">
                      <a:alpha val="43137"/>
                    </a:srgbClr>
                  </a:outerShdw>
                </a:effectLst>
              </a:rPr>
              <a:t>Recommendations: Future-Ready Reward Strategies</a:t>
            </a:r>
          </a:p>
        </p:txBody>
      </p:sp>
      <p:sp>
        <p:nvSpPr>
          <p:cNvPr id="3" name="Content Placeholder 2">
            <a:extLst>
              <a:ext uri="{FF2B5EF4-FFF2-40B4-BE49-F238E27FC236}">
                <a16:creationId xmlns:a16="http://schemas.microsoft.com/office/drawing/2014/main" id="{408FC641-2044-F4D0-719C-04F233B83A89}"/>
              </a:ext>
            </a:extLst>
          </p:cNvPr>
          <p:cNvSpPr>
            <a:spLocks noGrp="1"/>
          </p:cNvSpPr>
          <p:nvPr>
            <p:ph idx="1"/>
          </p:nvPr>
        </p:nvSpPr>
        <p:spPr>
          <a:xfrm>
            <a:off x="4867835" y="2827648"/>
            <a:ext cx="6855131" cy="3694176"/>
          </a:xfrm>
        </p:spPr>
        <p:txBody>
          <a:bodyPr/>
          <a:lstStyle/>
          <a:p>
            <a:pPr marL="342900" marR="0" lvl="0" indent="-342900">
              <a:lnSpc>
                <a:spcPct val="150000"/>
              </a:lnSpc>
              <a:spcBef>
                <a:spcPts val="0"/>
              </a:spcBef>
              <a:spcAft>
                <a:spcPts val="0"/>
              </a:spcAft>
              <a:buFont typeface="Symbol" panose="05050102010706020507" pitchFamily="18" charset="2"/>
              <a:buChar char=""/>
            </a:pPr>
            <a:r>
              <a:rPr lang="en-IN" sz="1800" b="1" dirty="0">
                <a:effectLst/>
                <a:latin typeface="Arial" panose="020B0604020202020204" pitchFamily="34" charset="0"/>
                <a:ea typeface="Times New Roman" panose="02020603050405020304" pitchFamily="18" charset="0"/>
                <a:cs typeface="Gautami" panose="020B0502040204020203" pitchFamily="34" charset="0"/>
              </a:rPr>
              <a:t>Embrace technology-driven rewards</a:t>
            </a:r>
            <a:r>
              <a:rPr lang="en-IN" sz="1800" dirty="0">
                <a:effectLst/>
                <a:latin typeface="Arial" panose="020B0604020202020204" pitchFamily="34" charset="0"/>
                <a:ea typeface="Times New Roman" panose="02020603050405020304" pitchFamily="18" charset="0"/>
                <a:cs typeface="Gautami" panose="020B0502040204020203" pitchFamily="34" charset="0"/>
              </a:rPr>
              <a:t>, ensuring they align with remote working dynamics and needs.</a:t>
            </a:r>
            <a:endParaRPr lang="en-GB" sz="1800" dirty="0">
              <a:effectLst/>
              <a:latin typeface="Arial" panose="020B0604020202020204" pitchFamily="34" charset="0"/>
              <a:ea typeface="Times New Roman" panose="02020603050405020304" pitchFamily="18" charset="0"/>
              <a:cs typeface="Gautami" panose="020B0502040204020203" pitchFamily="34" charset="0"/>
            </a:endParaRPr>
          </a:p>
          <a:p>
            <a:pPr marL="342900" marR="0" lvl="0" indent="-342900">
              <a:lnSpc>
                <a:spcPct val="150000"/>
              </a:lnSpc>
              <a:spcBef>
                <a:spcPts val="0"/>
              </a:spcBef>
              <a:spcAft>
                <a:spcPts val="0"/>
              </a:spcAft>
              <a:buFont typeface="Symbol" panose="05050102010706020507" pitchFamily="18" charset="2"/>
              <a:buChar char=""/>
            </a:pPr>
            <a:r>
              <a:rPr lang="en-IN" sz="1800" b="1" dirty="0">
                <a:effectLst/>
                <a:latin typeface="Arial" panose="020B0604020202020204" pitchFamily="34" charset="0"/>
                <a:ea typeface="Times New Roman" panose="02020603050405020304" pitchFamily="18" charset="0"/>
                <a:cs typeface="Gautami" panose="020B0502040204020203" pitchFamily="34" charset="0"/>
              </a:rPr>
              <a:t>Prioritise flexibility</a:t>
            </a:r>
            <a:r>
              <a:rPr lang="en-IN" sz="1800" dirty="0">
                <a:effectLst/>
                <a:latin typeface="Arial" panose="020B0604020202020204" pitchFamily="34" charset="0"/>
                <a:ea typeface="Times New Roman" panose="02020603050405020304" pitchFamily="18" charset="0"/>
                <a:cs typeface="Gautami" panose="020B0502040204020203" pitchFamily="34" charset="0"/>
              </a:rPr>
              <a:t>, enabling a work-life balance and preventing potential burnouts.</a:t>
            </a:r>
            <a:endParaRPr lang="en-GB" sz="1800" dirty="0">
              <a:effectLst/>
              <a:latin typeface="Arial" panose="020B0604020202020204" pitchFamily="34" charset="0"/>
              <a:ea typeface="Times New Roman" panose="02020603050405020304" pitchFamily="18" charset="0"/>
              <a:cs typeface="Gautami" panose="020B0502040204020203" pitchFamily="34" charset="0"/>
            </a:endParaRPr>
          </a:p>
          <a:p>
            <a:pPr marL="342900" marR="0" lvl="0" indent="-342900">
              <a:lnSpc>
                <a:spcPct val="150000"/>
              </a:lnSpc>
              <a:spcBef>
                <a:spcPts val="0"/>
              </a:spcBef>
              <a:spcAft>
                <a:spcPts val="0"/>
              </a:spcAft>
              <a:buFont typeface="Symbol" panose="05050102010706020507" pitchFamily="18" charset="2"/>
              <a:buChar char=""/>
            </a:pPr>
            <a:r>
              <a:rPr lang="en-IN" sz="1800" b="1" dirty="0">
                <a:effectLst/>
                <a:latin typeface="Arial" panose="020B0604020202020204" pitchFamily="34" charset="0"/>
                <a:ea typeface="Times New Roman" panose="02020603050405020304" pitchFamily="18" charset="0"/>
                <a:cs typeface="Gautami" panose="020B0502040204020203" pitchFamily="34" charset="0"/>
              </a:rPr>
              <a:t>Reframe performance metrics</a:t>
            </a:r>
            <a:r>
              <a:rPr lang="en-IN" sz="1800" dirty="0">
                <a:effectLst/>
                <a:latin typeface="Arial" panose="020B0604020202020204" pitchFamily="34" charset="0"/>
                <a:ea typeface="Times New Roman" panose="02020603050405020304" pitchFamily="18" charset="0"/>
                <a:cs typeface="Gautami" panose="020B0502040204020203" pitchFamily="34" charset="0"/>
              </a:rPr>
              <a:t>, focusing on holistic evaluations for remote work scenarios.</a:t>
            </a:r>
            <a:endParaRPr lang="en-GB" sz="1800" dirty="0">
              <a:effectLst/>
              <a:latin typeface="Arial" panose="020B0604020202020204" pitchFamily="34" charset="0"/>
              <a:ea typeface="Times New Roman" panose="02020603050405020304" pitchFamily="18" charset="0"/>
              <a:cs typeface="Gautami" panose="020B0502040204020203" pitchFamily="34" charset="0"/>
            </a:endParaRPr>
          </a:p>
          <a:p>
            <a:pPr marL="342900" marR="0" lvl="0" indent="-342900">
              <a:lnSpc>
                <a:spcPct val="150000"/>
              </a:lnSpc>
              <a:spcBef>
                <a:spcPts val="0"/>
              </a:spcBef>
              <a:spcAft>
                <a:spcPts val="1800"/>
              </a:spcAft>
              <a:buFont typeface="Symbol" panose="05050102010706020507" pitchFamily="18" charset="2"/>
              <a:buChar char=""/>
            </a:pPr>
            <a:r>
              <a:rPr lang="en-IN" sz="1800" b="1" dirty="0">
                <a:effectLst/>
                <a:latin typeface="Arial" panose="020B0604020202020204" pitchFamily="34" charset="0"/>
                <a:ea typeface="Times New Roman" panose="02020603050405020304" pitchFamily="18" charset="0"/>
                <a:cs typeface="Gautami" panose="020B0502040204020203" pitchFamily="34" charset="0"/>
              </a:rPr>
              <a:t>Reinforce well-being initiatives</a:t>
            </a:r>
            <a:r>
              <a:rPr lang="en-IN" sz="1800" dirty="0">
                <a:effectLst/>
                <a:latin typeface="Arial" panose="020B0604020202020204" pitchFamily="34" charset="0"/>
                <a:ea typeface="Times New Roman" panose="02020603050405020304" pitchFamily="18" charset="0"/>
                <a:cs typeface="Gautami" panose="020B0502040204020203" pitchFamily="34" charset="0"/>
              </a:rPr>
              <a:t>, acknowledging its direct link to motivation and job satisfaction.</a:t>
            </a:r>
            <a:endParaRPr lang="en-GB" sz="1800" dirty="0">
              <a:effectLst/>
              <a:latin typeface="Arial" panose="020B0604020202020204" pitchFamily="34" charset="0"/>
              <a:ea typeface="Times New Roman" panose="02020603050405020304" pitchFamily="18" charset="0"/>
              <a:cs typeface="Gautami" panose="020B0502040204020203" pitchFamily="34" charset="0"/>
            </a:endParaRPr>
          </a:p>
        </p:txBody>
      </p:sp>
      <p:pic>
        <p:nvPicPr>
          <p:cNvPr id="4" name="Picture 3" descr="A black silhouette of a person&#10;&#10;Description automatically generated">
            <a:extLst>
              <a:ext uri="{FF2B5EF4-FFF2-40B4-BE49-F238E27FC236}">
                <a16:creationId xmlns:a16="http://schemas.microsoft.com/office/drawing/2014/main" id="{84948843-2766-D483-FBB7-DFEF40805D6D}"/>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3424250"/>
            <a:ext cx="3429000" cy="3429000"/>
          </a:xfrm>
          <a:prstGeom prst="rect">
            <a:avLst/>
          </a:prstGeom>
        </p:spPr>
      </p:pic>
      <p:sp>
        <p:nvSpPr>
          <p:cNvPr id="5" name="Callout: Double Bent Line with Border and Accent Bar 4">
            <a:extLst>
              <a:ext uri="{FF2B5EF4-FFF2-40B4-BE49-F238E27FC236}">
                <a16:creationId xmlns:a16="http://schemas.microsoft.com/office/drawing/2014/main" id="{ACFDA4C4-5B66-60F6-F7E2-ED42CA75D094}"/>
              </a:ext>
            </a:extLst>
          </p:cNvPr>
          <p:cNvSpPr/>
          <p:nvPr/>
        </p:nvSpPr>
        <p:spPr>
          <a:xfrm>
            <a:off x="822512" y="1468240"/>
            <a:ext cx="3325906" cy="1812843"/>
          </a:xfrm>
          <a:prstGeom prst="accentBorderCallout3">
            <a:avLst>
              <a:gd name="adj1" fmla="val 18750"/>
              <a:gd name="adj2" fmla="val -8333"/>
              <a:gd name="adj3" fmla="val 18750"/>
              <a:gd name="adj4" fmla="val -16667"/>
              <a:gd name="adj5" fmla="val 100000"/>
              <a:gd name="adj6" fmla="val -16667"/>
              <a:gd name="adj7" fmla="val 122333"/>
              <a:gd name="adj8" fmla="val -833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effectLst/>
                <a:latin typeface="Arial" panose="020B0604020202020204" pitchFamily="34" charset="0"/>
                <a:ea typeface="Times New Roman" panose="02020603050405020304" pitchFamily="18" charset="0"/>
                <a:cs typeface="Gautami" panose="020B0502040204020203" pitchFamily="34" charset="0"/>
              </a:rPr>
              <a:t>In essence, these recommendations form a blueprint for organisations to navigate the intricate post-COVID landscape, especially when considering the unique needs of remotely working women in India.</a:t>
            </a:r>
            <a:endParaRPr lang="en-GB" sz="1000" dirty="0">
              <a:latin typeface="Arial Narrow" panose="020B0606020202030204" pitchFamily="34" charset="0"/>
            </a:endParaRPr>
          </a:p>
        </p:txBody>
      </p:sp>
      <p:pic>
        <p:nvPicPr>
          <p:cNvPr id="6" name="Picture 5">
            <a:extLst>
              <a:ext uri="{FF2B5EF4-FFF2-40B4-BE49-F238E27FC236}">
                <a16:creationId xmlns:a16="http://schemas.microsoft.com/office/drawing/2014/main" id="{6DF2F110-30CC-6E2F-B883-7B7564A7C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3418" y="125327"/>
            <a:ext cx="1468582" cy="42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679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7D60-36BC-AD84-084C-ECE6A33C118A}"/>
              </a:ext>
            </a:extLst>
          </p:cNvPr>
          <p:cNvSpPr>
            <a:spLocks noGrp="1"/>
          </p:cNvSpPr>
          <p:nvPr>
            <p:ph type="title"/>
          </p:nvPr>
        </p:nvSpPr>
        <p:spPr/>
        <p:txBody>
          <a:bodyPr>
            <a:normAutofit/>
          </a:bodyPr>
          <a:lstStyle/>
          <a:p>
            <a:r>
              <a:rPr lang="en-US" sz="2400" dirty="0">
                <a:solidFill>
                  <a:srgbClr val="C00000"/>
                </a:solidFill>
                <a:effectLst>
                  <a:outerShdw blurRad="38100" dist="38100" dir="2700000" algn="tl">
                    <a:srgbClr val="000000">
                      <a:alpha val="43137"/>
                    </a:srgbClr>
                  </a:outerShdw>
                </a:effectLst>
              </a:rPr>
              <a:t>Unearthed Limitations: Remote Reward Study</a:t>
            </a:r>
            <a:endParaRPr lang="en-GB" sz="2400" dirty="0">
              <a:solidFill>
                <a:srgbClr val="C0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08FC641-2044-F4D0-719C-04F233B83A89}"/>
              </a:ext>
            </a:extLst>
          </p:cNvPr>
          <p:cNvSpPr>
            <a:spLocks noGrp="1"/>
          </p:cNvSpPr>
          <p:nvPr>
            <p:ph idx="1"/>
          </p:nvPr>
        </p:nvSpPr>
        <p:spPr>
          <a:xfrm>
            <a:off x="4491318" y="4051420"/>
            <a:ext cx="7276472" cy="2156729"/>
          </a:xfrm>
        </p:spPr>
        <p:txBody>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Gautami" panose="020B0502040204020203" pitchFamily="34" charset="0"/>
              </a:rPr>
              <a:t>Reliance on secondary data.</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Gautami" panose="020B0502040204020203" pitchFamily="34" charset="0"/>
              </a:rPr>
              <a:t>Potential biases in the literature.</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Gautami" panose="020B0502040204020203" pitchFamily="34" charset="0"/>
              </a:rPr>
              <a:t>Regional focus: India-centric.</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Gautami" panose="020B0502040204020203" pitchFamily="34" charset="0"/>
              </a:rPr>
              <a:t>Theories may not capture contemporary nuances.</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Gautami" panose="020B0502040204020203" pitchFamily="34" charset="0"/>
              </a:rPr>
              <a:t>Limited perspectives on technological factors.</a:t>
            </a:r>
            <a:endParaRPr lang="en-GB" sz="1800" dirty="0">
              <a:effectLst/>
              <a:latin typeface="Arial" panose="020B0604020202020204" pitchFamily="34" charset="0"/>
              <a:ea typeface="Times New Roman" panose="02020603050405020304" pitchFamily="18" charset="0"/>
              <a:cs typeface="Gautami" panose="020B0502040204020203" pitchFamily="34" charset="0"/>
            </a:endParaRPr>
          </a:p>
        </p:txBody>
      </p:sp>
      <p:pic>
        <p:nvPicPr>
          <p:cNvPr id="4" name="Picture 3" descr="A black silhouette of a person&#10;&#10;Description automatically generated">
            <a:extLst>
              <a:ext uri="{FF2B5EF4-FFF2-40B4-BE49-F238E27FC236}">
                <a16:creationId xmlns:a16="http://schemas.microsoft.com/office/drawing/2014/main" id="{84948843-2766-D483-FBB7-DFEF40805D6D}"/>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3424250"/>
            <a:ext cx="3429000" cy="3429000"/>
          </a:xfrm>
          <a:prstGeom prst="rect">
            <a:avLst/>
          </a:prstGeom>
        </p:spPr>
      </p:pic>
      <p:sp>
        <p:nvSpPr>
          <p:cNvPr id="5" name="Callout: Double Bent Line with Border and Accent Bar 4">
            <a:extLst>
              <a:ext uri="{FF2B5EF4-FFF2-40B4-BE49-F238E27FC236}">
                <a16:creationId xmlns:a16="http://schemas.microsoft.com/office/drawing/2014/main" id="{ACFDA4C4-5B66-60F6-F7E2-ED42CA75D094}"/>
              </a:ext>
            </a:extLst>
          </p:cNvPr>
          <p:cNvSpPr/>
          <p:nvPr/>
        </p:nvSpPr>
        <p:spPr>
          <a:xfrm>
            <a:off x="941293" y="1481733"/>
            <a:ext cx="4545106" cy="1812843"/>
          </a:xfrm>
          <a:prstGeom prst="accentBorderCallout3">
            <a:avLst>
              <a:gd name="adj1" fmla="val 18750"/>
              <a:gd name="adj2" fmla="val -8333"/>
              <a:gd name="adj3" fmla="val 18750"/>
              <a:gd name="adj4" fmla="val -16667"/>
              <a:gd name="adj5" fmla="val 100000"/>
              <a:gd name="adj6" fmla="val -16667"/>
              <a:gd name="adj7" fmla="val 122333"/>
              <a:gd name="adj8" fmla="val -833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effectLst/>
                <a:latin typeface="Arial" panose="020B0604020202020204" pitchFamily="34" charset="0"/>
                <a:ea typeface="Times New Roman" panose="02020603050405020304" pitchFamily="18" charset="0"/>
                <a:cs typeface="Gautami" panose="020B0502040204020203" pitchFamily="34" charset="0"/>
              </a:rPr>
              <a:t>While the research comprehensively analysed reward management for remotely working Indian women, it highlighted the need for broader global perspectives and a deeper dive into technology's role.</a:t>
            </a:r>
            <a:endParaRPr lang="en-GB" sz="900" dirty="0">
              <a:latin typeface="Arial Narrow" panose="020B0606020202030204" pitchFamily="34" charset="0"/>
            </a:endParaRPr>
          </a:p>
        </p:txBody>
      </p:sp>
      <p:pic>
        <p:nvPicPr>
          <p:cNvPr id="6" name="Picture 5">
            <a:extLst>
              <a:ext uri="{FF2B5EF4-FFF2-40B4-BE49-F238E27FC236}">
                <a16:creationId xmlns:a16="http://schemas.microsoft.com/office/drawing/2014/main" id="{4BDF924F-09FE-3023-2486-198200E4E1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3418" y="125327"/>
            <a:ext cx="1468582" cy="42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94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7D60-36BC-AD84-084C-ECE6A33C118A}"/>
              </a:ext>
            </a:extLst>
          </p:cNvPr>
          <p:cNvSpPr>
            <a:spLocks noGrp="1"/>
          </p:cNvSpPr>
          <p:nvPr>
            <p:ph type="title"/>
          </p:nvPr>
        </p:nvSpPr>
        <p:spPr/>
        <p:txBody>
          <a:bodyPr>
            <a:normAutofit/>
          </a:bodyPr>
          <a:lstStyle/>
          <a:p>
            <a:r>
              <a:rPr lang="en-GB" sz="2400" dirty="0">
                <a:solidFill>
                  <a:srgbClr val="C00000"/>
                </a:solidFill>
                <a:effectLst>
                  <a:outerShdw blurRad="38100" dist="38100" dir="2700000" algn="tl">
                    <a:srgbClr val="000000">
                      <a:alpha val="43137"/>
                    </a:srgbClr>
                  </a:outerShdw>
                </a:effectLst>
              </a:rPr>
              <a:t>Directions for Future Research</a:t>
            </a:r>
          </a:p>
        </p:txBody>
      </p:sp>
      <p:sp>
        <p:nvSpPr>
          <p:cNvPr id="3" name="Content Placeholder 2">
            <a:extLst>
              <a:ext uri="{FF2B5EF4-FFF2-40B4-BE49-F238E27FC236}">
                <a16:creationId xmlns:a16="http://schemas.microsoft.com/office/drawing/2014/main" id="{408FC641-2044-F4D0-719C-04F233B83A89}"/>
              </a:ext>
            </a:extLst>
          </p:cNvPr>
          <p:cNvSpPr>
            <a:spLocks noGrp="1"/>
          </p:cNvSpPr>
          <p:nvPr>
            <p:ph idx="1"/>
          </p:nvPr>
        </p:nvSpPr>
        <p:spPr>
          <a:xfrm>
            <a:off x="4303059" y="3751013"/>
            <a:ext cx="7276472" cy="2192587"/>
          </a:xfrm>
        </p:spPr>
        <p:txBody>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Gautami" panose="020B0502040204020203" pitchFamily="34" charset="0"/>
              </a:rPr>
              <a:t>Primary data collection on remote women workers.</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Gautami" panose="020B0502040204020203" pitchFamily="34" charset="0"/>
              </a:rPr>
              <a:t>Expanding geographical scope beyond India.</a:t>
            </a:r>
          </a:p>
          <a:p>
            <a:pPr marL="342900" marR="0" lvl="0" indent="-342900">
              <a:lnSpc>
                <a:spcPct val="150000"/>
              </a:lnSpc>
              <a:spcBef>
                <a:spcPts val="0"/>
              </a:spcBef>
              <a:spcAft>
                <a:spcPts val="0"/>
              </a:spcAft>
              <a:buFont typeface="Symbol" panose="05050102010706020507" pitchFamily="18" charset="2"/>
              <a:buChar char=""/>
            </a:pPr>
            <a:r>
              <a:rPr lang="en-GB" sz="1800" dirty="0">
                <a:effectLst/>
                <a:latin typeface="Arial" panose="020B0604020202020204" pitchFamily="34" charset="0"/>
                <a:ea typeface="Times New Roman" panose="02020603050405020304" pitchFamily="18" charset="0"/>
                <a:cs typeface="Gautami" panose="020B0502040204020203" pitchFamily="34" charset="0"/>
              </a:rPr>
              <a:t>Analysing</a:t>
            </a:r>
            <a:r>
              <a:rPr lang="en-US" sz="1800" dirty="0">
                <a:effectLst/>
                <a:latin typeface="Arial" panose="020B0604020202020204" pitchFamily="34" charset="0"/>
                <a:ea typeface="Times New Roman" panose="02020603050405020304" pitchFamily="18" charset="0"/>
                <a:cs typeface="Gautami" panose="020B0502040204020203" pitchFamily="34" charset="0"/>
              </a:rPr>
              <a:t> technological advancements in reward management.</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Gautami" panose="020B0502040204020203" pitchFamily="34" charset="0"/>
              </a:rPr>
              <a:t>Comprehensive evaluation of intrinsic vs extrinsic motivators.</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Gautami" panose="020B0502040204020203" pitchFamily="34" charset="0"/>
              </a:rPr>
              <a:t>Assessing longevity of post-COVID reward strategies.</a:t>
            </a:r>
            <a:endParaRPr lang="en-GB" sz="1800" dirty="0">
              <a:effectLst/>
              <a:latin typeface="Arial" panose="020B0604020202020204" pitchFamily="34" charset="0"/>
              <a:ea typeface="Times New Roman" panose="02020603050405020304" pitchFamily="18" charset="0"/>
              <a:cs typeface="Gautami" panose="020B0502040204020203" pitchFamily="34" charset="0"/>
            </a:endParaRPr>
          </a:p>
        </p:txBody>
      </p:sp>
      <p:pic>
        <p:nvPicPr>
          <p:cNvPr id="4" name="Picture 3" descr="A black silhouette of a person&#10;&#10;Description automatically generated">
            <a:extLst>
              <a:ext uri="{FF2B5EF4-FFF2-40B4-BE49-F238E27FC236}">
                <a16:creationId xmlns:a16="http://schemas.microsoft.com/office/drawing/2014/main" id="{84948843-2766-D483-FBB7-DFEF40805D6D}"/>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3424250"/>
            <a:ext cx="3429000" cy="3429000"/>
          </a:xfrm>
          <a:prstGeom prst="rect">
            <a:avLst/>
          </a:prstGeom>
        </p:spPr>
      </p:pic>
      <p:sp>
        <p:nvSpPr>
          <p:cNvPr id="5" name="Callout: Double Bent Line with Border and Accent Bar 4">
            <a:extLst>
              <a:ext uri="{FF2B5EF4-FFF2-40B4-BE49-F238E27FC236}">
                <a16:creationId xmlns:a16="http://schemas.microsoft.com/office/drawing/2014/main" id="{ACFDA4C4-5B66-60F6-F7E2-ED42CA75D094}"/>
              </a:ext>
            </a:extLst>
          </p:cNvPr>
          <p:cNvSpPr/>
          <p:nvPr/>
        </p:nvSpPr>
        <p:spPr>
          <a:xfrm>
            <a:off x="959221" y="1490518"/>
            <a:ext cx="4715436" cy="1812843"/>
          </a:xfrm>
          <a:prstGeom prst="accentBorderCallout3">
            <a:avLst>
              <a:gd name="adj1" fmla="val 18750"/>
              <a:gd name="adj2" fmla="val -8333"/>
              <a:gd name="adj3" fmla="val 18750"/>
              <a:gd name="adj4" fmla="val -16667"/>
              <a:gd name="adj5" fmla="val 100000"/>
              <a:gd name="adj6" fmla="val -16667"/>
              <a:gd name="adj7" fmla="val 122333"/>
              <a:gd name="adj8" fmla="val -833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effectLst/>
                <a:latin typeface="Arial" panose="020B0604020202020204" pitchFamily="34" charset="0"/>
                <a:ea typeface="Times New Roman" panose="02020603050405020304" pitchFamily="18" charset="0"/>
                <a:cs typeface="Gautami" panose="020B0502040204020203" pitchFamily="34" charset="0"/>
              </a:rPr>
              <a:t>This research opened doors for multifaceted investigations, emphasising the need for primary data and a broader geographical lens, alongside a nuanced understanding of technology in reward management.</a:t>
            </a:r>
            <a:endParaRPr lang="en-GB" sz="1000" dirty="0">
              <a:latin typeface="Arial Narrow" panose="020B0606020202030204" pitchFamily="34" charset="0"/>
            </a:endParaRPr>
          </a:p>
        </p:txBody>
      </p:sp>
      <p:pic>
        <p:nvPicPr>
          <p:cNvPr id="6" name="Picture 5">
            <a:extLst>
              <a:ext uri="{FF2B5EF4-FFF2-40B4-BE49-F238E27FC236}">
                <a16:creationId xmlns:a16="http://schemas.microsoft.com/office/drawing/2014/main" id="{74239447-F251-4B98-5104-513B3AD444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3418" y="125327"/>
            <a:ext cx="1468582" cy="42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2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441E6-8141-85C7-2981-24E602C7A9F9}"/>
              </a:ext>
            </a:extLst>
          </p:cNvPr>
          <p:cNvSpPr>
            <a:spLocks noGrp="1"/>
          </p:cNvSpPr>
          <p:nvPr>
            <p:ph type="title"/>
          </p:nvPr>
        </p:nvSpPr>
        <p:spPr/>
        <p:txBody>
          <a:bodyPr>
            <a:normAutofit/>
          </a:bodyPr>
          <a:lstStyle/>
          <a:p>
            <a:r>
              <a:rPr lang="en-GB" sz="2400" dirty="0">
                <a:solidFill>
                  <a:srgbClr val="C00000"/>
                </a:solidFill>
                <a:effectLst>
                  <a:outerShdw blurRad="38100" dist="38100" dir="2700000" algn="tl">
                    <a:srgbClr val="000000">
                      <a:alpha val="43137"/>
                    </a:srgbClr>
                  </a:outerShdw>
                </a:effectLst>
              </a:rPr>
              <a:t>Declaration</a:t>
            </a:r>
          </a:p>
        </p:txBody>
      </p:sp>
      <p:sp>
        <p:nvSpPr>
          <p:cNvPr id="3" name="Content Placeholder 2">
            <a:extLst>
              <a:ext uri="{FF2B5EF4-FFF2-40B4-BE49-F238E27FC236}">
                <a16:creationId xmlns:a16="http://schemas.microsoft.com/office/drawing/2014/main" id="{685B78C1-C799-4B95-0C85-CE5898FF83C4}"/>
              </a:ext>
            </a:extLst>
          </p:cNvPr>
          <p:cNvSpPr>
            <a:spLocks noGrp="1"/>
          </p:cNvSpPr>
          <p:nvPr>
            <p:ph idx="1"/>
          </p:nvPr>
        </p:nvSpPr>
        <p:spPr>
          <a:xfrm>
            <a:off x="3428999" y="2151529"/>
            <a:ext cx="8269941" cy="4509247"/>
          </a:xfrm>
        </p:spPr>
        <p:txBody>
          <a:bodyPr>
            <a:normAutofit lnSpcReduction="10000"/>
          </a:bodyPr>
          <a:lstStyle/>
          <a:p>
            <a:pPr marL="0" indent="0">
              <a:buNone/>
            </a:pPr>
            <a:r>
              <a:rPr lang="en-US" sz="1100" dirty="0">
                <a:latin typeface="Arial" panose="020B0604020202020204" pitchFamily="34" charset="0"/>
                <a:cs typeface="Arial" panose="020B0604020202020204" pitchFamily="34" charset="0"/>
              </a:rPr>
              <a:t>I declare the assignment is my own work and is written by myself. I understand any forms of cheating, e.g. outsourcing and collusion will result in academic misconduct allegation and consequent fail of the module and record on my student file.</a:t>
            </a:r>
          </a:p>
          <a:p>
            <a:pPr marL="0" indent="0">
              <a:buNone/>
            </a:pPr>
            <a:r>
              <a:rPr lang="en-US" sz="1100" dirty="0">
                <a:latin typeface="Arial" panose="020B0604020202020204" pitchFamily="34" charset="0"/>
                <a:cs typeface="Arial" panose="020B0604020202020204" pitchFamily="34" charset="0"/>
              </a:rPr>
              <a:t>I declare that my Assignment involves ONLY </a:t>
            </a:r>
            <a:r>
              <a:rPr lang="en-GB" sz="1100" dirty="0">
                <a:latin typeface="Arial" panose="020B0604020202020204" pitchFamily="34" charset="0"/>
                <a:cs typeface="Arial" panose="020B0604020202020204" pitchFamily="34" charset="0"/>
              </a:rPr>
              <a:t>non-plagiarised</a:t>
            </a:r>
            <a:r>
              <a:rPr lang="en-US" sz="1100" dirty="0">
                <a:latin typeface="Arial" panose="020B0604020202020204" pitchFamily="34" charset="0"/>
                <a:cs typeface="Arial" panose="020B0604020202020204" pitchFamily="34" charset="0"/>
              </a:rPr>
              <a:t> primary and secondary sources that any member of the public is legitimately free to access and use without obtaining permission. </a:t>
            </a:r>
          </a:p>
          <a:p>
            <a:pPr marL="0" indent="0">
              <a:buNone/>
            </a:pPr>
            <a:r>
              <a:rPr lang="en-US" sz="1100" dirty="0">
                <a:latin typeface="Arial" panose="020B0604020202020204" pitchFamily="34" charset="0"/>
                <a:cs typeface="Arial" panose="020B0604020202020204" pitchFamily="34" charset="0"/>
              </a:rPr>
              <a:t>I declare that I did NOT carry out any primary research without the University’s ethics approval, and the work does NOT include any first-hand data in breach of the University’s ethics protocol. </a:t>
            </a:r>
          </a:p>
          <a:p>
            <a:pPr marL="0" indent="0">
              <a:buNone/>
            </a:pPr>
            <a:r>
              <a:rPr lang="en-US" sz="1100" dirty="0">
                <a:latin typeface="Arial" panose="020B0604020202020204" pitchFamily="34" charset="0"/>
                <a:cs typeface="Arial" panose="020B0604020202020204" pitchFamily="34" charset="0"/>
              </a:rPr>
              <a:t>I declare that I understand what plagiarism, fake referencing and falsification mean, their practical application and have read the guidelines and regulations relating to them. I have also attended the AEB sessions and/or CASE support understanding and avoiding plagiarism.</a:t>
            </a:r>
          </a:p>
          <a:p>
            <a:pPr marL="0" indent="0">
              <a:buNone/>
            </a:pPr>
            <a:r>
              <a:rPr lang="en-US" sz="1100" dirty="0">
                <a:latin typeface="Arial" panose="020B0604020202020204" pitchFamily="34" charset="0"/>
                <a:cs typeface="Arial" panose="020B0604020202020204" pitchFamily="34" charset="0"/>
              </a:rPr>
              <a:t>I declare I have submitted my Assignment to Turnitin, checked the similarity score of my Assignment and where it falls within the unacceptable similarity score bands have reviewed the Assignment to ensure it is within the required bands. Furthermore, that despite an acceptable similarity score, high single sections of text have also been corrected.</a:t>
            </a:r>
          </a:p>
          <a:p>
            <a:pPr marL="0" indent="0">
              <a:buNone/>
            </a:pPr>
            <a:r>
              <a:rPr lang="en-US" sz="1100" dirty="0">
                <a:latin typeface="Arial" panose="020B0604020202020204" pitchFamily="34" charset="0"/>
                <a:cs typeface="Arial" panose="020B0604020202020204" pitchFamily="34" charset="0"/>
              </a:rPr>
              <a:t>I declare that I understand contract cheating/ essay milling / use of AI (bots) is a form of academic misconduct and is illegal in the UK. Any form of academic misconduct will be investigated by the University. Once found, the module grade will be </a:t>
            </a:r>
            <a:r>
              <a:rPr lang="en-GB" sz="1100" dirty="0">
                <a:latin typeface="Arial" panose="020B0604020202020204" pitchFamily="34" charset="0"/>
                <a:cs typeface="Arial" panose="020B0604020202020204" pitchFamily="34" charset="0"/>
              </a:rPr>
              <a:t>penalised</a:t>
            </a:r>
            <a:r>
              <a:rPr lang="en-US" sz="1100" dirty="0">
                <a:latin typeface="Arial" panose="020B0604020202020204" pitchFamily="34" charset="0"/>
                <a:cs typeface="Arial" panose="020B0604020202020204" pitchFamily="34" charset="0"/>
              </a:rPr>
              <a:t>, and the misconduct will also be recorded on the Student Record. It may also lead to scams and other adverse consequences. </a:t>
            </a:r>
          </a:p>
          <a:p>
            <a:pPr marL="0" indent="0">
              <a:buNone/>
            </a:pPr>
            <a:r>
              <a:rPr lang="en-US" sz="1100" dirty="0">
                <a:latin typeface="Arial" panose="020B0604020202020204" pitchFamily="34" charset="0"/>
                <a:cs typeface="Arial" panose="020B0604020202020204" pitchFamily="34" charset="0"/>
              </a:rPr>
              <a:t>I declare I understand the deadline of the submission and the penalty it may occur for any </a:t>
            </a:r>
            <a:r>
              <a:rPr lang="en-GB" sz="1100" dirty="0">
                <a:latin typeface="Arial" panose="020B0604020202020204" pitchFamily="34" charset="0"/>
                <a:cs typeface="Arial" panose="020B0604020202020204" pitchFamily="34" charset="0"/>
              </a:rPr>
              <a:t>unauthorised</a:t>
            </a:r>
            <a:r>
              <a:rPr lang="en-US" sz="1100" dirty="0">
                <a:latin typeface="Arial" panose="020B0604020202020204" pitchFamily="34" charset="0"/>
                <a:cs typeface="Arial" panose="020B0604020202020204" pitchFamily="34" charset="0"/>
              </a:rPr>
              <a:t> late submission. </a:t>
            </a:r>
          </a:p>
          <a:p>
            <a:pPr marL="0" indent="0">
              <a:buNone/>
            </a:pPr>
            <a:r>
              <a:rPr lang="en-US" sz="1100" dirty="0">
                <a:latin typeface="Arial" panose="020B0604020202020204" pitchFamily="34" charset="0"/>
                <a:cs typeface="Arial" panose="020B0604020202020204" pitchFamily="34" charset="0"/>
              </a:rPr>
              <a:t>I understand that failure to comply with the University of Hertfordshire Regulations on academic integrity and </a:t>
            </a:r>
            <a:r>
              <a:rPr lang="en-GB" sz="1100" dirty="0">
                <a:latin typeface="Arial" panose="020B0604020202020204" pitchFamily="34" charset="0"/>
                <a:cs typeface="Arial" panose="020B0604020202020204" pitchFamily="34" charset="0"/>
              </a:rPr>
              <a:t>programme</a:t>
            </a:r>
            <a:r>
              <a:rPr lang="en-US" sz="1100" dirty="0">
                <a:latin typeface="Arial" panose="020B0604020202020204" pitchFamily="34" charset="0"/>
                <a:cs typeface="Arial" panose="020B0604020202020204" pitchFamily="34" charset="0"/>
              </a:rPr>
              <a:t> requirements will result in the application of penalties with repeated offence leading to disciplinary action. The ultimate penalty will be expulsion from the </a:t>
            </a:r>
            <a:r>
              <a:rPr lang="en-GB" sz="1100" dirty="0">
                <a:latin typeface="Arial" panose="020B0604020202020204" pitchFamily="34" charset="0"/>
                <a:cs typeface="Arial" panose="020B0604020202020204" pitchFamily="34" charset="0"/>
              </a:rPr>
              <a:t>programme</a:t>
            </a:r>
            <a:r>
              <a:rPr lang="en-US" sz="1100" dirty="0">
                <a:latin typeface="Arial" panose="020B0604020202020204" pitchFamily="34" charset="0"/>
                <a:cs typeface="Arial" panose="020B0604020202020204" pitchFamily="34" charset="0"/>
              </a:rPr>
              <a:t>.</a:t>
            </a:r>
            <a:endParaRPr lang="en-GB" sz="1100" dirty="0">
              <a:latin typeface="Arial" panose="020B0604020202020204" pitchFamily="34" charset="0"/>
              <a:cs typeface="Arial" panose="020B0604020202020204" pitchFamily="34" charset="0"/>
            </a:endParaRPr>
          </a:p>
          <a:p>
            <a:pPr marL="0" indent="0">
              <a:buNone/>
            </a:pPr>
            <a:r>
              <a:rPr lang="en-GB" sz="1100" b="1" dirty="0">
                <a:effectLst/>
                <a:latin typeface="Arial" panose="020B0604020202020204" pitchFamily="34" charset="0"/>
                <a:ea typeface="Times New Roman" panose="02020603050405020304" pitchFamily="18" charset="0"/>
                <a:cs typeface="Gautami" panose="020B0502040204020203" pitchFamily="34" charset="0"/>
              </a:rPr>
              <a:t>Varun Kumar, SID: 20054993</a:t>
            </a:r>
            <a:endParaRPr lang="en-US" sz="1100" b="1" dirty="0">
              <a:latin typeface="Arial" panose="020B0604020202020204" pitchFamily="34" charset="0"/>
              <a:cs typeface="Arial" panose="020B0604020202020204" pitchFamily="34" charset="0"/>
            </a:endParaRPr>
          </a:p>
        </p:txBody>
      </p:sp>
      <p:pic>
        <p:nvPicPr>
          <p:cNvPr id="4" name="Picture 3" descr="A black silhouette of a person&#10;&#10;Description automatically generated">
            <a:extLst>
              <a:ext uri="{FF2B5EF4-FFF2-40B4-BE49-F238E27FC236}">
                <a16:creationId xmlns:a16="http://schemas.microsoft.com/office/drawing/2014/main" id="{BDE7F55C-51BD-65F4-7B9F-70908266F5B4}"/>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3424250"/>
            <a:ext cx="3429000" cy="3429000"/>
          </a:xfrm>
          <a:prstGeom prst="rect">
            <a:avLst/>
          </a:prstGeom>
        </p:spPr>
      </p:pic>
      <p:pic>
        <p:nvPicPr>
          <p:cNvPr id="5" name="Picture 2">
            <a:extLst>
              <a:ext uri="{FF2B5EF4-FFF2-40B4-BE49-F238E27FC236}">
                <a16:creationId xmlns:a16="http://schemas.microsoft.com/office/drawing/2014/main" id="{AA4F53C2-138F-8326-91DA-745E6B6AF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3418" y="125327"/>
            <a:ext cx="1468582" cy="42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976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ADB3-2B3A-5DBC-91DE-54BE7E72F01C}"/>
              </a:ext>
            </a:extLst>
          </p:cNvPr>
          <p:cNvSpPr>
            <a:spLocks noGrp="1"/>
          </p:cNvSpPr>
          <p:nvPr>
            <p:ph type="title"/>
          </p:nvPr>
        </p:nvSpPr>
        <p:spPr/>
        <p:txBody>
          <a:bodyPr>
            <a:normAutofit/>
          </a:bodyPr>
          <a:lstStyle/>
          <a:p>
            <a:r>
              <a:rPr lang="en-US" dirty="0">
                <a:solidFill>
                  <a:srgbClr val="C00000"/>
                </a:solidFill>
                <a:effectLst>
                  <a:outerShdw blurRad="38100" dist="38100" dir="2700000" algn="tl">
                    <a:srgbClr val="000000">
                      <a:alpha val="43137"/>
                    </a:srgbClr>
                  </a:outerShdw>
                </a:effectLst>
              </a:rPr>
              <a:t>Secondary Declaration Note:</a:t>
            </a:r>
            <a:endParaRPr lang="en-GB" dirty="0">
              <a:solidFill>
                <a:srgbClr val="C00000"/>
              </a:solidFill>
              <a:effectLst>
                <a:outerShdw blurRad="38100" dist="38100" dir="2700000" algn="tl">
                  <a:srgbClr val="000000">
                    <a:alpha val="43137"/>
                  </a:srgbClr>
                </a:outerShdw>
              </a:effectLst>
            </a:endParaRPr>
          </a:p>
        </p:txBody>
      </p:sp>
      <p:pic>
        <p:nvPicPr>
          <p:cNvPr id="4" name="Picture 3" descr="A black silhouette of a person&#10;&#10;Description automatically generated">
            <a:extLst>
              <a:ext uri="{FF2B5EF4-FFF2-40B4-BE49-F238E27FC236}">
                <a16:creationId xmlns:a16="http://schemas.microsoft.com/office/drawing/2014/main" id="{44FE071E-A573-89CD-E808-7AE423EFE357}"/>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3424250"/>
            <a:ext cx="3429000" cy="3429000"/>
          </a:xfrm>
          <a:prstGeom prst="rect">
            <a:avLst/>
          </a:prstGeom>
        </p:spPr>
      </p:pic>
      <p:sp>
        <p:nvSpPr>
          <p:cNvPr id="5" name="Speech Bubble: Rectangle with Corners Rounded 4">
            <a:extLst>
              <a:ext uri="{FF2B5EF4-FFF2-40B4-BE49-F238E27FC236}">
                <a16:creationId xmlns:a16="http://schemas.microsoft.com/office/drawing/2014/main" id="{40B7374C-F1E0-D10E-C93D-ACE397FFBF6A}"/>
              </a:ext>
            </a:extLst>
          </p:cNvPr>
          <p:cNvSpPr/>
          <p:nvPr/>
        </p:nvSpPr>
        <p:spPr>
          <a:xfrm>
            <a:off x="4192613" y="2447364"/>
            <a:ext cx="6421599" cy="2805954"/>
          </a:xfrm>
          <a:prstGeom prst="wedgeRoundRectCallout">
            <a:avLst>
              <a:gd name="adj1" fmla="val -65713"/>
              <a:gd name="adj2" fmla="val 2576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50000"/>
              </a:lnSpc>
            </a:pPr>
            <a:r>
              <a:rPr lang="en-US" sz="2400" dirty="0"/>
              <a:t>"I hereby affirm that my research exclusively </a:t>
            </a:r>
            <a:r>
              <a:rPr lang="en-GB" sz="2400" dirty="0"/>
              <a:t>utilises</a:t>
            </a:r>
            <a:r>
              <a:rPr lang="en-US" sz="2400" dirty="0"/>
              <a:t> secondary public sources, accessible and usable without requiring specific permissions."</a:t>
            </a:r>
            <a:endParaRPr lang="en-GB" sz="2400" dirty="0"/>
          </a:p>
        </p:txBody>
      </p:sp>
      <p:pic>
        <p:nvPicPr>
          <p:cNvPr id="3" name="Picture 2">
            <a:extLst>
              <a:ext uri="{FF2B5EF4-FFF2-40B4-BE49-F238E27FC236}">
                <a16:creationId xmlns:a16="http://schemas.microsoft.com/office/drawing/2014/main" id="{C757889E-B668-78E8-DAE2-5D001604F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3418" y="125327"/>
            <a:ext cx="1468582" cy="42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790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66D6-D7BD-27E6-A53E-575543BF7E51}"/>
              </a:ext>
            </a:extLst>
          </p:cNvPr>
          <p:cNvSpPr>
            <a:spLocks noGrp="1"/>
          </p:cNvSpPr>
          <p:nvPr>
            <p:ph type="title"/>
          </p:nvPr>
        </p:nvSpPr>
        <p:spPr/>
        <p:txBody>
          <a:bodyPr/>
          <a:lstStyle/>
          <a:p>
            <a:r>
              <a:rPr lang="en-GB" b="1" i="0" dirty="0">
                <a:solidFill>
                  <a:srgbClr val="C00000"/>
                </a:solidFill>
                <a:effectLst>
                  <a:outerShdw blurRad="38100" dist="38100" dir="2700000" algn="tl">
                    <a:srgbClr val="000000">
                      <a:alpha val="43137"/>
                    </a:srgbClr>
                  </a:outerShdw>
                </a:effectLst>
                <a:latin typeface="Söhne"/>
              </a:rPr>
              <a:t>Thank You Note</a:t>
            </a:r>
            <a:r>
              <a:rPr lang="en-GB" b="0" i="0" dirty="0">
                <a:solidFill>
                  <a:srgbClr val="374151"/>
                </a:solidFill>
                <a:effectLst/>
                <a:latin typeface="Söhne"/>
              </a:rPr>
              <a:t>:</a:t>
            </a:r>
            <a:endParaRPr lang="en-GB" dirty="0"/>
          </a:p>
        </p:txBody>
      </p:sp>
      <p:sp>
        <p:nvSpPr>
          <p:cNvPr id="3" name="Content Placeholder 2">
            <a:extLst>
              <a:ext uri="{FF2B5EF4-FFF2-40B4-BE49-F238E27FC236}">
                <a16:creationId xmlns:a16="http://schemas.microsoft.com/office/drawing/2014/main" id="{EACC525E-E420-39DC-0D4C-F345E1F8BE88}"/>
              </a:ext>
            </a:extLst>
          </p:cNvPr>
          <p:cNvSpPr>
            <a:spLocks noGrp="1"/>
          </p:cNvSpPr>
          <p:nvPr>
            <p:ph idx="1"/>
          </p:nvPr>
        </p:nvSpPr>
        <p:spPr>
          <a:xfrm>
            <a:off x="4123764" y="2155293"/>
            <a:ext cx="7563343" cy="4415835"/>
          </a:xfrm>
        </p:spPr>
        <p:txBody>
          <a:bodyPr>
            <a:normAutofit/>
          </a:bodyPr>
          <a:lstStyle/>
          <a:p>
            <a:pPr marL="0" indent="0">
              <a:lnSpc>
                <a:spcPct val="160000"/>
              </a:lnSpc>
              <a:buNone/>
            </a:pPr>
            <a:r>
              <a:rPr lang="en-US" sz="1200" dirty="0"/>
              <a:t>Respected Professors and the University of Hertfordshire,</a:t>
            </a:r>
          </a:p>
          <a:p>
            <a:pPr marL="0" indent="0">
              <a:lnSpc>
                <a:spcPct val="160000"/>
              </a:lnSpc>
              <a:buNone/>
            </a:pPr>
            <a:r>
              <a:rPr lang="en-US" sz="1200" dirty="0"/>
              <a:t>I extend my sincere gratitude for the guidance and support throughout the process of my research on "Rethinking Total Reward Management in the Post COVID-19 Era – Women Working Remotely in India". Your insights and expertise have been invaluable in shaping this project.</a:t>
            </a:r>
          </a:p>
          <a:p>
            <a:pPr marL="0" indent="0">
              <a:lnSpc>
                <a:spcPct val="160000"/>
              </a:lnSpc>
              <a:buNone/>
            </a:pPr>
            <a:r>
              <a:rPr lang="en-US" sz="1200" dirty="0"/>
              <a:t>Special thanks to my Program Leader, Prof. Charlotte Bryce, Module Leader, Prof. Samantha Jones, Module Tutor, Prof. </a:t>
            </a:r>
            <a:r>
              <a:rPr lang="en-GB" sz="1200" dirty="0" err="1"/>
              <a:t>Siegrid</a:t>
            </a:r>
            <a:r>
              <a:rPr lang="en-US" sz="1200" dirty="0"/>
              <a:t> Beck, and Personal Tutor, Prof. Mauro Giles. Your dedication and wisdom have been instrumental in guiding me through the intricate nuances of the research journey.</a:t>
            </a:r>
          </a:p>
          <a:p>
            <a:pPr marL="0" indent="0">
              <a:lnSpc>
                <a:spcPct val="160000"/>
              </a:lnSpc>
              <a:buNone/>
            </a:pPr>
            <a:r>
              <a:rPr lang="en-US" sz="1200" dirty="0"/>
              <a:t>I am immensely thankful for the knowledge imparted, and I look forward to contributing further to the academic community with the skills and perspectives gained.</a:t>
            </a:r>
          </a:p>
          <a:p>
            <a:pPr marL="0" indent="0">
              <a:lnSpc>
                <a:spcPct val="160000"/>
              </a:lnSpc>
              <a:buNone/>
            </a:pPr>
            <a:r>
              <a:rPr lang="en-US" sz="1200" dirty="0"/>
              <a:t>Warm Regards,</a:t>
            </a:r>
          </a:p>
          <a:p>
            <a:pPr marL="0" indent="0">
              <a:spcBef>
                <a:spcPts val="0"/>
              </a:spcBef>
              <a:buNone/>
            </a:pPr>
            <a:endParaRPr lang="en-US" sz="1200" dirty="0"/>
          </a:p>
          <a:p>
            <a:pPr marL="0" indent="0">
              <a:spcBef>
                <a:spcPts val="0"/>
              </a:spcBef>
              <a:buNone/>
            </a:pPr>
            <a:r>
              <a:rPr lang="en-US" sz="1200" b="1" dirty="0"/>
              <a:t>Varun Kumar</a:t>
            </a:r>
            <a:r>
              <a:rPr lang="en-US" sz="1200" dirty="0"/>
              <a:t>, SID: 20054993</a:t>
            </a:r>
          </a:p>
          <a:p>
            <a:pPr marL="0" indent="0">
              <a:spcBef>
                <a:spcPts val="0"/>
              </a:spcBef>
              <a:buNone/>
            </a:pPr>
            <a:r>
              <a:rPr lang="en-US" sz="1200" dirty="0"/>
              <a:t>MSc IB Advanced Research Project</a:t>
            </a:r>
          </a:p>
          <a:p>
            <a:pPr marL="0" indent="0">
              <a:spcBef>
                <a:spcPts val="0"/>
              </a:spcBef>
              <a:buNone/>
            </a:pPr>
            <a:r>
              <a:rPr lang="en-US" sz="1200" dirty="0"/>
              <a:t>University of Hertfordshire</a:t>
            </a:r>
          </a:p>
          <a:p>
            <a:pPr marL="0" indent="0">
              <a:lnSpc>
                <a:spcPct val="160000"/>
              </a:lnSpc>
              <a:buNone/>
            </a:pPr>
            <a:endParaRPr lang="en-GB" sz="1200" dirty="0"/>
          </a:p>
        </p:txBody>
      </p:sp>
      <p:pic>
        <p:nvPicPr>
          <p:cNvPr id="4" name="Picture 3" descr="A black silhouette of a person&#10;&#10;Description automatically generated">
            <a:extLst>
              <a:ext uri="{FF2B5EF4-FFF2-40B4-BE49-F238E27FC236}">
                <a16:creationId xmlns:a16="http://schemas.microsoft.com/office/drawing/2014/main" id="{B216D1BA-0C84-7EE0-46F4-A3F073576098}"/>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3424250"/>
            <a:ext cx="3429000" cy="3429000"/>
          </a:xfrm>
          <a:prstGeom prst="rect">
            <a:avLst/>
          </a:prstGeom>
        </p:spPr>
      </p:pic>
      <p:pic>
        <p:nvPicPr>
          <p:cNvPr id="5" name="Picture 4">
            <a:extLst>
              <a:ext uri="{FF2B5EF4-FFF2-40B4-BE49-F238E27FC236}">
                <a16:creationId xmlns:a16="http://schemas.microsoft.com/office/drawing/2014/main" id="{1E90EC8B-77A6-363C-D24E-6CD76009A7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3418" y="125327"/>
            <a:ext cx="1468582" cy="42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406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E1DF-7F81-1F34-37F1-F3DF2AFFF7F6}"/>
              </a:ext>
            </a:extLst>
          </p:cNvPr>
          <p:cNvSpPr>
            <a:spLocks noGrp="1"/>
          </p:cNvSpPr>
          <p:nvPr>
            <p:ph type="title"/>
          </p:nvPr>
        </p:nvSpPr>
        <p:spPr>
          <a:xfrm>
            <a:off x="555290" y="102678"/>
            <a:ext cx="10168128" cy="743350"/>
          </a:xfrm>
        </p:spPr>
        <p:txBody>
          <a:bodyPr>
            <a:normAutofit/>
          </a:bodyPr>
          <a:lstStyle/>
          <a:p>
            <a:r>
              <a:rPr lang="en-GB" sz="3200" dirty="0"/>
              <a:t>References</a:t>
            </a:r>
          </a:p>
        </p:txBody>
      </p:sp>
      <p:pic>
        <p:nvPicPr>
          <p:cNvPr id="3" name="Picture 2">
            <a:extLst>
              <a:ext uri="{FF2B5EF4-FFF2-40B4-BE49-F238E27FC236}">
                <a16:creationId xmlns:a16="http://schemas.microsoft.com/office/drawing/2014/main" id="{2CBE8BA7-0F88-6532-5AED-D885446104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3418" y="0"/>
            <a:ext cx="1468582" cy="4233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BB3F075-37E4-E077-BC68-4B2B7ECB68A0}"/>
              </a:ext>
            </a:extLst>
          </p:cNvPr>
          <p:cNvSpPr txBox="1"/>
          <p:nvPr/>
        </p:nvSpPr>
        <p:spPr>
          <a:xfrm>
            <a:off x="491130" y="772017"/>
            <a:ext cx="11209739" cy="5983305"/>
          </a:xfrm>
          <a:prstGeom prst="rect">
            <a:avLst/>
          </a:prstGeom>
          <a:noFill/>
        </p:spPr>
        <p:txBody>
          <a:bodyPr wrap="square" numCol="3">
            <a:spAutoFit/>
          </a:bodyPr>
          <a:lstStyle/>
          <a:p>
            <a:pPr marL="360000" indent="-274320" algn="just">
              <a:lnSpc>
                <a:spcPct val="150000"/>
              </a:lnSpc>
              <a:spcAft>
                <a:spcPts val="300"/>
              </a:spcAft>
            </a:pPr>
            <a:r>
              <a:rPr lang="en-IN" sz="900" dirty="0">
                <a:effectLst/>
                <a:latin typeface="Arial Narrow" panose="020B0606020202030204" pitchFamily="34" charset="0"/>
                <a:ea typeface="Times New Roman" panose="02020603050405020304" pitchFamily="18" charset="0"/>
                <a:cs typeface="Gautami" panose="020B0502040204020203" pitchFamily="34" charset="0"/>
              </a:rPr>
              <a:t>Agarwal, M. (2016) How Is Technology Helping The Rewards Space, Entrepreneur. Available at: </a:t>
            </a:r>
            <a:r>
              <a:rPr lang="en-IN" sz="900" dirty="0">
                <a:effectLst/>
                <a:latin typeface="Arial Narrow" panose="020B0606020202030204" pitchFamily="34" charset="0"/>
                <a:ea typeface="Times New Roman" panose="02020603050405020304" pitchFamily="18" charset="0"/>
                <a:cs typeface="Arial" panose="020B0604020202020204" pitchFamily="34" charset="0"/>
              </a:rPr>
              <a:t>https://www.entrepreneur.com/en-in/technology/how-is-technology-helping-the-rewards-space/276666</a:t>
            </a:r>
            <a:endParaRPr lang="en-US" sz="900" dirty="0">
              <a:effectLst/>
              <a:latin typeface="Arial Narrow" panose="020B0606020202030204" pitchFamily="34" charset="0"/>
              <a:ea typeface="Times New Roman" panose="02020603050405020304" pitchFamily="18" charset="0"/>
              <a:cs typeface="Gautami" panose="020B0502040204020203" pitchFamily="34" charset="0"/>
            </a:endParaRPr>
          </a:p>
          <a:p>
            <a:pPr marL="360000" indent="-274320" algn="just">
              <a:lnSpc>
                <a:spcPct val="150000"/>
              </a:lnSpc>
              <a:spcAft>
                <a:spcPts val="300"/>
              </a:spcAft>
            </a:pPr>
            <a:r>
              <a:rPr lang="en-US" sz="900" dirty="0">
                <a:effectLst/>
                <a:latin typeface="Arial Narrow" panose="020B0606020202030204" pitchFamily="34" charset="0"/>
                <a:ea typeface="Times New Roman" panose="02020603050405020304" pitchFamily="18" charset="0"/>
                <a:cs typeface="Gautami" panose="020B0502040204020203" pitchFamily="34" charset="0"/>
              </a:rPr>
              <a:t>Braun, V., &amp; Clarke, V. (2006) Using thematic analysis in psychology. Qualitative Research in Psychology, 3(2), 77-101. Available at: https://www.tandfonline.com/doi/abs/10.1191/1478088706qp063oa  </a:t>
            </a:r>
          </a:p>
          <a:p>
            <a:pPr marL="360000" indent="-274320" algn="just">
              <a:lnSpc>
                <a:spcPct val="150000"/>
              </a:lnSpc>
              <a:spcAft>
                <a:spcPts val="300"/>
              </a:spcAft>
            </a:pPr>
            <a:r>
              <a:rPr lang="en-GB" sz="900" dirty="0">
                <a:effectLst/>
                <a:latin typeface="Arial Narrow" panose="020B0606020202030204" pitchFamily="34" charset="0"/>
                <a:ea typeface="Times New Roman" panose="02020603050405020304" pitchFamily="18" charset="0"/>
                <a:cs typeface="Gautami" panose="020B0502040204020203" pitchFamily="34" charset="0"/>
              </a:rPr>
              <a:t>Cardon, M. S. &amp; Patel, P. C. (2020) Is stress worth it? Stress-related health and wealth trade-offs for entrepreneurs. Academy of Management Discoveries, 6(2), 212-237. DOI: 10.1111/apps.12021 </a:t>
            </a:r>
            <a:endParaRPr lang="en-US" sz="900" dirty="0">
              <a:effectLst/>
              <a:latin typeface="Arial Narrow" panose="020B0606020202030204" pitchFamily="34" charset="0"/>
              <a:ea typeface="Times New Roman" panose="02020603050405020304" pitchFamily="18" charset="0"/>
              <a:cs typeface="Gautami" panose="020B0502040204020203" pitchFamily="34" charset="0"/>
            </a:endParaRPr>
          </a:p>
          <a:p>
            <a:pPr marL="360000" indent="-274320" algn="just">
              <a:lnSpc>
                <a:spcPct val="150000"/>
              </a:lnSpc>
              <a:spcAft>
                <a:spcPts val="300"/>
              </a:spcAft>
            </a:pPr>
            <a:r>
              <a:rPr lang="en-GB" sz="900" dirty="0">
                <a:effectLst/>
                <a:latin typeface="Arial Narrow" panose="020B0606020202030204" pitchFamily="34" charset="0"/>
                <a:ea typeface="Times New Roman" panose="02020603050405020304" pitchFamily="18" charset="0"/>
                <a:cs typeface="Gautami" panose="020B0502040204020203" pitchFamily="34" charset="0"/>
              </a:rPr>
              <a:t>Carnevale, J. B., &amp; </a:t>
            </a:r>
            <a:r>
              <a:rPr lang="en-GB" sz="900" dirty="0" err="1">
                <a:effectLst/>
                <a:latin typeface="Arial Narrow" panose="020B0606020202030204" pitchFamily="34" charset="0"/>
                <a:ea typeface="Times New Roman" panose="02020603050405020304" pitchFamily="18" charset="0"/>
                <a:cs typeface="Gautami" panose="020B0502040204020203" pitchFamily="34" charset="0"/>
              </a:rPr>
              <a:t>Hatak</a:t>
            </a:r>
            <a:r>
              <a:rPr lang="en-GB" sz="900" dirty="0">
                <a:effectLst/>
                <a:latin typeface="Arial Narrow" panose="020B0606020202030204" pitchFamily="34" charset="0"/>
                <a:ea typeface="Times New Roman" panose="02020603050405020304" pitchFamily="18" charset="0"/>
                <a:cs typeface="Gautami" panose="020B0502040204020203" pitchFamily="34" charset="0"/>
              </a:rPr>
              <a:t>, I. (2020) ‘Employee adjustment and well-being in the era of COVID-19: Implications for human resource management’. Journal of Business Research, 116, 183-187. DOI: 10.1016/j.jbusres.2020.05.037	</a:t>
            </a:r>
            <a:endParaRPr lang="en-US" sz="900" dirty="0">
              <a:effectLst/>
              <a:latin typeface="Arial Narrow" panose="020B0606020202030204" pitchFamily="34" charset="0"/>
              <a:ea typeface="Times New Roman" panose="02020603050405020304" pitchFamily="18" charset="0"/>
              <a:cs typeface="Gautami" panose="020B0502040204020203" pitchFamily="34" charset="0"/>
            </a:endParaRPr>
          </a:p>
          <a:p>
            <a:pPr marL="360000" indent="-274320" algn="just">
              <a:lnSpc>
                <a:spcPct val="150000"/>
              </a:lnSpc>
              <a:spcAft>
                <a:spcPts val="300"/>
              </a:spcAft>
            </a:pPr>
            <a:r>
              <a:rPr lang="en-IN" sz="900" dirty="0" err="1">
                <a:effectLst/>
                <a:latin typeface="Arial Narrow" panose="020B0606020202030204" pitchFamily="34" charset="0"/>
                <a:ea typeface="Times New Roman" panose="02020603050405020304" pitchFamily="18" charset="0"/>
                <a:cs typeface="Gautami" panose="020B0502040204020203" pitchFamily="34" charset="0"/>
              </a:rPr>
              <a:t>Cavrenne</a:t>
            </a:r>
            <a:r>
              <a:rPr lang="en-IN" sz="900" dirty="0">
                <a:effectLst/>
                <a:latin typeface="Arial Narrow" panose="020B0606020202030204" pitchFamily="34" charset="0"/>
                <a:ea typeface="Times New Roman" panose="02020603050405020304" pitchFamily="18" charset="0"/>
                <a:cs typeface="Gautami" panose="020B0502040204020203" pitchFamily="34" charset="0"/>
              </a:rPr>
              <a:t>, P. (2022) How flexible rewards are playing a key role in employee engagement, </a:t>
            </a:r>
            <a:r>
              <a:rPr lang="en-IN" sz="900" i="1" dirty="0">
                <a:effectLst/>
                <a:latin typeface="Arial Narrow" panose="020B0606020202030204" pitchFamily="34" charset="0"/>
                <a:ea typeface="Times New Roman" panose="02020603050405020304" pitchFamily="18" charset="0"/>
                <a:cs typeface="Gautami" panose="020B0502040204020203" pitchFamily="34" charset="0"/>
              </a:rPr>
              <a:t>Ey</a:t>
            </a:r>
            <a:r>
              <a:rPr lang="en-IN" sz="900" dirty="0">
                <a:effectLst/>
                <a:latin typeface="Arial Narrow" panose="020B0606020202030204" pitchFamily="34" charset="0"/>
                <a:ea typeface="Times New Roman" panose="02020603050405020304" pitchFamily="18" charset="0"/>
                <a:cs typeface="Gautami" panose="020B0502040204020203" pitchFamily="34" charset="0"/>
              </a:rPr>
              <a:t>. </a:t>
            </a:r>
            <a:r>
              <a:rPr lang="en-GB" sz="900" dirty="0">
                <a:effectLst/>
                <a:latin typeface="Arial Narrow" panose="020B0606020202030204" pitchFamily="34" charset="0"/>
                <a:ea typeface="Times New Roman" panose="02020603050405020304" pitchFamily="18" charset="0"/>
                <a:cs typeface="Gautami" panose="020B0502040204020203" pitchFamily="34" charset="0"/>
              </a:rPr>
              <a:t>Available at: </a:t>
            </a:r>
            <a:r>
              <a:rPr lang="en-IN" sz="900" dirty="0">
                <a:effectLst/>
                <a:latin typeface="Arial Narrow" panose="020B0606020202030204" pitchFamily="34" charset="0"/>
                <a:ea typeface="Times New Roman" panose="02020603050405020304" pitchFamily="18" charset="0"/>
                <a:cs typeface="Arial" panose="020B0604020202020204" pitchFamily="34" charset="0"/>
              </a:rPr>
              <a:t>https://www.ey.com/en_be/workforce/how-flexible-rewards-are-playing-a-key-role-in-employee-engagement</a:t>
            </a:r>
            <a:r>
              <a:rPr lang="en-IN" sz="900" dirty="0">
                <a:effectLst/>
                <a:latin typeface="Arial Narrow" panose="020B0606020202030204" pitchFamily="34" charset="0"/>
                <a:ea typeface="Times New Roman" panose="02020603050405020304" pitchFamily="18" charset="0"/>
                <a:cs typeface="Gautami" panose="020B0502040204020203" pitchFamily="34" charset="0"/>
              </a:rPr>
              <a:t> </a:t>
            </a:r>
            <a:endParaRPr lang="en-US" sz="900" dirty="0">
              <a:effectLst/>
              <a:latin typeface="Arial Narrow" panose="020B0606020202030204" pitchFamily="34" charset="0"/>
              <a:ea typeface="Times New Roman" panose="02020603050405020304" pitchFamily="18" charset="0"/>
              <a:cs typeface="Gautami" panose="020B0502040204020203" pitchFamily="34" charset="0"/>
            </a:endParaRPr>
          </a:p>
          <a:p>
            <a:pPr marL="360000" indent="-274320" algn="just">
              <a:lnSpc>
                <a:spcPct val="150000"/>
              </a:lnSpc>
              <a:spcAft>
                <a:spcPts val="300"/>
              </a:spcAft>
            </a:pPr>
            <a:r>
              <a:rPr lang="en-US" sz="900" dirty="0" err="1">
                <a:effectLst/>
                <a:latin typeface="Arial Narrow" panose="020B0606020202030204" pitchFamily="34" charset="0"/>
                <a:ea typeface="Times New Roman" panose="02020603050405020304" pitchFamily="18" charset="0"/>
                <a:cs typeface="Gautami" panose="020B0502040204020203" pitchFamily="34" charset="0"/>
              </a:rPr>
              <a:t>Chanana</a:t>
            </a:r>
            <a:r>
              <a:rPr lang="en-US" sz="900" dirty="0">
                <a:effectLst/>
                <a:latin typeface="Arial Narrow" panose="020B0606020202030204" pitchFamily="34" charset="0"/>
                <a:ea typeface="Times New Roman" panose="02020603050405020304" pitchFamily="18" charset="0"/>
                <a:cs typeface="Gautami" panose="020B0502040204020203" pitchFamily="34" charset="0"/>
              </a:rPr>
              <a:t>, N. (2021) ‘The impact of COVID‐19 pandemic on employee’s </a:t>
            </a:r>
            <a:r>
              <a:rPr lang="en-US" sz="900" dirty="0" err="1">
                <a:effectLst/>
                <a:latin typeface="Arial Narrow" panose="020B0606020202030204" pitchFamily="34" charset="0"/>
                <a:ea typeface="Times New Roman" panose="02020603050405020304" pitchFamily="18" charset="0"/>
                <a:cs typeface="Gautami" panose="020B0502040204020203" pitchFamily="34" charset="0"/>
              </a:rPr>
              <a:t>organisational</a:t>
            </a:r>
            <a:r>
              <a:rPr lang="en-US" sz="900" dirty="0">
                <a:effectLst/>
                <a:latin typeface="Arial Narrow" panose="020B0606020202030204" pitchFamily="34" charset="0"/>
                <a:ea typeface="Times New Roman" panose="02020603050405020304" pitchFamily="18" charset="0"/>
                <a:cs typeface="Gautami" panose="020B0502040204020203" pitchFamily="34" charset="0"/>
              </a:rPr>
              <a:t> commitment and job satisfaction in reference to gender differences’. Journal of Public Affairs, 21(4). DOI: 10.1002/pa.2695</a:t>
            </a:r>
          </a:p>
          <a:p>
            <a:pPr marL="360000" indent="-274320" algn="just">
              <a:lnSpc>
                <a:spcPct val="150000"/>
              </a:lnSpc>
              <a:spcAft>
                <a:spcPts val="300"/>
              </a:spcAft>
            </a:pPr>
            <a:r>
              <a:rPr lang="en-GB" sz="900" dirty="0">
                <a:effectLst/>
                <a:latin typeface="Arial Narrow" panose="020B0606020202030204" pitchFamily="34" charset="0"/>
                <a:ea typeface="Times New Roman" panose="02020603050405020304" pitchFamily="18" charset="0"/>
                <a:cs typeface="Gautami" panose="020B0502040204020203" pitchFamily="34" charset="0"/>
              </a:rPr>
              <a:t>Davis, F.D. (1989) Perceived usefulness, perceived ease of use, and user acceptance of information technology. </a:t>
            </a:r>
            <a:r>
              <a:rPr lang="en-GB" sz="900" i="1" dirty="0">
                <a:effectLst/>
                <a:latin typeface="Arial Narrow" panose="020B0606020202030204" pitchFamily="34" charset="0"/>
                <a:ea typeface="Times New Roman" panose="02020603050405020304" pitchFamily="18" charset="0"/>
                <a:cs typeface="Gautami" panose="020B0502040204020203" pitchFamily="34" charset="0"/>
              </a:rPr>
              <a:t>MIS Quarterly</a:t>
            </a:r>
            <a:r>
              <a:rPr lang="en-GB" sz="900" dirty="0">
                <a:effectLst/>
                <a:latin typeface="Arial Narrow" panose="020B0606020202030204" pitchFamily="34" charset="0"/>
                <a:ea typeface="Times New Roman" panose="02020603050405020304" pitchFamily="18" charset="0"/>
                <a:cs typeface="Gautami" panose="020B0502040204020203" pitchFamily="34" charset="0"/>
              </a:rPr>
              <a:t>, 13(3), 319-340. Available at: </a:t>
            </a:r>
            <a:r>
              <a:rPr lang="en-GB" sz="900" dirty="0">
                <a:effectLst/>
                <a:latin typeface="Arial Narrow" panose="020B0606020202030204" pitchFamily="34" charset="0"/>
                <a:ea typeface="Times New Roman" panose="02020603050405020304" pitchFamily="18" charset="0"/>
                <a:cs typeface="Arial" panose="020B0604020202020204" pitchFamily="34" charset="0"/>
              </a:rPr>
              <a:t>https://doi.org/10.2307/249008</a:t>
            </a:r>
            <a:r>
              <a:rPr lang="en-GB" sz="900" dirty="0">
                <a:effectLst/>
                <a:latin typeface="Arial Narrow" panose="020B0606020202030204" pitchFamily="34" charset="0"/>
                <a:ea typeface="Times New Roman" panose="02020603050405020304" pitchFamily="18" charset="0"/>
                <a:cs typeface="Gautami" panose="020B0502040204020203" pitchFamily="34" charset="0"/>
              </a:rPr>
              <a:t> </a:t>
            </a:r>
            <a:endParaRPr lang="en-US" sz="900" dirty="0">
              <a:effectLst/>
              <a:latin typeface="Arial Narrow" panose="020B0606020202030204" pitchFamily="34" charset="0"/>
              <a:ea typeface="Times New Roman" panose="02020603050405020304" pitchFamily="18" charset="0"/>
              <a:cs typeface="Gautami" panose="020B0502040204020203" pitchFamily="34" charset="0"/>
            </a:endParaRPr>
          </a:p>
          <a:p>
            <a:pPr marL="360000" indent="-274320" algn="just">
              <a:lnSpc>
                <a:spcPct val="150000"/>
              </a:lnSpc>
              <a:spcAft>
                <a:spcPts val="300"/>
              </a:spcAft>
            </a:pPr>
            <a:r>
              <a:rPr lang="en-IN" sz="900" dirty="0">
                <a:effectLst/>
                <a:latin typeface="Arial Narrow" panose="020B0606020202030204" pitchFamily="34" charset="0"/>
                <a:ea typeface="Times New Roman" panose="02020603050405020304" pitchFamily="18" charset="0"/>
                <a:cs typeface="Gautami" panose="020B0502040204020203" pitchFamily="34" charset="0"/>
              </a:rPr>
              <a:t>De-la-Calle-Durán, M. C., &amp; Rodríguez-Sánchez, J. L. (2021) Employee Engagement and Wellbeing in Times of COVID-19: A Proposal of the 5Cs Model. </a:t>
            </a:r>
            <a:r>
              <a:rPr lang="en-IN" sz="900" i="1" dirty="0">
                <a:effectLst/>
                <a:latin typeface="Arial Narrow" panose="020B0606020202030204" pitchFamily="34" charset="0"/>
                <a:ea typeface="Times New Roman" panose="02020603050405020304" pitchFamily="18" charset="0"/>
                <a:cs typeface="Gautami" panose="020B0502040204020203" pitchFamily="34" charset="0"/>
              </a:rPr>
              <a:t>International journal of environmental research and public health</a:t>
            </a:r>
            <a:r>
              <a:rPr lang="en-IN" sz="900" dirty="0">
                <a:effectLst/>
                <a:latin typeface="Arial Narrow" panose="020B0606020202030204" pitchFamily="34" charset="0"/>
                <a:ea typeface="Times New Roman" panose="02020603050405020304" pitchFamily="18" charset="0"/>
                <a:cs typeface="Gautami" panose="020B0502040204020203" pitchFamily="34" charset="0"/>
              </a:rPr>
              <a:t>, 18(10), 5470. DOI: 10.3390/ijerph18105470 </a:t>
            </a:r>
            <a:endParaRPr lang="en-US" sz="900" dirty="0">
              <a:effectLst/>
              <a:latin typeface="Arial Narrow" panose="020B0606020202030204" pitchFamily="34" charset="0"/>
              <a:ea typeface="Times New Roman" panose="02020603050405020304" pitchFamily="18" charset="0"/>
              <a:cs typeface="Gautami" panose="020B0502040204020203" pitchFamily="34" charset="0"/>
            </a:endParaRPr>
          </a:p>
          <a:p>
            <a:pPr marL="360000" indent="-274320" algn="just">
              <a:lnSpc>
                <a:spcPct val="150000"/>
              </a:lnSpc>
              <a:spcAft>
                <a:spcPts val="300"/>
              </a:spcAft>
            </a:pPr>
            <a:r>
              <a:rPr lang="en-US" sz="900" dirty="0">
                <a:effectLst/>
                <a:latin typeface="Arial Narrow" panose="020B0606020202030204" pitchFamily="34" charset="0"/>
                <a:ea typeface="Times New Roman" panose="02020603050405020304" pitchFamily="18" charset="0"/>
                <a:cs typeface="Gautami" panose="020B0502040204020203" pitchFamily="34" charset="0"/>
              </a:rPr>
              <a:t>Francis, F., </a:t>
            </a:r>
            <a:r>
              <a:rPr lang="en-US" sz="900" dirty="0" err="1">
                <a:effectLst/>
                <a:latin typeface="Arial Narrow" panose="020B0606020202030204" pitchFamily="34" charset="0"/>
                <a:ea typeface="Times New Roman" panose="02020603050405020304" pitchFamily="18" charset="0"/>
                <a:cs typeface="Gautami" panose="020B0502040204020203" pitchFamily="34" charset="0"/>
              </a:rPr>
              <a:t>Zirra</a:t>
            </a:r>
            <a:r>
              <a:rPr lang="en-US" sz="900" dirty="0">
                <a:effectLst/>
                <a:latin typeface="Arial Narrow" panose="020B0606020202030204" pitchFamily="34" charset="0"/>
                <a:ea typeface="Times New Roman" panose="02020603050405020304" pitchFamily="18" charset="0"/>
                <a:cs typeface="Gautami" panose="020B0502040204020203" pitchFamily="34" charset="0"/>
              </a:rPr>
              <a:t>, C.T.O., &amp; </a:t>
            </a:r>
            <a:r>
              <a:rPr lang="en-US" sz="900" dirty="0" err="1">
                <a:effectLst/>
                <a:latin typeface="Arial Narrow" panose="020B0606020202030204" pitchFamily="34" charset="0"/>
                <a:ea typeface="Times New Roman" panose="02020603050405020304" pitchFamily="18" charset="0"/>
                <a:cs typeface="Gautami" panose="020B0502040204020203" pitchFamily="34" charset="0"/>
              </a:rPr>
              <a:t>Mambula</a:t>
            </a:r>
            <a:r>
              <a:rPr lang="en-US" sz="900" dirty="0">
                <a:effectLst/>
                <a:latin typeface="Arial Narrow" panose="020B0606020202030204" pitchFamily="34" charset="0"/>
                <a:ea typeface="Times New Roman" panose="02020603050405020304" pitchFamily="18" charset="0"/>
                <a:cs typeface="Gautami" panose="020B0502040204020203" pitchFamily="34" charset="0"/>
              </a:rPr>
              <a:t>, C.J. (2020) ‘Reward System as a Strategy to Enhance Employees Performance in an Organization’. Archives of Business Review, Vol.8, No.6. 156-164. DOI:10.14738/abr.86.8403 </a:t>
            </a:r>
          </a:p>
          <a:p>
            <a:pPr marL="360000" indent="-274320" algn="just">
              <a:lnSpc>
                <a:spcPct val="150000"/>
              </a:lnSpc>
              <a:spcAft>
                <a:spcPts val="300"/>
              </a:spcAft>
            </a:pPr>
            <a:r>
              <a:rPr lang="en-GB" sz="900" dirty="0">
                <a:effectLst/>
                <a:latin typeface="Arial Narrow" panose="020B0606020202030204" pitchFamily="34" charset="0"/>
                <a:ea typeface="Times New Roman" panose="02020603050405020304" pitchFamily="18" charset="0"/>
                <a:cs typeface="Gautami" panose="020B0502040204020203" pitchFamily="34" charset="0"/>
              </a:rPr>
              <a:t>Gupta, M. (2017) Engaging Employees at Work: Insights From India. Advances in Developing Human Resources, Vol. 20(1). DOI: 10.1177/1523422317741690 </a:t>
            </a:r>
            <a:endParaRPr lang="en-US" sz="900" dirty="0">
              <a:effectLst/>
              <a:latin typeface="Arial Narrow" panose="020B0606020202030204" pitchFamily="34" charset="0"/>
              <a:ea typeface="Times New Roman" panose="02020603050405020304" pitchFamily="18" charset="0"/>
              <a:cs typeface="Gautami" panose="020B0502040204020203" pitchFamily="34" charset="0"/>
            </a:endParaRPr>
          </a:p>
          <a:p>
            <a:pPr marL="360000" indent="-274320" algn="just">
              <a:lnSpc>
                <a:spcPct val="150000"/>
              </a:lnSpc>
              <a:spcAft>
                <a:spcPts val="300"/>
              </a:spcAft>
            </a:pPr>
            <a:r>
              <a:rPr lang="en-GB" sz="900" dirty="0">
                <a:effectLst/>
                <a:latin typeface="Arial Narrow" panose="020B0606020202030204" pitchFamily="34" charset="0"/>
                <a:ea typeface="Times New Roman" panose="02020603050405020304" pitchFamily="18" charset="0"/>
                <a:cs typeface="Gautami" panose="020B0502040204020203" pitchFamily="34" charset="0"/>
              </a:rPr>
              <a:t>Hackman, J. R., &amp; Oldham, G.R. (1976) ‘Motivation through the design of work: Test of a theory’. Organisational </a:t>
            </a:r>
            <a:r>
              <a:rPr lang="en-GB" sz="900" dirty="0" err="1">
                <a:effectLst/>
                <a:latin typeface="Arial Narrow" panose="020B0606020202030204" pitchFamily="34" charset="0"/>
                <a:ea typeface="Times New Roman" panose="02020603050405020304" pitchFamily="18" charset="0"/>
                <a:cs typeface="Gautami" panose="020B0502040204020203" pitchFamily="34" charset="0"/>
              </a:rPr>
              <a:t>Behavior</a:t>
            </a:r>
            <a:r>
              <a:rPr lang="en-GB" sz="900" dirty="0">
                <a:effectLst/>
                <a:latin typeface="Arial Narrow" panose="020B0606020202030204" pitchFamily="34" charset="0"/>
                <a:ea typeface="Times New Roman" panose="02020603050405020304" pitchFamily="18" charset="0"/>
                <a:cs typeface="Gautami" panose="020B0502040204020203" pitchFamily="34" charset="0"/>
              </a:rPr>
              <a:t> and Human Performance, 16(2), 250-279. DOI: 10.1016/0030-5073(76)90016-7</a:t>
            </a:r>
            <a:endParaRPr lang="en-US" sz="900" dirty="0">
              <a:effectLst/>
              <a:latin typeface="Arial Narrow" panose="020B0606020202030204" pitchFamily="34" charset="0"/>
              <a:ea typeface="Times New Roman" panose="02020603050405020304" pitchFamily="18" charset="0"/>
              <a:cs typeface="Gautami" panose="020B0502040204020203" pitchFamily="34" charset="0"/>
            </a:endParaRPr>
          </a:p>
          <a:p>
            <a:pPr marL="360000" indent="-274320" algn="just">
              <a:lnSpc>
                <a:spcPct val="150000"/>
              </a:lnSpc>
              <a:spcAft>
                <a:spcPts val="300"/>
              </a:spcAft>
            </a:pPr>
            <a:r>
              <a:rPr lang="en-GB" sz="900" dirty="0" err="1">
                <a:effectLst/>
                <a:latin typeface="Arial Narrow" panose="020B0606020202030204" pitchFamily="34" charset="0"/>
                <a:ea typeface="Times New Roman" panose="02020603050405020304" pitchFamily="18" charset="0"/>
                <a:cs typeface="Gautami" panose="020B0502040204020203" pitchFamily="34" charset="0"/>
              </a:rPr>
              <a:t>Hedstrom</a:t>
            </a:r>
            <a:r>
              <a:rPr lang="en-GB" sz="900" dirty="0">
                <a:effectLst/>
                <a:latin typeface="Arial Narrow" panose="020B0606020202030204" pitchFamily="34" charset="0"/>
                <a:ea typeface="Times New Roman" panose="02020603050405020304" pitchFamily="18" charset="0"/>
                <a:cs typeface="Gautami" panose="020B0502040204020203" pitchFamily="34" charset="0"/>
              </a:rPr>
              <a:t>, P. and Munoz, M. G. (2021) Remote Work’s Effect on Motivation: A study of how remote work during the covid-19 pandemic has affected employee motivation. Master of Science Thesis- TRITA-ITM-EX 2021:294, KTH Industrial Engineering and Management. Available at: https://www.diva-portal.org/smash/get/diva2:1592731/FULLTEXT01.pdf </a:t>
            </a:r>
            <a:endParaRPr lang="en-US" sz="900" dirty="0">
              <a:effectLst/>
              <a:latin typeface="Arial Narrow" panose="020B0606020202030204" pitchFamily="34" charset="0"/>
              <a:ea typeface="Times New Roman" panose="02020603050405020304" pitchFamily="18" charset="0"/>
              <a:cs typeface="Gautami" panose="020B0502040204020203" pitchFamily="34" charset="0"/>
            </a:endParaRPr>
          </a:p>
          <a:p>
            <a:pPr marL="360000" indent="-274320" algn="just">
              <a:lnSpc>
                <a:spcPct val="150000"/>
              </a:lnSpc>
              <a:spcAft>
                <a:spcPts val="300"/>
              </a:spcAft>
            </a:pPr>
            <a:r>
              <a:rPr lang="en-GB" sz="900" dirty="0">
                <a:effectLst/>
                <a:latin typeface="Arial Narrow" panose="020B0606020202030204" pitchFamily="34" charset="0"/>
                <a:ea typeface="Times New Roman" panose="02020603050405020304" pitchFamily="18" charset="0"/>
                <a:cs typeface="Gautami" panose="020B0502040204020203" pitchFamily="34" charset="0"/>
              </a:rPr>
              <a:t>Joyce, K., </a:t>
            </a:r>
            <a:r>
              <a:rPr lang="en-GB" sz="900" dirty="0" err="1">
                <a:effectLst/>
                <a:latin typeface="Arial Narrow" panose="020B0606020202030204" pitchFamily="34" charset="0"/>
                <a:ea typeface="Times New Roman" panose="02020603050405020304" pitchFamily="18" charset="0"/>
                <a:cs typeface="Gautami" panose="020B0502040204020203" pitchFamily="34" charset="0"/>
              </a:rPr>
              <a:t>Pabayo</a:t>
            </a:r>
            <a:r>
              <a:rPr lang="en-GB" sz="900" dirty="0">
                <a:effectLst/>
                <a:latin typeface="Arial Narrow" panose="020B0606020202030204" pitchFamily="34" charset="0"/>
                <a:ea typeface="Times New Roman" panose="02020603050405020304" pitchFamily="18" charset="0"/>
                <a:cs typeface="Gautami" panose="020B0502040204020203" pitchFamily="34" charset="0"/>
              </a:rPr>
              <a:t>, R., Critchley, J. A., &amp; Bambra, C. (2010) Flexible working conditions and their effects on employee health and well-being. The Cochrane Database of systematic reviews, 2010(2), CD008009. DOI: 10.1002/14651858.CD008009.pub2 </a:t>
            </a:r>
            <a:endParaRPr lang="en-US" sz="900" dirty="0">
              <a:effectLst/>
              <a:latin typeface="Arial Narrow" panose="020B0606020202030204" pitchFamily="34" charset="0"/>
              <a:ea typeface="Times New Roman" panose="02020603050405020304" pitchFamily="18" charset="0"/>
              <a:cs typeface="Gautami" panose="020B0502040204020203" pitchFamily="34" charset="0"/>
            </a:endParaRPr>
          </a:p>
          <a:p>
            <a:pPr marL="360000" indent="-274320" algn="just">
              <a:lnSpc>
                <a:spcPct val="150000"/>
              </a:lnSpc>
              <a:spcAft>
                <a:spcPts val="300"/>
              </a:spcAft>
            </a:pPr>
            <a:r>
              <a:rPr lang="en-IN" sz="900" dirty="0">
                <a:effectLst/>
                <a:latin typeface="Arial Narrow" panose="020B0606020202030204" pitchFamily="34" charset="0"/>
                <a:ea typeface="Times New Roman" panose="02020603050405020304" pitchFamily="18" charset="0"/>
                <a:cs typeface="Arial" panose="020B0604020202020204" pitchFamily="34" charset="0"/>
              </a:rPr>
              <a:t>Locke, E. A., &amp; Latham, G. P. (1990) </a:t>
            </a:r>
            <a:r>
              <a:rPr lang="en-IN" sz="900" i="1" dirty="0">
                <a:effectLst/>
                <a:latin typeface="Arial Narrow" panose="020B0606020202030204" pitchFamily="34" charset="0"/>
                <a:ea typeface="Times New Roman" panose="02020603050405020304" pitchFamily="18" charset="0"/>
                <a:cs typeface="Arial" panose="020B0604020202020204" pitchFamily="34" charset="0"/>
              </a:rPr>
              <a:t>A theory of goal setting &amp; task performance</a:t>
            </a:r>
            <a:r>
              <a:rPr lang="en-IN" sz="900" dirty="0">
                <a:effectLst/>
                <a:latin typeface="Arial Narrow" panose="020B0606020202030204" pitchFamily="34" charset="0"/>
                <a:ea typeface="Times New Roman" panose="02020603050405020304" pitchFamily="18" charset="0"/>
                <a:cs typeface="Arial" panose="020B0604020202020204" pitchFamily="34" charset="0"/>
              </a:rPr>
              <a:t>. Englewood Cliffs, NJ: Prentice Hall </a:t>
            </a:r>
            <a:endParaRPr lang="en-US" sz="900" dirty="0">
              <a:effectLst/>
              <a:latin typeface="Arial Narrow" panose="020B0606020202030204" pitchFamily="34" charset="0"/>
              <a:ea typeface="Times New Roman" panose="02020603050405020304" pitchFamily="18" charset="0"/>
              <a:cs typeface="Gautami" panose="020B0502040204020203" pitchFamily="34" charset="0"/>
            </a:endParaRPr>
          </a:p>
          <a:p>
            <a:pPr marL="360000" indent="-274320" algn="just">
              <a:lnSpc>
                <a:spcPct val="150000"/>
              </a:lnSpc>
              <a:spcAft>
                <a:spcPts val="300"/>
              </a:spcAft>
            </a:pPr>
            <a:r>
              <a:rPr lang="en-GB" sz="900" dirty="0">
                <a:effectLst/>
                <a:latin typeface="Arial Narrow" panose="020B0606020202030204" pitchFamily="34" charset="0"/>
                <a:ea typeface="Times New Roman" panose="02020603050405020304" pitchFamily="18" charset="0"/>
                <a:cs typeface="Gautami" panose="020B0502040204020203" pitchFamily="34" charset="0"/>
              </a:rPr>
              <a:t>Mamatha, M. &amp; Lakshmi, B. (2020) ‘Influence of Employees Perception on the Use of Flexible Work Arrangements,’ </a:t>
            </a:r>
            <a:r>
              <a:rPr lang="en-GB" sz="900" i="1" dirty="0">
                <a:effectLst/>
                <a:latin typeface="Arial Narrow" panose="020B0606020202030204" pitchFamily="34" charset="0"/>
                <a:ea typeface="Times New Roman" panose="02020603050405020304" pitchFamily="18" charset="0"/>
                <a:cs typeface="Gautami" panose="020B0502040204020203" pitchFamily="34" charset="0"/>
              </a:rPr>
              <a:t>International Journal of Scientific &amp; Technology Research, Volume</a:t>
            </a:r>
            <a:r>
              <a:rPr lang="en-GB" sz="900" dirty="0">
                <a:effectLst/>
                <a:latin typeface="Arial Narrow" panose="020B0606020202030204" pitchFamily="34" charset="0"/>
                <a:ea typeface="Times New Roman" panose="02020603050405020304" pitchFamily="18" charset="0"/>
                <a:cs typeface="Gautami" panose="020B0502040204020203" pitchFamily="34" charset="0"/>
              </a:rPr>
              <a:t> 9, Issue 03. Available at: https://www.ijstr.org/final-print/mar2020/Influence-Of-Employees-Perception-On-The-Use-Of-Flexible-Work-Arrangements.pdf</a:t>
            </a:r>
            <a:endParaRPr lang="en-US" sz="900" dirty="0">
              <a:effectLst/>
              <a:latin typeface="Arial Narrow" panose="020B0606020202030204" pitchFamily="34" charset="0"/>
              <a:ea typeface="Times New Roman" panose="02020603050405020304" pitchFamily="18" charset="0"/>
              <a:cs typeface="Gautami" panose="020B0502040204020203" pitchFamily="34" charset="0"/>
            </a:endParaRPr>
          </a:p>
          <a:p>
            <a:pPr marL="360000" indent="-274320" algn="just">
              <a:lnSpc>
                <a:spcPct val="150000"/>
              </a:lnSpc>
              <a:spcAft>
                <a:spcPts val="300"/>
              </a:spcAft>
            </a:pPr>
            <a:r>
              <a:rPr lang="en-US" sz="900" dirty="0" err="1">
                <a:effectLst/>
                <a:latin typeface="Arial Narrow" panose="020B0606020202030204" pitchFamily="34" charset="0"/>
                <a:ea typeface="Times New Roman" panose="02020603050405020304" pitchFamily="18" charset="0"/>
                <a:cs typeface="Gautami" panose="020B0502040204020203" pitchFamily="34" charset="0"/>
              </a:rPr>
              <a:t>Noorazem</a:t>
            </a:r>
            <a:r>
              <a:rPr lang="en-US" sz="900" dirty="0">
                <a:effectLst/>
                <a:latin typeface="Arial Narrow" panose="020B0606020202030204" pitchFamily="34" charset="0"/>
                <a:ea typeface="Times New Roman" panose="02020603050405020304" pitchFamily="18" charset="0"/>
                <a:cs typeface="Gautami" panose="020B0502040204020203" pitchFamily="34" charset="0"/>
              </a:rPr>
              <a:t>, N. M., Sabri, S., &amp; Nazir, E. N. M. (2021) The Effects of Reward System on Employees’ Performance, </a:t>
            </a:r>
            <a:r>
              <a:rPr lang="en-US" sz="900" i="1" dirty="0" err="1">
                <a:effectLst/>
                <a:latin typeface="Arial Narrow" panose="020B0606020202030204" pitchFamily="34" charset="0"/>
                <a:ea typeface="Times New Roman" panose="02020603050405020304" pitchFamily="18" charset="0"/>
                <a:cs typeface="Gautami" panose="020B0502040204020203" pitchFamily="34" charset="0"/>
              </a:rPr>
              <a:t>Jurnal</a:t>
            </a:r>
            <a:r>
              <a:rPr lang="en-US" sz="900" i="1" dirty="0">
                <a:effectLst/>
                <a:latin typeface="Arial Narrow" panose="020B0606020202030204" pitchFamily="34" charset="0"/>
                <a:ea typeface="Times New Roman" panose="02020603050405020304" pitchFamily="18" charset="0"/>
                <a:cs typeface="Gautami" panose="020B0502040204020203" pitchFamily="34" charset="0"/>
              </a:rPr>
              <a:t> </a:t>
            </a:r>
            <a:r>
              <a:rPr lang="en-US" sz="900" i="1" dirty="0" err="1">
                <a:effectLst/>
                <a:latin typeface="Arial Narrow" panose="020B0606020202030204" pitchFamily="34" charset="0"/>
                <a:ea typeface="Times New Roman" panose="02020603050405020304" pitchFamily="18" charset="0"/>
                <a:cs typeface="Gautami" panose="020B0502040204020203" pitchFamily="34" charset="0"/>
              </a:rPr>
              <a:t>Intelek</a:t>
            </a:r>
            <a:r>
              <a:rPr lang="en-US" sz="900" dirty="0">
                <a:effectLst/>
                <a:latin typeface="Arial Narrow" panose="020B0606020202030204" pitchFamily="34" charset="0"/>
                <a:ea typeface="Times New Roman" panose="02020603050405020304" pitchFamily="18" charset="0"/>
                <a:cs typeface="Gautami" panose="020B0502040204020203" pitchFamily="34" charset="0"/>
              </a:rPr>
              <a:t>, Vol. 16, Issue 1. DOI:10.24191/ji.v16i1.362</a:t>
            </a:r>
          </a:p>
          <a:p>
            <a:pPr marL="360000" indent="-274320" algn="just">
              <a:lnSpc>
                <a:spcPct val="150000"/>
              </a:lnSpc>
              <a:spcAft>
                <a:spcPts val="300"/>
              </a:spcAft>
            </a:pPr>
            <a:r>
              <a:rPr lang="en-IN" sz="900" dirty="0" err="1">
                <a:effectLst/>
                <a:latin typeface="Arial Narrow" panose="020B0606020202030204" pitchFamily="34" charset="0"/>
                <a:ea typeface="Times New Roman" panose="02020603050405020304" pitchFamily="18" charset="0"/>
                <a:cs typeface="Gautami" panose="020B0502040204020203" pitchFamily="34" charset="0"/>
              </a:rPr>
              <a:t>Sangarandeniya</a:t>
            </a:r>
            <a:r>
              <a:rPr lang="en-IN" sz="900" dirty="0">
                <a:effectLst/>
                <a:latin typeface="Arial Narrow" panose="020B0606020202030204" pitchFamily="34" charset="0"/>
                <a:ea typeface="Times New Roman" panose="02020603050405020304" pitchFamily="18" charset="0"/>
                <a:cs typeface="Gautami" panose="020B0502040204020203" pitchFamily="34" charset="0"/>
              </a:rPr>
              <a:t>, Y.M. S.W.V. &amp; Ranasinghe, V. (2020) Flexible Working and Work-Life Balance, </a:t>
            </a:r>
            <a:r>
              <a:rPr lang="en-IN" sz="900" i="1" dirty="0">
                <a:effectLst/>
                <a:latin typeface="Arial Narrow" panose="020B0606020202030204" pitchFamily="34" charset="0"/>
                <a:ea typeface="Times New Roman" panose="02020603050405020304" pitchFamily="18" charset="0"/>
                <a:cs typeface="Gautami" panose="020B0502040204020203" pitchFamily="34" charset="0"/>
              </a:rPr>
              <a:t>In book: Contemporary Developments in Human Resource </a:t>
            </a:r>
            <a:r>
              <a:rPr lang="en-IN" sz="900" i="1" dirty="0" err="1">
                <a:effectLst/>
                <a:latin typeface="Arial Narrow" panose="020B0606020202030204" pitchFamily="34" charset="0"/>
                <a:ea typeface="Times New Roman" panose="02020603050405020304" pitchFamily="18" charset="0"/>
                <a:cs typeface="Gautami" panose="020B0502040204020203" pitchFamily="34" charset="0"/>
              </a:rPr>
              <a:t>Managemnet</a:t>
            </a:r>
            <a:r>
              <a:rPr lang="en-IN" sz="900" i="1" dirty="0">
                <a:effectLst/>
                <a:latin typeface="Arial Narrow" panose="020B0606020202030204" pitchFamily="34" charset="0"/>
                <a:ea typeface="Times New Roman" panose="02020603050405020304" pitchFamily="18" charset="0"/>
                <a:cs typeface="Gautami" panose="020B0502040204020203" pitchFamily="34" charset="0"/>
              </a:rPr>
              <a:t> (pp.97 - 111)</a:t>
            </a:r>
            <a:r>
              <a:rPr lang="en-IN" sz="900" dirty="0">
                <a:effectLst/>
                <a:latin typeface="Arial Narrow" panose="020B0606020202030204" pitchFamily="34" charset="0"/>
                <a:ea typeface="Times New Roman" panose="02020603050405020304" pitchFamily="18" charset="0"/>
                <a:cs typeface="Gautami" panose="020B0502040204020203" pitchFamily="34" charset="0"/>
              </a:rPr>
              <a:t> Publisher: Department of </a:t>
            </a:r>
            <a:r>
              <a:rPr lang="en-IN" sz="900" dirty="0" err="1">
                <a:effectLst/>
                <a:latin typeface="Arial Narrow" panose="020B0606020202030204" pitchFamily="34" charset="0"/>
                <a:ea typeface="Times New Roman" panose="02020603050405020304" pitchFamily="18" charset="0"/>
                <a:cs typeface="Gautami" panose="020B0502040204020203" pitchFamily="34" charset="0"/>
              </a:rPr>
              <a:t>Huaman</a:t>
            </a:r>
            <a:r>
              <a:rPr lang="en-IN" sz="900" dirty="0">
                <a:effectLst/>
                <a:latin typeface="Arial Narrow" panose="020B0606020202030204" pitchFamily="34" charset="0"/>
                <a:ea typeface="Times New Roman" panose="02020603050405020304" pitchFamily="18" charset="0"/>
                <a:cs typeface="Gautami" panose="020B0502040204020203" pitchFamily="34" charset="0"/>
              </a:rPr>
              <a:t> </a:t>
            </a:r>
            <a:r>
              <a:rPr lang="en-IN" sz="900" dirty="0" err="1">
                <a:effectLst/>
                <a:latin typeface="Arial Narrow" panose="020B0606020202030204" pitchFamily="34" charset="0"/>
                <a:ea typeface="Times New Roman" panose="02020603050405020304" pitchFamily="18" charset="0"/>
                <a:cs typeface="Gautami" panose="020B0502040204020203" pitchFamily="34" charset="0"/>
              </a:rPr>
              <a:t>Reource</a:t>
            </a:r>
            <a:r>
              <a:rPr lang="en-IN" sz="900" dirty="0">
                <a:effectLst/>
                <a:latin typeface="Arial Narrow" panose="020B0606020202030204" pitchFamily="34" charset="0"/>
                <a:ea typeface="Times New Roman" panose="02020603050405020304" pitchFamily="18" charset="0"/>
                <a:cs typeface="Gautami" panose="020B0502040204020203" pitchFamily="34" charset="0"/>
              </a:rPr>
              <a:t> Management, University of Kelaniya, Sri Lanka. </a:t>
            </a:r>
            <a:r>
              <a:rPr lang="en-GB" sz="900" dirty="0">
                <a:effectLst/>
                <a:latin typeface="Arial Narrow" panose="020B0606020202030204" pitchFamily="34" charset="0"/>
                <a:ea typeface="Times New Roman" panose="02020603050405020304" pitchFamily="18" charset="0"/>
                <a:cs typeface="Gautami" panose="020B0502040204020203" pitchFamily="34" charset="0"/>
              </a:rPr>
              <a:t>Available at: </a:t>
            </a:r>
            <a:r>
              <a:rPr lang="en-IN" sz="900" dirty="0">
                <a:effectLst/>
                <a:latin typeface="Arial Narrow" panose="020B0606020202030204" pitchFamily="34" charset="0"/>
                <a:ea typeface="Times New Roman" panose="02020603050405020304" pitchFamily="18" charset="0"/>
                <a:cs typeface="Gautami" panose="020B0502040204020203" pitchFamily="34" charset="0"/>
              </a:rPr>
              <a:t>https://www.researchgate.net/publication/340983177_Flexible_Working_and_Work-Life_Balance </a:t>
            </a:r>
            <a:endParaRPr lang="en-US" sz="900" dirty="0">
              <a:effectLst/>
              <a:latin typeface="Arial Narrow" panose="020B0606020202030204" pitchFamily="34" charset="0"/>
              <a:ea typeface="Times New Roman" panose="02020603050405020304" pitchFamily="18" charset="0"/>
              <a:cs typeface="Gautami" panose="020B0502040204020203" pitchFamily="34" charset="0"/>
            </a:endParaRPr>
          </a:p>
          <a:p>
            <a:pPr marL="360000" indent="-274320" algn="just">
              <a:lnSpc>
                <a:spcPct val="150000"/>
              </a:lnSpc>
              <a:spcAft>
                <a:spcPts val="300"/>
              </a:spcAft>
            </a:pPr>
            <a:r>
              <a:rPr lang="en-GB" sz="900" dirty="0">
                <a:effectLst/>
                <a:latin typeface="Arial Narrow" panose="020B0606020202030204" pitchFamily="34" charset="0"/>
                <a:ea typeface="Times New Roman" panose="02020603050405020304" pitchFamily="18" charset="0"/>
                <a:cs typeface="Gautami" panose="020B0502040204020203" pitchFamily="34" charset="0"/>
              </a:rPr>
              <a:t>Saunders, M., Lewis, P., &amp; Thornhill, A. (2020) </a:t>
            </a:r>
            <a:r>
              <a:rPr lang="en-GB" sz="900" i="1" dirty="0">
                <a:effectLst/>
                <a:latin typeface="Arial Narrow" panose="020B0606020202030204" pitchFamily="34" charset="0"/>
                <a:ea typeface="Times New Roman" panose="02020603050405020304" pitchFamily="18" charset="0"/>
                <a:cs typeface="Gautami" panose="020B0502040204020203" pitchFamily="34" charset="0"/>
              </a:rPr>
              <a:t>Research methods for business students</a:t>
            </a:r>
            <a:r>
              <a:rPr lang="en-GB" sz="900" dirty="0">
                <a:effectLst/>
                <a:latin typeface="Arial Narrow" panose="020B0606020202030204" pitchFamily="34" charset="0"/>
                <a:ea typeface="Times New Roman" panose="02020603050405020304" pitchFamily="18" charset="0"/>
                <a:cs typeface="Gautami" panose="020B0502040204020203" pitchFamily="34" charset="0"/>
              </a:rPr>
              <a:t>. Pearson. Available at: https://www.pearson.com/nl/en_NL/higher-education/subject-catalogue/business-and-management/Research-methods-for-business-students-8e-saunders.html</a:t>
            </a:r>
            <a:endParaRPr lang="en-US" sz="900" dirty="0">
              <a:effectLst/>
              <a:latin typeface="Arial Narrow" panose="020B0606020202030204" pitchFamily="34" charset="0"/>
              <a:ea typeface="Times New Roman" panose="02020603050405020304" pitchFamily="18" charset="0"/>
              <a:cs typeface="Gautami" panose="020B0502040204020203" pitchFamily="34" charset="0"/>
            </a:endParaRPr>
          </a:p>
          <a:p>
            <a:pPr marL="360000" indent="-274320" algn="just">
              <a:lnSpc>
                <a:spcPct val="150000"/>
              </a:lnSpc>
              <a:spcAft>
                <a:spcPts val="300"/>
              </a:spcAft>
            </a:pPr>
            <a:r>
              <a:rPr lang="en-GB" sz="900" dirty="0">
                <a:effectLst/>
                <a:latin typeface="Arial Narrow" panose="020B0606020202030204" pitchFamily="34" charset="0"/>
                <a:ea typeface="Times New Roman" panose="02020603050405020304" pitchFamily="18" charset="0"/>
                <a:cs typeface="Gautami" panose="020B0502040204020203" pitchFamily="34" charset="0"/>
              </a:rPr>
              <a:t>Sharma, A. (2017) A Motivation Theory: Job Characteristics Model: Management Funda; V4 Issue 3, </a:t>
            </a:r>
            <a:r>
              <a:rPr lang="en-GB" sz="900" i="1" dirty="0">
                <a:effectLst/>
                <a:latin typeface="Arial Narrow" panose="020B0606020202030204" pitchFamily="34" charset="0"/>
                <a:ea typeface="Times New Roman" panose="02020603050405020304" pitchFamily="18" charset="0"/>
                <a:cs typeface="Gautami" panose="020B0502040204020203" pitchFamily="34" charset="0"/>
              </a:rPr>
              <a:t>The HR Practice</a:t>
            </a:r>
            <a:r>
              <a:rPr lang="en-GB" sz="900" dirty="0">
                <a:effectLst/>
                <a:latin typeface="Arial Narrow" panose="020B0606020202030204" pitchFamily="34" charset="0"/>
                <a:ea typeface="Times New Roman" panose="02020603050405020304" pitchFamily="18" charset="0"/>
                <a:cs typeface="Gautami" panose="020B0502040204020203" pitchFamily="34" charset="0"/>
              </a:rPr>
              <a:t>. Available at: </a:t>
            </a:r>
            <a:r>
              <a:rPr lang="en-GB" sz="900" dirty="0">
                <a:effectLst/>
                <a:latin typeface="Arial Narrow" panose="020B0606020202030204" pitchFamily="34" charset="0"/>
                <a:ea typeface="Times New Roman" panose="02020603050405020304" pitchFamily="18" charset="0"/>
                <a:cs typeface="Arial" panose="020B0604020202020204" pitchFamily="34" charset="0"/>
              </a:rPr>
              <a:t>http://www.thehrpractice.in/prerana-archives/2017/5/20/a-motivation-theory-job-characteristics-model-management-funda-v4-issue-3</a:t>
            </a:r>
            <a:r>
              <a:rPr lang="en-GB" sz="900" dirty="0">
                <a:effectLst/>
                <a:latin typeface="Arial Narrow" panose="020B0606020202030204" pitchFamily="34" charset="0"/>
                <a:ea typeface="Times New Roman" panose="02020603050405020304" pitchFamily="18" charset="0"/>
                <a:cs typeface="Gautami" panose="020B0502040204020203" pitchFamily="34" charset="0"/>
              </a:rPr>
              <a:t> </a:t>
            </a:r>
            <a:endParaRPr lang="en-US" sz="900" dirty="0">
              <a:effectLst/>
              <a:latin typeface="Arial Narrow" panose="020B0606020202030204" pitchFamily="34" charset="0"/>
              <a:ea typeface="Times New Roman" panose="02020603050405020304" pitchFamily="18" charset="0"/>
              <a:cs typeface="Gautami" panose="020B0502040204020203" pitchFamily="34" charset="0"/>
            </a:endParaRPr>
          </a:p>
          <a:p>
            <a:pPr marL="360000" indent="-274320" algn="just">
              <a:lnSpc>
                <a:spcPct val="150000"/>
              </a:lnSpc>
              <a:spcAft>
                <a:spcPts val="300"/>
              </a:spcAft>
            </a:pPr>
            <a:r>
              <a:rPr lang="en-GB" sz="900" dirty="0">
                <a:effectLst/>
                <a:latin typeface="Arial Narrow" panose="020B0606020202030204" pitchFamily="34" charset="0"/>
                <a:ea typeface="Times New Roman" panose="02020603050405020304" pitchFamily="18" charset="0"/>
                <a:cs typeface="Gautami" panose="020B0502040204020203" pitchFamily="34" charset="0"/>
              </a:rPr>
              <a:t>Sharma, S. (2023) Hierarchy of employees’ needs: Designing the perfect employee rewards and recognition program, </a:t>
            </a:r>
            <a:r>
              <a:rPr lang="en-GB" sz="900" i="1" dirty="0">
                <a:effectLst/>
                <a:latin typeface="Arial Narrow" panose="020B0606020202030204" pitchFamily="34" charset="0"/>
                <a:ea typeface="Times New Roman" panose="02020603050405020304" pitchFamily="18" charset="0"/>
                <a:cs typeface="Gautami" panose="020B0502040204020203" pitchFamily="34" charset="0"/>
              </a:rPr>
              <a:t>HR World</a:t>
            </a:r>
            <a:r>
              <a:rPr lang="en-GB" sz="900" dirty="0">
                <a:effectLst/>
                <a:latin typeface="Arial Narrow" panose="020B0606020202030204" pitchFamily="34" charset="0"/>
                <a:ea typeface="Times New Roman" panose="02020603050405020304" pitchFamily="18" charset="0"/>
                <a:cs typeface="Gautami" panose="020B0502040204020203" pitchFamily="34" charset="0"/>
              </a:rPr>
              <a:t>. Available at: https://hrsea.economictimes.indiatimes.com/news/industry/hierarchy-of-employees-needs-designing-the-perfect-employee-rewards-and-recognition-program/94680824</a:t>
            </a:r>
            <a:endParaRPr lang="en-US" sz="900" dirty="0">
              <a:effectLst/>
              <a:latin typeface="Arial Narrow" panose="020B0606020202030204" pitchFamily="34" charset="0"/>
              <a:ea typeface="Times New Roman" panose="02020603050405020304" pitchFamily="18" charset="0"/>
              <a:cs typeface="Gautami" panose="020B0502040204020203" pitchFamily="34" charset="0"/>
            </a:endParaRPr>
          </a:p>
          <a:p>
            <a:pPr marL="360000" indent="-274320" algn="just">
              <a:lnSpc>
                <a:spcPct val="150000"/>
              </a:lnSpc>
              <a:spcAft>
                <a:spcPts val="300"/>
              </a:spcAft>
            </a:pPr>
            <a:r>
              <a:rPr lang="en-GB" sz="900" dirty="0">
                <a:effectLst/>
                <a:latin typeface="Arial Narrow" panose="020B0606020202030204" pitchFamily="34" charset="0"/>
                <a:ea typeface="Times New Roman" panose="02020603050405020304" pitchFamily="18" charset="0"/>
                <a:cs typeface="Gautami" panose="020B0502040204020203" pitchFamily="34" charset="0"/>
              </a:rPr>
              <a:t>Strickland, K. (2021) Expectancy Theory to Motivate Employees, </a:t>
            </a:r>
            <a:r>
              <a:rPr lang="en-GB" sz="900" i="1" dirty="0">
                <a:effectLst/>
                <a:latin typeface="Arial Narrow" panose="020B0606020202030204" pitchFamily="34" charset="0"/>
                <a:ea typeface="Times New Roman" panose="02020603050405020304" pitchFamily="18" charset="0"/>
                <a:cs typeface="Gautami" panose="020B0502040204020203" pitchFamily="34" charset="0"/>
              </a:rPr>
              <a:t>People Goal</a:t>
            </a:r>
            <a:r>
              <a:rPr lang="en-GB" sz="900" dirty="0">
                <a:effectLst/>
                <a:latin typeface="Arial Narrow" panose="020B0606020202030204" pitchFamily="34" charset="0"/>
                <a:ea typeface="Times New Roman" panose="02020603050405020304" pitchFamily="18" charset="0"/>
                <a:cs typeface="Gautami" panose="020B0502040204020203" pitchFamily="34" charset="0"/>
              </a:rPr>
              <a:t>. Available at: </a:t>
            </a:r>
            <a:r>
              <a:rPr lang="en-GB" sz="900" dirty="0">
                <a:effectLst/>
                <a:latin typeface="Arial Narrow" panose="020B0606020202030204" pitchFamily="34" charset="0"/>
                <a:ea typeface="Times New Roman" panose="02020603050405020304" pitchFamily="18" charset="0"/>
                <a:cs typeface="Arial" panose="020B0604020202020204" pitchFamily="34" charset="0"/>
              </a:rPr>
              <a:t>https://www.peoplegoal.com/blog/expectancy-theory</a:t>
            </a:r>
            <a:r>
              <a:rPr lang="en-GB" sz="900" dirty="0">
                <a:effectLst/>
                <a:latin typeface="Arial Narrow" panose="020B0606020202030204" pitchFamily="34" charset="0"/>
                <a:ea typeface="Times New Roman" panose="02020603050405020304" pitchFamily="18" charset="0"/>
                <a:cs typeface="Gautami" panose="020B0502040204020203" pitchFamily="34" charset="0"/>
              </a:rPr>
              <a:t> </a:t>
            </a:r>
            <a:endParaRPr lang="en-US" sz="900" dirty="0">
              <a:effectLst/>
              <a:latin typeface="Arial Narrow" panose="020B0606020202030204" pitchFamily="34" charset="0"/>
              <a:ea typeface="Times New Roman" panose="02020603050405020304" pitchFamily="18" charset="0"/>
              <a:cs typeface="Gautami" panose="020B0502040204020203" pitchFamily="34" charset="0"/>
            </a:endParaRPr>
          </a:p>
          <a:p>
            <a:pPr marL="360000" indent="-274320" algn="just">
              <a:lnSpc>
                <a:spcPct val="150000"/>
              </a:lnSpc>
              <a:spcAft>
                <a:spcPts val="300"/>
              </a:spcAft>
            </a:pPr>
            <a:r>
              <a:rPr lang="en-IN" sz="900" dirty="0" err="1">
                <a:effectLst/>
                <a:latin typeface="Arial Narrow" panose="020B0606020202030204" pitchFamily="34" charset="0"/>
                <a:ea typeface="Times New Roman" panose="02020603050405020304" pitchFamily="18" charset="0"/>
                <a:cs typeface="Gautami" panose="020B0502040204020203" pitchFamily="34" charset="0"/>
              </a:rPr>
              <a:t>Tsipursky</a:t>
            </a:r>
            <a:r>
              <a:rPr lang="en-IN" sz="900" dirty="0">
                <a:effectLst/>
                <a:latin typeface="Arial Narrow" panose="020B0606020202030204" pitchFamily="34" charset="0"/>
                <a:ea typeface="Times New Roman" panose="02020603050405020304" pitchFamily="18" charset="0"/>
                <a:cs typeface="Gautami" panose="020B0502040204020203" pitchFamily="34" charset="0"/>
              </a:rPr>
              <a:t>, G. (2023) The Power of Remote Work in Advancing Women’s Careers, </a:t>
            </a:r>
            <a:r>
              <a:rPr lang="en-IN" sz="900" i="1" dirty="0">
                <a:effectLst/>
                <a:latin typeface="Arial Narrow" panose="020B0606020202030204" pitchFamily="34" charset="0"/>
                <a:ea typeface="Times New Roman" panose="02020603050405020304" pitchFamily="18" charset="0"/>
                <a:cs typeface="Gautami" panose="020B0502040204020203" pitchFamily="34" charset="0"/>
              </a:rPr>
              <a:t>Psychology Today</a:t>
            </a:r>
            <a:r>
              <a:rPr lang="en-IN" sz="900" dirty="0">
                <a:effectLst/>
                <a:latin typeface="Arial Narrow" panose="020B0606020202030204" pitchFamily="34" charset="0"/>
                <a:ea typeface="Times New Roman" panose="02020603050405020304" pitchFamily="18" charset="0"/>
                <a:cs typeface="Gautami" panose="020B0502040204020203" pitchFamily="34" charset="0"/>
              </a:rPr>
              <a:t>. </a:t>
            </a:r>
            <a:r>
              <a:rPr lang="en-GB" sz="900" dirty="0">
                <a:effectLst/>
                <a:latin typeface="Arial Narrow" panose="020B0606020202030204" pitchFamily="34" charset="0"/>
                <a:ea typeface="Times New Roman" panose="02020603050405020304" pitchFamily="18" charset="0"/>
                <a:cs typeface="Gautami" panose="020B0502040204020203" pitchFamily="34" charset="0"/>
              </a:rPr>
              <a:t>Available at: </a:t>
            </a:r>
            <a:r>
              <a:rPr lang="en-IN" sz="900" dirty="0">
                <a:effectLst/>
                <a:latin typeface="Arial Narrow" panose="020B0606020202030204" pitchFamily="34" charset="0"/>
                <a:ea typeface="Times New Roman" panose="02020603050405020304" pitchFamily="18" charset="0"/>
                <a:cs typeface="Arial" panose="020B0604020202020204" pitchFamily="34" charset="0"/>
              </a:rPr>
              <a:t>https://www.psychologytoday.com/intl/blog/intentional-insights/202305/the-power-of-remote-work-in-advancing-womens-careers</a:t>
            </a:r>
            <a:r>
              <a:rPr lang="en-IN" sz="900" dirty="0">
                <a:effectLst/>
                <a:latin typeface="Arial Narrow" panose="020B0606020202030204" pitchFamily="34" charset="0"/>
                <a:ea typeface="Times New Roman" panose="02020603050405020304" pitchFamily="18" charset="0"/>
                <a:cs typeface="Gautami" panose="020B0502040204020203" pitchFamily="34" charset="0"/>
              </a:rPr>
              <a:t> </a:t>
            </a:r>
            <a:endParaRPr lang="en-US" sz="900" dirty="0">
              <a:effectLst/>
              <a:latin typeface="Arial Narrow" panose="020B0606020202030204" pitchFamily="34" charset="0"/>
              <a:ea typeface="Times New Roman" panose="02020603050405020304" pitchFamily="18" charset="0"/>
              <a:cs typeface="Gautami" panose="020B0502040204020203" pitchFamily="34" charset="0"/>
            </a:endParaRPr>
          </a:p>
          <a:p>
            <a:pPr marL="360000" indent="-274320" algn="just">
              <a:lnSpc>
                <a:spcPct val="150000"/>
              </a:lnSpc>
              <a:spcAft>
                <a:spcPts val="300"/>
              </a:spcAft>
            </a:pPr>
            <a:r>
              <a:rPr lang="en-GB" sz="900" dirty="0" err="1">
                <a:effectLst/>
                <a:latin typeface="Arial Narrow" panose="020B0606020202030204" pitchFamily="34" charset="0"/>
                <a:ea typeface="Times New Roman" panose="02020603050405020304" pitchFamily="18" charset="0"/>
                <a:cs typeface="Gautami" panose="020B0502040204020203" pitchFamily="34" charset="0"/>
              </a:rPr>
              <a:t>Wiatr</a:t>
            </a:r>
            <a:r>
              <a:rPr lang="en-GB" sz="900" dirty="0">
                <a:effectLst/>
                <a:latin typeface="Arial Narrow" panose="020B0606020202030204" pitchFamily="34" charset="0"/>
                <a:ea typeface="Times New Roman" panose="02020603050405020304" pitchFamily="18" charset="0"/>
                <a:cs typeface="Gautami" panose="020B0502040204020203" pitchFamily="34" charset="0"/>
              </a:rPr>
              <a:t>, A. (2021) Flexible working arrangements – current conditions and research directions. Available at: </a:t>
            </a:r>
            <a:r>
              <a:rPr lang="en-GB" sz="900" dirty="0">
                <a:effectLst/>
                <a:latin typeface="Arial Narrow" panose="020B0606020202030204" pitchFamily="34" charset="0"/>
                <a:ea typeface="Times New Roman" panose="02020603050405020304" pitchFamily="18" charset="0"/>
                <a:cs typeface="Arial" panose="020B0604020202020204" pitchFamily="34" charset="0"/>
              </a:rPr>
              <a:t>https://www.researchgate.net/publication/350467266_flexible_working_arrangements_-_current_conditions_and_research_directions</a:t>
            </a:r>
            <a:r>
              <a:rPr lang="en-GB" sz="900" dirty="0">
                <a:effectLst/>
                <a:latin typeface="Arial Narrow" panose="020B0606020202030204" pitchFamily="34" charset="0"/>
                <a:ea typeface="Times New Roman" panose="02020603050405020304" pitchFamily="18" charset="0"/>
                <a:cs typeface="Gautami" panose="020B0502040204020203" pitchFamily="34" charset="0"/>
              </a:rPr>
              <a:t> </a:t>
            </a:r>
            <a:endParaRPr lang="en-US" sz="900" dirty="0">
              <a:effectLst/>
              <a:latin typeface="Arial Narrow" panose="020B0606020202030204" pitchFamily="34" charset="0"/>
              <a:ea typeface="Times New Roman" panose="02020603050405020304" pitchFamily="18" charset="0"/>
              <a:cs typeface="Gautami" panose="020B0502040204020203" pitchFamily="34" charset="0"/>
            </a:endParaRPr>
          </a:p>
        </p:txBody>
      </p:sp>
    </p:spTree>
    <p:extLst>
      <p:ext uri="{BB962C8B-B14F-4D97-AF65-F5344CB8AC3E}">
        <p14:creationId xmlns:p14="http://schemas.microsoft.com/office/powerpoint/2010/main" val="313521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2B1AEF-6E03-D016-4370-238F352D934B}"/>
              </a:ext>
            </a:extLst>
          </p:cNvPr>
          <p:cNvSpPr>
            <a:spLocks noGrp="1"/>
          </p:cNvSpPr>
          <p:nvPr>
            <p:ph type="title"/>
          </p:nvPr>
        </p:nvSpPr>
        <p:spPr>
          <a:xfrm>
            <a:off x="477981" y="1122364"/>
            <a:ext cx="4470906" cy="894696"/>
          </a:xfrm>
        </p:spPr>
        <p:txBody>
          <a:bodyPr vert="horz" lIns="91440" tIns="45720" rIns="91440" bIns="45720" rtlCol="0" anchor="b">
            <a:normAutofit/>
          </a:bodyPr>
          <a:lstStyle/>
          <a:p>
            <a:r>
              <a:rPr lang="en-US" sz="2400" dirty="0">
                <a:solidFill>
                  <a:srgbClr val="C00000"/>
                </a:solidFill>
                <a:effectLst>
                  <a:outerShdw blurRad="38100" dist="38100" dir="2700000" algn="tl">
                    <a:srgbClr val="000000">
                      <a:alpha val="43137"/>
                    </a:srgbClr>
                  </a:outerShdw>
                </a:effectLst>
              </a:rPr>
              <a:t>Theoretical Foundation and Research Landscape</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picture containing text, receipt, font, screenshot&#10;&#10;Description automatically generated">
            <a:extLst>
              <a:ext uri="{FF2B5EF4-FFF2-40B4-BE49-F238E27FC236}">
                <a16:creationId xmlns:a16="http://schemas.microsoft.com/office/drawing/2014/main" id="{2B372463-CE8F-6644-700C-09C6A2658E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429000" y="2558782"/>
            <a:ext cx="8402199" cy="3823000"/>
          </a:xfrm>
          <a:prstGeom prst="rect">
            <a:avLst/>
          </a:prstGeom>
          <a:ln>
            <a:noFill/>
          </a:ln>
          <a:effectLst>
            <a:outerShdw blurRad="292100" dist="139700" dir="2700000" algn="tl" rotWithShape="0">
              <a:srgbClr val="333333">
                <a:alpha val="65000"/>
              </a:srgbClr>
            </a:outerShdw>
          </a:effectLst>
        </p:spPr>
      </p:pic>
      <p:pic>
        <p:nvPicPr>
          <p:cNvPr id="3" name="Picture 2" descr="A black silhouette of a person&#10;&#10;Description automatically generated">
            <a:extLst>
              <a:ext uri="{FF2B5EF4-FFF2-40B4-BE49-F238E27FC236}">
                <a16:creationId xmlns:a16="http://schemas.microsoft.com/office/drawing/2014/main" id="{DFA50ADF-58AB-632D-D0C8-33AB878B0A86}"/>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3424250"/>
            <a:ext cx="3429000" cy="3429000"/>
          </a:xfrm>
          <a:prstGeom prst="rect">
            <a:avLst/>
          </a:prstGeom>
        </p:spPr>
      </p:pic>
      <p:pic>
        <p:nvPicPr>
          <p:cNvPr id="6" name="Picture 2">
            <a:extLst>
              <a:ext uri="{FF2B5EF4-FFF2-40B4-BE49-F238E27FC236}">
                <a16:creationId xmlns:a16="http://schemas.microsoft.com/office/drawing/2014/main" id="{CD13ADC8-D5CC-415F-7BFF-68F1F8D8EC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23418" y="125327"/>
            <a:ext cx="1468582" cy="42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00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1AAE97-98B6-7C69-2AB5-D4C4A65B4233}"/>
              </a:ext>
            </a:extLst>
          </p:cNvPr>
          <p:cNvSpPr>
            <a:spLocks noGrp="1"/>
          </p:cNvSpPr>
          <p:nvPr>
            <p:ph type="title"/>
          </p:nvPr>
        </p:nvSpPr>
        <p:spPr>
          <a:xfrm>
            <a:off x="524256" y="457200"/>
            <a:ext cx="4472722" cy="995082"/>
          </a:xfrm>
        </p:spPr>
        <p:txBody>
          <a:bodyPr>
            <a:normAutofit/>
          </a:bodyPr>
          <a:lstStyle/>
          <a:p>
            <a:r>
              <a:rPr lang="en-GB" sz="2400"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Gautami" panose="020B0502040204020203" pitchFamily="34" charset="0"/>
              </a:rPr>
              <a:t>Deciphering Remote Reward Management in India</a:t>
            </a:r>
            <a:endParaRPr lang="en-IN" sz="2400" dirty="0">
              <a:solidFill>
                <a:srgbClr val="C00000"/>
              </a:solidFill>
              <a:effectLst>
                <a:outerShdw blurRad="38100" dist="38100" dir="2700000" algn="tl">
                  <a:srgbClr val="000000">
                    <a:alpha val="43137"/>
                  </a:srgbClr>
                </a:outerShdw>
              </a:effectLst>
            </a:endParaRP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B7B37CA1-0B9E-00AF-BDB9-33C54A16B02E}"/>
              </a:ext>
            </a:extLst>
          </p:cNvPr>
          <p:cNvGraphicFramePr>
            <a:graphicFrameLocks noGrp="1"/>
          </p:cNvGraphicFramePr>
          <p:nvPr>
            <p:ph idx="1"/>
            <p:extLst>
              <p:ext uri="{D42A27DB-BD31-4B8C-83A1-F6EECF244321}">
                <p14:modId xmlns:p14="http://schemas.microsoft.com/office/powerpoint/2010/main" val="73905791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black silhouette of a person&#10;&#10;Description automatically generated">
            <a:extLst>
              <a:ext uri="{FF2B5EF4-FFF2-40B4-BE49-F238E27FC236}">
                <a16:creationId xmlns:a16="http://schemas.microsoft.com/office/drawing/2014/main" id="{62B245C7-DC46-B54C-9EAF-C9B91B752346}"/>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0" y="3424250"/>
            <a:ext cx="3429000" cy="3429000"/>
          </a:xfrm>
          <a:prstGeom prst="rect">
            <a:avLst/>
          </a:prstGeom>
        </p:spPr>
      </p:pic>
      <p:pic>
        <p:nvPicPr>
          <p:cNvPr id="4" name="Picture 2">
            <a:extLst>
              <a:ext uri="{FF2B5EF4-FFF2-40B4-BE49-F238E27FC236}">
                <a16:creationId xmlns:a16="http://schemas.microsoft.com/office/drawing/2014/main" id="{5EAEA464-845C-64F6-F67C-F0CB15D043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23418" y="125327"/>
            <a:ext cx="1468582" cy="42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96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9A3E7B-9CBF-32CB-A79C-F8D97C4EA8B8}"/>
              </a:ext>
            </a:extLst>
          </p:cNvPr>
          <p:cNvSpPr>
            <a:spLocks noGrp="1"/>
          </p:cNvSpPr>
          <p:nvPr>
            <p:ph type="title"/>
          </p:nvPr>
        </p:nvSpPr>
        <p:spPr>
          <a:xfrm>
            <a:off x="819396" y="967562"/>
            <a:ext cx="3555833" cy="1947226"/>
          </a:xfrm>
          <a:ln>
            <a:solidFill>
              <a:schemeClr val="bg1">
                <a:lumMod val="85000"/>
              </a:schemeClr>
            </a:solidFill>
          </a:ln>
        </p:spPr>
        <p:txBody>
          <a:bodyPr>
            <a:normAutofit fontScale="90000"/>
          </a:bodyPr>
          <a:lstStyle/>
          <a:p>
            <a:r>
              <a:rPr lang="en-GB" sz="2800"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Gautami" panose="020B0502040204020203" pitchFamily="34" charset="0"/>
              </a:rPr>
              <a:t>Objectives: </a:t>
            </a:r>
            <a:br>
              <a:rPr lang="en-GB" sz="2800"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Gautami" panose="020B0502040204020203" pitchFamily="34" charset="0"/>
              </a:rPr>
            </a:br>
            <a:r>
              <a:rPr lang="en-GB" sz="2800"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Gautami" panose="020B0502040204020203" pitchFamily="34" charset="0"/>
              </a:rPr>
              <a:t>Predicting </a:t>
            </a:r>
            <a:br>
              <a:rPr lang="en-GB" sz="2800"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Gautami" panose="020B0502040204020203" pitchFamily="34" charset="0"/>
              </a:rPr>
            </a:br>
            <a:r>
              <a:rPr lang="en-GB" sz="2800"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Gautami" panose="020B0502040204020203" pitchFamily="34" charset="0"/>
              </a:rPr>
              <a:t>Post-COVID </a:t>
            </a:r>
            <a:br>
              <a:rPr lang="en-GB" sz="2800"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Gautami" panose="020B0502040204020203" pitchFamily="34" charset="0"/>
              </a:rPr>
            </a:br>
            <a:r>
              <a:rPr lang="en-GB" sz="2800"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Gautami" panose="020B0502040204020203" pitchFamily="34" charset="0"/>
              </a:rPr>
              <a:t>Reward Management</a:t>
            </a:r>
            <a:endParaRPr lang="en-IN" sz="2800" dirty="0">
              <a:solidFill>
                <a:srgbClr val="C00000"/>
              </a:solidFill>
              <a:effectLst>
                <a:outerShdw blurRad="38100" dist="38100" dir="2700000" algn="tl">
                  <a:srgbClr val="000000">
                    <a:alpha val="43137"/>
                  </a:srgbClr>
                </a:outerShdw>
              </a:effectLst>
            </a:endParaRPr>
          </a:p>
        </p:txBody>
      </p:sp>
      <p:sp>
        <p:nvSpPr>
          <p:cNvPr id="12"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612A9E9-FB81-13DD-651F-6BE37DFB4EA8}"/>
              </a:ext>
            </a:extLst>
          </p:cNvPr>
          <p:cNvSpPr>
            <a:spLocks noGrp="1"/>
          </p:cNvSpPr>
          <p:nvPr>
            <p:ph idx="1"/>
          </p:nvPr>
        </p:nvSpPr>
        <p:spPr>
          <a:xfrm>
            <a:off x="4429726" y="967561"/>
            <a:ext cx="7204065" cy="4832603"/>
          </a:xfrm>
          <a:ln>
            <a:solidFill>
              <a:schemeClr val="bg1">
                <a:lumMod val="85000"/>
              </a:schemeClr>
            </a:solidFill>
          </a:ln>
        </p:spPr>
        <p:txBody>
          <a:bodyPr anchor="ctr">
            <a:normAutofit/>
          </a:bodyPr>
          <a:lstStyle/>
          <a:p>
            <a:pPr marL="0" marR="0" indent="0">
              <a:lnSpc>
                <a:spcPct val="100000"/>
              </a:lnSpc>
              <a:spcBef>
                <a:spcPts val="0"/>
              </a:spcBef>
              <a:spcAft>
                <a:spcPts val="600"/>
              </a:spcAft>
              <a:buNone/>
            </a:pPr>
            <a:r>
              <a:rPr lang="en-GB" sz="1700" b="1" dirty="0">
                <a:solidFill>
                  <a:srgbClr val="C00000"/>
                </a:solidFill>
                <a:effectLst/>
                <a:latin typeface="Arial" panose="020B0604020202020204" pitchFamily="34" charset="0"/>
                <a:ea typeface="Times New Roman" panose="02020603050405020304" pitchFamily="18" charset="0"/>
                <a:cs typeface="Gautami" panose="020B0502040204020203" pitchFamily="34" charset="0"/>
              </a:rPr>
              <a:t>Aim</a:t>
            </a:r>
            <a:endParaRPr lang="en-IN" sz="1700" b="1" dirty="0">
              <a:solidFill>
                <a:srgbClr val="C00000"/>
              </a:solidFill>
              <a:effectLst/>
              <a:latin typeface="Arial" panose="020B0604020202020204" pitchFamily="34" charset="0"/>
              <a:ea typeface="Times New Roman" panose="02020603050405020304" pitchFamily="18" charset="0"/>
              <a:cs typeface="Gautami" panose="020B0502040204020203" pitchFamily="34" charset="0"/>
            </a:endParaRPr>
          </a:p>
          <a:p>
            <a:pPr marL="0" marR="0" indent="0">
              <a:lnSpc>
                <a:spcPct val="100000"/>
              </a:lnSpc>
              <a:spcBef>
                <a:spcPts val="0"/>
              </a:spcBef>
              <a:spcAft>
                <a:spcPts val="1800"/>
              </a:spcAft>
              <a:buNone/>
            </a:pPr>
            <a:r>
              <a:rPr lang="en-GB" sz="1700" dirty="0">
                <a:effectLst/>
                <a:latin typeface="Arial" panose="020B0604020202020204" pitchFamily="34" charset="0"/>
                <a:ea typeface="Times New Roman" panose="02020603050405020304" pitchFamily="18" charset="0"/>
                <a:cs typeface="Gautami" panose="020B0502040204020203" pitchFamily="34" charset="0"/>
              </a:rPr>
              <a:t>To predict the potential impact of the probable workplace scenario in the post-COVID-19 scenario and its impact on the theory and practice of reward management.</a:t>
            </a:r>
          </a:p>
          <a:p>
            <a:pPr marL="0" marR="0" indent="0">
              <a:lnSpc>
                <a:spcPct val="100000"/>
              </a:lnSpc>
              <a:spcBef>
                <a:spcPts val="0"/>
              </a:spcBef>
              <a:spcAft>
                <a:spcPts val="1800"/>
              </a:spcAft>
              <a:buNone/>
            </a:pPr>
            <a:endParaRPr lang="en-IN" sz="1700" dirty="0">
              <a:effectLst/>
              <a:latin typeface="Arial" panose="020B0604020202020204" pitchFamily="34" charset="0"/>
              <a:ea typeface="Times New Roman" panose="02020603050405020304" pitchFamily="18" charset="0"/>
              <a:cs typeface="Gautami" panose="020B0502040204020203" pitchFamily="34" charset="0"/>
            </a:endParaRPr>
          </a:p>
          <a:p>
            <a:pPr marL="0" marR="0" indent="0">
              <a:lnSpc>
                <a:spcPct val="100000"/>
              </a:lnSpc>
              <a:spcBef>
                <a:spcPts val="0"/>
              </a:spcBef>
              <a:spcAft>
                <a:spcPts val="600"/>
              </a:spcAft>
              <a:buNone/>
            </a:pPr>
            <a:r>
              <a:rPr lang="en-GB" sz="1700" b="1" dirty="0">
                <a:solidFill>
                  <a:srgbClr val="C00000"/>
                </a:solidFill>
                <a:effectLst/>
                <a:latin typeface="Arial" panose="020B0604020202020204" pitchFamily="34" charset="0"/>
                <a:ea typeface="Times New Roman" panose="02020603050405020304" pitchFamily="18" charset="0"/>
                <a:cs typeface="Gautami" panose="020B0502040204020203" pitchFamily="34" charset="0"/>
              </a:rPr>
              <a:t>Objectives </a:t>
            </a:r>
            <a:endParaRPr lang="en-IN" sz="1700" b="1" dirty="0">
              <a:solidFill>
                <a:srgbClr val="C00000"/>
              </a:solidFill>
              <a:effectLst/>
              <a:latin typeface="Arial" panose="020B0604020202020204" pitchFamily="34" charset="0"/>
              <a:ea typeface="Times New Roman" panose="02020603050405020304" pitchFamily="18" charset="0"/>
              <a:cs typeface="Gautami" panose="020B0502040204020203" pitchFamily="34" charset="0"/>
            </a:endParaRPr>
          </a:p>
          <a:p>
            <a:pPr marL="342900" marR="0" lvl="0" indent="-342900">
              <a:lnSpc>
                <a:spcPct val="100000"/>
              </a:lnSpc>
              <a:spcBef>
                <a:spcPts val="0"/>
              </a:spcBef>
              <a:spcAft>
                <a:spcPts val="0"/>
              </a:spcAft>
              <a:buFont typeface="+mj-lt"/>
              <a:buAutoNum type="arabicPeriod"/>
            </a:pPr>
            <a:r>
              <a:rPr lang="en-GB" sz="1700" dirty="0">
                <a:effectLst/>
                <a:latin typeface="Arial" panose="020B0604020202020204" pitchFamily="34" charset="0"/>
                <a:ea typeface="Times New Roman" panose="02020603050405020304" pitchFamily="18" charset="0"/>
                <a:cs typeface="Gautami" panose="020B0502040204020203" pitchFamily="34" charset="0"/>
              </a:rPr>
              <a:t>To examine the historical changes in organisational reward management strategies.</a:t>
            </a:r>
            <a:endParaRPr lang="en-IN" sz="1700" dirty="0">
              <a:effectLst/>
              <a:latin typeface="Arial" panose="020B0604020202020204" pitchFamily="34" charset="0"/>
              <a:ea typeface="Times New Roman" panose="02020603050405020304" pitchFamily="18" charset="0"/>
              <a:cs typeface="Gautami" panose="020B0502040204020203" pitchFamily="34" charset="0"/>
            </a:endParaRPr>
          </a:p>
          <a:p>
            <a:pPr marL="342900" marR="0" lvl="0" indent="-342900">
              <a:lnSpc>
                <a:spcPct val="100000"/>
              </a:lnSpc>
              <a:spcBef>
                <a:spcPts val="0"/>
              </a:spcBef>
              <a:spcAft>
                <a:spcPts val="0"/>
              </a:spcAft>
              <a:buFont typeface="+mj-lt"/>
              <a:buAutoNum type="arabicPeriod"/>
            </a:pPr>
            <a:r>
              <a:rPr lang="en-GB" sz="1700" dirty="0">
                <a:effectLst/>
                <a:latin typeface="Arial" panose="020B0604020202020204" pitchFamily="34" charset="0"/>
                <a:ea typeface="Times New Roman" panose="02020603050405020304" pitchFamily="18" charset="0"/>
                <a:cs typeface="Gautami" panose="020B0502040204020203" pitchFamily="34" charset="0"/>
              </a:rPr>
              <a:t>To assess the impact of COVID-19 on organisational reward management strategies.</a:t>
            </a:r>
            <a:endParaRPr lang="en-IN" sz="1700" dirty="0">
              <a:effectLst/>
              <a:latin typeface="Arial" panose="020B0604020202020204" pitchFamily="34" charset="0"/>
              <a:ea typeface="Times New Roman" panose="02020603050405020304" pitchFamily="18" charset="0"/>
              <a:cs typeface="Gautami" panose="020B0502040204020203" pitchFamily="34" charset="0"/>
            </a:endParaRPr>
          </a:p>
          <a:p>
            <a:pPr marL="342900" marR="0" lvl="0" indent="-342900">
              <a:lnSpc>
                <a:spcPct val="100000"/>
              </a:lnSpc>
              <a:spcBef>
                <a:spcPts val="0"/>
              </a:spcBef>
              <a:spcAft>
                <a:spcPts val="0"/>
              </a:spcAft>
              <a:buFont typeface="+mj-lt"/>
              <a:buAutoNum type="arabicPeriod"/>
            </a:pPr>
            <a:r>
              <a:rPr lang="en-GB" sz="1700" dirty="0">
                <a:effectLst/>
                <a:latin typeface="Arial" panose="020B0604020202020204" pitchFamily="34" charset="0"/>
                <a:ea typeface="Times New Roman" panose="02020603050405020304" pitchFamily="18" charset="0"/>
                <a:cs typeface="Gautami" panose="020B0502040204020203" pitchFamily="34" charset="0"/>
              </a:rPr>
              <a:t>To predict the potential impact of the post-COVID-19 workplace scenario (future of work) on organisational reward management strategies.</a:t>
            </a:r>
            <a:endParaRPr lang="en-IN" sz="1700" dirty="0">
              <a:effectLst/>
              <a:latin typeface="Arial" panose="020B0604020202020204" pitchFamily="34" charset="0"/>
              <a:ea typeface="Times New Roman" panose="02020603050405020304" pitchFamily="18" charset="0"/>
              <a:cs typeface="Gautami" panose="020B0502040204020203" pitchFamily="34" charset="0"/>
            </a:endParaRPr>
          </a:p>
          <a:p>
            <a:pPr marL="342900" marR="0" lvl="0" indent="-342900">
              <a:lnSpc>
                <a:spcPct val="100000"/>
              </a:lnSpc>
              <a:spcBef>
                <a:spcPts val="0"/>
              </a:spcBef>
              <a:spcAft>
                <a:spcPts val="1800"/>
              </a:spcAft>
              <a:buFont typeface="+mj-lt"/>
              <a:buAutoNum type="arabicPeriod"/>
            </a:pPr>
            <a:r>
              <a:rPr lang="en-GB" sz="1700" dirty="0">
                <a:effectLst/>
                <a:latin typeface="Arial" panose="020B0604020202020204" pitchFamily="34" charset="0"/>
                <a:ea typeface="Times New Roman" panose="02020603050405020304" pitchFamily="18" charset="0"/>
                <a:cs typeface="Gautami" panose="020B0502040204020203" pitchFamily="34" charset="0"/>
              </a:rPr>
              <a:t>To recommend reward management strategies to companies facilitating remote working.</a:t>
            </a:r>
            <a:endParaRPr lang="en-IN" sz="1700" dirty="0">
              <a:effectLst/>
              <a:latin typeface="Arial" panose="020B0604020202020204" pitchFamily="34" charset="0"/>
              <a:ea typeface="Times New Roman" panose="02020603050405020304" pitchFamily="18" charset="0"/>
              <a:cs typeface="Gautami" panose="020B0502040204020203" pitchFamily="34" charset="0"/>
            </a:endParaRPr>
          </a:p>
        </p:txBody>
      </p:sp>
      <p:pic>
        <p:nvPicPr>
          <p:cNvPr id="4" name="Picture 3" descr="A black silhouette of a person&#10;&#10;Description automatically generated">
            <a:extLst>
              <a:ext uri="{FF2B5EF4-FFF2-40B4-BE49-F238E27FC236}">
                <a16:creationId xmlns:a16="http://schemas.microsoft.com/office/drawing/2014/main" id="{5704E50D-462C-8956-A0EC-5892A498E75D}"/>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3424250"/>
            <a:ext cx="3429000" cy="3429000"/>
          </a:xfrm>
          <a:prstGeom prst="rect">
            <a:avLst/>
          </a:prstGeom>
        </p:spPr>
      </p:pic>
      <p:pic>
        <p:nvPicPr>
          <p:cNvPr id="5" name="Picture 2">
            <a:extLst>
              <a:ext uri="{FF2B5EF4-FFF2-40B4-BE49-F238E27FC236}">
                <a16:creationId xmlns:a16="http://schemas.microsoft.com/office/drawing/2014/main" id="{5C5CF03F-0D78-94DD-4B5E-EB9E1F9B7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3418" y="125327"/>
            <a:ext cx="1468582" cy="42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992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Rectangle 104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2" name="Rectangle 104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43" name="Rectangle 1047">
            <a:extLst>
              <a:ext uri="{FF2B5EF4-FFF2-40B4-BE49-F238E27FC236}">
                <a16:creationId xmlns:a16="http://schemas.microsoft.com/office/drawing/2014/main" id="{FB33DC6A-1F1C-4A06-834E-CFF88F1C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5" name="Freeform: Shape 1049">
            <a:extLst>
              <a:ext uri="{FF2B5EF4-FFF2-40B4-BE49-F238E27FC236}">
                <a16:creationId xmlns:a16="http://schemas.microsoft.com/office/drawing/2014/main" id="{0FE1D5CF-87B8-4A8A-AD3C-01D06A60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08641" cy="6858000"/>
          </a:xfrm>
          <a:custGeom>
            <a:avLst/>
            <a:gdLst>
              <a:gd name="connsiteX0" fmla="*/ 0 w 6208641"/>
              <a:gd name="connsiteY0" fmla="*/ 0 h 6858000"/>
              <a:gd name="connsiteX1" fmla="*/ 5464181 w 6208641"/>
              <a:gd name="connsiteY1" fmla="*/ 0 h 6858000"/>
              <a:gd name="connsiteX2" fmla="*/ 5538086 w 6208641"/>
              <a:gd name="connsiteY2" fmla="*/ 159684 h 6858000"/>
              <a:gd name="connsiteX3" fmla="*/ 6208641 w 6208641"/>
              <a:gd name="connsiteY3" fmla="*/ 3706589 h 6858000"/>
              <a:gd name="connsiteX4" fmla="*/ 5734754 w 6208641"/>
              <a:gd name="connsiteY4" fmla="*/ 6730443 h 6858000"/>
              <a:gd name="connsiteX5" fmla="*/ 5689361 w 6208641"/>
              <a:gd name="connsiteY5" fmla="*/ 6858000 h 6858000"/>
              <a:gd name="connsiteX6" fmla="*/ 0 w 620864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8641" h="6858000">
                <a:moveTo>
                  <a:pt x="0" y="0"/>
                </a:moveTo>
                <a:lnTo>
                  <a:pt x="5464181" y="0"/>
                </a:lnTo>
                <a:lnTo>
                  <a:pt x="5538086" y="159684"/>
                </a:lnTo>
                <a:cubicBezTo>
                  <a:pt x="5961440" y="1172168"/>
                  <a:pt x="6208641" y="2392735"/>
                  <a:pt x="6208641" y="3706589"/>
                </a:cubicBezTo>
                <a:cubicBezTo>
                  <a:pt x="6208641" y="4801467"/>
                  <a:pt x="6036974" y="5831563"/>
                  <a:pt x="5734754" y="6730443"/>
                </a:cubicBezTo>
                <a:lnTo>
                  <a:pt x="568936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47" name="Freeform: Shape 1051">
            <a:extLst>
              <a:ext uri="{FF2B5EF4-FFF2-40B4-BE49-F238E27FC236}">
                <a16:creationId xmlns:a16="http://schemas.microsoft.com/office/drawing/2014/main" id="{60926200-45C2-41E9-839F-31CD5FE4C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03325" cy="6858000"/>
          </a:xfrm>
          <a:custGeom>
            <a:avLst/>
            <a:gdLst>
              <a:gd name="connsiteX0" fmla="*/ 0 w 6203325"/>
              <a:gd name="connsiteY0" fmla="*/ 0 h 6858000"/>
              <a:gd name="connsiteX1" fmla="*/ 5458865 w 6203325"/>
              <a:gd name="connsiteY1" fmla="*/ 0 h 6858000"/>
              <a:gd name="connsiteX2" fmla="*/ 5532770 w 6203325"/>
              <a:gd name="connsiteY2" fmla="*/ 159684 h 6858000"/>
              <a:gd name="connsiteX3" fmla="*/ 6203325 w 6203325"/>
              <a:gd name="connsiteY3" fmla="*/ 3706589 h 6858000"/>
              <a:gd name="connsiteX4" fmla="*/ 5729438 w 6203325"/>
              <a:gd name="connsiteY4" fmla="*/ 6730443 h 6858000"/>
              <a:gd name="connsiteX5" fmla="*/ 5684045 w 6203325"/>
              <a:gd name="connsiteY5" fmla="*/ 6858000 h 6858000"/>
              <a:gd name="connsiteX6" fmla="*/ 0 w 62033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3325" h="6858000">
                <a:moveTo>
                  <a:pt x="0" y="0"/>
                </a:moveTo>
                <a:lnTo>
                  <a:pt x="5458865" y="0"/>
                </a:lnTo>
                <a:lnTo>
                  <a:pt x="5532770" y="159684"/>
                </a:lnTo>
                <a:cubicBezTo>
                  <a:pt x="5956124" y="1172168"/>
                  <a:pt x="6203325" y="2392735"/>
                  <a:pt x="6203325" y="3706589"/>
                </a:cubicBezTo>
                <a:cubicBezTo>
                  <a:pt x="6203325" y="4801467"/>
                  <a:pt x="6031658" y="5831563"/>
                  <a:pt x="5729438" y="6730443"/>
                </a:cubicBezTo>
                <a:lnTo>
                  <a:pt x="568404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2BA64D-2F50-FF89-2508-90E5BF6300C8}"/>
              </a:ext>
            </a:extLst>
          </p:cNvPr>
          <p:cNvSpPr>
            <a:spLocks noGrp="1"/>
          </p:cNvSpPr>
          <p:nvPr>
            <p:ph type="title"/>
          </p:nvPr>
        </p:nvSpPr>
        <p:spPr>
          <a:xfrm>
            <a:off x="489096" y="875712"/>
            <a:ext cx="11303836" cy="627023"/>
          </a:xfrm>
        </p:spPr>
        <p:txBody>
          <a:bodyPr vert="horz" lIns="91440" tIns="45720" rIns="91440" bIns="45720" rtlCol="0" anchor="b">
            <a:noAutofit/>
          </a:bodyPr>
          <a:lstStyle/>
          <a:p>
            <a:r>
              <a:rPr lang="en-US" sz="3200" b="1" dirty="0">
                <a:solidFill>
                  <a:srgbClr val="C00000"/>
                </a:solidFill>
                <a:effectLst>
                  <a:outerShdw blurRad="38100" dist="38100" dir="2700000" algn="tl">
                    <a:srgbClr val="000000">
                      <a:alpha val="43137"/>
                    </a:srgbClr>
                  </a:outerShdw>
                </a:effectLst>
              </a:rPr>
              <a:t>Methodological Approach: Peeling the Research Onion</a:t>
            </a:r>
            <a:endParaRPr lang="en-US" sz="3200" dirty="0">
              <a:solidFill>
                <a:srgbClr val="C00000"/>
              </a:solidFill>
              <a:effectLst>
                <a:outerShdw blurRad="38100" dist="38100" dir="2700000" algn="tl">
                  <a:srgbClr val="000000">
                    <a:alpha val="43137"/>
                  </a:srgbClr>
                </a:outerShdw>
              </a:effectLst>
            </a:endParaRPr>
          </a:p>
        </p:txBody>
      </p:sp>
      <p:sp>
        <p:nvSpPr>
          <p:cNvPr id="1049" name="Rectangle 10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1" name="Rectangle 10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546920"/>
            <a:ext cx="5019074"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Guide to Understanding the Research Onion | 15 Writers">
            <a:extLst>
              <a:ext uri="{FF2B5EF4-FFF2-40B4-BE49-F238E27FC236}">
                <a16:creationId xmlns:a16="http://schemas.microsoft.com/office/drawing/2014/main" id="{F97D700C-1753-B58A-78B5-8F9EC002D6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5178" y="1880290"/>
            <a:ext cx="3338185" cy="23868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27A2D033-FAE8-D36E-F151-E5919B3D6DC4}"/>
              </a:ext>
            </a:extLst>
          </p:cNvPr>
          <p:cNvSpPr txBox="1"/>
          <p:nvPr/>
        </p:nvSpPr>
        <p:spPr>
          <a:xfrm>
            <a:off x="4591114" y="1603291"/>
            <a:ext cx="3564950" cy="276999"/>
          </a:xfrm>
          <a:prstGeom prst="rect">
            <a:avLst/>
          </a:prstGeom>
          <a:noFill/>
        </p:spPr>
        <p:txBody>
          <a:bodyPr wrap="square">
            <a:spAutoFit/>
          </a:bodyPr>
          <a:lstStyle/>
          <a:p>
            <a:r>
              <a:rPr lang="en-GB" sz="1200" i="0" dirty="0">
                <a:effectLst/>
                <a:latin typeface="Söhne"/>
              </a:rPr>
              <a:t>Table-1 : Comparative Research Methodologies</a:t>
            </a:r>
            <a:endParaRPr lang="en-GB" sz="1200" dirty="0"/>
          </a:p>
        </p:txBody>
      </p:sp>
      <p:graphicFrame>
        <p:nvGraphicFramePr>
          <p:cNvPr id="10" name="Table 9">
            <a:extLst>
              <a:ext uri="{FF2B5EF4-FFF2-40B4-BE49-F238E27FC236}">
                <a16:creationId xmlns:a16="http://schemas.microsoft.com/office/drawing/2014/main" id="{244FA1F4-6F64-3C69-6302-28B1464D1A71}"/>
              </a:ext>
            </a:extLst>
          </p:cNvPr>
          <p:cNvGraphicFramePr>
            <a:graphicFrameLocks noGrp="1"/>
          </p:cNvGraphicFramePr>
          <p:nvPr>
            <p:extLst>
              <p:ext uri="{D42A27DB-BD31-4B8C-83A1-F6EECF244321}">
                <p14:modId xmlns:p14="http://schemas.microsoft.com/office/powerpoint/2010/main" val="2063368746"/>
              </p:ext>
            </p:extLst>
          </p:nvPr>
        </p:nvGraphicFramePr>
        <p:xfrm>
          <a:off x="4666268" y="1887725"/>
          <a:ext cx="7126664" cy="4351337"/>
        </p:xfrm>
        <a:graphic>
          <a:graphicData uri="http://schemas.openxmlformats.org/drawingml/2006/table">
            <a:tbl>
              <a:tblPr/>
              <a:tblGrid>
                <a:gridCol w="3563332">
                  <a:extLst>
                    <a:ext uri="{9D8B030D-6E8A-4147-A177-3AD203B41FA5}">
                      <a16:colId xmlns:a16="http://schemas.microsoft.com/office/drawing/2014/main" val="3693897078"/>
                    </a:ext>
                  </a:extLst>
                </a:gridCol>
                <a:gridCol w="3563332">
                  <a:extLst>
                    <a:ext uri="{9D8B030D-6E8A-4147-A177-3AD203B41FA5}">
                      <a16:colId xmlns:a16="http://schemas.microsoft.com/office/drawing/2014/main" val="2659697331"/>
                    </a:ext>
                  </a:extLst>
                </a:gridCol>
              </a:tblGrid>
              <a:tr h="491280">
                <a:tc>
                  <a:txBody>
                    <a:bodyPr/>
                    <a:lstStyle/>
                    <a:p>
                      <a:pPr fontAlgn="b"/>
                      <a:r>
                        <a:rPr lang="en-GB" sz="1400" b="1">
                          <a:solidFill>
                            <a:srgbClr val="C00000"/>
                          </a:solidFill>
                          <a:effectLst/>
                        </a:rPr>
                        <a:t>Potential Methods</a:t>
                      </a:r>
                    </a:p>
                  </a:txBody>
                  <a:tcPr marL="70183" marR="70183" marT="35091" marB="3509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GB" sz="1400" b="1" dirty="0">
                          <a:solidFill>
                            <a:srgbClr val="C00000"/>
                          </a:solidFill>
                          <a:effectLst/>
                        </a:rPr>
                        <a:t>Chosen Methods &amp; Justifications</a:t>
                      </a:r>
                    </a:p>
                  </a:txBody>
                  <a:tcPr marL="70183" marR="70183" marT="35091" marB="3509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592038073"/>
                  </a:ext>
                </a:extLst>
              </a:tr>
              <a:tr h="912377">
                <a:tc>
                  <a:txBody>
                    <a:bodyPr/>
                    <a:lstStyle/>
                    <a:p>
                      <a:pPr fontAlgn="base"/>
                      <a:r>
                        <a:rPr lang="en-GB" sz="1400" b="1">
                          <a:effectLst/>
                        </a:rPr>
                        <a:t>Positivism, Realism</a:t>
                      </a:r>
                      <a:endParaRPr lang="en-GB" sz="1400">
                        <a:effectLst/>
                      </a:endParaRP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b="1" dirty="0">
                          <a:effectLst/>
                        </a:rPr>
                        <a:t>Interpretivism:</a:t>
                      </a:r>
                      <a:r>
                        <a:rPr lang="en-US" sz="1400" dirty="0">
                          <a:effectLst/>
                        </a:rPr>
                        <a:t> Allowed understanding of remote women workers' subjective experiences.</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567856607"/>
                  </a:ext>
                </a:extLst>
              </a:tr>
              <a:tr h="912377">
                <a:tc>
                  <a:txBody>
                    <a:bodyPr/>
                    <a:lstStyle/>
                    <a:p>
                      <a:pPr fontAlgn="base"/>
                      <a:r>
                        <a:rPr lang="en-GB" sz="1400" b="1">
                          <a:effectLst/>
                        </a:rPr>
                        <a:t>Survey, Experimental Design</a:t>
                      </a:r>
                      <a:endParaRPr lang="en-GB" sz="1400">
                        <a:effectLst/>
                      </a:endParaRP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b="1">
                          <a:effectLst/>
                        </a:rPr>
                        <a:t>Case Study:</a:t>
                      </a:r>
                      <a:r>
                        <a:rPr lang="en-US" sz="1400">
                          <a:effectLst/>
                        </a:rPr>
                        <a:t> Delved deep into real-world scenarios for female remote workers in India.</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621104725"/>
                  </a:ext>
                </a:extLst>
              </a:tr>
              <a:tr h="1122926">
                <a:tc>
                  <a:txBody>
                    <a:bodyPr/>
                    <a:lstStyle/>
                    <a:p>
                      <a:pPr fontAlgn="base"/>
                      <a:r>
                        <a:rPr lang="en-GB" sz="1400" b="1">
                          <a:effectLst/>
                        </a:rPr>
                        <a:t>Quantitative Analysis, Descriptive Analysis</a:t>
                      </a:r>
                      <a:endParaRPr lang="en-GB" sz="1400">
                        <a:effectLst/>
                      </a:endParaRP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b="1">
                          <a:effectLst/>
                        </a:rPr>
                        <a:t>Thematic Content Analysis:</a:t>
                      </a:r>
                      <a:r>
                        <a:rPr lang="en-US" sz="1400">
                          <a:effectLst/>
                        </a:rPr>
                        <a:t> Identified patterns and themes in data for detailed interpretation.</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729176765"/>
                  </a:ext>
                </a:extLst>
              </a:tr>
              <a:tr h="912377">
                <a:tc>
                  <a:txBody>
                    <a:bodyPr/>
                    <a:lstStyle/>
                    <a:p>
                      <a:pPr fontAlgn="base"/>
                      <a:r>
                        <a:rPr lang="en-US" sz="1400" b="1">
                          <a:effectLst/>
                        </a:rPr>
                        <a:t>Primary Data Collection (Surveys, Interviews)</a:t>
                      </a:r>
                      <a:endParaRPr lang="en-US" sz="1400">
                        <a:effectLst/>
                      </a:endParaRP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b="1" dirty="0">
                          <a:effectLst/>
                        </a:rPr>
                        <a:t>Secondary Data Only:</a:t>
                      </a:r>
                      <a:r>
                        <a:rPr lang="en-US" sz="1400" dirty="0">
                          <a:effectLst/>
                        </a:rPr>
                        <a:t> Efficient and leveraged existing reliable sources for a comprehensive view.</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318154896"/>
                  </a:ext>
                </a:extLst>
              </a:tr>
            </a:tbl>
          </a:graphicData>
        </a:graphic>
      </p:graphicFrame>
      <p:sp>
        <p:nvSpPr>
          <p:cNvPr id="12" name="TextBox 11">
            <a:extLst>
              <a:ext uri="{FF2B5EF4-FFF2-40B4-BE49-F238E27FC236}">
                <a16:creationId xmlns:a16="http://schemas.microsoft.com/office/drawing/2014/main" id="{F1DF8F8E-3A96-7470-F1CD-A2D796F42399}"/>
              </a:ext>
            </a:extLst>
          </p:cNvPr>
          <p:cNvSpPr txBox="1"/>
          <p:nvPr/>
        </p:nvSpPr>
        <p:spPr>
          <a:xfrm>
            <a:off x="2224270" y="4286846"/>
            <a:ext cx="1794836" cy="276999"/>
          </a:xfrm>
          <a:prstGeom prst="rect">
            <a:avLst/>
          </a:prstGeom>
          <a:noFill/>
        </p:spPr>
        <p:txBody>
          <a:bodyPr wrap="square">
            <a:spAutoFit/>
          </a:bodyPr>
          <a:lstStyle/>
          <a:p>
            <a:pPr algn="r"/>
            <a:r>
              <a:rPr lang="en-GB" sz="1200" u="sng" dirty="0">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3"/>
              </a:rPr>
              <a:t>Saunders </a:t>
            </a:r>
            <a:r>
              <a:rPr lang="en-GB" sz="1200" i="1" u="sng" dirty="0">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3"/>
              </a:rPr>
              <a:t>et al.,</a:t>
            </a:r>
            <a:r>
              <a:rPr lang="en-GB" sz="1200" u="sng" dirty="0">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3"/>
              </a:rPr>
              <a:t> 2019</a:t>
            </a:r>
            <a:endParaRPr lang="en-GB" sz="1200" dirty="0"/>
          </a:p>
        </p:txBody>
      </p:sp>
      <p:sp>
        <p:nvSpPr>
          <p:cNvPr id="13" name="TextBox 12">
            <a:extLst>
              <a:ext uri="{FF2B5EF4-FFF2-40B4-BE49-F238E27FC236}">
                <a16:creationId xmlns:a16="http://schemas.microsoft.com/office/drawing/2014/main" id="{45BEC2EC-213E-951B-6E95-420D66CF199F}"/>
              </a:ext>
            </a:extLst>
          </p:cNvPr>
          <p:cNvSpPr txBox="1"/>
          <p:nvPr/>
        </p:nvSpPr>
        <p:spPr>
          <a:xfrm>
            <a:off x="483781" y="1510171"/>
            <a:ext cx="3564950" cy="276999"/>
          </a:xfrm>
          <a:prstGeom prst="rect">
            <a:avLst/>
          </a:prstGeom>
          <a:noFill/>
        </p:spPr>
        <p:txBody>
          <a:bodyPr wrap="square">
            <a:spAutoFit/>
          </a:bodyPr>
          <a:lstStyle/>
          <a:p>
            <a:r>
              <a:rPr lang="en-GB" sz="1200" i="0" dirty="0">
                <a:effectLst/>
                <a:latin typeface="Söhne"/>
              </a:rPr>
              <a:t>Figure-1: Research Onion</a:t>
            </a:r>
            <a:endParaRPr lang="en-GB" sz="1200" dirty="0"/>
          </a:p>
        </p:txBody>
      </p:sp>
      <p:pic>
        <p:nvPicPr>
          <p:cNvPr id="14" name="Picture 13" descr="A black silhouette of a person&#10;&#10;Description automatically generated">
            <a:extLst>
              <a:ext uri="{FF2B5EF4-FFF2-40B4-BE49-F238E27FC236}">
                <a16:creationId xmlns:a16="http://schemas.microsoft.com/office/drawing/2014/main" id="{A80323B0-198C-D4E1-869A-EACB85D539D4}"/>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0" y="3424250"/>
            <a:ext cx="3429000" cy="3429000"/>
          </a:xfrm>
          <a:prstGeom prst="rect">
            <a:avLst/>
          </a:prstGeom>
        </p:spPr>
      </p:pic>
      <p:pic>
        <p:nvPicPr>
          <p:cNvPr id="3" name="Picture 2">
            <a:extLst>
              <a:ext uri="{FF2B5EF4-FFF2-40B4-BE49-F238E27FC236}">
                <a16:creationId xmlns:a16="http://schemas.microsoft.com/office/drawing/2014/main" id="{E0EC0ED1-5634-A288-DC40-EC26F4B1EE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23418" y="125327"/>
            <a:ext cx="1468582" cy="42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627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1BE4-7E81-1856-E377-18447D3BBE3F}"/>
              </a:ext>
            </a:extLst>
          </p:cNvPr>
          <p:cNvSpPr>
            <a:spLocks noGrp="1"/>
          </p:cNvSpPr>
          <p:nvPr>
            <p:ph type="title"/>
          </p:nvPr>
        </p:nvSpPr>
        <p:spPr>
          <a:xfrm>
            <a:off x="640439" y="557605"/>
            <a:ext cx="10168128" cy="1179576"/>
          </a:xfrm>
        </p:spPr>
        <p:txBody>
          <a:bodyPr>
            <a:normAutofit/>
          </a:bodyPr>
          <a:lstStyle/>
          <a:p>
            <a:r>
              <a:rPr lang="en-GB" sz="3600" b="1" i="0" dirty="0">
                <a:solidFill>
                  <a:srgbClr val="C00000"/>
                </a:solidFill>
                <a:effectLst>
                  <a:outerShdw blurRad="38100" dist="38100" dir="2700000" algn="tl">
                    <a:srgbClr val="000000">
                      <a:alpha val="43137"/>
                    </a:srgbClr>
                  </a:outerShdw>
                </a:effectLst>
                <a:latin typeface="Söhne"/>
              </a:rPr>
              <a:t>Dissertation Journey: Key Milestones</a:t>
            </a:r>
            <a:endParaRPr lang="en-GB" sz="3600" dirty="0">
              <a:solidFill>
                <a:srgbClr val="C00000"/>
              </a:solidFill>
              <a:effectLst>
                <a:outerShdw blurRad="38100" dist="38100" dir="2700000" algn="tl">
                  <a:srgbClr val="000000">
                    <a:alpha val="43137"/>
                  </a:srgbClr>
                </a:outerShdw>
              </a:effectLst>
            </a:endParaRPr>
          </a:p>
        </p:txBody>
      </p:sp>
      <p:graphicFrame>
        <p:nvGraphicFramePr>
          <p:cNvPr id="4" name="Diagram 3">
            <a:extLst>
              <a:ext uri="{FF2B5EF4-FFF2-40B4-BE49-F238E27FC236}">
                <a16:creationId xmlns:a16="http://schemas.microsoft.com/office/drawing/2014/main" id="{A3503D00-E580-89A9-9F28-E0E22B00C126}"/>
              </a:ext>
            </a:extLst>
          </p:cNvPr>
          <p:cNvGraphicFramePr/>
          <p:nvPr>
            <p:extLst>
              <p:ext uri="{D42A27DB-BD31-4B8C-83A1-F6EECF244321}">
                <p14:modId xmlns:p14="http://schemas.microsoft.com/office/powerpoint/2010/main" val="2803338133"/>
              </p:ext>
            </p:extLst>
          </p:nvPr>
        </p:nvGraphicFramePr>
        <p:xfrm>
          <a:off x="3819084" y="1640543"/>
          <a:ext cx="8128000" cy="5350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black silhouette of a person&#10;&#10;Description automatically generated">
            <a:extLst>
              <a:ext uri="{FF2B5EF4-FFF2-40B4-BE49-F238E27FC236}">
                <a16:creationId xmlns:a16="http://schemas.microsoft.com/office/drawing/2014/main" id="{D020E625-0EC4-3550-91B8-E5EE3C6B9D6B}"/>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0" y="3424250"/>
            <a:ext cx="3429000" cy="3429000"/>
          </a:xfrm>
          <a:prstGeom prst="rect">
            <a:avLst/>
          </a:prstGeom>
        </p:spPr>
      </p:pic>
      <p:pic>
        <p:nvPicPr>
          <p:cNvPr id="3" name="Picture 2">
            <a:extLst>
              <a:ext uri="{FF2B5EF4-FFF2-40B4-BE49-F238E27FC236}">
                <a16:creationId xmlns:a16="http://schemas.microsoft.com/office/drawing/2014/main" id="{077C3D60-4105-25ED-3A53-B953A1B512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23418" y="125327"/>
            <a:ext cx="1468582" cy="42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614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C13D-97E7-D096-D619-6AA68DD86EFB}"/>
              </a:ext>
            </a:extLst>
          </p:cNvPr>
          <p:cNvSpPr>
            <a:spLocks noGrp="1"/>
          </p:cNvSpPr>
          <p:nvPr>
            <p:ph type="title"/>
          </p:nvPr>
        </p:nvSpPr>
        <p:spPr>
          <a:xfrm>
            <a:off x="405909" y="97666"/>
            <a:ext cx="11380181" cy="684750"/>
          </a:xfrm>
        </p:spPr>
        <p:txBody>
          <a:bodyPr>
            <a:normAutofit/>
          </a:bodyPr>
          <a:lstStyle/>
          <a:p>
            <a:r>
              <a:rPr lang="en-US" sz="3200" dirty="0">
                <a:solidFill>
                  <a:srgbClr val="C00000"/>
                </a:solidFill>
                <a:effectLst>
                  <a:outerShdw blurRad="38100" dist="38100" dir="2700000" algn="tl">
                    <a:srgbClr val="000000">
                      <a:alpha val="43137"/>
                    </a:srgbClr>
                  </a:outerShdw>
                </a:effectLst>
              </a:rPr>
              <a:t>Literary Insights: Reward Management Evolution</a:t>
            </a:r>
            <a:endParaRPr lang="en-GB" sz="3200" dirty="0">
              <a:solidFill>
                <a:srgbClr val="C00000"/>
              </a:solidFill>
              <a:effectLst>
                <a:outerShdw blurRad="38100" dist="38100" dir="2700000" algn="tl">
                  <a:srgbClr val="000000">
                    <a:alpha val="43137"/>
                  </a:srgbClr>
                </a:outerShdw>
              </a:effectLst>
            </a:endParaRPr>
          </a:p>
        </p:txBody>
      </p:sp>
      <p:graphicFrame>
        <p:nvGraphicFramePr>
          <p:cNvPr id="4" name="Diagram 3">
            <a:extLst>
              <a:ext uri="{FF2B5EF4-FFF2-40B4-BE49-F238E27FC236}">
                <a16:creationId xmlns:a16="http://schemas.microsoft.com/office/drawing/2014/main" id="{E5DBAC12-854F-37E8-8B22-D4128101B4FF}"/>
              </a:ext>
            </a:extLst>
          </p:cNvPr>
          <p:cNvGraphicFramePr/>
          <p:nvPr>
            <p:extLst>
              <p:ext uri="{D42A27DB-BD31-4B8C-83A1-F6EECF244321}">
                <p14:modId xmlns:p14="http://schemas.microsoft.com/office/powerpoint/2010/main" val="1818479843"/>
              </p:ext>
            </p:extLst>
          </p:nvPr>
        </p:nvGraphicFramePr>
        <p:xfrm>
          <a:off x="720164" y="878541"/>
          <a:ext cx="11217835" cy="18532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black silhouette of a person&#10;&#10;Description automatically generated">
            <a:extLst>
              <a:ext uri="{FF2B5EF4-FFF2-40B4-BE49-F238E27FC236}">
                <a16:creationId xmlns:a16="http://schemas.microsoft.com/office/drawing/2014/main" id="{7A8D96F0-F7EF-5E6A-91C9-335D321389C7}"/>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0" y="3424250"/>
            <a:ext cx="3429000" cy="3429000"/>
          </a:xfrm>
          <a:prstGeom prst="rect">
            <a:avLst/>
          </a:prstGeom>
        </p:spPr>
      </p:pic>
      <p:pic>
        <p:nvPicPr>
          <p:cNvPr id="6" name="Picture 5" descr="A picture containing text, font, number, web page&#10;&#10;Description automatically generated">
            <a:extLst>
              <a:ext uri="{FF2B5EF4-FFF2-40B4-BE49-F238E27FC236}">
                <a16:creationId xmlns:a16="http://schemas.microsoft.com/office/drawing/2014/main" id="{33C9BF8D-4A8B-EB5F-5D33-67193282E3F6}"/>
              </a:ext>
            </a:extLst>
          </p:cNvPr>
          <p:cNvPicPr>
            <a:picLocks noChangeAspect="1"/>
          </p:cNvPicPr>
          <p:nvPr/>
        </p:nvPicPr>
        <p:blipFill>
          <a:blip r:embed="rId8"/>
          <a:stretch>
            <a:fillRect/>
          </a:stretch>
        </p:blipFill>
        <p:spPr>
          <a:xfrm>
            <a:off x="2564477" y="3047338"/>
            <a:ext cx="3855177" cy="1332282"/>
          </a:xfrm>
          <a:custGeom>
            <a:avLst/>
            <a:gdLst>
              <a:gd name="connsiteX0" fmla="*/ 0 w 5045710"/>
              <a:gd name="connsiteY0" fmla="*/ 0 h 1743710"/>
              <a:gd name="connsiteX1" fmla="*/ 560634 w 5045710"/>
              <a:gd name="connsiteY1" fmla="*/ 0 h 1743710"/>
              <a:gd name="connsiteX2" fmla="*/ 1070812 w 5045710"/>
              <a:gd name="connsiteY2" fmla="*/ 0 h 1743710"/>
              <a:gd name="connsiteX3" fmla="*/ 1480075 w 5045710"/>
              <a:gd name="connsiteY3" fmla="*/ 0 h 1743710"/>
              <a:gd name="connsiteX4" fmla="*/ 1990252 w 5045710"/>
              <a:gd name="connsiteY4" fmla="*/ 0 h 1743710"/>
              <a:gd name="connsiteX5" fmla="*/ 2601344 w 5045710"/>
              <a:gd name="connsiteY5" fmla="*/ 0 h 1743710"/>
              <a:gd name="connsiteX6" fmla="*/ 3262892 w 5045710"/>
              <a:gd name="connsiteY6" fmla="*/ 0 h 1743710"/>
              <a:gd name="connsiteX7" fmla="*/ 3722613 w 5045710"/>
              <a:gd name="connsiteY7" fmla="*/ 0 h 1743710"/>
              <a:gd name="connsiteX8" fmla="*/ 4283247 w 5045710"/>
              <a:gd name="connsiteY8" fmla="*/ 0 h 1743710"/>
              <a:gd name="connsiteX9" fmla="*/ 5045710 w 5045710"/>
              <a:gd name="connsiteY9" fmla="*/ 0 h 1743710"/>
              <a:gd name="connsiteX10" fmla="*/ 5045710 w 5045710"/>
              <a:gd name="connsiteY10" fmla="*/ 546362 h 1743710"/>
              <a:gd name="connsiteX11" fmla="*/ 5045710 w 5045710"/>
              <a:gd name="connsiteY11" fmla="*/ 1162473 h 1743710"/>
              <a:gd name="connsiteX12" fmla="*/ 5045710 w 5045710"/>
              <a:gd name="connsiteY12" fmla="*/ 1743710 h 1743710"/>
              <a:gd name="connsiteX13" fmla="*/ 4636447 w 5045710"/>
              <a:gd name="connsiteY13" fmla="*/ 1743710 h 1743710"/>
              <a:gd name="connsiteX14" fmla="*/ 4075812 w 5045710"/>
              <a:gd name="connsiteY14" fmla="*/ 1743710 h 1743710"/>
              <a:gd name="connsiteX15" fmla="*/ 3616092 w 5045710"/>
              <a:gd name="connsiteY15" fmla="*/ 1743710 h 1743710"/>
              <a:gd name="connsiteX16" fmla="*/ 3005001 w 5045710"/>
              <a:gd name="connsiteY16" fmla="*/ 1743710 h 1743710"/>
              <a:gd name="connsiteX17" fmla="*/ 2444366 w 5045710"/>
              <a:gd name="connsiteY17" fmla="*/ 1743710 h 1743710"/>
              <a:gd name="connsiteX18" fmla="*/ 1782818 w 5045710"/>
              <a:gd name="connsiteY18" fmla="*/ 1743710 h 1743710"/>
              <a:gd name="connsiteX19" fmla="*/ 1323097 w 5045710"/>
              <a:gd name="connsiteY19" fmla="*/ 1743710 h 1743710"/>
              <a:gd name="connsiteX20" fmla="*/ 661549 w 5045710"/>
              <a:gd name="connsiteY20" fmla="*/ 1743710 h 1743710"/>
              <a:gd name="connsiteX21" fmla="*/ 0 w 5045710"/>
              <a:gd name="connsiteY21" fmla="*/ 1743710 h 1743710"/>
              <a:gd name="connsiteX22" fmla="*/ 0 w 5045710"/>
              <a:gd name="connsiteY22" fmla="*/ 1145036 h 1743710"/>
              <a:gd name="connsiteX23" fmla="*/ 0 w 5045710"/>
              <a:gd name="connsiteY23" fmla="*/ 616111 h 1743710"/>
              <a:gd name="connsiteX24" fmla="*/ 0 w 5045710"/>
              <a:gd name="connsiteY24" fmla="*/ 0 h 174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45710" h="1743710" fill="none" extrusionOk="0">
                <a:moveTo>
                  <a:pt x="0" y="0"/>
                </a:moveTo>
                <a:cubicBezTo>
                  <a:pt x="278129" y="-11893"/>
                  <a:pt x="298448" y="29941"/>
                  <a:pt x="560634" y="0"/>
                </a:cubicBezTo>
                <a:cubicBezTo>
                  <a:pt x="822820" y="-29941"/>
                  <a:pt x="820841" y="10499"/>
                  <a:pt x="1070812" y="0"/>
                </a:cubicBezTo>
                <a:cubicBezTo>
                  <a:pt x="1320783" y="-10499"/>
                  <a:pt x="1282285" y="25126"/>
                  <a:pt x="1480075" y="0"/>
                </a:cubicBezTo>
                <a:cubicBezTo>
                  <a:pt x="1677865" y="-25126"/>
                  <a:pt x="1769917" y="733"/>
                  <a:pt x="1990252" y="0"/>
                </a:cubicBezTo>
                <a:cubicBezTo>
                  <a:pt x="2210587" y="-733"/>
                  <a:pt x="2413967" y="58177"/>
                  <a:pt x="2601344" y="0"/>
                </a:cubicBezTo>
                <a:cubicBezTo>
                  <a:pt x="2788721" y="-58177"/>
                  <a:pt x="2936673" y="15734"/>
                  <a:pt x="3262892" y="0"/>
                </a:cubicBezTo>
                <a:cubicBezTo>
                  <a:pt x="3589111" y="-15734"/>
                  <a:pt x="3512935" y="30267"/>
                  <a:pt x="3722613" y="0"/>
                </a:cubicBezTo>
                <a:cubicBezTo>
                  <a:pt x="3932291" y="-30267"/>
                  <a:pt x="4053955" y="23947"/>
                  <a:pt x="4283247" y="0"/>
                </a:cubicBezTo>
                <a:cubicBezTo>
                  <a:pt x="4512539" y="-23947"/>
                  <a:pt x="4711899" y="37156"/>
                  <a:pt x="5045710" y="0"/>
                </a:cubicBezTo>
                <a:cubicBezTo>
                  <a:pt x="5062442" y="131920"/>
                  <a:pt x="5027095" y="303070"/>
                  <a:pt x="5045710" y="546362"/>
                </a:cubicBezTo>
                <a:cubicBezTo>
                  <a:pt x="5064325" y="789654"/>
                  <a:pt x="5019596" y="948888"/>
                  <a:pt x="5045710" y="1162473"/>
                </a:cubicBezTo>
                <a:cubicBezTo>
                  <a:pt x="5071824" y="1376058"/>
                  <a:pt x="5010127" y="1474646"/>
                  <a:pt x="5045710" y="1743710"/>
                </a:cubicBezTo>
                <a:cubicBezTo>
                  <a:pt x="4935817" y="1752573"/>
                  <a:pt x="4752249" y="1739945"/>
                  <a:pt x="4636447" y="1743710"/>
                </a:cubicBezTo>
                <a:cubicBezTo>
                  <a:pt x="4520645" y="1747475"/>
                  <a:pt x="4284197" y="1702995"/>
                  <a:pt x="4075812" y="1743710"/>
                </a:cubicBezTo>
                <a:cubicBezTo>
                  <a:pt x="3867427" y="1784425"/>
                  <a:pt x="3814780" y="1739937"/>
                  <a:pt x="3616092" y="1743710"/>
                </a:cubicBezTo>
                <a:cubicBezTo>
                  <a:pt x="3417404" y="1747483"/>
                  <a:pt x="3220562" y="1711885"/>
                  <a:pt x="3005001" y="1743710"/>
                </a:cubicBezTo>
                <a:cubicBezTo>
                  <a:pt x="2789440" y="1775535"/>
                  <a:pt x="2716555" y="1714541"/>
                  <a:pt x="2444366" y="1743710"/>
                </a:cubicBezTo>
                <a:cubicBezTo>
                  <a:pt x="2172178" y="1772879"/>
                  <a:pt x="2040279" y="1701444"/>
                  <a:pt x="1782818" y="1743710"/>
                </a:cubicBezTo>
                <a:cubicBezTo>
                  <a:pt x="1525357" y="1785976"/>
                  <a:pt x="1512850" y="1731443"/>
                  <a:pt x="1323097" y="1743710"/>
                </a:cubicBezTo>
                <a:cubicBezTo>
                  <a:pt x="1133344" y="1755977"/>
                  <a:pt x="817002" y="1735647"/>
                  <a:pt x="661549" y="1743710"/>
                </a:cubicBezTo>
                <a:cubicBezTo>
                  <a:pt x="506096" y="1751773"/>
                  <a:pt x="257356" y="1693329"/>
                  <a:pt x="0" y="1743710"/>
                </a:cubicBezTo>
                <a:cubicBezTo>
                  <a:pt x="-13192" y="1605585"/>
                  <a:pt x="33091" y="1357303"/>
                  <a:pt x="0" y="1145036"/>
                </a:cubicBezTo>
                <a:cubicBezTo>
                  <a:pt x="-33091" y="932769"/>
                  <a:pt x="38087" y="805233"/>
                  <a:pt x="0" y="616111"/>
                </a:cubicBezTo>
                <a:cubicBezTo>
                  <a:pt x="-38087" y="426990"/>
                  <a:pt x="945" y="274098"/>
                  <a:pt x="0" y="0"/>
                </a:cubicBezTo>
                <a:close/>
              </a:path>
              <a:path w="5045710" h="1743710" stroke="0" extrusionOk="0">
                <a:moveTo>
                  <a:pt x="0" y="0"/>
                </a:moveTo>
                <a:cubicBezTo>
                  <a:pt x="280264" y="-51152"/>
                  <a:pt x="484546" y="10862"/>
                  <a:pt x="611092" y="0"/>
                </a:cubicBezTo>
                <a:cubicBezTo>
                  <a:pt x="737638" y="-10862"/>
                  <a:pt x="897574" y="11149"/>
                  <a:pt x="1070812" y="0"/>
                </a:cubicBezTo>
                <a:cubicBezTo>
                  <a:pt x="1244050" y="-11149"/>
                  <a:pt x="1405607" y="4624"/>
                  <a:pt x="1631446" y="0"/>
                </a:cubicBezTo>
                <a:cubicBezTo>
                  <a:pt x="1857285" y="-4624"/>
                  <a:pt x="1977082" y="60669"/>
                  <a:pt x="2141624" y="0"/>
                </a:cubicBezTo>
                <a:cubicBezTo>
                  <a:pt x="2306166" y="-60669"/>
                  <a:pt x="2468477" y="27616"/>
                  <a:pt x="2702258" y="0"/>
                </a:cubicBezTo>
                <a:cubicBezTo>
                  <a:pt x="2936039" y="-27616"/>
                  <a:pt x="3139245" y="29514"/>
                  <a:pt x="3313350" y="0"/>
                </a:cubicBezTo>
                <a:cubicBezTo>
                  <a:pt x="3487455" y="-29514"/>
                  <a:pt x="3631981" y="43436"/>
                  <a:pt x="3722613" y="0"/>
                </a:cubicBezTo>
                <a:cubicBezTo>
                  <a:pt x="3813245" y="-43436"/>
                  <a:pt x="4065467" y="34155"/>
                  <a:pt x="4232790" y="0"/>
                </a:cubicBezTo>
                <a:cubicBezTo>
                  <a:pt x="4400113" y="-34155"/>
                  <a:pt x="4783503" y="72883"/>
                  <a:pt x="5045710" y="0"/>
                </a:cubicBezTo>
                <a:cubicBezTo>
                  <a:pt x="5049626" y="116039"/>
                  <a:pt x="4995673" y="304273"/>
                  <a:pt x="5045710" y="528925"/>
                </a:cubicBezTo>
                <a:cubicBezTo>
                  <a:pt x="5095747" y="753578"/>
                  <a:pt x="4994244" y="836980"/>
                  <a:pt x="5045710" y="1110162"/>
                </a:cubicBezTo>
                <a:cubicBezTo>
                  <a:pt x="5097176" y="1383344"/>
                  <a:pt x="4986663" y="1469485"/>
                  <a:pt x="5045710" y="1743710"/>
                </a:cubicBezTo>
                <a:cubicBezTo>
                  <a:pt x="4933656" y="1760008"/>
                  <a:pt x="4727637" y="1727506"/>
                  <a:pt x="4636447" y="1743710"/>
                </a:cubicBezTo>
                <a:cubicBezTo>
                  <a:pt x="4545257" y="1759914"/>
                  <a:pt x="4313030" y="1699283"/>
                  <a:pt x="4227184" y="1743710"/>
                </a:cubicBezTo>
                <a:cubicBezTo>
                  <a:pt x="4141338" y="1788137"/>
                  <a:pt x="3969348" y="1714349"/>
                  <a:pt x="3717006" y="1743710"/>
                </a:cubicBezTo>
                <a:cubicBezTo>
                  <a:pt x="3464664" y="1773071"/>
                  <a:pt x="3350813" y="1739819"/>
                  <a:pt x="3206829" y="1743710"/>
                </a:cubicBezTo>
                <a:cubicBezTo>
                  <a:pt x="3062845" y="1747601"/>
                  <a:pt x="2697004" y="1682898"/>
                  <a:pt x="2545280" y="1743710"/>
                </a:cubicBezTo>
                <a:cubicBezTo>
                  <a:pt x="2393556" y="1804522"/>
                  <a:pt x="2057269" y="1709075"/>
                  <a:pt x="1883732" y="1743710"/>
                </a:cubicBezTo>
                <a:cubicBezTo>
                  <a:pt x="1710195" y="1778345"/>
                  <a:pt x="1650892" y="1707076"/>
                  <a:pt x="1424011" y="1743710"/>
                </a:cubicBezTo>
                <a:cubicBezTo>
                  <a:pt x="1197130" y="1780344"/>
                  <a:pt x="1164471" y="1720390"/>
                  <a:pt x="964291" y="1743710"/>
                </a:cubicBezTo>
                <a:cubicBezTo>
                  <a:pt x="764111" y="1767030"/>
                  <a:pt x="750196" y="1701330"/>
                  <a:pt x="555028" y="1743710"/>
                </a:cubicBezTo>
                <a:cubicBezTo>
                  <a:pt x="359860" y="1786090"/>
                  <a:pt x="152983" y="1713865"/>
                  <a:pt x="0" y="1743710"/>
                </a:cubicBezTo>
                <a:cubicBezTo>
                  <a:pt x="-32029" y="1519578"/>
                  <a:pt x="31465" y="1281719"/>
                  <a:pt x="0" y="1127599"/>
                </a:cubicBezTo>
                <a:cubicBezTo>
                  <a:pt x="-31465" y="973479"/>
                  <a:pt x="41024" y="659822"/>
                  <a:pt x="0" y="528925"/>
                </a:cubicBezTo>
                <a:cubicBezTo>
                  <a:pt x="-41024" y="398028"/>
                  <a:pt x="52178" y="148993"/>
                  <a:pt x="0" y="0"/>
                </a:cubicBezTo>
                <a:close/>
              </a:path>
            </a:pathLst>
          </a:custGeom>
          <a:ln>
            <a:solidFill>
              <a:schemeClr val="tx1"/>
            </a:solidFill>
          </a:ln>
        </p:spPr>
      </p:pic>
      <p:sp>
        <p:nvSpPr>
          <p:cNvPr id="8" name="TextBox 7">
            <a:extLst>
              <a:ext uri="{FF2B5EF4-FFF2-40B4-BE49-F238E27FC236}">
                <a16:creationId xmlns:a16="http://schemas.microsoft.com/office/drawing/2014/main" id="{CA263E47-B829-EF96-149E-D82FE4FBFC59}"/>
              </a:ext>
            </a:extLst>
          </p:cNvPr>
          <p:cNvSpPr txBox="1"/>
          <p:nvPr/>
        </p:nvSpPr>
        <p:spPr>
          <a:xfrm>
            <a:off x="4511500" y="4383557"/>
            <a:ext cx="1908154" cy="276999"/>
          </a:xfrm>
          <a:prstGeom prst="rect">
            <a:avLst/>
          </a:prstGeom>
          <a:noFill/>
        </p:spPr>
        <p:txBody>
          <a:bodyPr wrap="square">
            <a:spAutoFit/>
          </a:bodyPr>
          <a:lstStyle/>
          <a:p>
            <a:pPr algn="r"/>
            <a:r>
              <a:rPr lang="en-GB" sz="1200" u="sng" dirty="0">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9"/>
              </a:rPr>
              <a:t>Francis </a:t>
            </a:r>
            <a:r>
              <a:rPr lang="en-GB" sz="1200" i="1" u="sng" dirty="0">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9"/>
              </a:rPr>
              <a:t>et al.,</a:t>
            </a:r>
            <a:r>
              <a:rPr lang="en-GB" sz="1200" u="sng" dirty="0">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9"/>
              </a:rPr>
              <a:t> 2020</a:t>
            </a:r>
            <a:endParaRPr lang="en-GB" sz="1200" dirty="0"/>
          </a:p>
        </p:txBody>
      </p:sp>
      <p:pic>
        <p:nvPicPr>
          <p:cNvPr id="9" name="Picture 8" descr="A picture containing text, screenshot, font&#10;&#10;Description automatically generated">
            <a:extLst>
              <a:ext uri="{FF2B5EF4-FFF2-40B4-BE49-F238E27FC236}">
                <a16:creationId xmlns:a16="http://schemas.microsoft.com/office/drawing/2014/main" id="{EDCD458F-DCFC-1E26-323D-F46D123DC515}"/>
              </a:ext>
            </a:extLst>
          </p:cNvPr>
          <p:cNvPicPr>
            <a:picLocks noChangeAspect="1"/>
          </p:cNvPicPr>
          <p:nvPr/>
        </p:nvPicPr>
        <p:blipFill>
          <a:blip r:embed="rId10"/>
          <a:stretch>
            <a:fillRect/>
          </a:stretch>
        </p:blipFill>
        <p:spPr>
          <a:xfrm>
            <a:off x="9133511" y="3093986"/>
            <a:ext cx="2727054" cy="1308958"/>
          </a:xfrm>
          <a:custGeom>
            <a:avLst/>
            <a:gdLst>
              <a:gd name="connsiteX0" fmla="*/ 0 w 5045710"/>
              <a:gd name="connsiteY0" fmla="*/ 0 h 2421890"/>
              <a:gd name="connsiteX1" fmla="*/ 560634 w 5045710"/>
              <a:gd name="connsiteY1" fmla="*/ 0 h 2421890"/>
              <a:gd name="connsiteX2" fmla="*/ 1070812 w 5045710"/>
              <a:gd name="connsiteY2" fmla="*/ 0 h 2421890"/>
              <a:gd name="connsiteX3" fmla="*/ 1530532 w 5045710"/>
              <a:gd name="connsiteY3" fmla="*/ 0 h 2421890"/>
              <a:gd name="connsiteX4" fmla="*/ 1990252 w 5045710"/>
              <a:gd name="connsiteY4" fmla="*/ 0 h 2421890"/>
              <a:gd name="connsiteX5" fmla="*/ 2500430 w 5045710"/>
              <a:gd name="connsiteY5" fmla="*/ 0 h 2421890"/>
              <a:gd name="connsiteX6" fmla="*/ 3010607 w 5045710"/>
              <a:gd name="connsiteY6" fmla="*/ 0 h 2421890"/>
              <a:gd name="connsiteX7" fmla="*/ 3621699 w 5045710"/>
              <a:gd name="connsiteY7" fmla="*/ 0 h 2421890"/>
              <a:gd name="connsiteX8" fmla="*/ 4131876 w 5045710"/>
              <a:gd name="connsiteY8" fmla="*/ 0 h 2421890"/>
              <a:gd name="connsiteX9" fmla="*/ 5045710 w 5045710"/>
              <a:gd name="connsiteY9" fmla="*/ 0 h 2421890"/>
              <a:gd name="connsiteX10" fmla="*/ 5045710 w 5045710"/>
              <a:gd name="connsiteY10" fmla="*/ 484378 h 2421890"/>
              <a:gd name="connsiteX11" fmla="*/ 5045710 w 5045710"/>
              <a:gd name="connsiteY11" fmla="*/ 1017194 h 2421890"/>
              <a:gd name="connsiteX12" fmla="*/ 5045710 w 5045710"/>
              <a:gd name="connsiteY12" fmla="*/ 1477353 h 2421890"/>
              <a:gd name="connsiteX13" fmla="*/ 5045710 w 5045710"/>
              <a:gd name="connsiteY13" fmla="*/ 1985950 h 2421890"/>
              <a:gd name="connsiteX14" fmla="*/ 5045710 w 5045710"/>
              <a:gd name="connsiteY14" fmla="*/ 2421890 h 2421890"/>
              <a:gd name="connsiteX15" fmla="*/ 4384161 w 5045710"/>
              <a:gd name="connsiteY15" fmla="*/ 2421890 h 2421890"/>
              <a:gd name="connsiteX16" fmla="*/ 3773070 w 5045710"/>
              <a:gd name="connsiteY16" fmla="*/ 2421890 h 2421890"/>
              <a:gd name="connsiteX17" fmla="*/ 3262892 w 5045710"/>
              <a:gd name="connsiteY17" fmla="*/ 2421890 h 2421890"/>
              <a:gd name="connsiteX18" fmla="*/ 2853629 w 5045710"/>
              <a:gd name="connsiteY18" fmla="*/ 2421890 h 2421890"/>
              <a:gd name="connsiteX19" fmla="*/ 2192081 w 5045710"/>
              <a:gd name="connsiteY19" fmla="*/ 2421890 h 2421890"/>
              <a:gd name="connsiteX20" fmla="*/ 1681903 w 5045710"/>
              <a:gd name="connsiteY20" fmla="*/ 2421890 h 2421890"/>
              <a:gd name="connsiteX21" fmla="*/ 1222183 w 5045710"/>
              <a:gd name="connsiteY21" fmla="*/ 2421890 h 2421890"/>
              <a:gd name="connsiteX22" fmla="*/ 560634 w 5045710"/>
              <a:gd name="connsiteY22" fmla="*/ 2421890 h 2421890"/>
              <a:gd name="connsiteX23" fmla="*/ 0 w 5045710"/>
              <a:gd name="connsiteY23" fmla="*/ 2421890 h 2421890"/>
              <a:gd name="connsiteX24" fmla="*/ 0 w 5045710"/>
              <a:gd name="connsiteY24" fmla="*/ 2010169 h 2421890"/>
              <a:gd name="connsiteX25" fmla="*/ 0 w 5045710"/>
              <a:gd name="connsiteY25" fmla="*/ 1598447 h 2421890"/>
              <a:gd name="connsiteX26" fmla="*/ 0 w 5045710"/>
              <a:gd name="connsiteY26" fmla="*/ 1065632 h 2421890"/>
              <a:gd name="connsiteX27" fmla="*/ 0 w 5045710"/>
              <a:gd name="connsiteY27" fmla="*/ 532816 h 2421890"/>
              <a:gd name="connsiteX28" fmla="*/ 0 w 5045710"/>
              <a:gd name="connsiteY28" fmla="*/ 0 h 242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5710" h="2421890" fill="none" extrusionOk="0">
                <a:moveTo>
                  <a:pt x="0" y="0"/>
                </a:moveTo>
                <a:cubicBezTo>
                  <a:pt x="221510" y="-58472"/>
                  <a:pt x="392981" y="55832"/>
                  <a:pt x="560634" y="0"/>
                </a:cubicBezTo>
                <a:cubicBezTo>
                  <a:pt x="728287" y="-55832"/>
                  <a:pt x="929377" y="5792"/>
                  <a:pt x="1070812" y="0"/>
                </a:cubicBezTo>
                <a:cubicBezTo>
                  <a:pt x="1212247" y="-5792"/>
                  <a:pt x="1404943" y="11346"/>
                  <a:pt x="1530532" y="0"/>
                </a:cubicBezTo>
                <a:cubicBezTo>
                  <a:pt x="1656121" y="-11346"/>
                  <a:pt x="1824161" y="17513"/>
                  <a:pt x="1990252" y="0"/>
                </a:cubicBezTo>
                <a:cubicBezTo>
                  <a:pt x="2156343" y="-17513"/>
                  <a:pt x="2285508" y="57620"/>
                  <a:pt x="2500430" y="0"/>
                </a:cubicBezTo>
                <a:cubicBezTo>
                  <a:pt x="2715352" y="-57620"/>
                  <a:pt x="2757290" y="22534"/>
                  <a:pt x="3010607" y="0"/>
                </a:cubicBezTo>
                <a:cubicBezTo>
                  <a:pt x="3263924" y="-22534"/>
                  <a:pt x="3407882" y="47807"/>
                  <a:pt x="3621699" y="0"/>
                </a:cubicBezTo>
                <a:cubicBezTo>
                  <a:pt x="3835516" y="-47807"/>
                  <a:pt x="3899515" y="37753"/>
                  <a:pt x="4131876" y="0"/>
                </a:cubicBezTo>
                <a:cubicBezTo>
                  <a:pt x="4364237" y="-37753"/>
                  <a:pt x="4749324" y="7832"/>
                  <a:pt x="5045710" y="0"/>
                </a:cubicBezTo>
                <a:cubicBezTo>
                  <a:pt x="5058009" y="172781"/>
                  <a:pt x="4992747" y="323301"/>
                  <a:pt x="5045710" y="484378"/>
                </a:cubicBezTo>
                <a:cubicBezTo>
                  <a:pt x="5098673" y="645455"/>
                  <a:pt x="5018339" y="807485"/>
                  <a:pt x="5045710" y="1017194"/>
                </a:cubicBezTo>
                <a:cubicBezTo>
                  <a:pt x="5073081" y="1226903"/>
                  <a:pt x="5003096" y="1297725"/>
                  <a:pt x="5045710" y="1477353"/>
                </a:cubicBezTo>
                <a:cubicBezTo>
                  <a:pt x="5088324" y="1656981"/>
                  <a:pt x="5003778" y="1746020"/>
                  <a:pt x="5045710" y="1985950"/>
                </a:cubicBezTo>
                <a:cubicBezTo>
                  <a:pt x="5087642" y="2225880"/>
                  <a:pt x="5006536" y="2330669"/>
                  <a:pt x="5045710" y="2421890"/>
                </a:cubicBezTo>
                <a:cubicBezTo>
                  <a:pt x="4907707" y="2439719"/>
                  <a:pt x="4598361" y="2410334"/>
                  <a:pt x="4384161" y="2421890"/>
                </a:cubicBezTo>
                <a:cubicBezTo>
                  <a:pt x="4169961" y="2433446"/>
                  <a:pt x="3998612" y="2387178"/>
                  <a:pt x="3773070" y="2421890"/>
                </a:cubicBezTo>
                <a:cubicBezTo>
                  <a:pt x="3547528" y="2456602"/>
                  <a:pt x="3517090" y="2407383"/>
                  <a:pt x="3262892" y="2421890"/>
                </a:cubicBezTo>
                <a:cubicBezTo>
                  <a:pt x="3008694" y="2436397"/>
                  <a:pt x="2964580" y="2404107"/>
                  <a:pt x="2853629" y="2421890"/>
                </a:cubicBezTo>
                <a:cubicBezTo>
                  <a:pt x="2742678" y="2439673"/>
                  <a:pt x="2437419" y="2345310"/>
                  <a:pt x="2192081" y="2421890"/>
                </a:cubicBezTo>
                <a:cubicBezTo>
                  <a:pt x="1946743" y="2498470"/>
                  <a:pt x="1788503" y="2405419"/>
                  <a:pt x="1681903" y="2421890"/>
                </a:cubicBezTo>
                <a:cubicBezTo>
                  <a:pt x="1575303" y="2438361"/>
                  <a:pt x="1439630" y="2368468"/>
                  <a:pt x="1222183" y="2421890"/>
                </a:cubicBezTo>
                <a:cubicBezTo>
                  <a:pt x="1004736" y="2475312"/>
                  <a:pt x="785282" y="2349605"/>
                  <a:pt x="560634" y="2421890"/>
                </a:cubicBezTo>
                <a:cubicBezTo>
                  <a:pt x="335986" y="2494175"/>
                  <a:pt x="195009" y="2401557"/>
                  <a:pt x="0" y="2421890"/>
                </a:cubicBezTo>
                <a:cubicBezTo>
                  <a:pt x="-10857" y="2337781"/>
                  <a:pt x="28343" y="2154438"/>
                  <a:pt x="0" y="2010169"/>
                </a:cubicBezTo>
                <a:cubicBezTo>
                  <a:pt x="-28343" y="1865900"/>
                  <a:pt x="38312" y="1728394"/>
                  <a:pt x="0" y="1598447"/>
                </a:cubicBezTo>
                <a:cubicBezTo>
                  <a:pt x="-38312" y="1468500"/>
                  <a:pt x="57165" y="1173774"/>
                  <a:pt x="0" y="1065632"/>
                </a:cubicBezTo>
                <a:cubicBezTo>
                  <a:pt x="-57165" y="957491"/>
                  <a:pt x="29169" y="679254"/>
                  <a:pt x="0" y="532816"/>
                </a:cubicBezTo>
                <a:cubicBezTo>
                  <a:pt x="-29169" y="386378"/>
                  <a:pt x="37592" y="189280"/>
                  <a:pt x="0" y="0"/>
                </a:cubicBezTo>
                <a:close/>
              </a:path>
              <a:path w="5045710" h="2421890" stroke="0" extrusionOk="0">
                <a:moveTo>
                  <a:pt x="0" y="0"/>
                </a:moveTo>
                <a:cubicBezTo>
                  <a:pt x="168414" y="-3168"/>
                  <a:pt x="340896" y="33527"/>
                  <a:pt x="510177" y="0"/>
                </a:cubicBezTo>
                <a:cubicBezTo>
                  <a:pt x="679458" y="-33527"/>
                  <a:pt x="905681" y="59908"/>
                  <a:pt x="1070812" y="0"/>
                </a:cubicBezTo>
                <a:cubicBezTo>
                  <a:pt x="1235944" y="-59908"/>
                  <a:pt x="1525762" y="38524"/>
                  <a:pt x="1681903" y="0"/>
                </a:cubicBezTo>
                <a:cubicBezTo>
                  <a:pt x="1838044" y="-38524"/>
                  <a:pt x="2129650" y="59963"/>
                  <a:pt x="2242538" y="0"/>
                </a:cubicBezTo>
                <a:cubicBezTo>
                  <a:pt x="2355426" y="-59963"/>
                  <a:pt x="2608236" y="6815"/>
                  <a:pt x="2904086" y="0"/>
                </a:cubicBezTo>
                <a:cubicBezTo>
                  <a:pt x="3199936" y="-6815"/>
                  <a:pt x="3381834" y="7435"/>
                  <a:pt x="3565635" y="0"/>
                </a:cubicBezTo>
                <a:cubicBezTo>
                  <a:pt x="3749436" y="-7435"/>
                  <a:pt x="3904512" y="51724"/>
                  <a:pt x="4126270" y="0"/>
                </a:cubicBezTo>
                <a:cubicBezTo>
                  <a:pt x="4348028" y="-51724"/>
                  <a:pt x="4596201" y="13068"/>
                  <a:pt x="5045710" y="0"/>
                </a:cubicBezTo>
                <a:cubicBezTo>
                  <a:pt x="5049664" y="257457"/>
                  <a:pt x="5004804" y="312458"/>
                  <a:pt x="5045710" y="532816"/>
                </a:cubicBezTo>
                <a:cubicBezTo>
                  <a:pt x="5086616" y="753174"/>
                  <a:pt x="5045199" y="772517"/>
                  <a:pt x="5045710" y="992975"/>
                </a:cubicBezTo>
                <a:cubicBezTo>
                  <a:pt x="5046221" y="1213433"/>
                  <a:pt x="5009433" y="1298010"/>
                  <a:pt x="5045710" y="1404696"/>
                </a:cubicBezTo>
                <a:cubicBezTo>
                  <a:pt x="5081987" y="1511382"/>
                  <a:pt x="4989669" y="1758212"/>
                  <a:pt x="5045710" y="1937512"/>
                </a:cubicBezTo>
                <a:cubicBezTo>
                  <a:pt x="5101751" y="2116812"/>
                  <a:pt x="5011843" y="2316985"/>
                  <a:pt x="5045710" y="2421890"/>
                </a:cubicBezTo>
                <a:cubicBezTo>
                  <a:pt x="4909468" y="2444408"/>
                  <a:pt x="4680442" y="2380209"/>
                  <a:pt x="4535533" y="2421890"/>
                </a:cubicBezTo>
                <a:cubicBezTo>
                  <a:pt x="4390624" y="2463571"/>
                  <a:pt x="4273279" y="2394527"/>
                  <a:pt x="4075812" y="2421890"/>
                </a:cubicBezTo>
                <a:cubicBezTo>
                  <a:pt x="3878345" y="2449253"/>
                  <a:pt x="3807913" y="2362476"/>
                  <a:pt x="3565635" y="2421890"/>
                </a:cubicBezTo>
                <a:cubicBezTo>
                  <a:pt x="3323357" y="2481304"/>
                  <a:pt x="3199903" y="2400697"/>
                  <a:pt x="3055458" y="2421890"/>
                </a:cubicBezTo>
                <a:cubicBezTo>
                  <a:pt x="2911013" y="2443083"/>
                  <a:pt x="2664780" y="2360062"/>
                  <a:pt x="2444366" y="2421890"/>
                </a:cubicBezTo>
                <a:cubicBezTo>
                  <a:pt x="2223952" y="2483718"/>
                  <a:pt x="2109606" y="2379442"/>
                  <a:pt x="1883732" y="2421890"/>
                </a:cubicBezTo>
                <a:cubicBezTo>
                  <a:pt x="1657858" y="2464338"/>
                  <a:pt x="1613559" y="2409027"/>
                  <a:pt x="1474469" y="2421890"/>
                </a:cubicBezTo>
                <a:cubicBezTo>
                  <a:pt x="1335379" y="2434753"/>
                  <a:pt x="1129128" y="2399979"/>
                  <a:pt x="863377" y="2421890"/>
                </a:cubicBezTo>
                <a:cubicBezTo>
                  <a:pt x="597626" y="2443801"/>
                  <a:pt x="344404" y="2341694"/>
                  <a:pt x="0" y="2421890"/>
                </a:cubicBezTo>
                <a:cubicBezTo>
                  <a:pt x="-22856" y="2314812"/>
                  <a:pt x="4268" y="2161899"/>
                  <a:pt x="0" y="1985950"/>
                </a:cubicBezTo>
                <a:cubicBezTo>
                  <a:pt x="-4268" y="1810001"/>
                  <a:pt x="22700" y="1649319"/>
                  <a:pt x="0" y="1501572"/>
                </a:cubicBezTo>
                <a:cubicBezTo>
                  <a:pt x="-22700" y="1353825"/>
                  <a:pt x="23123" y="1204952"/>
                  <a:pt x="0" y="1089851"/>
                </a:cubicBezTo>
                <a:cubicBezTo>
                  <a:pt x="-23123" y="974750"/>
                  <a:pt x="6638" y="795455"/>
                  <a:pt x="0" y="678129"/>
                </a:cubicBezTo>
                <a:cubicBezTo>
                  <a:pt x="-6638" y="560803"/>
                  <a:pt x="49624" y="184558"/>
                  <a:pt x="0" y="0"/>
                </a:cubicBezTo>
                <a:close/>
              </a:path>
            </a:pathLst>
          </a:custGeom>
          <a:ln>
            <a:solidFill>
              <a:schemeClr val="tx1"/>
            </a:solidFill>
          </a:ln>
        </p:spPr>
      </p:pic>
      <p:sp>
        <p:nvSpPr>
          <p:cNvPr id="11" name="TextBox 10">
            <a:extLst>
              <a:ext uri="{FF2B5EF4-FFF2-40B4-BE49-F238E27FC236}">
                <a16:creationId xmlns:a16="http://schemas.microsoft.com/office/drawing/2014/main" id="{27825A76-94D9-BCC5-72F0-4C42EC9A367F}"/>
              </a:ext>
            </a:extLst>
          </p:cNvPr>
          <p:cNvSpPr txBox="1"/>
          <p:nvPr/>
        </p:nvSpPr>
        <p:spPr>
          <a:xfrm>
            <a:off x="10345129" y="4379620"/>
            <a:ext cx="1440961" cy="276999"/>
          </a:xfrm>
          <a:prstGeom prst="rect">
            <a:avLst/>
          </a:prstGeom>
          <a:noFill/>
        </p:spPr>
        <p:txBody>
          <a:bodyPr wrap="square">
            <a:spAutoFit/>
          </a:bodyPr>
          <a:lstStyle/>
          <a:p>
            <a:pPr algn="r"/>
            <a:r>
              <a:rPr lang="en-GB" sz="1200" u="sng" dirty="0">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11"/>
              </a:rPr>
              <a:t>Strickland, 2021</a:t>
            </a:r>
            <a:endParaRPr lang="en-GB" sz="1200" dirty="0"/>
          </a:p>
        </p:txBody>
      </p:sp>
      <p:pic>
        <p:nvPicPr>
          <p:cNvPr id="12" name="Picture 11" descr="A screenshot of a computer&#10;&#10;Description automatically generated with low confidence">
            <a:extLst>
              <a:ext uri="{FF2B5EF4-FFF2-40B4-BE49-F238E27FC236}">
                <a16:creationId xmlns:a16="http://schemas.microsoft.com/office/drawing/2014/main" id="{73CBBC82-3CFB-FD8C-1A2C-342186A802A6}"/>
              </a:ext>
            </a:extLst>
          </p:cNvPr>
          <p:cNvPicPr>
            <a:picLocks noChangeAspect="1"/>
          </p:cNvPicPr>
          <p:nvPr/>
        </p:nvPicPr>
        <p:blipFill>
          <a:blip r:embed="rId12"/>
          <a:stretch>
            <a:fillRect/>
          </a:stretch>
        </p:blipFill>
        <p:spPr>
          <a:xfrm>
            <a:off x="6672802" y="3047338"/>
            <a:ext cx="2207560" cy="1301310"/>
          </a:xfrm>
          <a:custGeom>
            <a:avLst/>
            <a:gdLst>
              <a:gd name="connsiteX0" fmla="*/ 0 w 5045710"/>
              <a:gd name="connsiteY0" fmla="*/ 0 h 2974340"/>
              <a:gd name="connsiteX1" fmla="*/ 560634 w 5045710"/>
              <a:gd name="connsiteY1" fmla="*/ 0 h 2974340"/>
              <a:gd name="connsiteX2" fmla="*/ 1121269 w 5045710"/>
              <a:gd name="connsiteY2" fmla="*/ 0 h 2974340"/>
              <a:gd name="connsiteX3" fmla="*/ 1681903 w 5045710"/>
              <a:gd name="connsiteY3" fmla="*/ 0 h 2974340"/>
              <a:gd name="connsiteX4" fmla="*/ 2192081 w 5045710"/>
              <a:gd name="connsiteY4" fmla="*/ 0 h 2974340"/>
              <a:gd name="connsiteX5" fmla="*/ 2853629 w 5045710"/>
              <a:gd name="connsiteY5" fmla="*/ 0 h 2974340"/>
              <a:gd name="connsiteX6" fmla="*/ 3363807 w 5045710"/>
              <a:gd name="connsiteY6" fmla="*/ 0 h 2974340"/>
              <a:gd name="connsiteX7" fmla="*/ 3773070 w 5045710"/>
              <a:gd name="connsiteY7" fmla="*/ 0 h 2974340"/>
              <a:gd name="connsiteX8" fmla="*/ 4333704 w 5045710"/>
              <a:gd name="connsiteY8" fmla="*/ 0 h 2974340"/>
              <a:gd name="connsiteX9" fmla="*/ 5045710 w 5045710"/>
              <a:gd name="connsiteY9" fmla="*/ 0 h 2974340"/>
              <a:gd name="connsiteX10" fmla="*/ 5045710 w 5045710"/>
              <a:gd name="connsiteY10" fmla="*/ 594868 h 2974340"/>
              <a:gd name="connsiteX11" fmla="*/ 5045710 w 5045710"/>
              <a:gd name="connsiteY11" fmla="*/ 1249223 h 2974340"/>
              <a:gd name="connsiteX12" fmla="*/ 5045710 w 5045710"/>
              <a:gd name="connsiteY12" fmla="*/ 1784604 h 2974340"/>
              <a:gd name="connsiteX13" fmla="*/ 5045710 w 5045710"/>
              <a:gd name="connsiteY13" fmla="*/ 2290242 h 2974340"/>
              <a:gd name="connsiteX14" fmla="*/ 5045710 w 5045710"/>
              <a:gd name="connsiteY14" fmla="*/ 2974340 h 2974340"/>
              <a:gd name="connsiteX15" fmla="*/ 4434618 w 5045710"/>
              <a:gd name="connsiteY15" fmla="*/ 2974340 h 2974340"/>
              <a:gd name="connsiteX16" fmla="*/ 3873984 w 5045710"/>
              <a:gd name="connsiteY16" fmla="*/ 2974340 h 2974340"/>
              <a:gd name="connsiteX17" fmla="*/ 3262892 w 5045710"/>
              <a:gd name="connsiteY17" fmla="*/ 2974340 h 2974340"/>
              <a:gd name="connsiteX18" fmla="*/ 2601344 w 5045710"/>
              <a:gd name="connsiteY18" fmla="*/ 2974340 h 2974340"/>
              <a:gd name="connsiteX19" fmla="*/ 2091166 w 5045710"/>
              <a:gd name="connsiteY19" fmla="*/ 2974340 h 2974340"/>
              <a:gd name="connsiteX20" fmla="*/ 1580989 w 5045710"/>
              <a:gd name="connsiteY20" fmla="*/ 2974340 h 2974340"/>
              <a:gd name="connsiteX21" fmla="*/ 1121269 w 5045710"/>
              <a:gd name="connsiteY21" fmla="*/ 2974340 h 2974340"/>
              <a:gd name="connsiteX22" fmla="*/ 0 w 5045710"/>
              <a:gd name="connsiteY22" fmla="*/ 2974340 h 2974340"/>
              <a:gd name="connsiteX23" fmla="*/ 0 w 5045710"/>
              <a:gd name="connsiteY23" fmla="*/ 2349729 h 2974340"/>
              <a:gd name="connsiteX24" fmla="*/ 0 w 5045710"/>
              <a:gd name="connsiteY24" fmla="*/ 1725117 h 2974340"/>
              <a:gd name="connsiteX25" fmla="*/ 0 w 5045710"/>
              <a:gd name="connsiteY25" fmla="*/ 1189736 h 2974340"/>
              <a:gd name="connsiteX26" fmla="*/ 0 w 5045710"/>
              <a:gd name="connsiteY26" fmla="*/ 565125 h 2974340"/>
              <a:gd name="connsiteX27" fmla="*/ 0 w 5045710"/>
              <a:gd name="connsiteY27" fmla="*/ 0 h 2974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45710" h="2974340" fill="none" extrusionOk="0">
                <a:moveTo>
                  <a:pt x="0" y="0"/>
                </a:moveTo>
                <a:cubicBezTo>
                  <a:pt x="179509" y="-50519"/>
                  <a:pt x="407926" y="9009"/>
                  <a:pt x="560634" y="0"/>
                </a:cubicBezTo>
                <a:cubicBezTo>
                  <a:pt x="713342" y="-9009"/>
                  <a:pt x="961787" y="55346"/>
                  <a:pt x="1121269" y="0"/>
                </a:cubicBezTo>
                <a:cubicBezTo>
                  <a:pt x="1280752" y="-55346"/>
                  <a:pt x="1427138" y="16105"/>
                  <a:pt x="1681903" y="0"/>
                </a:cubicBezTo>
                <a:cubicBezTo>
                  <a:pt x="1936668" y="-16105"/>
                  <a:pt x="2061746" y="12984"/>
                  <a:pt x="2192081" y="0"/>
                </a:cubicBezTo>
                <a:cubicBezTo>
                  <a:pt x="2322416" y="-12984"/>
                  <a:pt x="2617597" y="38003"/>
                  <a:pt x="2853629" y="0"/>
                </a:cubicBezTo>
                <a:cubicBezTo>
                  <a:pt x="3089661" y="-38003"/>
                  <a:pt x="3222567" y="46312"/>
                  <a:pt x="3363807" y="0"/>
                </a:cubicBezTo>
                <a:cubicBezTo>
                  <a:pt x="3505047" y="-46312"/>
                  <a:pt x="3640637" y="31958"/>
                  <a:pt x="3773070" y="0"/>
                </a:cubicBezTo>
                <a:cubicBezTo>
                  <a:pt x="3905503" y="-31958"/>
                  <a:pt x="4186072" y="8444"/>
                  <a:pt x="4333704" y="0"/>
                </a:cubicBezTo>
                <a:cubicBezTo>
                  <a:pt x="4481336" y="-8444"/>
                  <a:pt x="4873930" y="55855"/>
                  <a:pt x="5045710" y="0"/>
                </a:cubicBezTo>
                <a:cubicBezTo>
                  <a:pt x="5072058" y="227158"/>
                  <a:pt x="5002024" y="324665"/>
                  <a:pt x="5045710" y="594868"/>
                </a:cubicBezTo>
                <a:cubicBezTo>
                  <a:pt x="5089396" y="865071"/>
                  <a:pt x="4972537" y="1076764"/>
                  <a:pt x="5045710" y="1249223"/>
                </a:cubicBezTo>
                <a:cubicBezTo>
                  <a:pt x="5118883" y="1421682"/>
                  <a:pt x="5005439" y="1635846"/>
                  <a:pt x="5045710" y="1784604"/>
                </a:cubicBezTo>
                <a:cubicBezTo>
                  <a:pt x="5085981" y="1933362"/>
                  <a:pt x="5029080" y="2149914"/>
                  <a:pt x="5045710" y="2290242"/>
                </a:cubicBezTo>
                <a:cubicBezTo>
                  <a:pt x="5062340" y="2430570"/>
                  <a:pt x="5029626" y="2767895"/>
                  <a:pt x="5045710" y="2974340"/>
                </a:cubicBezTo>
                <a:cubicBezTo>
                  <a:pt x="4771703" y="3034093"/>
                  <a:pt x="4561650" y="2970890"/>
                  <a:pt x="4434618" y="2974340"/>
                </a:cubicBezTo>
                <a:cubicBezTo>
                  <a:pt x="4307586" y="2977790"/>
                  <a:pt x="4147742" y="2907228"/>
                  <a:pt x="3873984" y="2974340"/>
                </a:cubicBezTo>
                <a:cubicBezTo>
                  <a:pt x="3600226" y="3041452"/>
                  <a:pt x="3542441" y="2905479"/>
                  <a:pt x="3262892" y="2974340"/>
                </a:cubicBezTo>
                <a:cubicBezTo>
                  <a:pt x="2983343" y="3043201"/>
                  <a:pt x="2742067" y="2917767"/>
                  <a:pt x="2601344" y="2974340"/>
                </a:cubicBezTo>
                <a:cubicBezTo>
                  <a:pt x="2460621" y="3030913"/>
                  <a:pt x="2223577" y="2949655"/>
                  <a:pt x="2091166" y="2974340"/>
                </a:cubicBezTo>
                <a:cubicBezTo>
                  <a:pt x="1958755" y="2999025"/>
                  <a:pt x="1778932" y="2918997"/>
                  <a:pt x="1580989" y="2974340"/>
                </a:cubicBezTo>
                <a:cubicBezTo>
                  <a:pt x="1383046" y="3029683"/>
                  <a:pt x="1322436" y="2971620"/>
                  <a:pt x="1121269" y="2974340"/>
                </a:cubicBezTo>
                <a:cubicBezTo>
                  <a:pt x="920102" y="2977060"/>
                  <a:pt x="558623" y="2848251"/>
                  <a:pt x="0" y="2974340"/>
                </a:cubicBezTo>
                <a:cubicBezTo>
                  <a:pt x="-30192" y="2790680"/>
                  <a:pt x="31585" y="2530383"/>
                  <a:pt x="0" y="2349729"/>
                </a:cubicBezTo>
                <a:cubicBezTo>
                  <a:pt x="-31585" y="2169075"/>
                  <a:pt x="28937" y="1947675"/>
                  <a:pt x="0" y="1725117"/>
                </a:cubicBezTo>
                <a:cubicBezTo>
                  <a:pt x="-28937" y="1502559"/>
                  <a:pt x="34752" y="1331828"/>
                  <a:pt x="0" y="1189736"/>
                </a:cubicBezTo>
                <a:cubicBezTo>
                  <a:pt x="-34752" y="1047644"/>
                  <a:pt x="61091" y="728355"/>
                  <a:pt x="0" y="565125"/>
                </a:cubicBezTo>
                <a:cubicBezTo>
                  <a:pt x="-61091" y="401895"/>
                  <a:pt x="26454" y="262160"/>
                  <a:pt x="0" y="0"/>
                </a:cubicBezTo>
                <a:close/>
              </a:path>
              <a:path w="5045710" h="2974340" stroke="0" extrusionOk="0">
                <a:moveTo>
                  <a:pt x="0" y="0"/>
                </a:moveTo>
                <a:cubicBezTo>
                  <a:pt x="144578" y="-24231"/>
                  <a:pt x="464312" y="64677"/>
                  <a:pt x="611092" y="0"/>
                </a:cubicBezTo>
                <a:cubicBezTo>
                  <a:pt x="757872" y="-64677"/>
                  <a:pt x="824575" y="43215"/>
                  <a:pt x="1020355" y="0"/>
                </a:cubicBezTo>
                <a:cubicBezTo>
                  <a:pt x="1216135" y="-43215"/>
                  <a:pt x="1378964" y="1454"/>
                  <a:pt x="1580989" y="0"/>
                </a:cubicBezTo>
                <a:cubicBezTo>
                  <a:pt x="1783014" y="-1454"/>
                  <a:pt x="1924816" y="56826"/>
                  <a:pt x="2242538" y="0"/>
                </a:cubicBezTo>
                <a:cubicBezTo>
                  <a:pt x="2560260" y="-56826"/>
                  <a:pt x="2495085" y="42013"/>
                  <a:pt x="2702258" y="0"/>
                </a:cubicBezTo>
                <a:cubicBezTo>
                  <a:pt x="2909431" y="-42013"/>
                  <a:pt x="2934748" y="47568"/>
                  <a:pt x="3161978" y="0"/>
                </a:cubicBezTo>
                <a:cubicBezTo>
                  <a:pt x="3389208" y="-47568"/>
                  <a:pt x="3543878" y="18907"/>
                  <a:pt x="3722613" y="0"/>
                </a:cubicBezTo>
                <a:cubicBezTo>
                  <a:pt x="3901348" y="-18907"/>
                  <a:pt x="4033123" y="37759"/>
                  <a:pt x="4182333" y="0"/>
                </a:cubicBezTo>
                <a:cubicBezTo>
                  <a:pt x="4331543" y="-37759"/>
                  <a:pt x="4662812" y="73526"/>
                  <a:pt x="5045710" y="0"/>
                </a:cubicBezTo>
                <a:cubicBezTo>
                  <a:pt x="5047898" y="226509"/>
                  <a:pt x="5029979" y="381210"/>
                  <a:pt x="5045710" y="565125"/>
                </a:cubicBezTo>
                <a:cubicBezTo>
                  <a:pt x="5061441" y="749040"/>
                  <a:pt x="4983256" y="864081"/>
                  <a:pt x="5045710" y="1130249"/>
                </a:cubicBezTo>
                <a:cubicBezTo>
                  <a:pt x="5108164" y="1396417"/>
                  <a:pt x="4976565" y="1542021"/>
                  <a:pt x="5045710" y="1754861"/>
                </a:cubicBezTo>
                <a:cubicBezTo>
                  <a:pt x="5114855" y="1967701"/>
                  <a:pt x="4992636" y="2198745"/>
                  <a:pt x="5045710" y="2349729"/>
                </a:cubicBezTo>
                <a:cubicBezTo>
                  <a:pt x="5098784" y="2500713"/>
                  <a:pt x="4984557" y="2723770"/>
                  <a:pt x="5045710" y="2974340"/>
                </a:cubicBezTo>
                <a:cubicBezTo>
                  <a:pt x="4792381" y="2994716"/>
                  <a:pt x="4670146" y="2929888"/>
                  <a:pt x="4384161" y="2974340"/>
                </a:cubicBezTo>
                <a:cubicBezTo>
                  <a:pt x="4098176" y="3018792"/>
                  <a:pt x="4063686" y="2917284"/>
                  <a:pt x="3773070" y="2974340"/>
                </a:cubicBezTo>
                <a:cubicBezTo>
                  <a:pt x="3482454" y="3031396"/>
                  <a:pt x="3548981" y="2925874"/>
                  <a:pt x="3363807" y="2974340"/>
                </a:cubicBezTo>
                <a:cubicBezTo>
                  <a:pt x="3178633" y="3022806"/>
                  <a:pt x="2970303" y="2901994"/>
                  <a:pt x="2702258" y="2974340"/>
                </a:cubicBezTo>
                <a:cubicBezTo>
                  <a:pt x="2434213" y="3046686"/>
                  <a:pt x="2428379" y="2922900"/>
                  <a:pt x="2192081" y="2974340"/>
                </a:cubicBezTo>
                <a:cubicBezTo>
                  <a:pt x="1955783" y="3025780"/>
                  <a:pt x="1973021" y="2957408"/>
                  <a:pt x="1782818" y="2974340"/>
                </a:cubicBezTo>
                <a:cubicBezTo>
                  <a:pt x="1592615" y="2991272"/>
                  <a:pt x="1504674" y="2930588"/>
                  <a:pt x="1323097" y="2974340"/>
                </a:cubicBezTo>
                <a:cubicBezTo>
                  <a:pt x="1141520" y="3018092"/>
                  <a:pt x="908279" y="2968316"/>
                  <a:pt x="661549" y="2974340"/>
                </a:cubicBezTo>
                <a:cubicBezTo>
                  <a:pt x="414819" y="2980364"/>
                  <a:pt x="182117" y="2946042"/>
                  <a:pt x="0" y="2974340"/>
                </a:cubicBezTo>
                <a:cubicBezTo>
                  <a:pt x="-29165" y="2840712"/>
                  <a:pt x="34856" y="2679272"/>
                  <a:pt x="0" y="2409215"/>
                </a:cubicBezTo>
                <a:cubicBezTo>
                  <a:pt x="-34856" y="2139158"/>
                  <a:pt x="27887" y="2064018"/>
                  <a:pt x="0" y="1903578"/>
                </a:cubicBezTo>
                <a:cubicBezTo>
                  <a:pt x="-27887" y="1743138"/>
                  <a:pt x="57375" y="1562067"/>
                  <a:pt x="0" y="1338453"/>
                </a:cubicBezTo>
                <a:cubicBezTo>
                  <a:pt x="-57375" y="1114839"/>
                  <a:pt x="41950" y="932331"/>
                  <a:pt x="0" y="684098"/>
                </a:cubicBezTo>
                <a:cubicBezTo>
                  <a:pt x="-41950" y="435866"/>
                  <a:pt x="73547" y="294083"/>
                  <a:pt x="0" y="0"/>
                </a:cubicBezTo>
                <a:close/>
              </a:path>
            </a:pathLst>
          </a:custGeom>
          <a:ln>
            <a:solidFill>
              <a:schemeClr val="tx1"/>
            </a:solidFill>
          </a:ln>
        </p:spPr>
      </p:pic>
      <p:sp>
        <p:nvSpPr>
          <p:cNvPr id="14" name="TextBox 13">
            <a:extLst>
              <a:ext uri="{FF2B5EF4-FFF2-40B4-BE49-F238E27FC236}">
                <a16:creationId xmlns:a16="http://schemas.microsoft.com/office/drawing/2014/main" id="{5770A81F-20F6-ED2F-61CA-A181CB123341}"/>
              </a:ext>
            </a:extLst>
          </p:cNvPr>
          <p:cNvSpPr txBox="1"/>
          <p:nvPr/>
        </p:nvSpPr>
        <p:spPr>
          <a:xfrm>
            <a:off x="7502154" y="4348648"/>
            <a:ext cx="1378208" cy="276999"/>
          </a:xfrm>
          <a:prstGeom prst="rect">
            <a:avLst/>
          </a:prstGeom>
          <a:noFill/>
        </p:spPr>
        <p:txBody>
          <a:bodyPr wrap="square">
            <a:spAutoFit/>
          </a:bodyPr>
          <a:lstStyle/>
          <a:p>
            <a:pPr algn="r"/>
            <a:r>
              <a:rPr lang="en-GB" sz="1200" u="sng" dirty="0">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13"/>
              </a:rPr>
              <a:t>Sharma, 2023</a:t>
            </a:r>
            <a:endParaRPr lang="en-GB" sz="1200" dirty="0"/>
          </a:p>
        </p:txBody>
      </p:sp>
      <p:pic>
        <p:nvPicPr>
          <p:cNvPr id="15" name="Picture 14" descr="A picture containing text, font, screenshot&#10;&#10;Description automatically generated">
            <a:extLst>
              <a:ext uri="{FF2B5EF4-FFF2-40B4-BE49-F238E27FC236}">
                <a16:creationId xmlns:a16="http://schemas.microsoft.com/office/drawing/2014/main" id="{61B1A5B0-36DD-23F2-77CD-34ED12303F76}"/>
              </a:ext>
            </a:extLst>
          </p:cNvPr>
          <p:cNvPicPr>
            <a:picLocks noChangeAspect="1"/>
          </p:cNvPicPr>
          <p:nvPr/>
        </p:nvPicPr>
        <p:blipFill>
          <a:blip r:embed="rId14"/>
          <a:stretch>
            <a:fillRect/>
          </a:stretch>
        </p:blipFill>
        <p:spPr>
          <a:xfrm>
            <a:off x="3236193" y="5075616"/>
            <a:ext cx="3756278" cy="1248862"/>
          </a:xfrm>
          <a:custGeom>
            <a:avLst/>
            <a:gdLst>
              <a:gd name="connsiteX0" fmla="*/ 0 w 4922089"/>
              <a:gd name="connsiteY0" fmla="*/ 0 h 1636567"/>
              <a:gd name="connsiteX1" fmla="*/ 497678 w 4922089"/>
              <a:gd name="connsiteY1" fmla="*/ 0 h 1636567"/>
              <a:gd name="connsiteX2" fmla="*/ 946135 w 4922089"/>
              <a:gd name="connsiteY2" fmla="*/ 0 h 1636567"/>
              <a:gd name="connsiteX3" fmla="*/ 1542255 w 4922089"/>
              <a:gd name="connsiteY3" fmla="*/ 0 h 1636567"/>
              <a:gd name="connsiteX4" fmla="*/ 2138374 w 4922089"/>
              <a:gd name="connsiteY4" fmla="*/ 0 h 1636567"/>
              <a:gd name="connsiteX5" fmla="*/ 2537610 w 4922089"/>
              <a:gd name="connsiteY5" fmla="*/ 0 h 1636567"/>
              <a:gd name="connsiteX6" fmla="*/ 2986067 w 4922089"/>
              <a:gd name="connsiteY6" fmla="*/ 0 h 1636567"/>
              <a:gd name="connsiteX7" fmla="*/ 3631408 w 4922089"/>
              <a:gd name="connsiteY7" fmla="*/ 0 h 1636567"/>
              <a:gd name="connsiteX8" fmla="*/ 4079865 w 4922089"/>
              <a:gd name="connsiteY8" fmla="*/ 0 h 1636567"/>
              <a:gd name="connsiteX9" fmla="*/ 4922089 w 4922089"/>
              <a:gd name="connsiteY9" fmla="*/ 0 h 1636567"/>
              <a:gd name="connsiteX10" fmla="*/ 4922089 w 4922089"/>
              <a:gd name="connsiteY10" fmla="*/ 578254 h 1636567"/>
              <a:gd name="connsiteX11" fmla="*/ 4922089 w 4922089"/>
              <a:gd name="connsiteY11" fmla="*/ 1123776 h 1636567"/>
              <a:gd name="connsiteX12" fmla="*/ 4922089 w 4922089"/>
              <a:gd name="connsiteY12" fmla="*/ 1636567 h 1636567"/>
              <a:gd name="connsiteX13" fmla="*/ 4424411 w 4922089"/>
              <a:gd name="connsiteY13" fmla="*/ 1636567 h 1636567"/>
              <a:gd name="connsiteX14" fmla="*/ 3877512 w 4922089"/>
              <a:gd name="connsiteY14" fmla="*/ 1636567 h 1636567"/>
              <a:gd name="connsiteX15" fmla="*/ 3379834 w 4922089"/>
              <a:gd name="connsiteY15" fmla="*/ 1636567 h 1636567"/>
              <a:gd name="connsiteX16" fmla="*/ 2832936 w 4922089"/>
              <a:gd name="connsiteY16" fmla="*/ 1636567 h 1636567"/>
              <a:gd name="connsiteX17" fmla="*/ 2384479 w 4922089"/>
              <a:gd name="connsiteY17" fmla="*/ 1636567 h 1636567"/>
              <a:gd name="connsiteX18" fmla="*/ 1936022 w 4922089"/>
              <a:gd name="connsiteY18" fmla="*/ 1636567 h 1636567"/>
              <a:gd name="connsiteX19" fmla="*/ 1290681 w 4922089"/>
              <a:gd name="connsiteY19" fmla="*/ 1636567 h 1636567"/>
              <a:gd name="connsiteX20" fmla="*/ 793003 w 4922089"/>
              <a:gd name="connsiteY20" fmla="*/ 1636567 h 1636567"/>
              <a:gd name="connsiteX21" fmla="*/ 0 w 4922089"/>
              <a:gd name="connsiteY21" fmla="*/ 1636567 h 1636567"/>
              <a:gd name="connsiteX22" fmla="*/ 0 w 4922089"/>
              <a:gd name="connsiteY22" fmla="*/ 1140142 h 1636567"/>
              <a:gd name="connsiteX23" fmla="*/ 0 w 4922089"/>
              <a:gd name="connsiteY23" fmla="*/ 578254 h 1636567"/>
              <a:gd name="connsiteX24" fmla="*/ 0 w 4922089"/>
              <a:gd name="connsiteY24" fmla="*/ 0 h 1636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922089" h="1636567" fill="none" extrusionOk="0">
                <a:moveTo>
                  <a:pt x="0" y="0"/>
                </a:moveTo>
                <a:cubicBezTo>
                  <a:pt x="200924" y="-9644"/>
                  <a:pt x="356356" y="8332"/>
                  <a:pt x="497678" y="0"/>
                </a:cubicBezTo>
                <a:cubicBezTo>
                  <a:pt x="639000" y="-8332"/>
                  <a:pt x="822423" y="51055"/>
                  <a:pt x="946135" y="0"/>
                </a:cubicBezTo>
                <a:cubicBezTo>
                  <a:pt x="1069847" y="-51055"/>
                  <a:pt x="1371446" y="375"/>
                  <a:pt x="1542255" y="0"/>
                </a:cubicBezTo>
                <a:cubicBezTo>
                  <a:pt x="1713064" y="-375"/>
                  <a:pt x="1869857" y="55310"/>
                  <a:pt x="2138374" y="0"/>
                </a:cubicBezTo>
                <a:cubicBezTo>
                  <a:pt x="2406891" y="-55310"/>
                  <a:pt x="2416506" y="25958"/>
                  <a:pt x="2537610" y="0"/>
                </a:cubicBezTo>
                <a:cubicBezTo>
                  <a:pt x="2658714" y="-25958"/>
                  <a:pt x="2889623" y="14692"/>
                  <a:pt x="2986067" y="0"/>
                </a:cubicBezTo>
                <a:cubicBezTo>
                  <a:pt x="3082511" y="-14692"/>
                  <a:pt x="3435196" y="47422"/>
                  <a:pt x="3631408" y="0"/>
                </a:cubicBezTo>
                <a:cubicBezTo>
                  <a:pt x="3827620" y="-47422"/>
                  <a:pt x="3951844" y="9979"/>
                  <a:pt x="4079865" y="0"/>
                </a:cubicBezTo>
                <a:cubicBezTo>
                  <a:pt x="4207886" y="-9979"/>
                  <a:pt x="4597978" y="58025"/>
                  <a:pt x="4922089" y="0"/>
                </a:cubicBezTo>
                <a:cubicBezTo>
                  <a:pt x="4960514" y="239632"/>
                  <a:pt x="4896072" y="302918"/>
                  <a:pt x="4922089" y="578254"/>
                </a:cubicBezTo>
                <a:cubicBezTo>
                  <a:pt x="4948106" y="853590"/>
                  <a:pt x="4903105" y="883279"/>
                  <a:pt x="4922089" y="1123776"/>
                </a:cubicBezTo>
                <a:cubicBezTo>
                  <a:pt x="4941073" y="1364273"/>
                  <a:pt x="4872367" y="1436464"/>
                  <a:pt x="4922089" y="1636567"/>
                </a:cubicBezTo>
                <a:cubicBezTo>
                  <a:pt x="4820374" y="1679416"/>
                  <a:pt x="4525549" y="1635820"/>
                  <a:pt x="4424411" y="1636567"/>
                </a:cubicBezTo>
                <a:cubicBezTo>
                  <a:pt x="4323273" y="1637314"/>
                  <a:pt x="4096940" y="1630311"/>
                  <a:pt x="3877512" y="1636567"/>
                </a:cubicBezTo>
                <a:cubicBezTo>
                  <a:pt x="3658084" y="1642823"/>
                  <a:pt x="3598700" y="1631464"/>
                  <a:pt x="3379834" y="1636567"/>
                </a:cubicBezTo>
                <a:cubicBezTo>
                  <a:pt x="3160968" y="1641670"/>
                  <a:pt x="2973332" y="1635332"/>
                  <a:pt x="2832936" y="1636567"/>
                </a:cubicBezTo>
                <a:cubicBezTo>
                  <a:pt x="2692540" y="1637802"/>
                  <a:pt x="2606715" y="1624449"/>
                  <a:pt x="2384479" y="1636567"/>
                </a:cubicBezTo>
                <a:cubicBezTo>
                  <a:pt x="2162243" y="1648685"/>
                  <a:pt x="2034404" y="1630722"/>
                  <a:pt x="1936022" y="1636567"/>
                </a:cubicBezTo>
                <a:cubicBezTo>
                  <a:pt x="1837640" y="1642412"/>
                  <a:pt x="1469302" y="1593951"/>
                  <a:pt x="1290681" y="1636567"/>
                </a:cubicBezTo>
                <a:cubicBezTo>
                  <a:pt x="1112060" y="1679183"/>
                  <a:pt x="902440" y="1617241"/>
                  <a:pt x="793003" y="1636567"/>
                </a:cubicBezTo>
                <a:cubicBezTo>
                  <a:pt x="683566" y="1655893"/>
                  <a:pt x="364261" y="1617462"/>
                  <a:pt x="0" y="1636567"/>
                </a:cubicBezTo>
                <a:cubicBezTo>
                  <a:pt x="-43232" y="1497398"/>
                  <a:pt x="42706" y="1251293"/>
                  <a:pt x="0" y="1140142"/>
                </a:cubicBezTo>
                <a:cubicBezTo>
                  <a:pt x="-42706" y="1028992"/>
                  <a:pt x="2930" y="796751"/>
                  <a:pt x="0" y="578254"/>
                </a:cubicBezTo>
                <a:cubicBezTo>
                  <a:pt x="-2930" y="359757"/>
                  <a:pt x="67229" y="164096"/>
                  <a:pt x="0" y="0"/>
                </a:cubicBezTo>
                <a:close/>
              </a:path>
              <a:path w="4922089" h="1636567" stroke="0" extrusionOk="0">
                <a:moveTo>
                  <a:pt x="0" y="0"/>
                </a:moveTo>
                <a:cubicBezTo>
                  <a:pt x="163330" y="-16543"/>
                  <a:pt x="309834" y="31088"/>
                  <a:pt x="448457" y="0"/>
                </a:cubicBezTo>
                <a:cubicBezTo>
                  <a:pt x="587080" y="-31088"/>
                  <a:pt x="690922" y="11831"/>
                  <a:pt x="847693" y="0"/>
                </a:cubicBezTo>
                <a:cubicBezTo>
                  <a:pt x="1004464" y="-11831"/>
                  <a:pt x="1204571" y="40146"/>
                  <a:pt x="1394592" y="0"/>
                </a:cubicBezTo>
                <a:cubicBezTo>
                  <a:pt x="1584613" y="-40146"/>
                  <a:pt x="1624594" y="18349"/>
                  <a:pt x="1793828" y="0"/>
                </a:cubicBezTo>
                <a:cubicBezTo>
                  <a:pt x="1963062" y="-18349"/>
                  <a:pt x="2255377" y="50196"/>
                  <a:pt x="2389948" y="0"/>
                </a:cubicBezTo>
                <a:cubicBezTo>
                  <a:pt x="2524519" y="-50196"/>
                  <a:pt x="2793088" y="45259"/>
                  <a:pt x="3035288" y="0"/>
                </a:cubicBezTo>
                <a:cubicBezTo>
                  <a:pt x="3277488" y="-45259"/>
                  <a:pt x="3300375" y="52247"/>
                  <a:pt x="3532966" y="0"/>
                </a:cubicBezTo>
                <a:cubicBezTo>
                  <a:pt x="3765557" y="-52247"/>
                  <a:pt x="3937999" y="7096"/>
                  <a:pt x="4079865" y="0"/>
                </a:cubicBezTo>
                <a:cubicBezTo>
                  <a:pt x="4221731" y="-7096"/>
                  <a:pt x="4579798" y="33391"/>
                  <a:pt x="4922089" y="0"/>
                </a:cubicBezTo>
                <a:cubicBezTo>
                  <a:pt x="4952079" y="167852"/>
                  <a:pt x="4910975" y="382400"/>
                  <a:pt x="4922089" y="561888"/>
                </a:cubicBezTo>
                <a:cubicBezTo>
                  <a:pt x="4933203" y="741376"/>
                  <a:pt x="4885707" y="977012"/>
                  <a:pt x="4922089" y="1123776"/>
                </a:cubicBezTo>
                <a:cubicBezTo>
                  <a:pt x="4958471" y="1270540"/>
                  <a:pt x="4876783" y="1474871"/>
                  <a:pt x="4922089" y="1636567"/>
                </a:cubicBezTo>
                <a:cubicBezTo>
                  <a:pt x="4658110" y="1667449"/>
                  <a:pt x="4507333" y="1629788"/>
                  <a:pt x="4325969" y="1636567"/>
                </a:cubicBezTo>
                <a:cubicBezTo>
                  <a:pt x="4144605" y="1643346"/>
                  <a:pt x="4023737" y="1589187"/>
                  <a:pt x="3779071" y="1636567"/>
                </a:cubicBezTo>
                <a:cubicBezTo>
                  <a:pt x="3534405" y="1683947"/>
                  <a:pt x="3553860" y="1606243"/>
                  <a:pt x="3379834" y="1636567"/>
                </a:cubicBezTo>
                <a:cubicBezTo>
                  <a:pt x="3205808" y="1666891"/>
                  <a:pt x="3026674" y="1580098"/>
                  <a:pt x="2882157" y="1636567"/>
                </a:cubicBezTo>
                <a:cubicBezTo>
                  <a:pt x="2737640" y="1693036"/>
                  <a:pt x="2597831" y="1631456"/>
                  <a:pt x="2335258" y="1636567"/>
                </a:cubicBezTo>
                <a:cubicBezTo>
                  <a:pt x="2072685" y="1641678"/>
                  <a:pt x="1954551" y="1582360"/>
                  <a:pt x="1837580" y="1636567"/>
                </a:cubicBezTo>
                <a:cubicBezTo>
                  <a:pt x="1720609" y="1690774"/>
                  <a:pt x="1417962" y="1583335"/>
                  <a:pt x="1241460" y="1636567"/>
                </a:cubicBezTo>
                <a:cubicBezTo>
                  <a:pt x="1064958" y="1689799"/>
                  <a:pt x="846510" y="1583496"/>
                  <a:pt x="743782" y="1636567"/>
                </a:cubicBezTo>
                <a:cubicBezTo>
                  <a:pt x="641054" y="1689638"/>
                  <a:pt x="323147" y="1612253"/>
                  <a:pt x="0" y="1636567"/>
                </a:cubicBezTo>
                <a:cubicBezTo>
                  <a:pt x="-28848" y="1500935"/>
                  <a:pt x="48657" y="1229039"/>
                  <a:pt x="0" y="1074679"/>
                </a:cubicBezTo>
                <a:cubicBezTo>
                  <a:pt x="-48657" y="920319"/>
                  <a:pt x="54373" y="761880"/>
                  <a:pt x="0" y="496425"/>
                </a:cubicBezTo>
                <a:cubicBezTo>
                  <a:pt x="-54373" y="230970"/>
                  <a:pt x="51767" y="234053"/>
                  <a:pt x="0" y="0"/>
                </a:cubicBezTo>
                <a:close/>
              </a:path>
            </a:pathLst>
          </a:custGeom>
          <a:ln>
            <a:solidFill>
              <a:schemeClr val="tx1"/>
            </a:solidFill>
          </a:ln>
        </p:spPr>
      </p:pic>
      <p:sp>
        <p:nvSpPr>
          <p:cNvPr id="17" name="TextBox 16">
            <a:extLst>
              <a:ext uri="{FF2B5EF4-FFF2-40B4-BE49-F238E27FC236}">
                <a16:creationId xmlns:a16="http://schemas.microsoft.com/office/drawing/2014/main" id="{51650F82-DB52-5563-C78D-0A3D08325481}"/>
              </a:ext>
            </a:extLst>
          </p:cNvPr>
          <p:cNvSpPr txBox="1"/>
          <p:nvPr/>
        </p:nvSpPr>
        <p:spPr>
          <a:xfrm>
            <a:off x="5840557" y="6324478"/>
            <a:ext cx="1246094" cy="276999"/>
          </a:xfrm>
          <a:prstGeom prst="rect">
            <a:avLst/>
          </a:prstGeom>
          <a:noFill/>
        </p:spPr>
        <p:txBody>
          <a:bodyPr wrap="square">
            <a:spAutoFit/>
          </a:bodyPr>
          <a:lstStyle/>
          <a:p>
            <a:pPr algn="r"/>
            <a:r>
              <a:rPr lang="en-GB" sz="1200" u="sng" dirty="0" err="1">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15"/>
              </a:rPr>
              <a:t>Chanana</a:t>
            </a:r>
            <a:r>
              <a:rPr lang="en-GB" sz="1200" u="sng" dirty="0">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15"/>
              </a:rPr>
              <a:t>, 2021</a:t>
            </a:r>
            <a:endParaRPr lang="en-GB" sz="1200" dirty="0"/>
          </a:p>
        </p:txBody>
      </p:sp>
      <p:pic>
        <p:nvPicPr>
          <p:cNvPr id="18" name="Picture 17" descr="A screenshot of a social media post&#10;&#10;Description automatically generated with low confidence">
            <a:extLst>
              <a:ext uri="{FF2B5EF4-FFF2-40B4-BE49-F238E27FC236}">
                <a16:creationId xmlns:a16="http://schemas.microsoft.com/office/drawing/2014/main" id="{3763956C-74F5-A13B-401B-F214CA01787B}"/>
              </a:ext>
            </a:extLst>
          </p:cNvPr>
          <p:cNvPicPr>
            <a:picLocks noChangeAspect="1"/>
          </p:cNvPicPr>
          <p:nvPr/>
        </p:nvPicPr>
        <p:blipFill>
          <a:blip r:embed="rId16"/>
          <a:stretch>
            <a:fillRect/>
          </a:stretch>
        </p:blipFill>
        <p:spPr>
          <a:xfrm>
            <a:off x="7180830" y="5064147"/>
            <a:ext cx="4757169" cy="1248861"/>
          </a:xfrm>
          <a:custGeom>
            <a:avLst/>
            <a:gdLst>
              <a:gd name="connsiteX0" fmla="*/ 0 w 5045710"/>
              <a:gd name="connsiteY0" fmla="*/ 0 h 1324610"/>
              <a:gd name="connsiteX1" fmla="*/ 611092 w 5045710"/>
              <a:gd name="connsiteY1" fmla="*/ 0 h 1324610"/>
              <a:gd name="connsiteX2" fmla="*/ 1070812 w 5045710"/>
              <a:gd name="connsiteY2" fmla="*/ 0 h 1324610"/>
              <a:gd name="connsiteX3" fmla="*/ 1580989 w 5045710"/>
              <a:gd name="connsiteY3" fmla="*/ 0 h 1324610"/>
              <a:gd name="connsiteX4" fmla="*/ 2040709 w 5045710"/>
              <a:gd name="connsiteY4" fmla="*/ 0 h 1324610"/>
              <a:gd name="connsiteX5" fmla="*/ 2500430 w 5045710"/>
              <a:gd name="connsiteY5" fmla="*/ 0 h 1324610"/>
              <a:gd name="connsiteX6" fmla="*/ 3010607 w 5045710"/>
              <a:gd name="connsiteY6" fmla="*/ 0 h 1324610"/>
              <a:gd name="connsiteX7" fmla="*/ 3621699 w 5045710"/>
              <a:gd name="connsiteY7" fmla="*/ 0 h 1324610"/>
              <a:gd name="connsiteX8" fmla="*/ 4283247 w 5045710"/>
              <a:gd name="connsiteY8" fmla="*/ 0 h 1324610"/>
              <a:gd name="connsiteX9" fmla="*/ 5045710 w 5045710"/>
              <a:gd name="connsiteY9" fmla="*/ 0 h 1324610"/>
              <a:gd name="connsiteX10" fmla="*/ 5045710 w 5045710"/>
              <a:gd name="connsiteY10" fmla="*/ 428291 h 1324610"/>
              <a:gd name="connsiteX11" fmla="*/ 5045710 w 5045710"/>
              <a:gd name="connsiteY11" fmla="*/ 843335 h 1324610"/>
              <a:gd name="connsiteX12" fmla="*/ 5045710 w 5045710"/>
              <a:gd name="connsiteY12" fmla="*/ 1324610 h 1324610"/>
              <a:gd name="connsiteX13" fmla="*/ 4434618 w 5045710"/>
              <a:gd name="connsiteY13" fmla="*/ 1324610 h 1324610"/>
              <a:gd name="connsiteX14" fmla="*/ 3873984 w 5045710"/>
              <a:gd name="connsiteY14" fmla="*/ 1324610 h 1324610"/>
              <a:gd name="connsiteX15" fmla="*/ 3212435 w 5045710"/>
              <a:gd name="connsiteY15" fmla="*/ 1324610 h 1324610"/>
              <a:gd name="connsiteX16" fmla="*/ 2803172 w 5045710"/>
              <a:gd name="connsiteY16" fmla="*/ 1324610 h 1324610"/>
              <a:gd name="connsiteX17" fmla="*/ 2141624 w 5045710"/>
              <a:gd name="connsiteY17" fmla="*/ 1324610 h 1324610"/>
              <a:gd name="connsiteX18" fmla="*/ 1631446 w 5045710"/>
              <a:gd name="connsiteY18" fmla="*/ 1324610 h 1324610"/>
              <a:gd name="connsiteX19" fmla="*/ 1020355 w 5045710"/>
              <a:gd name="connsiteY19" fmla="*/ 1324610 h 1324610"/>
              <a:gd name="connsiteX20" fmla="*/ 0 w 5045710"/>
              <a:gd name="connsiteY20" fmla="*/ 1324610 h 1324610"/>
              <a:gd name="connsiteX21" fmla="*/ 0 w 5045710"/>
              <a:gd name="connsiteY21" fmla="*/ 856581 h 1324610"/>
              <a:gd name="connsiteX22" fmla="*/ 0 w 5045710"/>
              <a:gd name="connsiteY22" fmla="*/ 441537 h 1324610"/>
              <a:gd name="connsiteX23" fmla="*/ 0 w 5045710"/>
              <a:gd name="connsiteY23" fmla="*/ 0 h 132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45710" h="1324610" fill="none" extrusionOk="0">
                <a:moveTo>
                  <a:pt x="0" y="0"/>
                </a:moveTo>
                <a:cubicBezTo>
                  <a:pt x="217935" y="-32466"/>
                  <a:pt x="448963" y="61866"/>
                  <a:pt x="611092" y="0"/>
                </a:cubicBezTo>
                <a:cubicBezTo>
                  <a:pt x="773221" y="-61866"/>
                  <a:pt x="978668" y="16266"/>
                  <a:pt x="1070812" y="0"/>
                </a:cubicBezTo>
                <a:cubicBezTo>
                  <a:pt x="1162956" y="-16266"/>
                  <a:pt x="1406289" y="18003"/>
                  <a:pt x="1580989" y="0"/>
                </a:cubicBezTo>
                <a:cubicBezTo>
                  <a:pt x="1755689" y="-18003"/>
                  <a:pt x="1911281" y="24569"/>
                  <a:pt x="2040709" y="0"/>
                </a:cubicBezTo>
                <a:cubicBezTo>
                  <a:pt x="2170137" y="-24569"/>
                  <a:pt x="2291789" y="18118"/>
                  <a:pt x="2500430" y="0"/>
                </a:cubicBezTo>
                <a:cubicBezTo>
                  <a:pt x="2709071" y="-18118"/>
                  <a:pt x="2871601" y="21105"/>
                  <a:pt x="3010607" y="0"/>
                </a:cubicBezTo>
                <a:cubicBezTo>
                  <a:pt x="3149613" y="-21105"/>
                  <a:pt x="3446742" y="11976"/>
                  <a:pt x="3621699" y="0"/>
                </a:cubicBezTo>
                <a:cubicBezTo>
                  <a:pt x="3796656" y="-11976"/>
                  <a:pt x="3962095" y="28228"/>
                  <a:pt x="4283247" y="0"/>
                </a:cubicBezTo>
                <a:cubicBezTo>
                  <a:pt x="4604399" y="-28228"/>
                  <a:pt x="4710278" y="3637"/>
                  <a:pt x="5045710" y="0"/>
                </a:cubicBezTo>
                <a:cubicBezTo>
                  <a:pt x="5066673" y="132532"/>
                  <a:pt x="5036922" y="327202"/>
                  <a:pt x="5045710" y="428291"/>
                </a:cubicBezTo>
                <a:cubicBezTo>
                  <a:pt x="5054498" y="529380"/>
                  <a:pt x="5008729" y="685243"/>
                  <a:pt x="5045710" y="843335"/>
                </a:cubicBezTo>
                <a:cubicBezTo>
                  <a:pt x="5082691" y="1001427"/>
                  <a:pt x="5036314" y="1159395"/>
                  <a:pt x="5045710" y="1324610"/>
                </a:cubicBezTo>
                <a:cubicBezTo>
                  <a:pt x="4770266" y="1330026"/>
                  <a:pt x="4647942" y="1313165"/>
                  <a:pt x="4434618" y="1324610"/>
                </a:cubicBezTo>
                <a:cubicBezTo>
                  <a:pt x="4221294" y="1336055"/>
                  <a:pt x="4133913" y="1295565"/>
                  <a:pt x="3873984" y="1324610"/>
                </a:cubicBezTo>
                <a:cubicBezTo>
                  <a:pt x="3614055" y="1353655"/>
                  <a:pt x="3409652" y="1309474"/>
                  <a:pt x="3212435" y="1324610"/>
                </a:cubicBezTo>
                <a:cubicBezTo>
                  <a:pt x="3015218" y="1339746"/>
                  <a:pt x="2940183" y="1310176"/>
                  <a:pt x="2803172" y="1324610"/>
                </a:cubicBezTo>
                <a:cubicBezTo>
                  <a:pt x="2666161" y="1339044"/>
                  <a:pt x="2416678" y="1322531"/>
                  <a:pt x="2141624" y="1324610"/>
                </a:cubicBezTo>
                <a:cubicBezTo>
                  <a:pt x="1866570" y="1326689"/>
                  <a:pt x="1845235" y="1287266"/>
                  <a:pt x="1631446" y="1324610"/>
                </a:cubicBezTo>
                <a:cubicBezTo>
                  <a:pt x="1417657" y="1361954"/>
                  <a:pt x="1213037" y="1321200"/>
                  <a:pt x="1020355" y="1324610"/>
                </a:cubicBezTo>
                <a:cubicBezTo>
                  <a:pt x="827673" y="1328020"/>
                  <a:pt x="297780" y="1267441"/>
                  <a:pt x="0" y="1324610"/>
                </a:cubicBezTo>
                <a:cubicBezTo>
                  <a:pt x="-3968" y="1140960"/>
                  <a:pt x="26955" y="1007652"/>
                  <a:pt x="0" y="856581"/>
                </a:cubicBezTo>
                <a:cubicBezTo>
                  <a:pt x="-26955" y="705510"/>
                  <a:pt x="34472" y="585338"/>
                  <a:pt x="0" y="441537"/>
                </a:cubicBezTo>
                <a:cubicBezTo>
                  <a:pt x="-34472" y="297736"/>
                  <a:pt x="4364" y="116864"/>
                  <a:pt x="0" y="0"/>
                </a:cubicBezTo>
                <a:close/>
              </a:path>
              <a:path w="5045710" h="1324610" stroke="0" extrusionOk="0">
                <a:moveTo>
                  <a:pt x="0" y="0"/>
                </a:moveTo>
                <a:cubicBezTo>
                  <a:pt x="203157" y="-21618"/>
                  <a:pt x="303711" y="48073"/>
                  <a:pt x="510177" y="0"/>
                </a:cubicBezTo>
                <a:cubicBezTo>
                  <a:pt x="716643" y="-48073"/>
                  <a:pt x="871240" y="13560"/>
                  <a:pt x="1070812" y="0"/>
                </a:cubicBezTo>
                <a:cubicBezTo>
                  <a:pt x="1270384" y="-13560"/>
                  <a:pt x="1378689" y="42229"/>
                  <a:pt x="1681903" y="0"/>
                </a:cubicBezTo>
                <a:cubicBezTo>
                  <a:pt x="1985117" y="-42229"/>
                  <a:pt x="2096203" y="53099"/>
                  <a:pt x="2292995" y="0"/>
                </a:cubicBezTo>
                <a:cubicBezTo>
                  <a:pt x="2489787" y="-53099"/>
                  <a:pt x="2637416" y="65967"/>
                  <a:pt x="2853629" y="0"/>
                </a:cubicBezTo>
                <a:cubicBezTo>
                  <a:pt x="3069842" y="-65967"/>
                  <a:pt x="3149679" y="17402"/>
                  <a:pt x="3262892" y="0"/>
                </a:cubicBezTo>
                <a:cubicBezTo>
                  <a:pt x="3376105" y="-17402"/>
                  <a:pt x="3523679" y="58612"/>
                  <a:pt x="3773070" y="0"/>
                </a:cubicBezTo>
                <a:cubicBezTo>
                  <a:pt x="4022461" y="-58612"/>
                  <a:pt x="4091067" y="20147"/>
                  <a:pt x="4384161" y="0"/>
                </a:cubicBezTo>
                <a:cubicBezTo>
                  <a:pt x="4677255" y="-20147"/>
                  <a:pt x="4839766" y="30984"/>
                  <a:pt x="5045710" y="0"/>
                </a:cubicBezTo>
                <a:cubicBezTo>
                  <a:pt x="5053550" y="139024"/>
                  <a:pt x="5027201" y="230825"/>
                  <a:pt x="5045710" y="454783"/>
                </a:cubicBezTo>
                <a:cubicBezTo>
                  <a:pt x="5064219" y="678741"/>
                  <a:pt x="5038994" y="789666"/>
                  <a:pt x="5045710" y="883073"/>
                </a:cubicBezTo>
                <a:cubicBezTo>
                  <a:pt x="5052426" y="976480"/>
                  <a:pt x="5026002" y="1110111"/>
                  <a:pt x="5045710" y="1324610"/>
                </a:cubicBezTo>
                <a:cubicBezTo>
                  <a:pt x="4834907" y="1338072"/>
                  <a:pt x="4761559" y="1285982"/>
                  <a:pt x="4585990" y="1324610"/>
                </a:cubicBezTo>
                <a:cubicBezTo>
                  <a:pt x="4410421" y="1363238"/>
                  <a:pt x="4236084" y="1278795"/>
                  <a:pt x="3924441" y="1324610"/>
                </a:cubicBezTo>
                <a:cubicBezTo>
                  <a:pt x="3612798" y="1370425"/>
                  <a:pt x="3604850" y="1310338"/>
                  <a:pt x="3363807" y="1324610"/>
                </a:cubicBezTo>
                <a:cubicBezTo>
                  <a:pt x="3122764" y="1338882"/>
                  <a:pt x="2888727" y="1273865"/>
                  <a:pt x="2752715" y="1324610"/>
                </a:cubicBezTo>
                <a:cubicBezTo>
                  <a:pt x="2616703" y="1375355"/>
                  <a:pt x="2429000" y="1258359"/>
                  <a:pt x="2141624" y="1324610"/>
                </a:cubicBezTo>
                <a:cubicBezTo>
                  <a:pt x="1854248" y="1390861"/>
                  <a:pt x="1819927" y="1323408"/>
                  <a:pt x="1530532" y="1324610"/>
                </a:cubicBezTo>
                <a:cubicBezTo>
                  <a:pt x="1241137" y="1325812"/>
                  <a:pt x="1167775" y="1304022"/>
                  <a:pt x="868983" y="1324610"/>
                </a:cubicBezTo>
                <a:cubicBezTo>
                  <a:pt x="570191" y="1345198"/>
                  <a:pt x="377935" y="1295352"/>
                  <a:pt x="0" y="1324610"/>
                </a:cubicBezTo>
                <a:cubicBezTo>
                  <a:pt x="-27138" y="1196596"/>
                  <a:pt x="4345" y="1053970"/>
                  <a:pt x="0" y="909566"/>
                </a:cubicBezTo>
                <a:cubicBezTo>
                  <a:pt x="-4345" y="765162"/>
                  <a:pt x="46134" y="661541"/>
                  <a:pt x="0" y="481275"/>
                </a:cubicBezTo>
                <a:cubicBezTo>
                  <a:pt x="-46134" y="301009"/>
                  <a:pt x="19165" y="163459"/>
                  <a:pt x="0" y="0"/>
                </a:cubicBezTo>
                <a:close/>
              </a:path>
            </a:pathLst>
          </a:custGeom>
          <a:ln>
            <a:solidFill>
              <a:schemeClr val="tx1"/>
            </a:solidFill>
          </a:ln>
        </p:spPr>
      </p:pic>
      <p:sp>
        <p:nvSpPr>
          <p:cNvPr id="20" name="TextBox 19">
            <a:extLst>
              <a:ext uri="{FF2B5EF4-FFF2-40B4-BE49-F238E27FC236}">
                <a16:creationId xmlns:a16="http://schemas.microsoft.com/office/drawing/2014/main" id="{46422F48-93C5-2187-9C16-9D12C703EBF1}"/>
              </a:ext>
            </a:extLst>
          </p:cNvPr>
          <p:cNvSpPr txBox="1"/>
          <p:nvPr/>
        </p:nvSpPr>
        <p:spPr>
          <a:xfrm>
            <a:off x="9033555" y="6313008"/>
            <a:ext cx="3048000" cy="276999"/>
          </a:xfrm>
          <a:prstGeom prst="rect">
            <a:avLst/>
          </a:prstGeom>
          <a:noFill/>
        </p:spPr>
        <p:txBody>
          <a:bodyPr wrap="square">
            <a:spAutoFit/>
          </a:bodyPr>
          <a:lstStyle/>
          <a:p>
            <a:pPr algn="r"/>
            <a:r>
              <a:rPr lang="en-GB" sz="1200" u="sng" dirty="0" err="1">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17"/>
              </a:rPr>
              <a:t>Sangarandeniya</a:t>
            </a:r>
            <a:r>
              <a:rPr lang="en-GB" sz="1200" u="sng" dirty="0">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17"/>
              </a:rPr>
              <a:t> &amp; Ranasinghe, (2020</a:t>
            </a:r>
            <a:r>
              <a:rPr lang="en-GB" sz="1200" dirty="0">
                <a:effectLst/>
                <a:latin typeface="Arial" panose="020B0604020202020204" pitchFamily="34" charset="0"/>
                <a:ea typeface="Times New Roman" panose="02020603050405020304" pitchFamily="18" charset="0"/>
                <a:cs typeface="Gautami" panose="020B0502040204020203" pitchFamily="34" charset="0"/>
              </a:rPr>
              <a:t>), </a:t>
            </a:r>
            <a:endParaRPr lang="en-GB" sz="1200" dirty="0"/>
          </a:p>
        </p:txBody>
      </p:sp>
      <p:pic>
        <p:nvPicPr>
          <p:cNvPr id="3" name="Picture 2">
            <a:extLst>
              <a:ext uri="{FF2B5EF4-FFF2-40B4-BE49-F238E27FC236}">
                <a16:creationId xmlns:a16="http://schemas.microsoft.com/office/drawing/2014/main" id="{A4F536AC-091D-EFAC-9BDF-BD7C37647F8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723418" y="125327"/>
            <a:ext cx="1468582" cy="42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431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8D89-9C25-21B3-97F0-692607E0D2C6}"/>
              </a:ext>
            </a:extLst>
          </p:cNvPr>
          <p:cNvSpPr>
            <a:spLocks noGrp="1"/>
          </p:cNvSpPr>
          <p:nvPr>
            <p:ph type="title"/>
          </p:nvPr>
        </p:nvSpPr>
        <p:spPr>
          <a:xfrm>
            <a:off x="631474" y="261770"/>
            <a:ext cx="10168128" cy="536089"/>
          </a:xfrm>
        </p:spPr>
        <p:txBody>
          <a:bodyPr>
            <a:normAutofit/>
          </a:bodyPr>
          <a:lstStyle/>
          <a:p>
            <a:r>
              <a:rPr lang="en-US" sz="3200" dirty="0">
                <a:solidFill>
                  <a:srgbClr val="C00000"/>
                </a:solidFill>
                <a:effectLst>
                  <a:outerShdw blurRad="38100" dist="38100" dir="2700000" algn="tl">
                    <a:srgbClr val="000000">
                      <a:alpha val="43137"/>
                    </a:srgbClr>
                  </a:outerShdw>
                </a:effectLst>
              </a:rPr>
              <a:t>Impact of COVID-19 on Rewards</a:t>
            </a:r>
            <a:endParaRPr lang="en-GB" sz="3200" dirty="0">
              <a:solidFill>
                <a:srgbClr val="C00000"/>
              </a:solidFill>
              <a:effectLst>
                <a:outerShdw blurRad="38100" dist="38100" dir="2700000" algn="tl">
                  <a:srgbClr val="000000">
                    <a:alpha val="43137"/>
                  </a:srgbClr>
                </a:outerShdw>
              </a:effectLst>
            </a:endParaRPr>
          </a:p>
        </p:txBody>
      </p:sp>
      <p:graphicFrame>
        <p:nvGraphicFramePr>
          <p:cNvPr id="4" name="Diagram 3">
            <a:extLst>
              <a:ext uri="{FF2B5EF4-FFF2-40B4-BE49-F238E27FC236}">
                <a16:creationId xmlns:a16="http://schemas.microsoft.com/office/drawing/2014/main" id="{787F5E88-A0D5-2F26-821E-B507F163C323}"/>
              </a:ext>
            </a:extLst>
          </p:cNvPr>
          <p:cNvGraphicFramePr/>
          <p:nvPr>
            <p:extLst>
              <p:ext uri="{D42A27DB-BD31-4B8C-83A1-F6EECF244321}">
                <p14:modId xmlns:p14="http://schemas.microsoft.com/office/powerpoint/2010/main" val="1165312459"/>
              </p:ext>
            </p:extLst>
          </p:nvPr>
        </p:nvGraphicFramePr>
        <p:xfrm>
          <a:off x="776940" y="797859"/>
          <a:ext cx="10930965" cy="2032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black silhouette of a person&#10;&#10;Description automatically generated">
            <a:extLst>
              <a:ext uri="{FF2B5EF4-FFF2-40B4-BE49-F238E27FC236}">
                <a16:creationId xmlns:a16="http://schemas.microsoft.com/office/drawing/2014/main" id="{399C00C7-CA05-F22E-02A4-975A9D1AC4A9}"/>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0" y="3424250"/>
            <a:ext cx="3429000" cy="3429000"/>
          </a:xfrm>
          <a:prstGeom prst="rect">
            <a:avLst/>
          </a:prstGeom>
        </p:spPr>
      </p:pic>
      <p:pic>
        <p:nvPicPr>
          <p:cNvPr id="6" name="Picture 5" descr="A picture containing text, screenshot, font&#10;&#10;Description automatically generated">
            <a:extLst>
              <a:ext uri="{FF2B5EF4-FFF2-40B4-BE49-F238E27FC236}">
                <a16:creationId xmlns:a16="http://schemas.microsoft.com/office/drawing/2014/main" id="{C4D318F1-E959-058F-6CC6-014447667FC1}"/>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3254564"/>
            <a:ext cx="4215834" cy="3229783"/>
          </a:xfrm>
          <a:prstGeom prst="rect">
            <a:avLst/>
          </a:prstGeom>
          <a:noFill/>
          <a:ln w="3175">
            <a:solidFill>
              <a:schemeClr val="tx1"/>
            </a:solidFill>
          </a:ln>
        </p:spPr>
      </p:pic>
      <p:sp>
        <p:nvSpPr>
          <p:cNvPr id="8" name="TextBox 7">
            <a:extLst>
              <a:ext uri="{FF2B5EF4-FFF2-40B4-BE49-F238E27FC236}">
                <a16:creationId xmlns:a16="http://schemas.microsoft.com/office/drawing/2014/main" id="{231E6D84-8817-C237-1F45-CE6356713025}"/>
              </a:ext>
            </a:extLst>
          </p:cNvPr>
          <p:cNvSpPr txBox="1"/>
          <p:nvPr/>
        </p:nvSpPr>
        <p:spPr>
          <a:xfrm>
            <a:off x="3334086" y="2977565"/>
            <a:ext cx="2645373" cy="276999"/>
          </a:xfrm>
          <a:prstGeom prst="rect">
            <a:avLst/>
          </a:prstGeom>
          <a:noFill/>
        </p:spPr>
        <p:txBody>
          <a:bodyPr wrap="square">
            <a:spAutoFit/>
          </a:bodyPr>
          <a:lstStyle/>
          <a:p>
            <a:pPr marL="0" marR="0">
              <a:spcBef>
                <a:spcPts val="0"/>
              </a:spcBef>
              <a:spcAft>
                <a:spcPts val="600"/>
              </a:spcAft>
            </a:pPr>
            <a:r>
              <a:rPr lang="en-GB" sz="1200" dirty="0">
                <a:effectLst/>
                <a:latin typeface="Arial" panose="020B0604020202020204" pitchFamily="34" charset="0"/>
                <a:ea typeface="Times New Roman" panose="02020603050405020304" pitchFamily="18" charset="0"/>
                <a:cs typeface="Times New Roman" panose="02020603050405020304" pitchFamily="18" charset="0"/>
              </a:rPr>
              <a:t>Figure 3: Job Characteristics Model</a:t>
            </a:r>
          </a:p>
        </p:txBody>
      </p:sp>
      <p:sp>
        <p:nvSpPr>
          <p:cNvPr id="10" name="TextBox 9">
            <a:extLst>
              <a:ext uri="{FF2B5EF4-FFF2-40B4-BE49-F238E27FC236}">
                <a16:creationId xmlns:a16="http://schemas.microsoft.com/office/drawing/2014/main" id="{14E5B472-0162-52DD-5D81-D54D8A32A03C}"/>
              </a:ext>
            </a:extLst>
          </p:cNvPr>
          <p:cNvSpPr txBox="1"/>
          <p:nvPr/>
        </p:nvSpPr>
        <p:spPr>
          <a:xfrm>
            <a:off x="4922770" y="6457730"/>
            <a:ext cx="2816978" cy="276999"/>
          </a:xfrm>
          <a:prstGeom prst="rect">
            <a:avLst/>
          </a:prstGeom>
          <a:noFill/>
        </p:spPr>
        <p:txBody>
          <a:bodyPr wrap="square">
            <a:spAutoFit/>
          </a:bodyPr>
          <a:lstStyle/>
          <a:p>
            <a:pPr marL="0" marR="0" algn="r">
              <a:spcBef>
                <a:spcPts val="0"/>
              </a:spcBef>
              <a:spcAft>
                <a:spcPts val="1800"/>
              </a:spcAft>
            </a:pPr>
            <a:r>
              <a:rPr lang="en-GB" sz="1200" dirty="0">
                <a:effectLst/>
                <a:latin typeface="Arial" panose="020B0604020202020204" pitchFamily="34" charset="0"/>
                <a:ea typeface="Times New Roman" panose="02020603050405020304" pitchFamily="18" charset="0"/>
                <a:cs typeface="Gautami" panose="020B0502040204020203" pitchFamily="34" charset="0"/>
              </a:rPr>
              <a:t>Source: </a:t>
            </a:r>
            <a:r>
              <a:rPr lang="en-GB" sz="1200" u="sng" dirty="0">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9"/>
              </a:rPr>
              <a:t>Hackman &amp; Oldham (1976)</a:t>
            </a:r>
            <a:endParaRPr lang="en-GB" sz="1200" dirty="0">
              <a:effectLst/>
              <a:latin typeface="Arial" panose="020B0604020202020204" pitchFamily="34" charset="0"/>
              <a:ea typeface="Times New Roman" panose="02020603050405020304" pitchFamily="18" charset="0"/>
              <a:cs typeface="Gautami" panose="020B0502040204020203" pitchFamily="34" charset="0"/>
            </a:endParaRPr>
          </a:p>
        </p:txBody>
      </p:sp>
      <p:pic>
        <p:nvPicPr>
          <p:cNvPr id="11" name="Picture 10" descr="A close-up of a document&#10;&#10;Description automatically generated with low confidence">
            <a:extLst>
              <a:ext uri="{FF2B5EF4-FFF2-40B4-BE49-F238E27FC236}">
                <a16:creationId xmlns:a16="http://schemas.microsoft.com/office/drawing/2014/main" id="{33DD913A-044A-F5A8-1404-F918DFB94309}"/>
              </a:ext>
            </a:extLst>
          </p:cNvPr>
          <p:cNvPicPr>
            <a:picLocks noChangeAspect="1"/>
          </p:cNvPicPr>
          <p:nvPr/>
        </p:nvPicPr>
        <p:blipFill>
          <a:blip r:embed="rId10"/>
          <a:stretch>
            <a:fillRect/>
          </a:stretch>
        </p:blipFill>
        <p:spPr>
          <a:xfrm>
            <a:off x="7942729" y="3254564"/>
            <a:ext cx="3947861" cy="1801859"/>
          </a:xfrm>
          <a:custGeom>
            <a:avLst/>
            <a:gdLst>
              <a:gd name="connsiteX0" fmla="*/ 0 w 3592972"/>
              <a:gd name="connsiteY0" fmla="*/ 0 h 1640034"/>
              <a:gd name="connsiteX1" fmla="*/ 491040 w 3592972"/>
              <a:gd name="connsiteY1" fmla="*/ 0 h 1640034"/>
              <a:gd name="connsiteX2" fmla="*/ 1125798 w 3592972"/>
              <a:gd name="connsiteY2" fmla="*/ 0 h 1640034"/>
              <a:gd name="connsiteX3" fmla="*/ 1724627 w 3592972"/>
              <a:gd name="connsiteY3" fmla="*/ 0 h 1640034"/>
              <a:gd name="connsiteX4" fmla="*/ 2395315 w 3592972"/>
              <a:gd name="connsiteY4" fmla="*/ 0 h 1640034"/>
              <a:gd name="connsiteX5" fmla="*/ 2922284 w 3592972"/>
              <a:gd name="connsiteY5" fmla="*/ 0 h 1640034"/>
              <a:gd name="connsiteX6" fmla="*/ 3592972 w 3592972"/>
              <a:gd name="connsiteY6" fmla="*/ 0 h 1640034"/>
              <a:gd name="connsiteX7" fmla="*/ 3592972 w 3592972"/>
              <a:gd name="connsiteY7" fmla="*/ 513877 h 1640034"/>
              <a:gd name="connsiteX8" fmla="*/ 3592972 w 3592972"/>
              <a:gd name="connsiteY8" fmla="*/ 1076956 h 1640034"/>
              <a:gd name="connsiteX9" fmla="*/ 3592972 w 3592972"/>
              <a:gd name="connsiteY9" fmla="*/ 1640034 h 1640034"/>
              <a:gd name="connsiteX10" fmla="*/ 3030073 w 3592972"/>
              <a:gd name="connsiteY10" fmla="*/ 1640034 h 1640034"/>
              <a:gd name="connsiteX11" fmla="*/ 2431244 w 3592972"/>
              <a:gd name="connsiteY11" fmla="*/ 1640034 h 1640034"/>
              <a:gd name="connsiteX12" fmla="*/ 1940205 w 3592972"/>
              <a:gd name="connsiteY12" fmla="*/ 1640034 h 1640034"/>
              <a:gd name="connsiteX13" fmla="*/ 1449165 w 3592972"/>
              <a:gd name="connsiteY13" fmla="*/ 1640034 h 1640034"/>
              <a:gd name="connsiteX14" fmla="*/ 814407 w 3592972"/>
              <a:gd name="connsiteY14" fmla="*/ 1640034 h 1640034"/>
              <a:gd name="connsiteX15" fmla="*/ 0 w 3592972"/>
              <a:gd name="connsiteY15" fmla="*/ 1640034 h 1640034"/>
              <a:gd name="connsiteX16" fmla="*/ 0 w 3592972"/>
              <a:gd name="connsiteY16" fmla="*/ 1126157 h 1640034"/>
              <a:gd name="connsiteX17" fmla="*/ 0 w 3592972"/>
              <a:gd name="connsiteY17" fmla="*/ 579479 h 1640034"/>
              <a:gd name="connsiteX18" fmla="*/ 0 w 3592972"/>
              <a:gd name="connsiteY18" fmla="*/ 0 h 164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92972" h="1640034" fill="none" extrusionOk="0">
                <a:moveTo>
                  <a:pt x="0" y="0"/>
                </a:moveTo>
                <a:cubicBezTo>
                  <a:pt x="181012" y="-11635"/>
                  <a:pt x="256127" y="4847"/>
                  <a:pt x="491040" y="0"/>
                </a:cubicBezTo>
                <a:cubicBezTo>
                  <a:pt x="725953" y="-4847"/>
                  <a:pt x="826067" y="73178"/>
                  <a:pt x="1125798" y="0"/>
                </a:cubicBezTo>
                <a:cubicBezTo>
                  <a:pt x="1425529" y="-73178"/>
                  <a:pt x="1558084" y="70078"/>
                  <a:pt x="1724627" y="0"/>
                </a:cubicBezTo>
                <a:cubicBezTo>
                  <a:pt x="1891170" y="-70078"/>
                  <a:pt x="2232900" y="22730"/>
                  <a:pt x="2395315" y="0"/>
                </a:cubicBezTo>
                <a:cubicBezTo>
                  <a:pt x="2557730" y="-22730"/>
                  <a:pt x="2663973" y="52856"/>
                  <a:pt x="2922284" y="0"/>
                </a:cubicBezTo>
                <a:cubicBezTo>
                  <a:pt x="3180595" y="-52856"/>
                  <a:pt x="3341922" y="57485"/>
                  <a:pt x="3592972" y="0"/>
                </a:cubicBezTo>
                <a:cubicBezTo>
                  <a:pt x="3643920" y="188164"/>
                  <a:pt x="3584265" y="394640"/>
                  <a:pt x="3592972" y="513877"/>
                </a:cubicBezTo>
                <a:cubicBezTo>
                  <a:pt x="3601679" y="633114"/>
                  <a:pt x="3574865" y="872246"/>
                  <a:pt x="3592972" y="1076956"/>
                </a:cubicBezTo>
                <a:cubicBezTo>
                  <a:pt x="3611079" y="1281666"/>
                  <a:pt x="3543920" y="1413724"/>
                  <a:pt x="3592972" y="1640034"/>
                </a:cubicBezTo>
                <a:cubicBezTo>
                  <a:pt x="3440991" y="1699057"/>
                  <a:pt x="3303256" y="1613868"/>
                  <a:pt x="3030073" y="1640034"/>
                </a:cubicBezTo>
                <a:cubicBezTo>
                  <a:pt x="2756890" y="1666200"/>
                  <a:pt x="2657062" y="1609232"/>
                  <a:pt x="2431244" y="1640034"/>
                </a:cubicBezTo>
                <a:cubicBezTo>
                  <a:pt x="2205426" y="1670836"/>
                  <a:pt x="2101159" y="1585307"/>
                  <a:pt x="1940205" y="1640034"/>
                </a:cubicBezTo>
                <a:cubicBezTo>
                  <a:pt x="1779251" y="1694761"/>
                  <a:pt x="1596424" y="1584327"/>
                  <a:pt x="1449165" y="1640034"/>
                </a:cubicBezTo>
                <a:cubicBezTo>
                  <a:pt x="1301906" y="1695741"/>
                  <a:pt x="1100679" y="1597957"/>
                  <a:pt x="814407" y="1640034"/>
                </a:cubicBezTo>
                <a:cubicBezTo>
                  <a:pt x="528135" y="1682111"/>
                  <a:pt x="192789" y="1577687"/>
                  <a:pt x="0" y="1640034"/>
                </a:cubicBezTo>
                <a:cubicBezTo>
                  <a:pt x="-57244" y="1502317"/>
                  <a:pt x="33029" y="1288645"/>
                  <a:pt x="0" y="1126157"/>
                </a:cubicBezTo>
                <a:cubicBezTo>
                  <a:pt x="-33029" y="963669"/>
                  <a:pt x="17451" y="823940"/>
                  <a:pt x="0" y="579479"/>
                </a:cubicBezTo>
                <a:cubicBezTo>
                  <a:pt x="-17451" y="335018"/>
                  <a:pt x="53425" y="235188"/>
                  <a:pt x="0" y="0"/>
                </a:cubicBezTo>
                <a:close/>
              </a:path>
              <a:path w="3592972" h="1640034" stroke="0" extrusionOk="0">
                <a:moveTo>
                  <a:pt x="0" y="0"/>
                </a:moveTo>
                <a:cubicBezTo>
                  <a:pt x="192645" y="-43532"/>
                  <a:pt x="361380" y="15719"/>
                  <a:pt x="562899" y="0"/>
                </a:cubicBezTo>
                <a:cubicBezTo>
                  <a:pt x="764418" y="-15719"/>
                  <a:pt x="880893" y="60539"/>
                  <a:pt x="1089868" y="0"/>
                </a:cubicBezTo>
                <a:cubicBezTo>
                  <a:pt x="1298843" y="-60539"/>
                  <a:pt x="1418510" y="33464"/>
                  <a:pt x="1688697" y="0"/>
                </a:cubicBezTo>
                <a:cubicBezTo>
                  <a:pt x="1958884" y="-33464"/>
                  <a:pt x="2101299" y="36565"/>
                  <a:pt x="2323455" y="0"/>
                </a:cubicBezTo>
                <a:cubicBezTo>
                  <a:pt x="2545611" y="-36565"/>
                  <a:pt x="2711407" y="33357"/>
                  <a:pt x="2958214" y="0"/>
                </a:cubicBezTo>
                <a:cubicBezTo>
                  <a:pt x="3205021" y="-33357"/>
                  <a:pt x="3342709" y="30964"/>
                  <a:pt x="3592972" y="0"/>
                </a:cubicBezTo>
                <a:cubicBezTo>
                  <a:pt x="3638421" y="123445"/>
                  <a:pt x="3589090" y="323532"/>
                  <a:pt x="3592972" y="563078"/>
                </a:cubicBezTo>
                <a:cubicBezTo>
                  <a:pt x="3596854" y="802624"/>
                  <a:pt x="3578561" y="954933"/>
                  <a:pt x="3592972" y="1126157"/>
                </a:cubicBezTo>
                <a:cubicBezTo>
                  <a:pt x="3607383" y="1297381"/>
                  <a:pt x="3555768" y="1518090"/>
                  <a:pt x="3592972" y="1640034"/>
                </a:cubicBezTo>
                <a:cubicBezTo>
                  <a:pt x="3331751" y="1657490"/>
                  <a:pt x="3226094" y="1582516"/>
                  <a:pt x="2994143" y="1640034"/>
                </a:cubicBezTo>
                <a:cubicBezTo>
                  <a:pt x="2762192" y="1697552"/>
                  <a:pt x="2607240" y="1591300"/>
                  <a:pt x="2503104" y="1640034"/>
                </a:cubicBezTo>
                <a:cubicBezTo>
                  <a:pt x="2398968" y="1688768"/>
                  <a:pt x="1972449" y="1632396"/>
                  <a:pt x="1832416" y="1640034"/>
                </a:cubicBezTo>
                <a:cubicBezTo>
                  <a:pt x="1692383" y="1647672"/>
                  <a:pt x="1374496" y="1596038"/>
                  <a:pt x="1233587" y="1640034"/>
                </a:cubicBezTo>
                <a:cubicBezTo>
                  <a:pt x="1092678" y="1684030"/>
                  <a:pt x="920511" y="1615358"/>
                  <a:pt x="742548" y="1640034"/>
                </a:cubicBezTo>
                <a:cubicBezTo>
                  <a:pt x="564585" y="1664710"/>
                  <a:pt x="278257" y="1615628"/>
                  <a:pt x="0" y="1640034"/>
                </a:cubicBezTo>
                <a:cubicBezTo>
                  <a:pt x="-29895" y="1435424"/>
                  <a:pt x="55853" y="1301232"/>
                  <a:pt x="0" y="1060555"/>
                </a:cubicBezTo>
                <a:cubicBezTo>
                  <a:pt x="-55853" y="819878"/>
                  <a:pt x="56148" y="698550"/>
                  <a:pt x="0" y="497477"/>
                </a:cubicBezTo>
                <a:cubicBezTo>
                  <a:pt x="-56148" y="296404"/>
                  <a:pt x="54026" y="211813"/>
                  <a:pt x="0" y="0"/>
                </a:cubicBezTo>
                <a:close/>
              </a:path>
            </a:pathLst>
          </a:custGeom>
          <a:ln>
            <a:solidFill>
              <a:schemeClr val="tx1"/>
            </a:solidFill>
          </a:ln>
        </p:spPr>
      </p:pic>
      <p:sp>
        <p:nvSpPr>
          <p:cNvPr id="13" name="TextBox 12">
            <a:extLst>
              <a:ext uri="{FF2B5EF4-FFF2-40B4-BE49-F238E27FC236}">
                <a16:creationId xmlns:a16="http://schemas.microsoft.com/office/drawing/2014/main" id="{3F21AB68-CF54-EEC5-9494-50CBF22335F3}"/>
              </a:ext>
            </a:extLst>
          </p:cNvPr>
          <p:cNvSpPr txBox="1"/>
          <p:nvPr/>
        </p:nvSpPr>
        <p:spPr>
          <a:xfrm>
            <a:off x="10133508" y="5056423"/>
            <a:ext cx="1757082" cy="276999"/>
          </a:xfrm>
          <a:prstGeom prst="rect">
            <a:avLst/>
          </a:prstGeom>
          <a:noFill/>
        </p:spPr>
        <p:txBody>
          <a:bodyPr wrap="square">
            <a:spAutoFit/>
          </a:bodyPr>
          <a:lstStyle/>
          <a:p>
            <a:pPr algn="r"/>
            <a:r>
              <a:rPr lang="en-GB" sz="1200" u="sng" dirty="0" err="1">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11"/>
              </a:rPr>
              <a:t>Noorazem</a:t>
            </a:r>
            <a:r>
              <a:rPr lang="en-GB" sz="1200" u="sng" dirty="0">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11"/>
              </a:rPr>
              <a:t> </a:t>
            </a:r>
            <a:r>
              <a:rPr lang="en-GB" sz="1200" i="1" u="sng" dirty="0">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11"/>
              </a:rPr>
              <a:t>et al.,</a:t>
            </a:r>
            <a:r>
              <a:rPr lang="en-GB" sz="1200" u="sng" dirty="0">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11"/>
              </a:rPr>
              <a:t> 2021</a:t>
            </a:r>
            <a:endParaRPr lang="en-GB" sz="1200" dirty="0"/>
          </a:p>
        </p:txBody>
      </p:sp>
      <p:pic>
        <p:nvPicPr>
          <p:cNvPr id="14" name="Picture 13" descr="A picture containing text, diagram, line, screenshot&#10;&#10;Description automatically generated">
            <a:extLst>
              <a:ext uri="{FF2B5EF4-FFF2-40B4-BE49-F238E27FC236}">
                <a16:creationId xmlns:a16="http://schemas.microsoft.com/office/drawing/2014/main" id="{C69B4BB7-B4F8-47E1-79CF-98EE9B3D7799}"/>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7942729" y="5418817"/>
            <a:ext cx="3980330" cy="1038913"/>
          </a:xfrm>
          <a:prstGeom prst="rect">
            <a:avLst/>
          </a:prstGeom>
          <a:noFill/>
          <a:ln w="3175">
            <a:solidFill>
              <a:schemeClr val="tx1"/>
            </a:solidFill>
          </a:ln>
        </p:spPr>
      </p:pic>
      <p:sp>
        <p:nvSpPr>
          <p:cNvPr id="16" name="TextBox 15">
            <a:extLst>
              <a:ext uri="{FF2B5EF4-FFF2-40B4-BE49-F238E27FC236}">
                <a16:creationId xmlns:a16="http://schemas.microsoft.com/office/drawing/2014/main" id="{4DF06A1A-1094-CF97-293E-71CD00E30B5C}"/>
              </a:ext>
            </a:extLst>
          </p:cNvPr>
          <p:cNvSpPr txBox="1"/>
          <p:nvPr/>
        </p:nvSpPr>
        <p:spPr>
          <a:xfrm>
            <a:off x="9580402" y="6484347"/>
            <a:ext cx="2438400" cy="276999"/>
          </a:xfrm>
          <a:prstGeom prst="rect">
            <a:avLst/>
          </a:prstGeom>
          <a:noFill/>
        </p:spPr>
        <p:txBody>
          <a:bodyPr wrap="square">
            <a:spAutoFit/>
          </a:bodyPr>
          <a:lstStyle/>
          <a:p>
            <a:pPr algn="r"/>
            <a:r>
              <a:rPr lang="en-GB" sz="1200" dirty="0">
                <a:effectLst/>
                <a:latin typeface="Arial" panose="020B0604020202020204" pitchFamily="34" charset="0"/>
                <a:ea typeface="Times New Roman" panose="02020603050405020304" pitchFamily="18" charset="0"/>
                <a:cs typeface="Gautami" panose="020B0502040204020203" pitchFamily="34" charset="0"/>
              </a:rPr>
              <a:t>Source: Based on </a:t>
            </a:r>
            <a:r>
              <a:rPr lang="en-GB" sz="1200" u="sng" dirty="0">
                <a:solidFill>
                  <a:srgbClr val="0000FF"/>
                </a:solidFill>
                <a:effectLst/>
                <a:latin typeface="Arial" panose="020B0604020202020204" pitchFamily="34" charset="0"/>
                <a:ea typeface="Times New Roman" panose="02020603050405020304" pitchFamily="18" charset="0"/>
                <a:cs typeface="Gautami" panose="020B0502040204020203" pitchFamily="34" charset="0"/>
                <a:hlinkClick r:id="rId13"/>
              </a:rPr>
              <a:t>Davis, (1989</a:t>
            </a:r>
            <a:r>
              <a:rPr lang="en-GB" sz="1200" u="sng" dirty="0">
                <a:solidFill>
                  <a:srgbClr val="0000FF"/>
                </a:solidFill>
                <a:effectLst/>
                <a:latin typeface="Arial" panose="020B0604020202020204" pitchFamily="34" charset="0"/>
                <a:ea typeface="Times New Roman" panose="02020603050405020304" pitchFamily="18" charset="0"/>
                <a:cs typeface="Gautami" panose="020B0502040204020203" pitchFamily="34" charset="0"/>
              </a:rPr>
              <a:t>)</a:t>
            </a:r>
            <a:endParaRPr lang="en-GB" sz="1200" dirty="0"/>
          </a:p>
        </p:txBody>
      </p:sp>
      <p:graphicFrame>
        <p:nvGraphicFramePr>
          <p:cNvPr id="17" name="Table 16">
            <a:extLst>
              <a:ext uri="{FF2B5EF4-FFF2-40B4-BE49-F238E27FC236}">
                <a16:creationId xmlns:a16="http://schemas.microsoft.com/office/drawing/2014/main" id="{65125A94-00DB-9FE2-6063-B3FE90C7E287}"/>
              </a:ext>
            </a:extLst>
          </p:cNvPr>
          <p:cNvGraphicFramePr>
            <a:graphicFrameLocks noGrp="1"/>
          </p:cNvGraphicFramePr>
          <p:nvPr>
            <p:extLst>
              <p:ext uri="{D42A27DB-BD31-4B8C-83A1-F6EECF244321}">
                <p14:modId xmlns:p14="http://schemas.microsoft.com/office/powerpoint/2010/main" val="3130282573"/>
              </p:ext>
            </p:extLst>
          </p:nvPr>
        </p:nvGraphicFramePr>
        <p:xfrm>
          <a:off x="9090082" y="865047"/>
          <a:ext cx="2763289" cy="1797146"/>
        </p:xfrm>
        <a:graphic>
          <a:graphicData uri="http://schemas.openxmlformats.org/drawingml/2006/table">
            <a:tbl>
              <a:tblPr firstRow="1" firstCol="1" bandRow="1">
                <a:tableStyleId>{5C22544A-7EE6-4342-B048-85BDC9FD1C3A}</a:tableStyleId>
              </a:tblPr>
              <a:tblGrid>
                <a:gridCol w="770378">
                  <a:extLst>
                    <a:ext uri="{9D8B030D-6E8A-4147-A177-3AD203B41FA5}">
                      <a16:colId xmlns:a16="http://schemas.microsoft.com/office/drawing/2014/main" val="1625057934"/>
                    </a:ext>
                  </a:extLst>
                </a:gridCol>
                <a:gridCol w="1992911">
                  <a:extLst>
                    <a:ext uri="{9D8B030D-6E8A-4147-A177-3AD203B41FA5}">
                      <a16:colId xmlns:a16="http://schemas.microsoft.com/office/drawing/2014/main" val="2913545433"/>
                    </a:ext>
                  </a:extLst>
                </a:gridCol>
              </a:tblGrid>
              <a:tr h="326753">
                <a:tc>
                  <a:txBody>
                    <a:bodyPr/>
                    <a:lstStyle/>
                    <a:p>
                      <a:pPr marL="0" marR="0" indent="-457200" algn="l">
                        <a:lnSpc>
                          <a:spcPct val="100000"/>
                        </a:lnSpc>
                        <a:spcBef>
                          <a:spcPts val="600"/>
                        </a:spcBef>
                        <a:spcAft>
                          <a:spcPts val="600"/>
                        </a:spcAft>
                      </a:pPr>
                      <a:r>
                        <a:rPr lang="en-GB" sz="800" dirty="0">
                          <a:effectLst/>
                        </a:rPr>
                        <a:t>Sub-Topic</a:t>
                      </a:r>
                      <a:endParaRPr lang="en-GB" sz="900" dirty="0">
                        <a:effectLst/>
                        <a:latin typeface="Arial" panose="020B0604020202020204" pitchFamily="34" charset="0"/>
                        <a:ea typeface="Times New Roman" panose="02020603050405020304" pitchFamily="18" charset="0"/>
                        <a:cs typeface="Gautami" panose="020B0502040204020203" pitchFamily="34" charset="0"/>
                      </a:endParaRPr>
                    </a:p>
                  </a:txBody>
                  <a:tcPr marL="68580" marR="68580" marT="0" marB="0" anchor="ctr"/>
                </a:tc>
                <a:tc>
                  <a:txBody>
                    <a:bodyPr/>
                    <a:lstStyle/>
                    <a:p>
                      <a:pPr marL="0" marR="0" indent="-457200" algn="ctr">
                        <a:lnSpc>
                          <a:spcPct val="100000"/>
                        </a:lnSpc>
                        <a:spcBef>
                          <a:spcPts val="600"/>
                        </a:spcBef>
                        <a:spcAft>
                          <a:spcPts val="600"/>
                        </a:spcAft>
                      </a:pPr>
                      <a:r>
                        <a:rPr lang="en-GB" sz="800" dirty="0">
                          <a:effectLst/>
                        </a:rPr>
                        <a:t>Key Finding</a:t>
                      </a:r>
                      <a:endParaRPr lang="en-GB" sz="900" dirty="0">
                        <a:effectLst/>
                        <a:latin typeface="Arial" panose="020B0604020202020204" pitchFamily="34" charset="0"/>
                        <a:ea typeface="Times New Roman" panose="02020603050405020304" pitchFamily="18" charset="0"/>
                        <a:cs typeface="Gautami" panose="020B0502040204020203" pitchFamily="34" charset="0"/>
                      </a:endParaRPr>
                    </a:p>
                  </a:txBody>
                  <a:tcPr marL="68580" marR="68580" marT="0" marB="0" anchor="ctr"/>
                </a:tc>
                <a:extLst>
                  <a:ext uri="{0D108BD9-81ED-4DB2-BD59-A6C34878D82A}">
                    <a16:rowId xmlns:a16="http://schemas.microsoft.com/office/drawing/2014/main" val="1319022589"/>
                  </a:ext>
                </a:extLst>
              </a:tr>
              <a:tr h="490131">
                <a:tc>
                  <a:txBody>
                    <a:bodyPr/>
                    <a:lstStyle/>
                    <a:p>
                      <a:pPr marL="0" marR="0" indent="-457200" algn="l">
                        <a:lnSpc>
                          <a:spcPct val="100000"/>
                        </a:lnSpc>
                        <a:spcBef>
                          <a:spcPts val="600"/>
                        </a:spcBef>
                        <a:spcAft>
                          <a:spcPts val="600"/>
                        </a:spcAft>
                      </a:pPr>
                      <a:r>
                        <a:rPr lang="en-GB" sz="800" dirty="0">
                          <a:effectLst/>
                        </a:rPr>
                        <a:t>Remote Work Shift</a:t>
                      </a:r>
                      <a:endParaRPr lang="en-GB" sz="900" dirty="0">
                        <a:effectLst/>
                        <a:latin typeface="Arial" panose="020B0604020202020204" pitchFamily="34" charset="0"/>
                        <a:ea typeface="Times New Roman" panose="02020603050405020304" pitchFamily="18" charset="0"/>
                        <a:cs typeface="Gautami" panose="020B0502040204020203" pitchFamily="34" charset="0"/>
                      </a:endParaRPr>
                    </a:p>
                  </a:txBody>
                  <a:tcPr marL="68580" marR="68580" marT="0" marB="0" anchor="ctr"/>
                </a:tc>
                <a:tc>
                  <a:txBody>
                    <a:bodyPr/>
                    <a:lstStyle/>
                    <a:p>
                      <a:pPr marL="0" marR="0" indent="-457200" algn="l">
                        <a:lnSpc>
                          <a:spcPct val="100000"/>
                        </a:lnSpc>
                        <a:spcBef>
                          <a:spcPts val="600"/>
                        </a:spcBef>
                        <a:spcAft>
                          <a:spcPts val="600"/>
                        </a:spcAft>
                      </a:pPr>
                      <a:r>
                        <a:rPr lang="en-GB" sz="800" dirty="0">
                          <a:effectLst/>
                        </a:rPr>
                        <a:t>Increased emphasis on non-monetary rewards in remote work (</a:t>
                      </a:r>
                      <a:r>
                        <a:rPr lang="en-GB" sz="800" u="sng" dirty="0">
                          <a:effectLst/>
                          <a:hlinkClick r:id="rId14"/>
                        </a:rPr>
                        <a:t>Sharma, 2023</a:t>
                      </a:r>
                      <a:r>
                        <a:rPr lang="en-GB" sz="800" dirty="0">
                          <a:effectLst/>
                        </a:rPr>
                        <a:t>)</a:t>
                      </a:r>
                      <a:endParaRPr lang="en-GB" sz="900" dirty="0">
                        <a:effectLst/>
                        <a:latin typeface="Arial" panose="020B0604020202020204" pitchFamily="34" charset="0"/>
                        <a:ea typeface="Times New Roman" panose="02020603050405020304" pitchFamily="18" charset="0"/>
                        <a:cs typeface="Gautami" panose="020B0502040204020203" pitchFamily="34" charset="0"/>
                      </a:endParaRPr>
                    </a:p>
                  </a:txBody>
                  <a:tcPr marL="68580" marR="68580" marT="0" marB="0" anchor="ctr"/>
                </a:tc>
                <a:extLst>
                  <a:ext uri="{0D108BD9-81ED-4DB2-BD59-A6C34878D82A}">
                    <a16:rowId xmlns:a16="http://schemas.microsoft.com/office/drawing/2014/main" val="2753206086"/>
                  </a:ext>
                </a:extLst>
              </a:tr>
              <a:tr h="490131">
                <a:tc>
                  <a:txBody>
                    <a:bodyPr/>
                    <a:lstStyle/>
                    <a:p>
                      <a:pPr marL="0" marR="0" indent="-457200" algn="l">
                        <a:lnSpc>
                          <a:spcPct val="100000"/>
                        </a:lnSpc>
                        <a:spcBef>
                          <a:spcPts val="600"/>
                        </a:spcBef>
                        <a:spcAft>
                          <a:spcPts val="600"/>
                        </a:spcAft>
                      </a:pPr>
                      <a:r>
                        <a:rPr lang="en-GB" sz="800" dirty="0">
                          <a:effectLst/>
                        </a:rPr>
                        <a:t>Employee Needs</a:t>
                      </a:r>
                      <a:endParaRPr lang="en-GB" sz="900" dirty="0">
                        <a:effectLst/>
                        <a:latin typeface="Arial" panose="020B0604020202020204" pitchFamily="34" charset="0"/>
                        <a:ea typeface="Times New Roman" panose="02020603050405020304" pitchFamily="18" charset="0"/>
                        <a:cs typeface="Gautami" panose="020B0502040204020203" pitchFamily="34" charset="0"/>
                      </a:endParaRPr>
                    </a:p>
                  </a:txBody>
                  <a:tcPr marL="68580" marR="68580" marT="0" marB="0" anchor="ctr"/>
                </a:tc>
                <a:tc>
                  <a:txBody>
                    <a:bodyPr/>
                    <a:lstStyle/>
                    <a:p>
                      <a:pPr marL="0" marR="0" indent="-457200" algn="l">
                        <a:lnSpc>
                          <a:spcPct val="100000"/>
                        </a:lnSpc>
                        <a:spcBef>
                          <a:spcPts val="600"/>
                        </a:spcBef>
                        <a:spcAft>
                          <a:spcPts val="600"/>
                        </a:spcAft>
                      </a:pPr>
                      <a:r>
                        <a:rPr lang="en-GB" sz="800" dirty="0">
                          <a:effectLst/>
                        </a:rPr>
                        <a:t>Heightened need for flexible and personalised rewards (</a:t>
                      </a:r>
                      <a:r>
                        <a:rPr lang="en-GB" sz="800" u="sng" dirty="0" err="1">
                          <a:effectLst/>
                          <a:hlinkClick r:id="rId15"/>
                        </a:rPr>
                        <a:t>Cavrenne</a:t>
                      </a:r>
                      <a:r>
                        <a:rPr lang="en-GB" sz="800" u="sng" dirty="0">
                          <a:effectLst/>
                          <a:hlinkClick r:id="rId15"/>
                        </a:rPr>
                        <a:t>, 2022</a:t>
                      </a:r>
                      <a:r>
                        <a:rPr lang="en-GB" sz="800" dirty="0">
                          <a:effectLst/>
                        </a:rPr>
                        <a:t>)</a:t>
                      </a:r>
                      <a:endParaRPr lang="en-GB" sz="900" dirty="0">
                        <a:effectLst/>
                        <a:latin typeface="Arial" panose="020B0604020202020204" pitchFamily="34" charset="0"/>
                        <a:ea typeface="Times New Roman" panose="02020603050405020304" pitchFamily="18" charset="0"/>
                        <a:cs typeface="Gautami" panose="020B0502040204020203" pitchFamily="34" charset="0"/>
                      </a:endParaRPr>
                    </a:p>
                  </a:txBody>
                  <a:tcPr marL="68580" marR="68580" marT="0" marB="0" anchor="ctr"/>
                </a:tc>
                <a:extLst>
                  <a:ext uri="{0D108BD9-81ED-4DB2-BD59-A6C34878D82A}">
                    <a16:rowId xmlns:a16="http://schemas.microsoft.com/office/drawing/2014/main" val="2798343488"/>
                  </a:ext>
                </a:extLst>
              </a:tr>
              <a:tr h="490131">
                <a:tc>
                  <a:txBody>
                    <a:bodyPr/>
                    <a:lstStyle/>
                    <a:p>
                      <a:pPr marL="0" marR="0" indent="-457200" algn="l">
                        <a:lnSpc>
                          <a:spcPct val="100000"/>
                        </a:lnSpc>
                        <a:spcBef>
                          <a:spcPts val="600"/>
                        </a:spcBef>
                        <a:spcAft>
                          <a:spcPts val="600"/>
                        </a:spcAft>
                      </a:pPr>
                      <a:r>
                        <a:rPr lang="en-GB" sz="800" dirty="0">
                          <a:effectLst/>
                        </a:rPr>
                        <a:t>Technological Factors</a:t>
                      </a:r>
                      <a:endParaRPr lang="en-GB" sz="900" dirty="0">
                        <a:effectLst/>
                        <a:latin typeface="Arial" panose="020B0604020202020204" pitchFamily="34" charset="0"/>
                        <a:ea typeface="Times New Roman" panose="02020603050405020304" pitchFamily="18" charset="0"/>
                        <a:cs typeface="Gautami" panose="020B0502040204020203" pitchFamily="34" charset="0"/>
                      </a:endParaRPr>
                    </a:p>
                  </a:txBody>
                  <a:tcPr marL="68580" marR="68580" marT="0" marB="0" anchor="ctr"/>
                </a:tc>
                <a:tc>
                  <a:txBody>
                    <a:bodyPr/>
                    <a:lstStyle/>
                    <a:p>
                      <a:pPr marL="0" marR="0" indent="-457200" algn="l">
                        <a:lnSpc>
                          <a:spcPct val="100000"/>
                        </a:lnSpc>
                        <a:spcBef>
                          <a:spcPts val="600"/>
                        </a:spcBef>
                        <a:spcAft>
                          <a:spcPts val="600"/>
                        </a:spcAft>
                      </a:pPr>
                      <a:r>
                        <a:rPr lang="en-GB" sz="800" dirty="0">
                          <a:effectLst/>
                        </a:rPr>
                        <a:t>Technology-enabled rewards enhance perceived value (</a:t>
                      </a:r>
                      <a:r>
                        <a:rPr lang="en-GB" sz="800" u="sng" dirty="0">
                          <a:effectLst/>
                          <a:hlinkClick r:id="rId16"/>
                        </a:rPr>
                        <a:t>Agarwal, 2016</a:t>
                      </a:r>
                      <a:r>
                        <a:rPr lang="en-GB" sz="800" dirty="0">
                          <a:effectLst/>
                        </a:rPr>
                        <a:t>)</a:t>
                      </a:r>
                      <a:endParaRPr lang="en-GB" sz="900" dirty="0">
                        <a:effectLst/>
                        <a:latin typeface="Arial" panose="020B0604020202020204" pitchFamily="34" charset="0"/>
                        <a:ea typeface="Times New Roman" panose="02020603050405020304" pitchFamily="18" charset="0"/>
                        <a:cs typeface="Gautami" panose="020B0502040204020203" pitchFamily="34" charset="0"/>
                      </a:endParaRPr>
                    </a:p>
                  </a:txBody>
                  <a:tcPr marL="68580" marR="68580" marT="0" marB="0" anchor="ctr"/>
                </a:tc>
                <a:extLst>
                  <a:ext uri="{0D108BD9-81ED-4DB2-BD59-A6C34878D82A}">
                    <a16:rowId xmlns:a16="http://schemas.microsoft.com/office/drawing/2014/main" val="1488421798"/>
                  </a:ext>
                </a:extLst>
              </a:tr>
            </a:tbl>
          </a:graphicData>
        </a:graphic>
      </p:graphicFrame>
      <p:pic>
        <p:nvPicPr>
          <p:cNvPr id="3" name="Picture 2">
            <a:extLst>
              <a:ext uri="{FF2B5EF4-FFF2-40B4-BE49-F238E27FC236}">
                <a16:creationId xmlns:a16="http://schemas.microsoft.com/office/drawing/2014/main" id="{624C5272-CFE6-06A8-D004-BCC27D96413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723418" y="125327"/>
            <a:ext cx="1468582" cy="42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111211"/>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339</TotalTime>
  <Words>3510</Words>
  <Application>Microsoft Office PowerPoint</Application>
  <PresentationFormat>Widescreen</PresentationFormat>
  <Paragraphs>243</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Narrow</vt:lpstr>
      <vt:lpstr>Calibri</vt:lpstr>
      <vt:lpstr>Neue Haas Grotesk Text Pro</vt:lpstr>
      <vt:lpstr>Söhne</vt:lpstr>
      <vt:lpstr>Symbol</vt:lpstr>
      <vt:lpstr>Wingdings</vt:lpstr>
      <vt:lpstr>AccentBoxVTI</vt:lpstr>
      <vt:lpstr>PowerPoint Presentation</vt:lpstr>
      <vt:lpstr>Declaration</vt:lpstr>
      <vt:lpstr>Theoretical Foundation and Research Landscape</vt:lpstr>
      <vt:lpstr>Deciphering Remote Reward Management in India</vt:lpstr>
      <vt:lpstr>Objectives:  Predicting  Post-COVID  Reward Management</vt:lpstr>
      <vt:lpstr>Methodological Approach: Peeling the Research Onion</vt:lpstr>
      <vt:lpstr>Dissertation Journey: Key Milestones</vt:lpstr>
      <vt:lpstr>Literary Insights: Reward Management Evolution</vt:lpstr>
      <vt:lpstr>Impact of COVID-19 on Rewards</vt:lpstr>
      <vt:lpstr>Future of Work: Reward Dynamics</vt:lpstr>
      <vt:lpstr>Thematic Analysis for Secondary Data: Insights &amp; Rationale</vt:lpstr>
      <vt:lpstr>Thematic Analysis: Reward Management Evolution</vt:lpstr>
      <vt:lpstr>Thematic Analysis: Impact of COVID-19</vt:lpstr>
      <vt:lpstr>Thematic Analysis: Post-COVID Reward Strategies</vt:lpstr>
      <vt:lpstr>Research Q&amp;A: Thematic Analysis Outcomes</vt:lpstr>
      <vt:lpstr>Conclusions: Reward Management - Evolving Landscape</vt:lpstr>
      <vt:lpstr>Recommendations: Future-Ready Reward Strategies</vt:lpstr>
      <vt:lpstr>Unearthed Limitations: Remote Reward Study</vt:lpstr>
      <vt:lpstr>Directions for Future Research</vt:lpstr>
      <vt:lpstr>Secondary Declaration Note:</vt:lpstr>
      <vt:lpstr>Thank You Note:</vt:lpstr>
      <vt:lpstr>References</vt:lpstr>
    </vt:vector>
  </TitlesOfParts>
  <Manager>Prof. Mauro Giles</Manager>
  <Company>University of Hertfordshire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Total Reward Management</dc:title>
  <dc:subject>CW3 Digital Presentation</dc:subject>
  <dc:creator>Varun Kumar</dc:creator>
  <cp:keywords>20054993</cp:keywords>
  <cp:lastModifiedBy>Lalitha Bannurkar</cp:lastModifiedBy>
  <cp:revision>3</cp:revision>
  <dcterms:created xsi:type="dcterms:W3CDTF">2023-08-02T06:35:10Z</dcterms:created>
  <dcterms:modified xsi:type="dcterms:W3CDTF">2023-08-21T14:35:46Z</dcterms:modified>
</cp:coreProperties>
</file>